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handoutMasterIdLst>
    <p:handoutMasterId r:id="rId38"/>
  </p:handoutMasterIdLst>
  <p:sldIdLst>
    <p:sldId id="325" r:id="rId2"/>
    <p:sldId id="435" r:id="rId3"/>
    <p:sldId id="399" r:id="rId4"/>
    <p:sldId id="337" r:id="rId5"/>
    <p:sldId id="401" r:id="rId6"/>
    <p:sldId id="402" r:id="rId7"/>
    <p:sldId id="420" r:id="rId8"/>
    <p:sldId id="424" r:id="rId9"/>
    <p:sldId id="344" r:id="rId10"/>
    <p:sldId id="412" r:id="rId11"/>
    <p:sldId id="332" r:id="rId12"/>
    <p:sldId id="414" r:id="rId13"/>
    <p:sldId id="421" r:id="rId14"/>
    <p:sldId id="436" r:id="rId15"/>
    <p:sldId id="444" r:id="rId16"/>
    <p:sldId id="407" r:id="rId17"/>
    <p:sldId id="406" r:id="rId18"/>
    <p:sldId id="363" r:id="rId19"/>
    <p:sldId id="408" r:id="rId20"/>
    <p:sldId id="409" r:id="rId21"/>
    <p:sldId id="389" r:id="rId22"/>
    <p:sldId id="369" r:id="rId23"/>
    <p:sldId id="416" r:id="rId24"/>
    <p:sldId id="392" r:id="rId25"/>
    <p:sldId id="426" r:id="rId26"/>
    <p:sldId id="422" r:id="rId27"/>
    <p:sldId id="425" r:id="rId28"/>
    <p:sldId id="434" r:id="rId29"/>
    <p:sldId id="433" r:id="rId30"/>
    <p:sldId id="431" r:id="rId31"/>
    <p:sldId id="437" r:id="rId32"/>
    <p:sldId id="438" r:id="rId33"/>
    <p:sldId id="439" r:id="rId34"/>
    <p:sldId id="443" r:id="rId35"/>
    <p:sldId id="423" r:id="rId36"/>
  </p:sldIdLst>
  <p:sldSz cx="10693400" cy="7561263"/>
  <p:notesSz cx="6797675" cy="9926638"/>
  <p:defaultTextStyle>
    <a:defPPr>
      <a:defRPr lang="en-US"/>
    </a:defPPr>
    <a:lvl1pPr marL="0" algn="l" defTabSz="975665" rtl="0" eaLnBrk="1" latinLnBrk="0" hangingPunct="1">
      <a:defRPr sz="1900" kern="1200">
        <a:solidFill>
          <a:schemeClr val="tx1"/>
        </a:solidFill>
        <a:latin typeface="+mn-lt"/>
        <a:ea typeface="+mn-ea"/>
        <a:cs typeface="+mn-cs"/>
      </a:defRPr>
    </a:lvl1pPr>
    <a:lvl2pPr marL="487832" algn="l" defTabSz="975665" rtl="0" eaLnBrk="1" latinLnBrk="0" hangingPunct="1">
      <a:defRPr sz="1900" kern="1200">
        <a:solidFill>
          <a:schemeClr val="tx1"/>
        </a:solidFill>
        <a:latin typeface="+mn-lt"/>
        <a:ea typeface="+mn-ea"/>
        <a:cs typeface="+mn-cs"/>
      </a:defRPr>
    </a:lvl2pPr>
    <a:lvl3pPr marL="975665" algn="l" defTabSz="975665" rtl="0" eaLnBrk="1" latinLnBrk="0" hangingPunct="1">
      <a:defRPr sz="1900" kern="1200">
        <a:solidFill>
          <a:schemeClr val="tx1"/>
        </a:solidFill>
        <a:latin typeface="+mn-lt"/>
        <a:ea typeface="+mn-ea"/>
        <a:cs typeface="+mn-cs"/>
      </a:defRPr>
    </a:lvl3pPr>
    <a:lvl4pPr marL="1463497" algn="l" defTabSz="975665" rtl="0" eaLnBrk="1" latinLnBrk="0" hangingPunct="1">
      <a:defRPr sz="1900" kern="1200">
        <a:solidFill>
          <a:schemeClr val="tx1"/>
        </a:solidFill>
        <a:latin typeface="+mn-lt"/>
        <a:ea typeface="+mn-ea"/>
        <a:cs typeface="+mn-cs"/>
      </a:defRPr>
    </a:lvl4pPr>
    <a:lvl5pPr marL="1951330" algn="l" defTabSz="975665" rtl="0" eaLnBrk="1" latinLnBrk="0" hangingPunct="1">
      <a:defRPr sz="1900" kern="1200">
        <a:solidFill>
          <a:schemeClr val="tx1"/>
        </a:solidFill>
        <a:latin typeface="+mn-lt"/>
        <a:ea typeface="+mn-ea"/>
        <a:cs typeface="+mn-cs"/>
      </a:defRPr>
    </a:lvl5pPr>
    <a:lvl6pPr marL="2439162" algn="l" defTabSz="975665" rtl="0" eaLnBrk="1" latinLnBrk="0" hangingPunct="1">
      <a:defRPr sz="1900" kern="1200">
        <a:solidFill>
          <a:schemeClr val="tx1"/>
        </a:solidFill>
        <a:latin typeface="+mn-lt"/>
        <a:ea typeface="+mn-ea"/>
        <a:cs typeface="+mn-cs"/>
      </a:defRPr>
    </a:lvl6pPr>
    <a:lvl7pPr marL="2926994" algn="l" defTabSz="975665" rtl="0" eaLnBrk="1" latinLnBrk="0" hangingPunct="1">
      <a:defRPr sz="1900" kern="1200">
        <a:solidFill>
          <a:schemeClr val="tx1"/>
        </a:solidFill>
        <a:latin typeface="+mn-lt"/>
        <a:ea typeface="+mn-ea"/>
        <a:cs typeface="+mn-cs"/>
      </a:defRPr>
    </a:lvl7pPr>
    <a:lvl8pPr marL="3414827" algn="l" defTabSz="975665" rtl="0" eaLnBrk="1" latinLnBrk="0" hangingPunct="1">
      <a:defRPr sz="1900" kern="1200">
        <a:solidFill>
          <a:schemeClr val="tx1"/>
        </a:solidFill>
        <a:latin typeface="+mn-lt"/>
        <a:ea typeface="+mn-ea"/>
        <a:cs typeface="+mn-cs"/>
      </a:defRPr>
    </a:lvl8pPr>
    <a:lvl9pPr marL="3902659" algn="l" defTabSz="975665"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DC497"/>
    <a:srgbClr val="FF5050"/>
    <a:srgbClr val="FFFF99"/>
    <a:srgbClr val="8FB1E4"/>
    <a:srgbClr val="E22323"/>
    <a:srgbClr val="5A6885"/>
    <a:srgbClr val="726256"/>
    <a:srgbClr val="730E00"/>
    <a:srgbClr val="2B6B1D"/>
    <a:srgbClr val="424E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5" autoAdjust="0"/>
    <p:restoredTop sz="93391" autoAdjust="0"/>
  </p:normalViewPr>
  <p:slideViewPr>
    <p:cSldViewPr>
      <p:cViewPr varScale="1">
        <p:scale>
          <a:sx n="57" d="100"/>
          <a:sy n="57" d="100"/>
        </p:scale>
        <p:origin x="1140" y="36"/>
      </p:cViewPr>
      <p:guideLst>
        <p:guide orient="horz" pos="2382"/>
        <p:guide pos="336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64"/>
    </p:cViewPr>
  </p:sorterViewPr>
  <p:notesViewPr>
    <p:cSldViewPr>
      <p:cViewPr varScale="1">
        <p:scale>
          <a:sx n="44" d="100"/>
          <a:sy n="44" d="100"/>
        </p:scale>
        <p:origin x="2852" y="36"/>
      </p:cViewPr>
      <p:guideLst>
        <p:guide orient="horz" pos="3224"/>
        <p:guide pos="2236"/>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7C2009-DA8E-4E44-90D8-791997BFA5E7}"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fr-FR"/>
        </a:p>
      </dgm:t>
    </dgm:pt>
    <dgm:pt modelId="{D3AEB8A0-3236-45A0-831F-B1C102E587CC}">
      <dgm:prSet phldrT="[Texte]" custT="1"/>
      <dgm:spPr/>
      <dgm:t>
        <a:bodyPr/>
        <a:lstStyle/>
        <a:p>
          <a:r>
            <a:rPr lang="fr-FR" sz="2000" b="1" dirty="0" smtClean="0">
              <a:latin typeface="Cambria" panose="02040503050406030204" pitchFamily="18" charset="0"/>
            </a:rPr>
            <a:t>1</a:t>
          </a:r>
        </a:p>
        <a:p>
          <a:r>
            <a:rPr lang="fr-FR" sz="2000" b="1" dirty="0" smtClean="0">
              <a:latin typeface="Cambria" panose="02040503050406030204" pitchFamily="18" charset="0"/>
            </a:rPr>
            <a:t>Connaissance et transparence</a:t>
          </a:r>
          <a:endParaRPr lang="fr-FR" sz="2000" b="1" dirty="0">
            <a:latin typeface="Cambria" panose="02040503050406030204" pitchFamily="18" charset="0"/>
          </a:endParaRPr>
        </a:p>
      </dgm:t>
    </dgm:pt>
    <dgm:pt modelId="{23F0BFEC-604C-488D-925C-6D94600A5BF0}" type="parTrans" cxnId="{D9834B87-4F86-4BC8-ADE4-199FBA4A2396}">
      <dgm:prSet/>
      <dgm:spPr/>
      <dgm:t>
        <a:bodyPr/>
        <a:lstStyle/>
        <a:p>
          <a:endParaRPr lang="fr-FR" sz="3200" b="1">
            <a:latin typeface="Cambria" panose="02040503050406030204" pitchFamily="18" charset="0"/>
          </a:endParaRPr>
        </a:p>
      </dgm:t>
    </dgm:pt>
    <dgm:pt modelId="{EF248D8D-2A54-4883-976A-195547F43CC5}" type="sibTrans" cxnId="{D9834B87-4F86-4BC8-ADE4-199FBA4A2396}">
      <dgm:prSet custT="1"/>
      <dgm:spPr/>
      <dgm:t>
        <a:bodyPr/>
        <a:lstStyle/>
        <a:p>
          <a:endParaRPr lang="fr-FR" sz="3200" b="1">
            <a:latin typeface="Cambria" panose="02040503050406030204" pitchFamily="18" charset="0"/>
          </a:endParaRPr>
        </a:p>
      </dgm:t>
    </dgm:pt>
    <dgm:pt modelId="{DA310F2E-BAB1-4157-A915-BEC5252BBAF7}">
      <dgm:prSet phldrT="[Texte]" custT="1"/>
      <dgm:spPr/>
      <dgm:t>
        <a:bodyPr/>
        <a:lstStyle/>
        <a:p>
          <a:r>
            <a:rPr lang="fr-FR" sz="2000" b="1" dirty="0" smtClean="0">
              <a:latin typeface="Cambria" panose="02040503050406030204" pitchFamily="18" charset="0"/>
            </a:rPr>
            <a:t>2</a:t>
          </a:r>
        </a:p>
        <a:p>
          <a:r>
            <a:rPr lang="fr-FR" sz="2000" b="1" dirty="0" smtClean="0">
              <a:latin typeface="Cambria" panose="02040503050406030204" pitchFamily="18" charset="0"/>
            </a:rPr>
            <a:t>Alignement de l’appétence et de la stratégie</a:t>
          </a:r>
          <a:endParaRPr lang="fr-FR" sz="2000" b="1" dirty="0">
            <a:latin typeface="Cambria" panose="02040503050406030204" pitchFamily="18" charset="0"/>
          </a:endParaRPr>
        </a:p>
      </dgm:t>
    </dgm:pt>
    <dgm:pt modelId="{AD544960-9538-4A6E-8F1E-B95EFDAB946B}" type="parTrans" cxnId="{E130F4EF-A316-4B57-BD51-DE745DA8CEF5}">
      <dgm:prSet/>
      <dgm:spPr/>
      <dgm:t>
        <a:bodyPr/>
        <a:lstStyle/>
        <a:p>
          <a:endParaRPr lang="fr-FR" sz="3200" b="1">
            <a:latin typeface="Cambria" panose="02040503050406030204" pitchFamily="18" charset="0"/>
          </a:endParaRPr>
        </a:p>
      </dgm:t>
    </dgm:pt>
    <dgm:pt modelId="{B67585FB-7737-452C-8198-F7AE5376F130}" type="sibTrans" cxnId="{E130F4EF-A316-4B57-BD51-DE745DA8CEF5}">
      <dgm:prSet custT="1"/>
      <dgm:spPr/>
      <dgm:t>
        <a:bodyPr/>
        <a:lstStyle/>
        <a:p>
          <a:endParaRPr lang="fr-FR" sz="3200" b="1">
            <a:latin typeface="Cambria" panose="02040503050406030204" pitchFamily="18" charset="0"/>
          </a:endParaRPr>
        </a:p>
      </dgm:t>
    </dgm:pt>
    <dgm:pt modelId="{45AF0A76-4F1E-4B57-973F-0245620B7DCF}">
      <dgm:prSet phldrT="[Texte]" custT="1"/>
      <dgm:spPr/>
      <dgm:t>
        <a:bodyPr/>
        <a:lstStyle/>
        <a:p>
          <a:r>
            <a:rPr lang="fr-FR" sz="2000" b="1" dirty="0" smtClean="0">
              <a:latin typeface="Cambria" panose="02040503050406030204" pitchFamily="18" charset="0"/>
            </a:rPr>
            <a:t>3</a:t>
          </a:r>
        </a:p>
        <a:p>
          <a:r>
            <a:rPr lang="fr-FR" sz="2000" b="1" dirty="0" smtClean="0">
              <a:latin typeface="Cambria" panose="02040503050406030204" pitchFamily="18" charset="0"/>
            </a:rPr>
            <a:t>Organisation et gouvernance</a:t>
          </a:r>
          <a:endParaRPr lang="fr-FR" sz="2000" b="1" dirty="0">
            <a:latin typeface="Cambria" panose="02040503050406030204" pitchFamily="18" charset="0"/>
          </a:endParaRPr>
        </a:p>
      </dgm:t>
    </dgm:pt>
    <dgm:pt modelId="{B2CFEFC7-5069-4D1F-8D58-341B5F8FECE2}" type="parTrans" cxnId="{7F5AB5BC-6B69-4AFA-AAFD-8257E763DDC5}">
      <dgm:prSet/>
      <dgm:spPr/>
      <dgm:t>
        <a:bodyPr/>
        <a:lstStyle/>
        <a:p>
          <a:endParaRPr lang="fr-FR" sz="3200" b="1">
            <a:latin typeface="Cambria" panose="02040503050406030204" pitchFamily="18" charset="0"/>
          </a:endParaRPr>
        </a:p>
      </dgm:t>
    </dgm:pt>
    <dgm:pt modelId="{4E1AF83E-2465-43CF-9DB6-8F3D559FD432}" type="sibTrans" cxnId="{7F5AB5BC-6B69-4AFA-AAFD-8257E763DDC5}">
      <dgm:prSet custT="1"/>
      <dgm:spPr/>
      <dgm:t>
        <a:bodyPr/>
        <a:lstStyle/>
        <a:p>
          <a:endParaRPr lang="fr-FR" sz="3200" b="1">
            <a:latin typeface="Cambria" panose="02040503050406030204" pitchFamily="18" charset="0"/>
          </a:endParaRPr>
        </a:p>
      </dgm:t>
    </dgm:pt>
    <dgm:pt modelId="{F8CBAA87-5FD4-47E6-A4F1-B2E66F21E7FD}">
      <dgm:prSet phldrT="[Texte]" custT="1"/>
      <dgm:spPr/>
      <dgm:t>
        <a:bodyPr/>
        <a:lstStyle/>
        <a:p>
          <a:r>
            <a:rPr lang="fr-FR" sz="2000" b="1" dirty="0" smtClean="0">
              <a:latin typeface="Cambria" panose="02040503050406030204" pitchFamily="18" charset="0"/>
            </a:rPr>
            <a:t>4</a:t>
          </a:r>
        </a:p>
        <a:p>
          <a:r>
            <a:rPr lang="fr-FR" sz="2000" b="1" dirty="0" smtClean="0">
              <a:latin typeface="Cambria" panose="02040503050406030204" pitchFamily="18" charset="0"/>
            </a:rPr>
            <a:t>Processus décisionnel orienté « risque »</a:t>
          </a:r>
          <a:endParaRPr lang="fr-FR" sz="2000" b="1" dirty="0">
            <a:latin typeface="Cambria" panose="02040503050406030204" pitchFamily="18" charset="0"/>
          </a:endParaRPr>
        </a:p>
      </dgm:t>
    </dgm:pt>
    <dgm:pt modelId="{CE8B3BCB-D64C-4695-8529-65BEF5413E78}" type="parTrans" cxnId="{A0031DAA-487B-4C2D-8539-713E5AA68BD9}">
      <dgm:prSet/>
      <dgm:spPr/>
      <dgm:t>
        <a:bodyPr/>
        <a:lstStyle/>
        <a:p>
          <a:endParaRPr lang="fr-FR" sz="3200" b="1">
            <a:latin typeface="Cambria" panose="02040503050406030204" pitchFamily="18" charset="0"/>
          </a:endParaRPr>
        </a:p>
      </dgm:t>
    </dgm:pt>
    <dgm:pt modelId="{506B7E9A-FCB0-4B43-B185-99F87D57BDAC}" type="sibTrans" cxnId="{A0031DAA-487B-4C2D-8539-713E5AA68BD9}">
      <dgm:prSet custT="1"/>
      <dgm:spPr/>
      <dgm:t>
        <a:bodyPr/>
        <a:lstStyle/>
        <a:p>
          <a:endParaRPr lang="fr-FR" sz="3200" b="1">
            <a:latin typeface="Cambria" panose="02040503050406030204" pitchFamily="18" charset="0"/>
          </a:endParaRPr>
        </a:p>
      </dgm:t>
    </dgm:pt>
    <dgm:pt modelId="{EAE92D00-8FEE-44AF-9AE1-9CE5661D7C68}">
      <dgm:prSet phldrT="[Texte]" custT="1"/>
      <dgm:spPr/>
      <dgm:t>
        <a:bodyPr/>
        <a:lstStyle/>
        <a:p>
          <a:r>
            <a:rPr lang="fr-FR" sz="2000" b="1" dirty="0" smtClean="0">
              <a:latin typeface="Cambria" panose="02040503050406030204" pitchFamily="18" charset="0"/>
            </a:rPr>
            <a:t>5</a:t>
          </a:r>
        </a:p>
        <a:p>
          <a:r>
            <a:rPr lang="fr-FR" sz="2000" b="1" dirty="0" smtClean="0">
              <a:latin typeface="Cambria" panose="02040503050406030204" pitchFamily="18" charset="0"/>
            </a:rPr>
            <a:t>Culture du risque</a:t>
          </a:r>
          <a:endParaRPr lang="fr-FR" sz="2000" b="1" dirty="0">
            <a:latin typeface="Cambria" panose="02040503050406030204" pitchFamily="18" charset="0"/>
          </a:endParaRPr>
        </a:p>
      </dgm:t>
    </dgm:pt>
    <dgm:pt modelId="{69C5F69F-6905-42E4-BDB8-1B72168986FB}" type="parTrans" cxnId="{D6718230-4426-4116-AA93-43CDF788C037}">
      <dgm:prSet/>
      <dgm:spPr/>
      <dgm:t>
        <a:bodyPr/>
        <a:lstStyle/>
        <a:p>
          <a:endParaRPr lang="fr-FR" sz="3200" b="1">
            <a:latin typeface="Cambria" panose="02040503050406030204" pitchFamily="18" charset="0"/>
          </a:endParaRPr>
        </a:p>
      </dgm:t>
    </dgm:pt>
    <dgm:pt modelId="{4BC0FD04-99AA-4617-AAE6-1D682CB5ED0D}" type="sibTrans" cxnId="{D6718230-4426-4116-AA93-43CDF788C037}">
      <dgm:prSet custT="1"/>
      <dgm:spPr/>
      <dgm:t>
        <a:bodyPr/>
        <a:lstStyle/>
        <a:p>
          <a:endParaRPr lang="fr-FR" sz="3200" b="1">
            <a:latin typeface="Cambria" panose="02040503050406030204" pitchFamily="18" charset="0"/>
          </a:endParaRPr>
        </a:p>
      </dgm:t>
    </dgm:pt>
    <dgm:pt modelId="{80A5777B-71C0-4333-A010-1D1C082BE180}" type="pres">
      <dgm:prSet presAssocID="{327C2009-DA8E-4E44-90D8-791997BFA5E7}" presName="cycle" presStyleCnt="0">
        <dgm:presLayoutVars>
          <dgm:dir/>
          <dgm:resizeHandles val="exact"/>
        </dgm:presLayoutVars>
      </dgm:prSet>
      <dgm:spPr/>
      <dgm:t>
        <a:bodyPr/>
        <a:lstStyle/>
        <a:p>
          <a:endParaRPr lang="fr-FR"/>
        </a:p>
      </dgm:t>
    </dgm:pt>
    <dgm:pt modelId="{D2ECF160-7116-4E9A-AB1F-5005EB8B9F2C}" type="pres">
      <dgm:prSet presAssocID="{D3AEB8A0-3236-45A0-831F-B1C102E587CC}" presName="node" presStyleLbl="node1" presStyleIdx="0" presStyleCnt="5" custScaleX="123978" custRadScaleRad="115097" custRadScaleInc="-1210">
        <dgm:presLayoutVars>
          <dgm:bulletEnabled val="1"/>
        </dgm:presLayoutVars>
      </dgm:prSet>
      <dgm:spPr/>
      <dgm:t>
        <a:bodyPr/>
        <a:lstStyle/>
        <a:p>
          <a:endParaRPr lang="fr-FR"/>
        </a:p>
      </dgm:t>
    </dgm:pt>
    <dgm:pt modelId="{89801277-9BB3-4236-8B2E-97F18E3A4D2C}" type="pres">
      <dgm:prSet presAssocID="{D3AEB8A0-3236-45A0-831F-B1C102E587CC}" presName="spNode" presStyleCnt="0"/>
      <dgm:spPr/>
    </dgm:pt>
    <dgm:pt modelId="{20EDD52E-E355-4691-BDD1-BA71C91A612A}" type="pres">
      <dgm:prSet presAssocID="{EF248D8D-2A54-4883-976A-195547F43CC5}" presName="sibTrans" presStyleLbl="sibTrans1D1" presStyleIdx="0" presStyleCnt="5"/>
      <dgm:spPr/>
      <dgm:t>
        <a:bodyPr/>
        <a:lstStyle/>
        <a:p>
          <a:endParaRPr lang="fr-FR"/>
        </a:p>
      </dgm:t>
    </dgm:pt>
    <dgm:pt modelId="{D01DF652-4649-4033-B4D9-5F5B5770D983}" type="pres">
      <dgm:prSet presAssocID="{DA310F2E-BAB1-4157-A915-BEC5252BBAF7}" presName="node" presStyleLbl="node1" presStyleIdx="1" presStyleCnt="5" custScaleX="140963" custScaleY="122007" custRadScaleRad="128084" custRadScaleInc="-12990">
        <dgm:presLayoutVars>
          <dgm:bulletEnabled val="1"/>
        </dgm:presLayoutVars>
      </dgm:prSet>
      <dgm:spPr/>
      <dgm:t>
        <a:bodyPr/>
        <a:lstStyle/>
        <a:p>
          <a:endParaRPr lang="fr-FR"/>
        </a:p>
      </dgm:t>
    </dgm:pt>
    <dgm:pt modelId="{BF207497-1802-49A6-9A94-8697BF0421CA}" type="pres">
      <dgm:prSet presAssocID="{DA310F2E-BAB1-4157-A915-BEC5252BBAF7}" presName="spNode" presStyleCnt="0"/>
      <dgm:spPr/>
    </dgm:pt>
    <dgm:pt modelId="{8C45C3F6-41D2-4124-8EC7-3F486139F6E3}" type="pres">
      <dgm:prSet presAssocID="{B67585FB-7737-452C-8198-F7AE5376F130}" presName="sibTrans" presStyleLbl="sibTrans1D1" presStyleIdx="1" presStyleCnt="5"/>
      <dgm:spPr/>
      <dgm:t>
        <a:bodyPr/>
        <a:lstStyle/>
        <a:p>
          <a:endParaRPr lang="fr-FR"/>
        </a:p>
      </dgm:t>
    </dgm:pt>
    <dgm:pt modelId="{EC898034-A611-43AD-98CB-AF574F56B8C9}" type="pres">
      <dgm:prSet presAssocID="{45AF0A76-4F1E-4B57-973F-0245620B7DCF}" presName="node" presStyleLbl="node1" presStyleIdx="2" presStyleCnt="5" custScaleX="134552" custRadScaleRad="124849" custRadScaleInc="-94785">
        <dgm:presLayoutVars>
          <dgm:bulletEnabled val="1"/>
        </dgm:presLayoutVars>
      </dgm:prSet>
      <dgm:spPr/>
      <dgm:t>
        <a:bodyPr/>
        <a:lstStyle/>
        <a:p>
          <a:endParaRPr lang="fr-FR"/>
        </a:p>
      </dgm:t>
    </dgm:pt>
    <dgm:pt modelId="{82637352-69EF-4B8B-8176-06898BC4A654}" type="pres">
      <dgm:prSet presAssocID="{45AF0A76-4F1E-4B57-973F-0245620B7DCF}" presName="spNode" presStyleCnt="0"/>
      <dgm:spPr/>
    </dgm:pt>
    <dgm:pt modelId="{86D9FACF-BA72-4E26-A215-BF769AB70419}" type="pres">
      <dgm:prSet presAssocID="{4E1AF83E-2465-43CF-9DB6-8F3D559FD432}" presName="sibTrans" presStyleLbl="sibTrans1D1" presStyleIdx="2" presStyleCnt="5"/>
      <dgm:spPr/>
      <dgm:t>
        <a:bodyPr/>
        <a:lstStyle/>
        <a:p>
          <a:endParaRPr lang="fr-FR"/>
        </a:p>
      </dgm:t>
    </dgm:pt>
    <dgm:pt modelId="{95E594B7-E78F-4422-AB94-AAA03EF91097}" type="pres">
      <dgm:prSet presAssocID="{F8CBAA87-5FD4-47E6-A4F1-B2E66F21E7FD}" presName="node" presStyleLbl="node1" presStyleIdx="3" presStyleCnt="5" custScaleX="147588" custScaleY="117150" custRadScaleRad="111213" custRadScaleInc="61395">
        <dgm:presLayoutVars>
          <dgm:bulletEnabled val="1"/>
        </dgm:presLayoutVars>
      </dgm:prSet>
      <dgm:spPr/>
      <dgm:t>
        <a:bodyPr/>
        <a:lstStyle/>
        <a:p>
          <a:endParaRPr lang="fr-FR"/>
        </a:p>
      </dgm:t>
    </dgm:pt>
    <dgm:pt modelId="{EF30A59E-2553-42D7-A377-4E741B532A44}" type="pres">
      <dgm:prSet presAssocID="{F8CBAA87-5FD4-47E6-A4F1-B2E66F21E7FD}" presName="spNode" presStyleCnt="0"/>
      <dgm:spPr/>
    </dgm:pt>
    <dgm:pt modelId="{FA392B3A-9539-4394-8AAA-FB2ECD886F47}" type="pres">
      <dgm:prSet presAssocID="{506B7E9A-FCB0-4B43-B185-99F87D57BDAC}" presName="sibTrans" presStyleLbl="sibTrans1D1" presStyleIdx="3" presStyleCnt="5"/>
      <dgm:spPr/>
      <dgm:t>
        <a:bodyPr/>
        <a:lstStyle/>
        <a:p>
          <a:endParaRPr lang="fr-FR"/>
        </a:p>
      </dgm:t>
    </dgm:pt>
    <dgm:pt modelId="{DF5ECAB3-D10A-40E8-8103-F5C259E391F7}" type="pres">
      <dgm:prSet presAssocID="{EAE92D00-8FEE-44AF-9AE1-9CE5661D7C68}" presName="node" presStyleLbl="node1" presStyleIdx="4" presStyleCnt="5" custScaleX="120909" custRadScaleRad="115408" custRadScaleInc="-3271">
        <dgm:presLayoutVars>
          <dgm:bulletEnabled val="1"/>
        </dgm:presLayoutVars>
      </dgm:prSet>
      <dgm:spPr/>
      <dgm:t>
        <a:bodyPr/>
        <a:lstStyle/>
        <a:p>
          <a:endParaRPr lang="fr-FR"/>
        </a:p>
      </dgm:t>
    </dgm:pt>
    <dgm:pt modelId="{1AC92444-BC3D-4CF4-AE86-1E3F97528563}" type="pres">
      <dgm:prSet presAssocID="{EAE92D00-8FEE-44AF-9AE1-9CE5661D7C68}" presName="spNode" presStyleCnt="0"/>
      <dgm:spPr/>
    </dgm:pt>
    <dgm:pt modelId="{DFC547CB-3F54-4C5E-9CD0-939EE5269288}" type="pres">
      <dgm:prSet presAssocID="{4BC0FD04-99AA-4617-AAE6-1D682CB5ED0D}" presName="sibTrans" presStyleLbl="sibTrans1D1" presStyleIdx="4" presStyleCnt="5"/>
      <dgm:spPr/>
      <dgm:t>
        <a:bodyPr/>
        <a:lstStyle/>
        <a:p>
          <a:endParaRPr lang="fr-FR"/>
        </a:p>
      </dgm:t>
    </dgm:pt>
  </dgm:ptLst>
  <dgm:cxnLst>
    <dgm:cxn modelId="{A0031DAA-487B-4C2D-8539-713E5AA68BD9}" srcId="{327C2009-DA8E-4E44-90D8-791997BFA5E7}" destId="{F8CBAA87-5FD4-47E6-A4F1-B2E66F21E7FD}" srcOrd="3" destOrd="0" parTransId="{CE8B3BCB-D64C-4695-8529-65BEF5413E78}" sibTransId="{506B7E9A-FCB0-4B43-B185-99F87D57BDAC}"/>
    <dgm:cxn modelId="{AA283CD4-06C7-4E03-9A7D-A5A3A4739B35}" type="presOf" srcId="{DA310F2E-BAB1-4157-A915-BEC5252BBAF7}" destId="{D01DF652-4649-4033-B4D9-5F5B5770D983}" srcOrd="0" destOrd="0" presId="urn:microsoft.com/office/officeart/2005/8/layout/cycle5"/>
    <dgm:cxn modelId="{1584C8DF-AC9F-4FCA-8014-E682D2E807F4}" type="presOf" srcId="{EAE92D00-8FEE-44AF-9AE1-9CE5661D7C68}" destId="{DF5ECAB3-D10A-40E8-8103-F5C259E391F7}" srcOrd="0" destOrd="0" presId="urn:microsoft.com/office/officeart/2005/8/layout/cycle5"/>
    <dgm:cxn modelId="{90C82A92-A6EF-4234-86AA-3E8BC0FC24B2}" type="presOf" srcId="{F8CBAA87-5FD4-47E6-A4F1-B2E66F21E7FD}" destId="{95E594B7-E78F-4422-AB94-AAA03EF91097}" srcOrd="0" destOrd="0" presId="urn:microsoft.com/office/officeart/2005/8/layout/cycle5"/>
    <dgm:cxn modelId="{1E729159-F3C9-44B6-87AB-7C2DDB293C20}" type="presOf" srcId="{506B7E9A-FCB0-4B43-B185-99F87D57BDAC}" destId="{FA392B3A-9539-4394-8AAA-FB2ECD886F47}" srcOrd="0" destOrd="0" presId="urn:microsoft.com/office/officeart/2005/8/layout/cycle5"/>
    <dgm:cxn modelId="{197EE601-3302-4DCD-82BD-AE5007318EDC}" type="presOf" srcId="{45AF0A76-4F1E-4B57-973F-0245620B7DCF}" destId="{EC898034-A611-43AD-98CB-AF574F56B8C9}" srcOrd="0" destOrd="0" presId="urn:microsoft.com/office/officeart/2005/8/layout/cycle5"/>
    <dgm:cxn modelId="{6E5AF8DA-F763-4393-8291-AF233C003BD3}" type="presOf" srcId="{D3AEB8A0-3236-45A0-831F-B1C102E587CC}" destId="{D2ECF160-7116-4E9A-AB1F-5005EB8B9F2C}" srcOrd="0" destOrd="0" presId="urn:microsoft.com/office/officeart/2005/8/layout/cycle5"/>
    <dgm:cxn modelId="{D9834B87-4F86-4BC8-ADE4-199FBA4A2396}" srcId="{327C2009-DA8E-4E44-90D8-791997BFA5E7}" destId="{D3AEB8A0-3236-45A0-831F-B1C102E587CC}" srcOrd="0" destOrd="0" parTransId="{23F0BFEC-604C-488D-925C-6D94600A5BF0}" sibTransId="{EF248D8D-2A54-4883-976A-195547F43CC5}"/>
    <dgm:cxn modelId="{F36550B0-2923-4689-B543-4344595748AB}" type="presOf" srcId="{4BC0FD04-99AA-4617-AAE6-1D682CB5ED0D}" destId="{DFC547CB-3F54-4C5E-9CD0-939EE5269288}" srcOrd="0" destOrd="0" presId="urn:microsoft.com/office/officeart/2005/8/layout/cycle5"/>
    <dgm:cxn modelId="{42FADBCE-BC09-41DA-8365-542CAB1AAD4B}" type="presOf" srcId="{EF248D8D-2A54-4883-976A-195547F43CC5}" destId="{20EDD52E-E355-4691-BDD1-BA71C91A612A}" srcOrd="0" destOrd="0" presId="urn:microsoft.com/office/officeart/2005/8/layout/cycle5"/>
    <dgm:cxn modelId="{7F5AB5BC-6B69-4AFA-AAFD-8257E763DDC5}" srcId="{327C2009-DA8E-4E44-90D8-791997BFA5E7}" destId="{45AF0A76-4F1E-4B57-973F-0245620B7DCF}" srcOrd="2" destOrd="0" parTransId="{B2CFEFC7-5069-4D1F-8D58-341B5F8FECE2}" sibTransId="{4E1AF83E-2465-43CF-9DB6-8F3D559FD432}"/>
    <dgm:cxn modelId="{DCD709DA-4046-439D-A0D8-7BEF2AB3F917}" type="presOf" srcId="{4E1AF83E-2465-43CF-9DB6-8F3D559FD432}" destId="{86D9FACF-BA72-4E26-A215-BF769AB70419}" srcOrd="0" destOrd="0" presId="urn:microsoft.com/office/officeart/2005/8/layout/cycle5"/>
    <dgm:cxn modelId="{D6718230-4426-4116-AA93-43CDF788C037}" srcId="{327C2009-DA8E-4E44-90D8-791997BFA5E7}" destId="{EAE92D00-8FEE-44AF-9AE1-9CE5661D7C68}" srcOrd="4" destOrd="0" parTransId="{69C5F69F-6905-42E4-BDB8-1B72168986FB}" sibTransId="{4BC0FD04-99AA-4617-AAE6-1D682CB5ED0D}"/>
    <dgm:cxn modelId="{E130F4EF-A316-4B57-BD51-DE745DA8CEF5}" srcId="{327C2009-DA8E-4E44-90D8-791997BFA5E7}" destId="{DA310F2E-BAB1-4157-A915-BEC5252BBAF7}" srcOrd="1" destOrd="0" parTransId="{AD544960-9538-4A6E-8F1E-B95EFDAB946B}" sibTransId="{B67585FB-7737-452C-8198-F7AE5376F130}"/>
    <dgm:cxn modelId="{0DCE883F-DB59-4663-B147-43A451DEFAA6}" type="presOf" srcId="{327C2009-DA8E-4E44-90D8-791997BFA5E7}" destId="{80A5777B-71C0-4333-A010-1D1C082BE180}" srcOrd="0" destOrd="0" presId="urn:microsoft.com/office/officeart/2005/8/layout/cycle5"/>
    <dgm:cxn modelId="{72800CA4-7752-4BC3-AC53-24CF2DA9E61F}" type="presOf" srcId="{B67585FB-7737-452C-8198-F7AE5376F130}" destId="{8C45C3F6-41D2-4124-8EC7-3F486139F6E3}" srcOrd="0" destOrd="0" presId="urn:microsoft.com/office/officeart/2005/8/layout/cycle5"/>
    <dgm:cxn modelId="{F6A289B2-8F32-4442-A9E7-24811DA763FE}" type="presParOf" srcId="{80A5777B-71C0-4333-A010-1D1C082BE180}" destId="{D2ECF160-7116-4E9A-AB1F-5005EB8B9F2C}" srcOrd="0" destOrd="0" presId="urn:microsoft.com/office/officeart/2005/8/layout/cycle5"/>
    <dgm:cxn modelId="{E4A31AA8-BC71-464D-B3F5-8CB43926B53B}" type="presParOf" srcId="{80A5777B-71C0-4333-A010-1D1C082BE180}" destId="{89801277-9BB3-4236-8B2E-97F18E3A4D2C}" srcOrd="1" destOrd="0" presId="urn:microsoft.com/office/officeart/2005/8/layout/cycle5"/>
    <dgm:cxn modelId="{F93AA51B-3EA0-4BBA-898C-6D275A715AD2}" type="presParOf" srcId="{80A5777B-71C0-4333-A010-1D1C082BE180}" destId="{20EDD52E-E355-4691-BDD1-BA71C91A612A}" srcOrd="2" destOrd="0" presId="urn:microsoft.com/office/officeart/2005/8/layout/cycle5"/>
    <dgm:cxn modelId="{BEEAEE9E-F121-429E-BFE3-EDD423121CC4}" type="presParOf" srcId="{80A5777B-71C0-4333-A010-1D1C082BE180}" destId="{D01DF652-4649-4033-B4D9-5F5B5770D983}" srcOrd="3" destOrd="0" presId="urn:microsoft.com/office/officeart/2005/8/layout/cycle5"/>
    <dgm:cxn modelId="{E58AD7BD-1BFA-45A4-8F1B-96F089E8C342}" type="presParOf" srcId="{80A5777B-71C0-4333-A010-1D1C082BE180}" destId="{BF207497-1802-49A6-9A94-8697BF0421CA}" srcOrd="4" destOrd="0" presId="urn:microsoft.com/office/officeart/2005/8/layout/cycle5"/>
    <dgm:cxn modelId="{6B2BD1D1-3591-462B-9B62-CA335B4CABEE}" type="presParOf" srcId="{80A5777B-71C0-4333-A010-1D1C082BE180}" destId="{8C45C3F6-41D2-4124-8EC7-3F486139F6E3}" srcOrd="5" destOrd="0" presId="urn:microsoft.com/office/officeart/2005/8/layout/cycle5"/>
    <dgm:cxn modelId="{56C3C7C6-5295-4B4E-A7B2-065770BD26A0}" type="presParOf" srcId="{80A5777B-71C0-4333-A010-1D1C082BE180}" destId="{EC898034-A611-43AD-98CB-AF574F56B8C9}" srcOrd="6" destOrd="0" presId="urn:microsoft.com/office/officeart/2005/8/layout/cycle5"/>
    <dgm:cxn modelId="{698E3374-C8B9-41B8-96D5-08DAF70EA988}" type="presParOf" srcId="{80A5777B-71C0-4333-A010-1D1C082BE180}" destId="{82637352-69EF-4B8B-8176-06898BC4A654}" srcOrd="7" destOrd="0" presId="urn:microsoft.com/office/officeart/2005/8/layout/cycle5"/>
    <dgm:cxn modelId="{582A229A-DD8B-4E47-8C53-A4849F9B6155}" type="presParOf" srcId="{80A5777B-71C0-4333-A010-1D1C082BE180}" destId="{86D9FACF-BA72-4E26-A215-BF769AB70419}" srcOrd="8" destOrd="0" presId="urn:microsoft.com/office/officeart/2005/8/layout/cycle5"/>
    <dgm:cxn modelId="{1F024E67-C1DA-4800-931F-DFEBEAF7B9D0}" type="presParOf" srcId="{80A5777B-71C0-4333-A010-1D1C082BE180}" destId="{95E594B7-E78F-4422-AB94-AAA03EF91097}" srcOrd="9" destOrd="0" presId="urn:microsoft.com/office/officeart/2005/8/layout/cycle5"/>
    <dgm:cxn modelId="{0B160235-26F1-46C3-9B90-8570C559D653}" type="presParOf" srcId="{80A5777B-71C0-4333-A010-1D1C082BE180}" destId="{EF30A59E-2553-42D7-A377-4E741B532A44}" srcOrd="10" destOrd="0" presId="urn:microsoft.com/office/officeart/2005/8/layout/cycle5"/>
    <dgm:cxn modelId="{B4245EB8-94CE-461C-AE0A-B0687EB4D650}" type="presParOf" srcId="{80A5777B-71C0-4333-A010-1D1C082BE180}" destId="{FA392B3A-9539-4394-8AAA-FB2ECD886F47}" srcOrd="11" destOrd="0" presId="urn:microsoft.com/office/officeart/2005/8/layout/cycle5"/>
    <dgm:cxn modelId="{8530F099-A715-4FF2-B1CA-7E7C8B6659D6}" type="presParOf" srcId="{80A5777B-71C0-4333-A010-1D1C082BE180}" destId="{DF5ECAB3-D10A-40E8-8103-F5C259E391F7}" srcOrd="12" destOrd="0" presId="urn:microsoft.com/office/officeart/2005/8/layout/cycle5"/>
    <dgm:cxn modelId="{064D13E4-5E1A-4DF6-9AC8-F244B6BA84BF}" type="presParOf" srcId="{80A5777B-71C0-4333-A010-1D1C082BE180}" destId="{1AC92444-BC3D-4CF4-AE86-1E3F97528563}" srcOrd="13" destOrd="0" presId="urn:microsoft.com/office/officeart/2005/8/layout/cycle5"/>
    <dgm:cxn modelId="{7166978D-C901-4742-A7A9-B1AEA163A34E}" type="presParOf" srcId="{80A5777B-71C0-4333-A010-1D1C082BE180}" destId="{DFC547CB-3F54-4C5E-9CD0-939EE5269288}"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2AE399-B250-492B-8996-4DDCADF007FC}" type="doc">
      <dgm:prSet loTypeId="urn:microsoft.com/office/officeart/2009/3/layout/PieProcess" loCatId="process" qsTypeId="urn:microsoft.com/office/officeart/2005/8/quickstyle/simple5" qsCatId="simple" csTypeId="urn:microsoft.com/office/officeart/2005/8/colors/accent2_2" csCatId="accent2" phldr="1"/>
      <dgm:spPr/>
      <dgm:t>
        <a:bodyPr/>
        <a:lstStyle/>
        <a:p>
          <a:endParaRPr lang="fr-FR"/>
        </a:p>
      </dgm:t>
    </dgm:pt>
    <dgm:pt modelId="{324182A0-ACD4-4C82-B895-3DF47F3FB418}">
      <dgm:prSet phldrT="[Texte]"/>
      <dgm:spPr/>
      <dgm:t>
        <a:bodyPr/>
        <a:lstStyle/>
        <a:p>
          <a:r>
            <a:rPr lang="fr-FR" dirty="0" smtClean="0">
              <a:latin typeface="Cambria" panose="02040503050406030204" pitchFamily="18" charset="0"/>
            </a:rPr>
            <a:t>Appétence</a:t>
          </a:r>
          <a:endParaRPr lang="fr-FR" dirty="0">
            <a:latin typeface="Cambria" panose="02040503050406030204" pitchFamily="18" charset="0"/>
          </a:endParaRPr>
        </a:p>
      </dgm:t>
    </dgm:pt>
    <dgm:pt modelId="{55012196-7BBC-4F28-A68F-E44E00D12565}" type="parTrans" cxnId="{08CE700D-B47B-4C27-88CC-25AB143CF356}">
      <dgm:prSet/>
      <dgm:spPr/>
      <dgm:t>
        <a:bodyPr/>
        <a:lstStyle/>
        <a:p>
          <a:endParaRPr lang="fr-FR">
            <a:latin typeface="Cambria" panose="02040503050406030204" pitchFamily="18" charset="0"/>
          </a:endParaRPr>
        </a:p>
      </dgm:t>
    </dgm:pt>
    <dgm:pt modelId="{D9636A30-14FB-409D-83D9-499C71D2B0B8}" type="sibTrans" cxnId="{08CE700D-B47B-4C27-88CC-25AB143CF356}">
      <dgm:prSet/>
      <dgm:spPr/>
      <dgm:t>
        <a:bodyPr/>
        <a:lstStyle/>
        <a:p>
          <a:endParaRPr lang="fr-FR">
            <a:latin typeface="Cambria" panose="02040503050406030204" pitchFamily="18" charset="0"/>
          </a:endParaRPr>
        </a:p>
      </dgm:t>
    </dgm:pt>
    <dgm:pt modelId="{735899D4-96B8-4879-A589-F565B336600E}">
      <dgm:prSet phldrT="[Texte]"/>
      <dgm:spPr/>
      <dgm:t>
        <a:bodyPr/>
        <a:lstStyle/>
        <a:p>
          <a:r>
            <a:rPr lang="fr-FR" dirty="0" smtClean="0">
              <a:latin typeface="Cambria" panose="02040503050406030204" pitchFamily="18" charset="0"/>
            </a:rPr>
            <a:t>Niveau global de risque qu’une entité est prête à prendre</a:t>
          </a:r>
          <a:endParaRPr lang="fr-FR" dirty="0">
            <a:latin typeface="Cambria" panose="02040503050406030204" pitchFamily="18" charset="0"/>
          </a:endParaRPr>
        </a:p>
      </dgm:t>
    </dgm:pt>
    <dgm:pt modelId="{D63BCD6B-B05D-418A-9861-4C4FE6525D9D}" type="parTrans" cxnId="{164625A7-6BD4-446F-8C70-189E808B12E3}">
      <dgm:prSet/>
      <dgm:spPr/>
      <dgm:t>
        <a:bodyPr/>
        <a:lstStyle/>
        <a:p>
          <a:endParaRPr lang="fr-FR">
            <a:latin typeface="Cambria" panose="02040503050406030204" pitchFamily="18" charset="0"/>
          </a:endParaRPr>
        </a:p>
      </dgm:t>
    </dgm:pt>
    <dgm:pt modelId="{F00E29FA-702E-4E88-8773-56C95B6DF9C3}" type="sibTrans" cxnId="{164625A7-6BD4-446F-8C70-189E808B12E3}">
      <dgm:prSet/>
      <dgm:spPr/>
      <dgm:t>
        <a:bodyPr/>
        <a:lstStyle/>
        <a:p>
          <a:endParaRPr lang="fr-FR">
            <a:latin typeface="Cambria" panose="02040503050406030204" pitchFamily="18" charset="0"/>
          </a:endParaRPr>
        </a:p>
      </dgm:t>
    </dgm:pt>
    <dgm:pt modelId="{B7FD7FEA-43CE-456C-9666-3334236E3CA9}">
      <dgm:prSet phldrT="[Texte]"/>
      <dgm:spPr/>
      <dgm:t>
        <a:bodyPr/>
        <a:lstStyle/>
        <a:p>
          <a:r>
            <a:rPr lang="fr-FR" dirty="0" smtClean="0">
              <a:latin typeface="Cambria" panose="02040503050406030204" pitchFamily="18" charset="0"/>
            </a:rPr>
            <a:t>Définie par le Conseil d’Administration</a:t>
          </a:r>
          <a:endParaRPr lang="fr-FR" dirty="0">
            <a:latin typeface="Cambria" panose="02040503050406030204" pitchFamily="18" charset="0"/>
          </a:endParaRPr>
        </a:p>
      </dgm:t>
    </dgm:pt>
    <dgm:pt modelId="{16D62B81-07CE-480B-A352-3D51A6312AF0}" type="parTrans" cxnId="{76A6A94A-396A-4526-B2E5-A1E833E6804B}">
      <dgm:prSet/>
      <dgm:spPr/>
      <dgm:t>
        <a:bodyPr/>
        <a:lstStyle/>
        <a:p>
          <a:endParaRPr lang="fr-FR">
            <a:latin typeface="Cambria" panose="02040503050406030204" pitchFamily="18" charset="0"/>
          </a:endParaRPr>
        </a:p>
      </dgm:t>
    </dgm:pt>
    <dgm:pt modelId="{0CC520EF-6B94-4EF3-8EC3-8CF8991DEE6E}" type="sibTrans" cxnId="{76A6A94A-396A-4526-B2E5-A1E833E6804B}">
      <dgm:prSet/>
      <dgm:spPr/>
      <dgm:t>
        <a:bodyPr/>
        <a:lstStyle/>
        <a:p>
          <a:endParaRPr lang="fr-FR">
            <a:latin typeface="Cambria" panose="02040503050406030204" pitchFamily="18" charset="0"/>
          </a:endParaRPr>
        </a:p>
      </dgm:t>
    </dgm:pt>
    <dgm:pt modelId="{1D94E0DD-0D19-4C75-A03E-E33639F64766}">
      <dgm:prSet phldrT="[Texte]"/>
      <dgm:spPr/>
      <dgm:t>
        <a:bodyPr/>
        <a:lstStyle/>
        <a:p>
          <a:r>
            <a:rPr lang="fr-FR" dirty="0" smtClean="0">
              <a:latin typeface="Cambria" panose="02040503050406030204" pitchFamily="18" charset="0"/>
            </a:rPr>
            <a:t>Tolérance</a:t>
          </a:r>
          <a:endParaRPr lang="fr-FR" dirty="0">
            <a:latin typeface="Cambria" panose="02040503050406030204" pitchFamily="18" charset="0"/>
          </a:endParaRPr>
        </a:p>
      </dgm:t>
    </dgm:pt>
    <dgm:pt modelId="{DAAA1621-AEEA-4181-842D-A3BA845AC5AC}" type="parTrans" cxnId="{50AEA19F-6789-44DD-A8D4-E263442C08E1}">
      <dgm:prSet/>
      <dgm:spPr/>
      <dgm:t>
        <a:bodyPr/>
        <a:lstStyle/>
        <a:p>
          <a:endParaRPr lang="fr-FR">
            <a:latin typeface="Cambria" panose="02040503050406030204" pitchFamily="18" charset="0"/>
          </a:endParaRPr>
        </a:p>
      </dgm:t>
    </dgm:pt>
    <dgm:pt modelId="{57EB7628-59E2-4BE2-8B1E-29B8370420AB}" type="sibTrans" cxnId="{50AEA19F-6789-44DD-A8D4-E263442C08E1}">
      <dgm:prSet/>
      <dgm:spPr/>
      <dgm:t>
        <a:bodyPr/>
        <a:lstStyle/>
        <a:p>
          <a:endParaRPr lang="fr-FR">
            <a:latin typeface="Cambria" panose="02040503050406030204" pitchFamily="18" charset="0"/>
          </a:endParaRPr>
        </a:p>
      </dgm:t>
    </dgm:pt>
    <dgm:pt modelId="{57DEAF67-EEAF-4D4D-BF82-6C4EC52654E7}">
      <dgm:prSet phldrT="[Texte]"/>
      <dgm:spPr/>
      <dgm:t>
        <a:bodyPr/>
        <a:lstStyle/>
        <a:p>
          <a:r>
            <a:rPr lang="fr-FR" dirty="0" smtClean="0">
              <a:latin typeface="Cambria" panose="02040503050406030204" pitchFamily="18" charset="0"/>
            </a:rPr>
            <a:t>Niveau de risque fixé par classe de risque</a:t>
          </a:r>
          <a:endParaRPr lang="fr-FR" dirty="0">
            <a:latin typeface="Cambria" panose="02040503050406030204" pitchFamily="18" charset="0"/>
          </a:endParaRPr>
        </a:p>
      </dgm:t>
    </dgm:pt>
    <dgm:pt modelId="{E9011009-E82B-4A79-999F-75D7B5112DFD}" type="parTrans" cxnId="{907F875E-DE2C-44E0-ACAF-74D101890363}">
      <dgm:prSet/>
      <dgm:spPr/>
      <dgm:t>
        <a:bodyPr/>
        <a:lstStyle/>
        <a:p>
          <a:endParaRPr lang="fr-FR">
            <a:latin typeface="Cambria" panose="02040503050406030204" pitchFamily="18" charset="0"/>
          </a:endParaRPr>
        </a:p>
      </dgm:t>
    </dgm:pt>
    <dgm:pt modelId="{FC75C4BA-E592-4CB6-909C-FBC0B8607FBE}" type="sibTrans" cxnId="{907F875E-DE2C-44E0-ACAF-74D101890363}">
      <dgm:prSet/>
      <dgm:spPr/>
      <dgm:t>
        <a:bodyPr/>
        <a:lstStyle/>
        <a:p>
          <a:endParaRPr lang="fr-FR">
            <a:latin typeface="Cambria" panose="02040503050406030204" pitchFamily="18" charset="0"/>
          </a:endParaRPr>
        </a:p>
      </dgm:t>
    </dgm:pt>
    <dgm:pt modelId="{F058DB8B-51F3-47BF-8B93-9EFFB1F78F68}">
      <dgm:prSet phldrT="[Texte]"/>
      <dgm:spPr/>
      <dgm:t>
        <a:bodyPr/>
        <a:lstStyle/>
        <a:p>
          <a:r>
            <a:rPr lang="fr-FR" dirty="0" smtClean="0">
              <a:latin typeface="Cambria" panose="02040503050406030204" pitchFamily="18" charset="0"/>
            </a:rPr>
            <a:t>Exprimée en termes d’exposition au risque</a:t>
          </a:r>
          <a:endParaRPr lang="fr-FR" dirty="0">
            <a:latin typeface="Cambria" panose="02040503050406030204" pitchFamily="18" charset="0"/>
          </a:endParaRPr>
        </a:p>
      </dgm:t>
    </dgm:pt>
    <dgm:pt modelId="{4932D3A1-D94E-481F-B2DE-109A6A55E6E1}" type="parTrans" cxnId="{D17FB0B2-C0F8-4B10-A1E2-1F0599B21379}">
      <dgm:prSet/>
      <dgm:spPr/>
      <dgm:t>
        <a:bodyPr/>
        <a:lstStyle/>
        <a:p>
          <a:endParaRPr lang="fr-FR">
            <a:latin typeface="Cambria" panose="02040503050406030204" pitchFamily="18" charset="0"/>
          </a:endParaRPr>
        </a:p>
      </dgm:t>
    </dgm:pt>
    <dgm:pt modelId="{E005C0E9-FCEE-4FEC-8962-1AB67EEFC2D8}" type="sibTrans" cxnId="{D17FB0B2-C0F8-4B10-A1E2-1F0599B21379}">
      <dgm:prSet/>
      <dgm:spPr/>
      <dgm:t>
        <a:bodyPr/>
        <a:lstStyle/>
        <a:p>
          <a:endParaRPr lang="fr-FR">
            <a:latin typeface="Cambria" panose="02040503050406030204" pitchFamily="18" charset="0"/>
          </a:endParaRPr>
        </a:p>
      </dgm:t>
    </dgm:pt>
    <dgm:pt modelId="{F94BE05F-A9F7-429F-B349-19032EBBC3C4}">
      <dgm:prSet phldrT="[Texte]"/>
      <dgm:spPr/>
      <dgm:t>
        <a:bodyPr/>
        <a:lstStyle/>
        <a:p>
          <a:r>
            <a:rPr lang="fr-FR" dirty="0" smtClean="0">
              <a:latin typeface="Cambria" panose="02040503050406030204" pitchFamily="18" charset="0"/>
            </a:rPr>
            <a:t>Limites </a:t>
          </a:r>
          <a:endParaRPr lang="fr-FR" dirty="0">
            <a:latin typeface="Cambria" panose="02040503050406030204" pitchFamily="18" charset="0"/>
          </a:endParaRPr>
        </a:p>
      </dgm:t>
    </dgm:pt>
    <dgm:pt modelId="{B989C0E6-4B9D-45B0-9EC1-DA60ED88CF77}" type="parTrans" cxnId="{0215098B-EE98-47F9-97B2-8446F897D46C}">
      <dgm:prSet/>
      <dgm:spPr/>
      <dgm:t>
        <a:bodyPr/>
        <a:lstStyle/>
        <a:p>
          <a:endParaRPr lang="fr-FR">
            <a:latin typeface="Cambria" panose="02040503050406030204" pitchFamily="18" charset="0"/>
          </a:endParaRPr>
        </a:p>
      </dgm:t>
    </dgm:pt>
    <dgm:pt modelId="{60901142-61C2-4CA8-A3EF-17E628BA6D5F}" type="sibTrans" cxnId="{0215098B-EE98-47F9-97B2-8446F897D46C}">
      <dgm:prSet/>
      <dgm:spPr/>
      <dgm:t>
        <a:bodyPr/>
        <a:lstStyle/>
        <a:p>
          <a:endParaRPr lang="fr-FR">
            <a:latin typeface="Cambria" panose="02040503050406030204" pitchFamily="18" charset="0"/>
          </a:endParaRPr>
        </a:p>
      </dgm:t>
    </dgm:pt>
    <dgm:pt modelId="{6F22AF27-BC78-4471-9451-17C669E44F5C}">
      <dgm:prSet phldrT="[Texte]"/>
      <dgm:spPr/>
      <dgm:t>
        <a:bodyPr/>
        <a:lstStyle/>
        <a:p>
          <a:r>
            <a:rPr lang="fr-FR" dirty="0" smtClean="0">
              <a:latin typeface="Cambria" panose="02040503050406030204" pitchFamily="18" charset="0"/>
            </a:rPr>
            <a:t>Limites opérationnelles permettant à l’entité de gérer son profil de risque</a:t>
          </a:r>
          <a:endParaRPr lang="fr-FR" dirty="0">
            <a:latin typeface="Cambria" panose="02040503050406030204" pitchFamily="18" charset="0"/>
          </a:endParaRPr>
        </a:p>
      </dgm:t>
    </dgm:pt>
    <dgm:pt modelId="{F75C219C-B41B-43CD-BC81-538D8830C24D}" type="parTrans" cxnId="{62A69116-06C5-4A21-98BD-043471B23B96}">
      <dgm:prSet/>
      <dgm:spPr/>
      <dgm:t>
        <a:bodyPr/>
        <a:lstStyle/>
        <a:p>
          <a:endParaRPr lang="fr-FR">
            <a:latin typeface="Cambria" panose="02040503050406030204" pitchFamily="18" charset="0"/>
          </a:endParaRPr>
        </a:p>
      </dgm:t>
    </dgm:pt>
    <dgm:pt modelId="{8BCE5E11-9548-4712-9500-75F3A8C6D90E}" type="sibTrans" cxnId="{62A69116-06C5-4A21-98BD-043471B23B96}">
      <dgm:prSet/>
      <dgm:spPr/>
      <dgm:t>
        <a:bodyPr/>
        <a:lstStyle/>
        <a:p>
          <a:endParaRPr lang="fr-FR">
            <a:latin typeface="Cambria" panose="02040503050406030204" pitchFamily="18" charset="0"/>
          </a:endParaRPr>
        </a:p>
      </dgm:t>
    </dgm:pt>
    <dgm:pt modelId="{1931102B-E5C1-45BB-AFB1-58AD413EE32F}">
      <dgm:prSet phldrT="[Texte]"/>
      <dgm:spPr/>
      <dgm:t>
        <a:bodyPr/>
        <a:lstStyle/>
        <a:p>
          <a:r>
            <a:rPr lang="fr-FR" dirty="0" smtClean="0">
              <a:latin typeface="Cambria" panose="02040503050406030204" pitchFamily="18" charset="0"/>
            </a:rPr>
            <a:t>Articulation entre niveau optimal de risque et les objectifs stratégiques </a:t>
          </a:r>
          <a:endParaRPr lang="fr-FR" dirty="0">
            <a:latin typeface="Cambria" panose="02040503050406030204" pitchFamily="18" charset="0"/>
          </a:endParaRPr>
        </a:p>
      </dgm:t>
    </dgm:pt>
    <dgm:pt modelId="{09F0F274-8015-4086-A5B7-5622AF2FBA8E}" type="parTrans" cxnId="{8DD3BBEE-61EF-43BD-B315-5D6A2E8421E9}">
      <dgm:prSet/>
      <dgm:spPr/>
      <dgm:t>
        <a:bodyPr/>
        <a:lstStyle/>
        <a:p>
          <a:endParaRPr lang="fr-FR">
            <a:latin typeface="Cambria" panose="02040503050406030204" pitchFamily="18" charset="0"/>
          </a:endParaRPr>
        </a:p>
      </dgm:t>
    </dgm:pt>
    <dgm:pt modelId="{E2B4915C-813C-4D1B-B5D5-0EC212D54CAF}" type="sibTrans" cxnId="{8DD3BBEE-61EF-43BD-B315-5D6A2E8421E9}">
      <dgm:prSet/>
      <dgm:spPr/>
      <dgm:t>
        <a:bodyPr/>
        <a:lstStyle/>
        <a:p>
          <a:endParaRPr lang="fr-FR">
            <a:latin typeface="Cambria" panose="02040503050406030204" pitchFamily="18" charset="0"/>
          </a:endParaRPr>
        </a:p>
      </dgm:t>
    </dgm:pt>
    <dgm:pt modelId="{DB168602-35E9-4EA7-BD47-A27F9620D793}" type="pres">
      <dgm:prSet presAssocID="{BE2AE399-B250-492B-8996-4DDCADF007FC}" presName="Name0" presStyleCnt="0">
        <dgm:presLayoutVars>
          <dgm:chMax val="7"/>
          <dgm:chPref val="7"/>
          <dgm:dir/>
          <dgm:animOne val="branch"/>
          <dgm:animLvl val="lvl"/>
        </dgm:presLayoutVars>
      </dgm:prSet>
      <dgm:spPr/>
      <dgm:t>
        <a:bodyPr/>
        <a:lstStyle/>
        <a:p>
          <a:endParaRPr lang="fr-FR"/>
        </a:p>
      </dgm:t>
    </dgm:pt>
    <dgm:pt modelId="{8A4A9C90-E261-4326-864F-9A97810F2DC2}" type="pres">
      <dgm:prSet presAssocID="{324182A0-ACD4-4C82-B895-3DF47F3FB418}" presName="ParentComposite" presStyleCnt="0"/>
      <dgm:spPr/>
    </dgm:pt>
    <dgm:pt modelId="{BCF3CB79-CD53-4633-B466-66C1D49CDC34}" type="pres">
      <dgm:prSet presAssocID="{324182A0-ACD4-4C82-B895-3DF47F3FB418}" presName="Chord" presStyleLbl="bgShp" presStyleIdx="0" presStyleCnt="3"/>
      <dgm:spPr/>
    </dgm:pt>
    <dgm:pt modelId="{B42D6C00-0CFD-4F5D-8F9A-DE51316D1D81}" type="pres">
      <dgm:prSet presAssocID="{324182A0-ACD4-4C82-B895-3DF47F3FB418}" presName="Pie" presStyleLbl="alignNode1" presStyleIdx="0" presStyleCnt="3"/>
      <dgm:spPr/>
    </dgm:pt>
    <dgm:pt modelId="{A214E61F-EFD6-488A-806A-7BA753FCC4A3}" type="pres">
      <dgm:prSet presAssocID="{324182A0-ACD4-4C82-B895-3DF47F3FB418}" presName="Parent" presStyleLbl="revTx" presStyleIdx="0" presStyleCnt="6">
        <dgm:presLayoutVars>
          <dgm:chMax val="1"/>
          <dgm:chPref val="1"/>
          <dgm:bulletEnabled val="1"/>
        </dgm:presLayoutVars>
      </dgm:prSet>
      <dgm:spPr/>
      <dgm:t>
        <a:bodyPr/>
        <a:lstStyle/>
        <a:p>
          <a:endParaRPr lang="fr-FR"/>
        </a:p>
      </dgm:t>
    </dgm:pt>
    <dgm:pt modelId="{B3FF683B-A55A-490E-BFEF-D068A057A8E7}" type="pres">
      <dgm:prSet presAssocID="{F00E29FA-702E-4E88-8773-56C95B6DF9C3}" presName="negSibTrans" presStyleCnt="0"/>
      <dgm:spPr/>
    </dgm:pt>
    <dgm:pt modelId="{8B28B27B-792E-4D15-93D5-7390D729657B}" type="pres">
      <dgm:prSet presAssocID="{324182A0-ACD4-4C82-B895-3DF47F3FB418}" presName="composite" presStyleCnt="0"/>
      <dgm:spPr/>
    </dgm:pt>
    <dgm:pt modelId="{D73E1D53-4064-4742-9B1F-09321CD79ABE}" type="pres">
      <dgm:prSet presAssocID="{324182A0-ACD4-4C82-B895-3DF47F3FB418}" presName="Child" presStyleLbl="revTx" presStyleIdx="1" presStyleCnt="6">
        <dgm:presLayoutVars>
          <dgm:chMax val="0"/>
          <dgm:chPref val="0"/>
          <dgm:bulletEnabled val="1"/>
        </dgm:presLayoutVars>
      </dgm:prSet>
      <dgm:spPr/>
      <dgm:t>
        <a:bodyPr/>
        <a:lstStyle/>
        <a:p>
          <a:endParaRPr lang="fr-FR"/>
        </a:p>
      </dgm:t>
    </dgm:pt>
    <dgm:pt modelId="{5388287D-95B8-45BA-B407-C6BE6147BFEA}" type="pres">
      <dgm:prSet presAssocID="{D9636A30-14FB-409D-83D9-499C71D2B0B8}" presName="sibTrans" presStyleCnt="0"/>
      <dgm:spPr/>
    </dgm:pt>
    <dgm:pt modelId="{51C5494F-0F5F-473F-ADBE-3EEBA3B07479}" type="pres">
      <dgm:prSet presAssocID="{1D94E0DD-0D19-4C75-A03E-E33639F64766}" presName="ParentComposite" presStyleCnt="0"/>
      <dgm:spPr/>
    </dgm:pt>
    <dgm:pt modelId="{1C895061-C43F-4386-9EA7-3E0B558D41F2}" type="pres">
      <dgm:prSet presAssocID="{1D94E0DD-0D19-4C75-A03E-E33639F64766}" presName="Chord" presStyleLbl="bgShp" presStyleIdx="1" presStyleCnt="3"/>
      <dgm:spPr/>
    </dgm:pt>
    <dgm:pt modelId="{58BA6373-E4E3-454A-97A3-835DEDAD3671}" type="pres">
      <dgm:prSet presAssocID="{1D94E0DD-0D19-4C75-A03E-E33639F64766}" presName="Pie" presStyleLbl="alignNode1" presStyleIdx="1" presStyleCnt="3"/>
      <dgm:spPr/>
    </dgm:pt>
    <dgm:pt modelId="{AEDF4754-1379-4EEA-8ADF-C2C65D803561}" type="pres">
      <dgm:prSet presAssocID="{1D94E0DD-0D19-4C75-A03E-E33639F64766}" presName="Parent" presStyleLbl="revTx" presStyleIdx="2" presStyleCnt="6">
        <dgm:presLayoutVars>
          <dgm:chMax val="1"/>
          <dgm:chPref val="1"/>
          <dgm:bulletEnabled val="1"/>
        </dgm:presLayoutVars>
      </dgm:prSet>
      <dgm:spPr/>
      <dgm:t>
        <a:bodyPr/>
        <a:lstStyle/>
        <a:p>
          <a:endParaRPr lang="fr-FR"/>
        </a:p>
      </dgm:t>
    </dgm:pt>
    <dgm:pt modelId="{08FA782E-64A0-4473-9E1A-E2788787D0AF}" type="pres">
      <dgm:prSet presAssocID="{FC75C4BA-E592-4CB6-909C-FBC0B8607FBE}" presName="negSibTrans" presStyleCnt="0"/>
      <dgm:spPr/>
    </dgm:pt>
    <dgm:pt modelId="{02C98F4A-59D5-4CD8-945C-2E4E30B6A49E}" type="pres">
      <dgm:prSet presAssocID="{1D94E0DD-0D19-4C75-A03E-E33639F64766}" presName="composite" presStyleCnt="0"/>
      <dgm:spPr/>
    </dgm:pt>
    <dgm:pt modelId="{0B826B94-9AA6-48C5-8612-B97B2AF34E0D}" type="pres">
      <dgm:prSet presAssocID="{1D94E0DD-0D19-4C75-A03E-E33639F64766}" presName="Child" presStyleLbl="revTx" presStyleIdx="3" presStyleCnt="6">
        <dgm:presLayoutVars>
          <dgm:chMax val="0"/>
          <dgm:chPref val="0"/>
          <dgm:bulletEnabled val="1"/>
        </dgm:presLayoutVars>
      </dgm:prSet>
      <dgm:spPr/>
      <dgm:t>
        <a:bodyPr/>
        <a:lstStyle/>
        <a:p>
          <a:endParaRPr lang="fr-FR"/>
        </a:p>
      </dgm:t>
    </dgm:pt>
    <dgm:pt modelId="{12EC8485-7CD1-46AE-8338-D7233E5C63E2}" type="pres">
      <dgm:prSet presAssocID="{57EB7628-59E2-4BE2-8B1E-29B8370420AB}" presName="sibTrans" presStyleCnt="0"/>
      <dgm:spPr/>
    </dgm:pt>
    <dgm:pt modelId="{0F3249F3-1030-46BD-91B0-8EF9B949FC82}" type="pres">
      <dgm:prSet presAssocID="{F94BE05F-A9F7-429F-B349-19032EBBC3C4}" presName="ParentComposite" presStyleCnt="0"/>
      <dgm:spPr/>
    </dgm:pt>
    <dgm:pt modelId="{A06F36D3-6133-4990-9E9E-E6BEDD0FAA9C}" type="pres">
      <dgm:prSet presAssocID="{F94BE05F-A9F7-429F-B349-19032EBBC3C4}" presName="Chord" presStyleLbl="bgShp" presStyleIdx="2" presStyleCnt="3"/>
      <dgm:spPr/>
    </dgm:pt>
    <dgm:pt modelId="{B0A52C05-57AE-4BB3-9759-DB4C02E89874}" type="pres">
      <dgm:prSet presAssocID="{F94BE05F-A9F7-429F-B349-19032EBBC3C4}" presName="Pie" presStyleLbl="alignNode1" presStyleIdx="2" presStyleCnt="3"/>
      <dgm:spPr/>
    </dgm:pt>
    <dgm:pt modelId="{B0FF9F1C-9178-44F8-99CF-5814B588B5FE}" type="pres">
      <dgm:prSet presAssocID="{F94BE05F-A9F7-429F-B349-19032EBBC3C4}" presName="Parent" presStyleLbl="revTx" presStyleIdx="4" presStyleCnt="6">
        <dgm:presLayoutVars>
          <dgm:chMax val="1"/>
          <dgm:chPref val="1"/>
          <dgm:bulletEnabled val="1"/>
        </dgm:presLayoutVars>
      </dgm:prSet>
      <dgm:spPr/>
      <dgm:t>
        <a:bodyPr/>
        <a:lstStyle/>
        <a:p>
          <a:endParaRPr lang="fr-FR"/>
        </a:p>
      </dgm:t>
    </dgm:pt>
    <dgm:pt modelId="{DD476D12-85DC-4B9E-BADC-2A9B014D1C36}" type="pres">
      <dgm:prSet presAssocID="{8BCE5E11-9548-4712-9500-75F3A8C6D90E}" presName="negSibTrans" presStyleCnt="0"/>
      <dgm:spPr/>
    </dgm:pt>
    <dgm:pt modelId="{11030E50-E20E-42D8-83D0-F93A7ECAD21B}" type="pres">
      <dgm:prSet presAssocID="{F94BE05F-A9F7-429F-B349-19032EBBC3C4}" presName="composite" presStyleCnt="0"/>
      <dgm:spPr/>
    </dgm:pt>
    <dgm:pt modelId="{F3C5D01B-16BD-44EF-8995-258FA605C30E}" type="pres">
      <dgm:prSet presAssocID="{F94BE05F-A9F7-429F-B349-19032EBBC3C4}" presName="Child" presStyleLbl="revTx" presStyleIdx="5" presStyleCnt="6">
        <dgm:presLayoutVars>
          <dgm:chMax val="0"/>
          <dgm:chPref val="0"/>
          <dgm:bulletEnabled val="1"/>
        </dgm:presLayoutVars>
      </dgm:prSet>
      <dgm:spPr/>
      <dgm:t>
        <a:bodyPr/>
        <a:lstStyle/>
        <a:p>
          <a:endParaRPr lang="fr-FR"/>
        </a:p>
      </dgm:t>
    </dgm:pt>
  </dgm:ptLst>
  <dgm:cxnLst>
    <dgm:cxn modelId="{304E587C-4C29-41E2-9E74-1920F5ACB3E6}" type="presOf" srcId="{B7FD7FEA-43CE-456C-9666-3334236E3CA9}" destId="{D73E1D53-4064-4742-9B1F-09321CD79ABE}" srcOrd="0" destOrd="1" presId="urn:microsoft.com/office/officeart/2009/3/layout/PieProcess"/>
    <dgm:cxn modelId="{76C68958-829F-4EC7-B190-2E43C2E70BDF}" type="presOf" srcId="{F058DB8B-51F3-47BF-8B93-9EFFB1F78F68}" destId="{0B826B94-9AA6-48C5-8612-B97B2AF34E0D}" srcOrd="0" destOrd="1" presId="urn:microsoft.com/office/officeart/2009/3/layout/PieProcess"/>
    <dgm:cxn modelId="{8DD3BBEE-61EF-43BD-B315-5D6A2E8421E9}" srcId="{F94BE05F-A9F7-429F-B349-19032EBBC3C4}" destId="{1931102B-E5C1-45BB-AFB1-58AD413EE32F}" srcOrd="1" destOrd="0" parTransId="{09F0F274-8015-4086-A5B7-5622AF2FBA8E}" sibTransId="{E2B4915C-813C-4D1B-B5D5-0EC212D54CAF}"/>
    <dgm:cxn modelId="{76A6A94A-396A-4526-B2E5-A1E833E6804B}" srcId="{324182A0-ACD4-4C82-B895-3DF47F3FB418}" destId="{B7FD7FEA-43CE-456C-9666-3334236E3CA9}" srcOrd="1" destOrd="0" parTransId="{16D62B81-07CE-480B-A352-3D51A6312AF0}" sibTransId="{0CC520EF-6B94-4EF3-8EC3-8CF8991DEE6E}"/>
    <dgm:cxn modelId="{0215098B-EE98-47F9-97B2-8446F897D46C}" srcId="{BE2AE399-B250-492B-8996-4DDCADF007FC}" destId="{F94BE05F-A9F7-429F-B349-19032EBBC3C4}" srcOrd="2" destOrd="0" parTransId="{B989C0E6-4B9D-45B0-9EC1-DA60ED88CF77}" sibTransId="{60901142-61C2-4CA8-A3EF-17E628BA6D5F}"/>
    <dgm:cxn modelId="{FDC544E6-EDA2-4AD6-AC13-03DE378FE26C}" type="presOf" srcId="{BE2AE399-B250-492B-8996-4DDCADF007FC}" destId="{DB168602-35E9-4EA7-BD47-A27F9620D793}" srcOrd="0" destOrd="0" presId="urn:microsoft.com/office/officeart/2009/3/layout/PieProcess"/>
    <dgm:cxn modelId="{D42DA05F-025C-4CFA-90CE-EA3569DD66A8}" type="presOf" srcId="{735899D4-96B8-4879-A589-F565B336600E}" destId="{D73E1D53-4064-4742-9B1F-09321CD79ABE}" srcOrd="0" destOrd="0" presId="urn:microsoft.com/office/officeart/2009/3/layout/PieProcess"/>
    <dgm:cxn modelId="{50AEA19F-6789-44DD-A8D4-E263442C08E1}" srcId="{BE2AE399-B250-492B-8996-4DDCADF007FC}" destId="{1D94E0DD-0D19-4C75-A03E-E33639F64766}" srcOrd="1" destOrd="0" parTransId="{DAAA1621-AEEA-4181-842D-A3BA845AC5AC}" sibTransId="{57EB7628-59E2-4BE2-8B1E-29B8370420AB}"/>
    <dgm:cxn modelId="{8D232AEC-7D87-4981-B27B-26033ABA40D8}" type="presOf" srcId="{324182A0-ACD4-4C82-B895-3DF47F3FB418}" destId="{A214E61F-EFD6-488A-806A-7BA753FCC4A3}" srcOrd="0" destOrd="0" presId="urn:microsoft.com/office/officeart/2009/3/layout/PieProcess"/>
    <dgm:cxn modelId="{164625A7-6BD4-446F-8C70-189E808B12E3}" srcId="{324182A0-ACD4-4C82-B895-3DF47F3FB418}" destId="{735899D4-96B8-4879-A589-F565B336600E}" srcOrd="0" destOrd="0" parTransId="{D63BCD6B-B05D-418A-9861-4C4FE6525D9D}" sibTransId="{F00E29FA-702E-4E88-8773-56C95B6DF9C3}"/>
    <dgm:cxn modelId="{B075520F-8449-42FA-8CA9-DFE4810C0766}" type="presOf" srcId="{6F22AF27-BC78-4471-9451-17C669E44F5C}" destId="{F3C5D01B-16BD-44EF-8995-258FA605C30E}" srcOrd="0" destOrd="0" presId="urn:microsoft.com/office/officeart/2009/3/layout/PieProcess"/>
    <dgm:cxn modelId="{08CE700D-B47B-4C27-88CC-25AB143CF356}" srcId="{BE2AE399-B250-492B-8996-4DDCADF007FC}" destId="{324182A0-ACD4-4C82-B895-3DF47F3FB418}" srcOrd="0" destOrd="0" parTransId="{55012196-7BBC-4F28-A68F-E44E00D12565}" sibTransId="{D9636A30-14FB-409D-83D9-499C71D2B0B8}"/>
    <dgm:cxn modelId="{122A84BF-4B4A-4560-AA07-89FE56D70DEF}" type="presOf" srcId="{57DEAF67-EEAF-4D4D-BF82-6C4EC52654E7}" destId="{0B826B94-9AA6-48C5-8612-B97B2AF34E0D}" srcOrd="0" destOrd="0" presId="urn:microsoft.com/office/officeart/2009/3/layout/PieProcess"/>
    <dgm:cxn modelId="{12755F21-97AE-45A0-9616-5E10A0DA02C3}" type="presOf" srcId="{1D94E0DD-0D19-4C75-A03E-E33639F64766}" destId="{AEDF4754-1379-4EEA-8ADF-C2C65D803561}" srcOrd="0" destOrd="0" presId="urn:microsoft.com/office/officeart/2009/3/layout/PieProcess"/>
    <dgm:cxn modelId="{D17FB0B2-C0F8-4B10-A1E2-1F0599B21379}" srcId="{1D94E0DD-0D19-4C75-A03E-E33639F64766}" destId="{F058DB8B-51F3-47BF-8B93-9EFFB1F78F68}" srcOrd="1" destOrd="0" parTransId="{4932D3A1-D94E-481F-B2DE-109A6A55E6E1}" sibTransId="{E005C0E9-FCEE-4FEC-8962-1AB67EEFC2D8}"/>
    <dgm:cxn modelId="{DEA58D93-529A-4B27-AFD4-854EBF9C8AAF}" type="presOf" srcId="{F94BE05F-A9F7-429F-B349-19032EBBC3C4}" destId="{B0FF9F1C-9178-44F8-99CF-5814B588B5FE}" srcOrd="0" destOrd="0" presId="urn:microsoft.com/office/officeart/2009/3/layout/PieProcess"/>
    <dgm:cxn modelId="{5BD6DDB5-0E95-4BE8-98DC-04EAB292EBB2}" type="presOf" srcId="{1931102B-E5C1-45BB-AFB1-58AD413EE32F}" destId="{F3C5D01B-16BD-44EF-8995-258FA605C30E}" srcOrd="0" destOrd="1" presId="urn:microsoft.com/office/officeart/2009/3/layout/PieProcess"/>
    <dgm:cxn modelId="{907F875E-DE2C-44E0-ACAF-74D101890363}" srcId="{1D94E0DD-0D19-4C75-A03E-E33639F64766}" destId="{57DEAF67-EEAF-4D4D-BF82-6C4EC52654E7}" srcOrd="0" destOrd="0" parTransId="{E9011009-E82B-4A79-999F-75D7B5112DFD}" sibTransId="{FC75C4BA-E592-4CB6-909C-FBC0B8607FBE}"/>
    <dgm:cxn modelId="{62A69116-06C5-4A21-98BD-043471B23B96}" srcId="{F94BE05F-A9F7-429F-B349-19032EBBC3C4}" destId="{6F22AF27-BC78-4471-9451-17C669E44F5C}" srcOrd="0" destOrd="0" parTransId="{F75C219C-B41B-43CD-BC81-538D8830C24D}" sibTransId="{8BCE5E11-9548-4712-9500-75F3A8C6D90E}"/>
    <dgm:cxn modelId="{14B2B316-5512-4FCC-B118-0ECCCAE0C12C}" type="presParOf" srcId="{DB168602-35E9-4EA7-BD47-A27F9620D793}" destId="{8A4A9C90-E261-4326-864F-9A97810F2DC2}" srcOrd="0" destOrd="0" presId="urn:microsoft.com/office/officeart/2009/3/layout/PieProcess"/>
    <dgm:cxn modelId="{05456920-62E1-4D59-9433-86DAF5CC0FF1}" type="presParOf" srcId="{8A4A9C90-E261-4326-864F-9A97810F2DC2}" destId="{BCF3CB79-CD53-4633-B466-66C1D49CDC34}" srcOrd="0" destOrd="0" presId="urn:microsoft.com/office/officeart/2009/3/layout/PieProcess"/>
    <dgm:cxn modelId="{0CA059B1-5063-442A-89AC-005771CF0C57}" type="presParOf" srcId="{8A4A9C90-E261-4326-864F-9A97810F2DC2}" destId="{B42D6C00-0CFD-4F5D-8F9A-DE51316D1D81}" srcOrd="1" destOrd="0" presId="urn:microsoft.com/office/officeart/2009/3/layout/PieProcess"/>
    <dgm:cxn modelId="{EDC3525E-0E08-448F-B477-06AFA7AA5AAA}" type="presParOf" srcId="{8A4A9C90-E261-4326-864F-9A97810F2DC2}" destId="{A214E61F-EFD6-488A-806A-7BA753FCC4A3}" srcOrd="2" destOrd="0" presId="urn:microsoft.com/office/officeart/2009/3/layout/PieProcess"/>
    <dgm:cxn modelId="{60B3323A-3EDC-443D-8E0B-F3A3C47962D0}" type="presParOf" srcId="{DB168602-35E9-4EA7-BD47-A27F9620D793}" destId="{B3FF683B-A55A-490E-BFEF-D068A057A8E7}" srcOrd="1" destOrd="0" presId="urn:microsoft.com/office/officeart/2009/3/layout/PieProcess"/>
    <dgm:cxn modelId="{D2BF5EB7-8ABF-4C4B-9F39-01945A4493A7}" type="presParOf" srcId="{DB168602-35E9-4EA7-BD47-A27F9620D793}" destId="{8B28B27B-792E-4D15-93D5-7390D729657B}" srcOrd="2" destOrd="0" presId="urn:microsoft.com/office/officeart/2009/3/layout/PieProcess"/>
    <dgm:cxn modelId="{925429CE-09F1-431E-9C22-09B209EDAB2E}" type="presParOf" srcId="{8B28B27B-792E-4D15-93D5-7390D729657B}" destId="{D73E1D53-4064-4742-9B1F-09321CD79ABE}" srcOrd="0" destOrd="0" presId="urn:microsoft.com/office/officeart/2009/3/layout/PieProcess"/>
    <dgm:cxn modelId="{3BBFC6B1-BA20-4B5B-8919-611F0BB9DE0D}" type="presParOf" srcId="{DB168602-35E9-4EA7-BD47-A27F9620D793}" destId="{5388287D-95B8-45BA-B407-C6BE6147BFEA}" srcOrd="3" destOrd="0" presId="urn:microsoft.com/office/officeart/2009/3/layout/PieProcess"/>
    <dgm:cxn modelId="{5D5367E9-E88B-4F5F-B4D1-C8DE35202C0A}" type="presParOf" srcId="{DB168602-35E9-4EA7-BD47-A27F9620D793}" destId="{51C5494F-0F5F-473F-ADBE-3EEBA3B07479}" srcOrd="4" destOrd="0" presId="urn:microsoft.com/office/officeart/2009/3/layout/PieProcess"/>
    <dgm:cxn modelId="{D8241716-5409-42CC-A33A-22DCAE54CD40}" type="presParOf" srcId="{51C5494F-0F5F-473F-ADBE-3EEBA3B07479}" destId="{1C895061-C43F-4386-9EA7-3E0B558D41F2}" srcOrd="0" destOrd="0" presId="urn:microsoft.com/office/officeart/2009/3/layout/PieProcess"/>
    <dgm:cxn modelId="{6CF5D960-A9CE-4B61-B112-C1FCF409C9BF}" type="presParOf" srcId="{51C5494F-0F5F-473F-ADBE-3EEBA3B07479}" destId="{58BA6373-E4E3-454A-97A3-835DEDAD3671}" srcOrd="1" destOrd="0" presId="urn:microsoft.com/office/officeart/2009/3/layout/PieProcess"/>
    <dgm:cxn modelId="{8C4253D8-6106-4FB9-97AB-00D6103ACA91}" type="presParOf" srcId="{51C5494F-0F5F-473F-ADBE-3EEBA3B07479}" destId="{AEDF4754-1379-4EEA-8ADF-C2C65D803561}" srcOrd="2" destOrd="0" presId="urn:microsoft.com/office/officeart/2009/3/layout/PieProcess"/>
    <dgm:cxn modelId="{92BA0D99-DC12-46B8-B9AA-F2AB9DAEE3AF}" type="presParOf" srcId="{DB168602-35E9-4EA7-BD47-A27F9620D793}" destId="{08FA782E-64A0-4473-9E1A-E2788787D0AF}" srcOrd="5" destOrd="0" presId="urn:microsoft.com/office/officeart/2009/3/layout/PieProcess"/>
    <dgm:cxn modelId="{6EFE7501-1329-46AA-B417-9652729458AE}" type="presParOf" srcId="{DB168602-35E9-4EA7-BD47-A27F9620D793}" destId="{02C98F4A-59D5-4CD8-945C-2E4E30B6A49E}" srcOrd="6" destOrd="0" presId="urn:microsoft.com/office/officeart/2009/3/layout/PieProcess"/>
    <dgm:cxn modelId="{82B56A18-360E-490F-BC45-B8BFB7D958B9}" type="presParOf" srcId="{02C98F4A-59D5-4CD8-945C-2E4E30B6A49E}" destId="{0B826B94-9AA6-48C5-8612-B97B2AF34E0D}" srcOrd="0" destOrd="0" presId="urn:microsoft.com/office/officeart/2009/3/layout/PieProcess"/>
    <dgm:cxn modelId="{9549B6D1-2B3B-47CB-957A-9EB613856B07}" type="presParOf" srcId="{DB168602-35E9-4EA7-BD47-A27F9620D793}" destId="{12EC8485-7CD1-46AE-8338-D7233E5C63E2}" srcOrd="7" destOrd="0" presId="urn:microsoft.com/office/officeart/2009/3/layout/PieProcess"/>
    <dgm:cxn modelId="{BA2E8D7D-05EB-44B8-84C9-BB32EAE04ED9}" type="presParOf" srcId="{DB168602-35E9-4EA7-BD47-A27F9620D793}" destId="{0F3249F3-1030-46BD-91B0-8EF9B949FC82}" srcOrd="8" destOrd="0" presId="urn:microsoft.com/office/officeart/2009/3/layout/PieProcess"/>
    <dgm:cxn modelId="{2D18B100-31E3-4E4F-8BEB-672573FDCA28}" type="presParOf" srcId="{0F3249F3-1030-46BD-91B0-8EF9B949FC82}" destId="{A06F36D3-6133-4990-9E9E-E6BEDD0FAA9C}" srcOrd="0" destOrd="0" presId="urn:microsoft.com/office/officeart/2009/3/layout/PieProcess"/>
    <dgm:cxn modelId="{5FA3D392-64F9-428B-8207-C1C76F13B9FF}" type="presParOf" srcId="{0F3249F3-1030-46BD-91B0-8EF9B949FC82}" destId="{B0A52C05-57AE-4BB3-9759-DB4C02E89874}" srcOrd="1" destOrd="0" presId="urn:microsoft.com/office/officeart/2009/3/layout/PieProcess"/>
    <dgm:cxn modelId="{B650C08A-E511-4E2E-82F8-AA3271BF7129}" type="presParOf" srcId="{0F3249F3-1030-46BD-91B0-8EF9B949FC82}" destId="{B0FF9F1C-9178-44F8-99CF-5814B588B5FE}" srcOrd="2" destOrd="0" presId="urn:microsoft.com/office/officeart/2009/3/layout/PieProcess"/>
    <dgm:cxn modelId="{8C5E3673-CB71-491F-A0B0-B075814779C9}" type="presParOf" srcId="{DB168602-35E9-4EA7-BD47-A27F9620D793}" destId="{DD476D12-85DC-4B9E-BADC-2A9B014D1C36}" srcOrd="9" destOrd="0" presId="urn:microsoft.com/office/officeart/2009/3/layout/PieProcess"/>
    <dgm:cxn modelId="{D53331EA-8F58-4ABD-AA79-FAAC5FB1EABE}" type="presParOf" srcId="{DB168602-35E9-4EA7-BD47-A27F9620D793}" destId="{11030E50-E20E-42D8-83D0-F93A7ECAD21B}" srcOrd="10" destOrd="0" presId="urn:microsoft.com/office/officeart/2009/3/layout/PieProcess"/>
    <dgm:cxn modelId="{D45C7B36-121A-45AB-BCBD-657D8CD0A958}" type="presParOf" srcId="{11030E50-E20E-42D8-83D0-F93A7ECAD21B}" destId="{F3C5D01B-16BD-44EF-8995-258FA605C30E}" srcOrd="0" destOrd="0" presId="urn:microsoft.com/office/officeart/2009/3/layout/Pi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F3CB79-CD53-4633-B466-66C1D49CDC34}">
      <dsp:nvSpPr>
        <dsp:cNvPr id="0" name=""/>
        <dsp:cNvSpPr/>
      </dsp:nvSpPr>
      <dsp:spPr>
        <a:xfrm>
          <a:off x="3934" y="325536"/>
          <a:ext cx="1139378" cy="1139378"/>
        </a:xfrm>
        <a:prstGeom prst="chord">
          <a:avLst>
            <a:gd name="adj1" fmla="val 4800000"/>
            <a:gd name="adj2" fmla="val 1680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42D6C00-0CFD-4F5D-8F9A-DE51316D1D81}">
      <dsp:nvSpPr>
        <dsp:cNvPr id="0" name=""/>
        <dsp:cNvSpPr/>
      </dsp:nvSpPr>
      <dsp:spPr>
        <a:xfrm>
          <a:off x="117872" y="439474"/>
          <a:ext cx="911502" cy="911502"/>
        </a:xfrm>
        <a:prstGeom prst="pie">
          <a:avLst>
            <a:gd name="adj1" fmla="val 12600000"/>
            <a:gd name="adj2" fmla="val 162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214E61F-EFD6-488A-806A-7BA753FCC4A3}">
      <dsp:nvSpPr>
        <dsp:cNvPr id="0" name=""/>
        <dsp:cNvSpPr/>
      </dsp:nvSpPr>
      <dsp:spPr>
        <a:xfrm rot="16200000">
          <a:off x="-1306350" y="2889138"/>
          <a:ext cx="3304197" cy="683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222500">
            <a:lnSpc>
              <a:spcPct val="90000"/>
            </a:lnSpc>
            <a:spcBef>
              <a:spcPct val="0"/>
            </a:spcBef>
            <a:spcAft>
              <a:spcPct val="35000"/>
            </a:spcAft>
          </a:pPr>
          <a:r>
            <a:rPr lang="fr-FR" sz="5000" kern="1200" dirty="0" smtClean="0">
              <a:latin typeface="Cambria" panose="02040503050406030204" pitchFamily="18" charset="0"/>
            </a:rPr>
            <a:t>Appétence</a:t>
          </a:r>
          <a:endParaRPr lang="fr-FR" sz="5000" kern="1200" dirty="0">
            <a:latin typeface="Cambria" panose="02040503050406030204" pitchFamily="18" charset="0"/>
          </a:endParaRPr>
        </a:p>
      </dsp:txBody>
      <dsp:txXfrm>
        <a:off x="-1306350" y="2889138"/>
        <a:ext cx="3304197" cy="683627"/>
      </dsp:txXfrm>
    </dsp:sp>
    <dsp:sp modelId="{D73E1D53-4064-4742-9B1F-09321CD79ABE}">
      <dsp:nvSpPr>
        <dsp:cNvPr id="0" name=""/>
        <dsp:cNvSpPr/>
      </dsp:nvSpPr>
      <dsp:spPr>
        <a:xfrm>
          <a:off x="801499" y="325536"/>
          <a:ext cx="2278756" cy="455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111250">
            <a:lnSpc>
              <a:spcPct val="90000"/>
            </a:lnSpc>
            <a:spcBef>
              <a:spcPct val="0"/>
            </a:spcBef>
            <a:spcAft>
              <a:spcPct val="35000"/>
            </a:spcAft>
          </a:pPr>
          <a:r>
            <a:rPr lang="fr-FR" sz="2500" kern="1200" dirty="0" smtClean="0">
              <a:latin typeface="Cambria" panose="02040503050406030204" pitchFamily="18" charset="0"/>
            </a:rPr>
            <a:t>Niveau global de risque qu’une entité est prête à prendre</a:t>
          </a:r>
          <a:endParaRPr lang="fr-FR" sz="2500" kern="1200" dirty="0">
            <a:latin typeface="Cambria" panose="02040503050406030204" pitchFamily="18" charset="0"/>
          </a:endParaRPr>
        </a:p>
        <a:p>
          <a:pPr lvl="0" algn="l" defTabSz="1111250">
            <a:lnSpc>
              <a:spcPct val="90000"/>
            </a:lnSpc>
            <a:spcBef>
              <a:spcPct val="0"/>
            </a:spcBef>
            <a:spcAft>
              <a:spcPct val="35000"/>
            </a:spcAft>
          </a:pPr>
          <a:r>
            <a:rPr lang="fr-FR" sz="2500" kern="1200" dirty="0" smtClean="0">
              <a:latin typeface="Cambria" panose="02040503050406030204" pitchFamily="18" charset="0"/>
            </a:rPr>
            <a:t>Définie par le Conseil d’Administration</a:t>
          </a:r>
          <a:endParaRPr lang="fr-FR" sz="2500" kern="1200" dirty="0">
            <a:latin typeface="Cambria" panose="02040503050406030204" pitchFamily="18" charset="0"/>
          </a:endParaRPr>
        </a:p>
      </dsp:txBody>
      <dsp:txXfrm>
        <a:off x="801499" y="325536"/>
        <a:ext cx="2278756" cy="4557513"/>
      </dsp:txXfrm>
    </dsp:sp>
    <dsp:sp modelId="{1C895061-C43F-4386-9EA7-3E0B558D41F2}">
      <dsp:nvSpPr>
        <dsp:cNvPr id="0" name=""/>
        <dsp:cNvSpPr/>
      </dsp:nvSpPr>
      <dsp:spPr>
        <a:xfrm>
          <a:off x="3451351" y="325536"/>
          <a:ext cx="1139378" cy="1139378"/>
        </a:xfrm>
        <a:prstGeom prst="chord">
          <a:avLst>
            <a:gd name="adj1" fmla="val 4800000"/>
            <a:gd name="adj2" fmla="val 1680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8BA6373-E4E3-454A-97A3-835DEDAD3671}">
      <dsp:nvSpPr>
        <dsp:cNvPr id="0" name=""/>
        <dsp:cNvSpPr/>
      </dsp:nvSpPr>
      <dsp:spPr>
        <a:xfrm>
          <a:off x="3565289" y="439474"/>
          <a:ext cx="911502" cy="911502"/>
        </a:xfrm>
        <a:prstGeom prst="pie">
          <a:avLst>
            <a:gd name="adj1" fmla="val 9000000"/>
            <a:gd name="adj2" fmla="val 162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AEDF4754-1379-4EEA-8ADF-C2C65D803561}">
      <dsp:nvSpPr>
        <dsp:cNvPr id="0" name=""/>
        <dsp:cNvSpPr/>
      </dsp:nvSpPr>
      <dsp:spPr>
        <a:xfrm rot="16200000">
          <a:off x="2141066" y="2889138"/>
          <a:ext cx="3304197" cy="683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222500">
            <a:lnSpc>
              <a:spcPct val="90000"/>
            </a:lnSpc>
            <a:spcBef>
              <a:spcPct val="0"/>
            </a:spcBef>
            <a:spcAft>
              <a:spcPct val="35000"/>
            </a:spcAft>
          </a:pPr>
          <a:r>
            <a:rPr lang="fr-FR" sz="5000" kern="1200" dirty="0" smtClean="0">
              <a:latin typeface="Cambria" panose="02040503050406030204" pitchFamily="18" charset="0"/>
            </a:rPr>
            <a:t>Tolérance</a:t>
          </a:r>
          <a:endParaRPr lang="fr-FR" sz="5000" kern="1200" dirty="0">
            <a:latin typeface="Cambria" panose="02040503050406030204" pitchFamily="18" charset="0"/>
          </a:endParaRPr>
        </a:p>
      </dsp:txBody>
      <dsp:txXfrm>
        <a:off x="2141066" y="2889138"/>
        <a:ext cx="3304197" cy="683627"/>
      </dsp:txXfrm>
    </dsp:sp>
    <dsp:sp modelId="{0B826B94-9AA6-48C5-8612-B97B2AF34E0D}">
      <dsp:nvSpPr>
        <dsp:cNvPr id="0" name=""/>
        <dsp:cNvSpPr/>
      </dsp:nvSpPr>
      <dsp:spPr>
        <a:xfrm>
          <a:off x="4248916" y="325536"/>
          <a:ext cx="2278756" cy="455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111250">
            <a:lnSpc>
              <a:spcPct val="90000"/>
            </a:lnSpc>
            <a:spcBef>
              <a:spcPct val="0"/>
            </a:spcBef>
            <a:spcAft>
              <a:spcPct val="35000"/>
            </a:spcAft>
          </a:pPr>
          <a:r>
            <a:rPr lang="fr-FR" sz="2500" kern="1200" dirty="0" smtClean="0">
              <a:latin typeface="Cambria" panose="02040503050406030204" pitchFamily="18" charset="0"/>
            </a:rPr>
            <a:t>Niveau de risque fixé par classe de risque</a:t>
          </a:r>
          <a:endParaRPr lang="fr-FR" sz="2500" kern="1200" dirty="0">
            <a:latin typeface="Cambria" panose="02040503050406030204" pitchFamily="18" charset="0"/>
          </a:endParaRPr>
        </a:p>
        <a:p>
          <a:pPr lvl="0" algn="l" defTabSz="1111250">
            <a:lnSpc>
              <a:spcPct val="90000"/>
            </a:lnSpc>
            <a:spcBef>
              <a:spcPct val="0"/>
            </a:spcBef>
            <a:spcAft>
              <a:spcPct val="35000"/>
            </a:spcAft>
          </a:pPr>
          <a:r>
            <a:rPr lang="fr-FR" sz="2500" kern="1200" dirty="0" smtClean="0">
              <a:latin typeface="Cambria" panose="02040503050406030204" pitchFamily="18" charset="0"/>
            </a:rPr>
            <a:t>Exprimée en termes d’exposition au risque</a:t>
          </a:r>
          <a:endParaRPr lang="fr-FR" sz="2500" kern="1200" dirty="0">
            <a:latin typeface="Cambria" panose="02040503050406030204" pitchFamily="18" charset="0"/>
          </a:endParaRPr>
        </a:p>
      </dsp:txBody>
      <dsp:txXfrm>
        <a:off x="4248916" y="325536"/>
        <a:ext cx="2278756" cy="4557513"/>
      </dsp:txXfrm>
    </dsp:sp>
    <dsp:sp modelId="{A06F36D3-6133-4990-9E9E-E6BEDD0FAA9C}">
      <dsp:nvSpPr>
        <dsp:cNvPr id="0" name=""/>
        <dsp:cNvSpPr/>
      </dsp:nvSpPr>
      <dsp:spPr>
        <a:xfrm>
          <a:off x="6898768" y="325536"/>
          <a:ext cx="1139378" cy="1139378"/>
        </a:xfrm>
        <a:prstGeom prst="chord">
          <a:avLst>
            <a:gd name="adj1" fmla="val 4800000"/>
            <a:gd name="adj2" fmla="val 16800000"/>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0A52C05-57AE-4BB3-9759-DB4C02E89874}">
      <dsp:nvSpPr>
        <dsp:cNvPr id="0" name=""/>
        <dsp:cNvSpPr/>
      </dsp:nvSpPr>
      <dsp:spPr>
        <a:xfrm>
          <a:off x="7012706" y="439474"/>
          <a:ext cx="911502" cy="911502"/>
        </a:xfrm>
        <a:prstGeom prst="pie">
          <a:avLst>
            <a:gd name="adj1" fmla="val 5400000"/>
            <a:gd name="adj2" fmla="val 1620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B0FF9F1C-9178-44F8-99CF-5814B588B5FE}">
      <dsp:nvSpPr>
        <dsp:cNvPr id="0" name=""/>
        <dsp:cNvSpPr/>
      </dsp:nvSpPr>
      <dsp:spPr>
        <a:xfrm rot="16200000">
          <a:off x="5588483" y="2889138"/>
          <a:ext cx="3304197" cy="683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r" defTabSz="2222500">
            <a:lnSpc>
              <a:spcPct val="90000"/>
            </a:lnSpc>
            <a:spcBef>
              <a:spcPct val="0"/>
            </a:spcBef>
            <a:spcAft>
              <a:spcPct val="35000"/>
            </a:spcAft>
          </a:pPr>
          <a:r>
            <a:rPr lang="fr-FR" sz="5000" kern="1200" dirty="0" smtClean="0">
              <a:latin typeface="Cambria" panose="02040503050406030204" pitchFamily="18" charset="0"/>
            </a:rPr>
            <a:t>Limites </a:t>
          </a:r>
          <a:endParaRPr lang="fr-FR" sz="5000" kern="1200" dirty="0">
            <a:latin typeface="Cambria" panose="02040503050406030204" pitchFamily="18" charset="0"/>
          </a:endParaRPr>
        </a:p>
      </dsp:txBody>
      <dsp:txXfrm>
        <a:off x="5588483" y="2889138"/>
        <a:ext cx="3304197" cy="683627"/>
      </dsp:txXfrm>
    </dsp:sp>
    <dsp:sp modelId="{F3C5D01B-16BD-44EF-8995-258FA605C30E}">
      <dsp:nvSpPr>
        <dsp:cNvPr id="0" name=""/>
        <dsp:cNvSpPr/>
      </dsp:nvSpPr>
      <dsp:spPr>
        <a:xfrm>
          <a:off x="7696333" y="325536"/>
          <a:ext cx="2278756" cy="45575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1111250">
            <a:lnSpc>
              <a:spcPct val="90000"/>
            </a:lnSpc>
            <a:spcBef>
              <a:spcPct val="0"/>
            </a:spcBef>
            <a:spcAft>
              <a:spcPct val="35000"/>
            </a:spcAft>
          </a:pPr>
          <a:r>
            <a:rPr lang="fr-FR" sz="2500" kern="1200" dirty="0" smtClean="0">
              <a:latin typeface="Cambria" panose="02040503050406030204" pitchFamily="18" charset="0"/>
            </a:rPr>
            <a:t>Limites opérationnelles permettant à l’entité de gérer son profil de risque</a:t>
          </a:r>
          <a:endParaRPr lang="fr-FR" sz="2500" kern="1200" dirty="0">
            <a:latin typeface="Cambria" panose="02040503050406030204" pitchFamily="18" charset="0"/>
          </a:endParaRPr>
        </a:p>
        <a:p>
          <a:pPr lvl="0" algn="l" defTabSz="1111250">
            <a:lnSpc>
              <a:spcPct val="90000"/>
            </a:lnSpc>
            <a:spcBef>
              <a:spcPct val="0"/>
            </a:spcBef>
            <a:spcAft>
              <a:spcPct val="35000"/>
            </a:spcAft>
          </a:pPr>
          <a:r>
            <a:rPr lang="fr-FR" sz="2500" kern="1200" dirty="0" smtClean="0">
              <a:latin typeface="Cambria" panose="02040503050406030204" pitchFamily="18" charset="0"/>
            </a:rPr>
            <a:t>Articulation entre niveau optimal de risque et les objectifs stratégiques </a:t>
          </a:r>
          <a:endParaRPr lang="fr-FR" sz="2500" kern="1200" dirty="0">
            <a:latin typeface="Cambria" panose="02040503050406030204" pitchFamily="18" charset="0"/>
          </a:endParaRPr>
        </a:p>
      </dsp:txBody>
      <dsp:txXfrm>
        <a:off x="7696333" y="325536"/>
        <a:ext cx="2278756" cy="4557513"/>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PieProcess">
  <dgm:title val=""/>
  <dgm:desc val=""/>
  <dgm:catLst>
    <dgm:cat type="list" pri="8600"/>
    <dgm:cat type="process" pri="4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constrLst>
      <dgm:constr type="primFontSz" for="des" forName="Parent" val="65"/>
      <dgm:constr type="primFontSz" for="des" forName="Child" refType="primFontSz" refFor="des" refForName="Parent" op="lte"/>
      <dgm:constr type="w" for="ch" forName="composite" refType="w"/>
      <dgm:constr type="h" for="ch" forName="composite" refType="h"/>
      <dgm:constr type="w" for="ch" forName="ParentComposite" refType="w" fact="0.5"/>
      <dgm:constr type="h" for="ch" forName="ParentComposite" refType="h"/>
      <dgm:constr type="w" for="ch" forName="negSibTrans" refType="h" refFor="ch" refForName="composite" fact="-0.075"/>
      <dgm:constr type="w" for="ch" forName="sibTrans" refType="w" refFor="ch" refForName="composite" fact="0.0425"/>
    </dgm:constrLst>
    <dgm:forEach name="nodesForEach" axis="ch" ptType="node" cnt="7">
      <dgm:layoutNode name="ParentComposite">
        <dgm:alg type="composite">
          <dgm:param type="ar" val="0.2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275"/>
              <dgm:constr type="w" for="ch" forName="Parent" refType="w" fact="0.6"/>
              <dgm:constr type="h" for="ch" forName="Parent" refType="h" fact="0.725"/>
              <dgm:constr type="l" for="ch" forName="Chord" refType="w" fact="0"/>
              <dgm:constr type="t" for="ch" forName="Chord" refType="h" fact="0"/>
              <dgm:constr type="w" for="ch" forName="Chord" refType="w"/>
              <dgm:constr type="h" for="ch" forName="Chord" refType="h" fact="0.25"/>
              <dgm:constr type="l" for="ch" forName="Pie" refType="w" fact="0.1"/>
              <dgm:constr type="t" for="ch" forName="Pie" refType="h" fact="0.025"/>
              <dgm:constr type="w" for="ch" forName="Pie" refType="w" fact="0.8"/>
              <dgm:constr type="h" for="ch" forName="Pie" refType="h" fact="0.2"/>
            </dgm:constrLst>
          </dgm:if>
          <dgm:else name="Name6">
            <dgm:constrLst>
              <dgm:constr type="r" for="ch" forName="Parent" refType="w"/>
              <dgm:constr type="t" for="ch" forName="Parent" refType="h" fact="0.275"/>
              <dgm:constr type="w" for="ch" forName="Parent" refType="w" fact="0.6"/>
              <dgm:constr type="h" for="ch" forName="Parent" refType="h" fact="0.725"/>
              <dgm:constr type="r" for="ch" forName="Chord" refType="w"/>
              <dgm:constr type="t" for="ch" forName="Chord" refType="h" fact="0"/>
              <dgm:constr type="w" for="ch" forName="Chord" refType="w"/>
              <dgm:constr type="h" for="ch" forName="Chord" refType="h" fact="0.25"/>
              <dgm:constr type="r" for="ch" forName="Pie" refType="w" fact="0.9"/>
              <dgm:constr type="t" for="ch" forName="Pie" refType="h" fact="0.025"/>
              <dgm:constr type="w" for="ch" forName="Pie" refType="w" fact="0.8"/>
              <dgm:constr type="h" for="ch" forName="Pie" refType="h" fact="0.2"/>
            </dgm:constrLst>
          </dgm:else>
        </dgm:choose>
        <dgm:layoutNode name="Chord" styleLbl="bgShp">
          <dgm:alg type="sp"/>
          <dgm:choose name="Name7">
            <dgm:if name="Name8" func="var" arg="dir" op="equ" val="norm">
              <dgm:shape xmlns:r="http://schemas.openxmlformats.org/officeDocument/2006/relationships" type="chord" r:blip="">
                <dgm:adjLst>
                  <dgm:adj idx="1" val="80"/>
                  <dgm:adj idx="2" val="-80"/>
                </dgm:adjLst>
              </dgm:shape>
            </dgm:if>
            <dgm:else name="Name9">
              <dgm:shape xmlns:r="http://schemas.openxmlformats.org/officeDocument/2006/relationships" rot="180" type="chord" r:blip="">
                <dgm:adjLst>
                  <dgm:adj idx="1" val="80"/>
                  <dgm:adj idx="2" val="-80"/>
                </dgm:adjLst>
              </dgm:shape>
            </dgm:else>
          </dgm:choose>
          <dgm:presOf/>
        </dgm:layoutNode>
        <dgm:layoutNode name="Pie" styleLbl="alignNode1">
          <dgm:alg type="sp"/>
          <dgm:choose name="Name10">
            <dgm:if name="Name11" func="var" arg="dir" op="equ" val="norm">
              <dgm:choose name="Name12">
                <dgm:if name="Name13" axis="precedSib" ptType="node" func="cnt" op="equ" val="0">
                  <dgm:choose name="Name14">
                    <dgm:if name="Name15" axis="followSib" ptType="node" func="cnt" op="equ" val="0">
                      <dgm:shape xmlns:r="http://schemas.openxmlformats.org/officeDocument/2006/relationships" type="pie" r:blip="">
                        <dgm:adjLst>
                          <dgm:adj idx="1" val="90"/>
                          <dgm:adj idx="2" val="-90"/>
                        </dgm:adjLst>
                      </dgm:shape>
                    </dgm:if>
                    <dgm:if name="Name16" axis="followSib" ptType="node" func="cnt" op="equ" val="1">
                      <dgm:shape xmlns:r="http://schemas.openxmlformats.org/officeDocument/2006/relationships" type="pie" r:blip="">
                        <dgm:adjLst>
                          <dgm:adj idx="1" val="180"/>
                          <dgm:adj idx="2" val="-90"/>
                        </dgm:adjLst>
                      </dgm:shape>
                    </dgm:if>
                    <dgm:if name="Name17" axis="followSib" ptType="node" func="cnt" op="equ" val="2">
                      <dgm:shape xmlns:r="http://schemas.openxmlformats.org/officeDocument/2006/relationships" type="pie" r:blip="">
                        <dgm:adjLst>
                          <dgm:adj idx="1" val="-150"/>
                          <dgm:adj idx="2" val="-90"/>
                        </dgm:adjLst>
                      </dgm:shape>
                    </dgm:if>
                    <dgm:if name="Name18" axis="followSib" ptType="node" func="cnt" op="equ" val="3">
                      <dgm:shape xmlns:r="http://schemas.openxmlformats.org/officeDocument/2006/relationships" type="pie" r:blip="">
                        <dgm:adjLst>
                          <dgm:adj idx="1" val="-135"/>
                          <dgm:adj idx="2" val="-90"/>
                        </dgm:adjLst>
                      </dgm:shape>
                    </dgm:if>
                    <dgm:if name="Name19" axis="followSib" ptType="node" func="cnt" op="equ" val="4">
                      <dgm:shape xmlns:r="http://schemas.openxmlformats.org/officeDocument/2006/relationships" type="pie" r:blip="">
                        <dgm:adjLst>
                          <dgm:adj idx="1" val="-126"/>
                          <dgm:adj idx="2" val="-90"/>
                        </dgm:adjLst>
                      </dgm:shape>
                    </dgm:if>
                    <dgm:if name="Name20" axis="followSib" ptType="node" func="cnt" op="equ" val="5">
                      <dgm:shape xmlns:r="http://schemas.openxmlformats.org/officeDocument/2006/relationships" type="pie" r:blip="">
                        <dgm:adjLst>
                          <dgm:adj idx="1" val="-120"/>
                          <dgm:adj idx="2" val="-90"/>
                        </dgm:adjLst>
                      </dgm:shape>
                    </dgm:if>
                    <dgm:else name="Name21">
                      <dgm:shape xmlns:r="http://schemas.openxmlformats.org/officeDocument/2006/relationships" type="pie" r:blip="">
                        <dgm:adjLst>
                          <dgm:adj idx="1" val="-115.7143"/>
                          <dgm:adj idx="2" val="-90"/>
                        </dgm:adjLst>
                      </dgm:shape>
                    </dgm:else>
                  </dgm:choose>
                </dgm:if>
                <dgm:if name="Name22" axis="precedSib" ptType="node" func="cnt" op="equ" val="1">
                  <dgm:choose name="Name23">
                    <dgm:if name="Name24" axis="followSib" ptType="node" func="cnt" op="equ" val="0">
                      <dgm:shape xmlns:r="http://schemas.openxmlformats.org/officeDocument/2006/relationships" type="pie" r:blip="">
                        <dgm:adjLst>
                          <dgm:adj idx="1" val="90"/>
                          <dgm:adj idx="2" val="-90"/>
                        </dgm:adjLst>
                      </dgm:shape>
                    </dgm:if>
                    <dgm:if name="Name25" axis="followSib" ptType="node" func="cnt" op="equ" val="1">
                      <dgm:shape xmlns:r="http://schemas.openxmlformats.org/officeDocument/2006/relationships" type="pie" r:blip="">
                        <dgm:adjLst>
                          <dgm:adj idx="1" val="150"/>
                          <dgm:adj idx="2" val="-90"/>
                        </dgm:adjLst>
                      </dgm:shape>
                    </dgm:if>
                    <dgm:if name="Name26" axis="followSib" ptType="node" func="cnt" op="equ" val="2">
                      <dgm:shape xmlns:r="http://schemas.openxmlformats.org/officeDocument/2006/relationships" type="pie" r:blip="">
                        <dgm:adjLst>
                          <dgm:adj idx="1" val="180"/>
                          <dgm:adj idx="2" val="-90"/>
                        </dgm:adjLst>
                      </dgm:shape>
                    </dgm:if>
                    <dgm:if name="Name27" axis="followSib" ptType="node" func="cnt" op="equ" val="3">
                      <dgm:shape xmlns:r="http://schemas.openxmlformats.org/officeDocument/2006/relationships" type="pie" r:blip="">
                        <dgm:adjLst>
                          <dgm:adj idx="1" val="-162"/>
                          <dgm:adj idx="2" val="-90"/>
                        </dgm:adjLst>
                      </dgm:shape>
                    </dgm:if>
                    <dgm:if name="Name28" axis="followSib" ptType="node" func="cnt" op="equ" val="4">
                      <dgm:shape xmlns:r="http://schemas.openxmlformats.org/officeDocument/2006/relationships" type="pie" r:blip="">
                        <dgm:adjLst>
                          <dgm:adj idx="1" val="-150"/>
                          <dgm:adj idx="2" val="-90"/>
                        </dgm:adjLst>
                      </dgm:shape>
                    </dgm:if>
                    <dgm:else name="Name29">
                      <dgm:shape xmlns:r="http://schemas.openxmlformats.org/officeDocument/2006/relationships" type="pie" r:blip="">
                        <dgm:adjLst>
                          <dgm:adj idx="1" val="-141.4286"/>
                          <dgm:adj idx="2" val="-90"/>
                        </dgm:adjLst>
                      </dgm:shape>
                    </dgm:else>
                  </dgm:choose>
                </dgm:if>
                <dgm:if name="Name30" axis="precedSib" ptType="node" func="cnt" op="equ" val="2">
                  <dgm:choose name="Name31">
                    <dgm:if name="Name32" axis="followSib" ptType="node" func="cnt" op="equ" val="0">
                      <dgm:shape xmlns:r="http://schemas.openxmlformats.org/officeDocument/2006/relationships" type="pie" r:blip="">
                        <dgm:adjLst>
                          <dgm:adj idx="1" val="90"/>
                          <dgm:adj idx="2" val="-90"/>
                        </dgm:adjLst>
                      </dgm:shape>
                    </dgm:if>
                    <dgm:if name="Name33" axis="followSib" ptType="node" func="cnt" op="equ" val="1">
                      <dgm:shape xmlns:r="http://schemas.openxmlformats.org/officeDocument/2006/relationships" type="pie" r:blip="">
                        <dgm:adjLst>
                          <dgm:adj idx="1" val="135"/>
                          <dgm:adj idx="2" val="-90"/>
                        </dgm:adjLst>
                      </dgm:shape>
                    </dgm:if>
                    <dgm:if name="Name34" axis="followSib" ptType="node" func="cnt" op="equ" val="2">
                      <dgm:shape xmlns:r="http://schemas.openxmlformats.org/officeDocument/2006/relationships" type="pie" r:blip="">
                        <dgm:adjLst>
                          <dgm:adj idx="1" val="162"/>
                          <dgm:adj idx="2" val="-90"/>
                        </dgm:adjLst>
                      </dgm:shape>
                    </dgm:if>
                    <dgm:if name="Name35" axis="followSib" ptType="node" func="cnt" op="equ" val="3">
                      <dgm:shape xmlns:r="http://schemas.openxmlformats.org/officeDocument/2006/relationships" type="pie" r:blip="">
                        <dgm:adjLst>
                          <dgm:adj idx="1" val="180"/>
                          <dgm:adj idx="2" val="-90"/>
                        </dgm:adjLst>
                      </dgm:shape>
                    </dgm:if>
                    <dgm:else name="Name36">
                      <dgm:shape xmlns:r="http://schemas.openxmlformats.org/officeDocument/2006/relationships" type="pie" r:blip="">
                        <dgm:adjLst>
                          <dgm:adj idx="1" val="-167.1429"/>
                          <dgm:adj idx="2" val="-90"/>
                        </dgm:adjLst>
                      </dgm:shape>
                    </dgm:else>
                  </dgm:choose>
                </dgm:if>
                <dgm:if name="Name37" axis="precedSib" ptType="node" func="cnt" op="equ" val="3">
                  <dgm:choose name="Name38">
                    <dgm:if name="Name39" axis="followSib" ptType="node" func="cnt" op="equ" val="0">
                      <dgm:shape xmlns:r="http://schemas.openxmlformats.org/officeDocument/2006/relationships" type="pie" r:blip="">
                        <dgm:adjLst>
                          <dgm:adj idx="1" val="90"/>
                          <dgm:adj idx="2" val="-90"/>
                        </dgm:adjLst>
                      </dgm:shape>
                    </dgm:if>
                    <dgm:if name="Name40" axis="followSib" ptType="node" func="cnt" op="equ" val="1">
                      <dgm:shape xmlns:r="http://schemas.openxmlformats.org/officeDocument/2006/relationships" type="pie" r:blip="">
                        <dgm:adjLst>
                          <dgm:adj idx="1" val="126"/>
                          <dgm:adj idx="2" val="-90"/>
                        </dgm:adjLst>
                      </dgm:shape>
                    </dgm:if>
                    <dgm:if name="Name41" axis="followSib" ptType="node" func="cnt" op="equ" val="2">
                      <dgm:shape xmlns:r="http://schemas.openxmlformats.org/officeDocument/2006/relationships" type="pie" r:blip="">
                        <dgm:adjLst>
                          <dgm:adj idx="1" val="150"/>
                          <dgm:adj idx="2" val="-90"/>
                        </dgm:adjLst>
                      </dgm:shape>
                    </dgm:if>
                    <dgm:else name="Name42">
                      <dgm:shape xmlns:r="http://schemas.openxmlformats.org/officeDocument/2006/relationships" type="pie" r:blip="">
                        <dgm:adjLst>
                          <dgm:adj idx="1" val="167.1429"/>
                          <dgm:adj idx="2" val="-90"/>
                        </dgm:adjLst>
                      </dgm:shape>
                    </dgm:else>
                  </dgm:choose>
                </dgm:if>
                <dgm:if name="Name43" axis="precedSib" ptType="node" func="cnt" op="equ" val="4">
                  <dgm:choose name="Name44">
                    <dgm:if name="Name45" axis="followSib" ptType="node" func="cnt" op="equ" val="0">
                      <dgm:shape xmlns:r="http://schemas.openxmlformats.org/officeDocument/2006/relationships" type="pie" r:blip="">
                        <dgm:adjLst>
                          <dgm:adj idx="1" val="90"/>
                          <dgm:adj idx="2" val="-90"/>
                        </dgm:adjLst>
                      </dgm:shape>
                    </dgm:if>
                    <dgm:if name="Name46" axis="followSib" ptType="node" func="cnt" op="equ" val="1">
                      <dgm:shape xmlns:r="http://schemas.openxmlformats.org/officeDocument/2006/relationships" type="pie" r:blip="">
                        <dgm:adjLst>
                          <dgm:adj idx="1" val="120"/>
                          <dgm:adj idx="2" val="-90"/>
                        </dgm:adjLst>
                      </dgm:shape>
                    </dgm:if>
                    <dgm:else name="Name47">
                      <dgm:shape xmlns:r="http://schemas.openxmlformats.org/officeDocument/2006/relationships" type="pie" r:blip="">
                        <dgm:adjLst>
                          <dgm:adj idx="1" val="141.4286"/>
                          <dgm:adj idx="2" val="-90"/>
                        </dgm:adjLst>
                      </dgm:shape>
                    </dgm:else>
                  </dgm:choose>
                </dgm:if>
                <dgm:if name="Name48" axis="precedSib" ptType="node" func="cnt" op="equ" val="5">
                  <dgm:choose name="Name49">
                    <dgm:if name="Name50" axis="followSib" ptType="node" func="cnt" op="equ" val="0">
                      <dgm:shape xmlns:r="http://schemas.openxmlformats.org/officeDocument/2006/relationships" type="pie" r:blip="">
                        <dgm:adjLst>
                          <dgm:adj idx="1" val="90"/>
                          <dgm:adj idx="2" val="-90"/>
                        </dgm:adjLst>
                      </dgm:shape>
                    </dgm:if>
                    <dgm:else name="Name51">
                      <dgm:shape xmlns:r="http://schemas.openxmlformats.org/officeDocument/2006/relationships" type="pie" r:blip="">
                        <dgm:adjLst>
                          <dgm:adj idx="1" val="115.7143"/>
                          <dgm:adj idx="2" val="-90"/>
                        </dgm:adjLst>
                      </dgm:shape>
                    </dgm:else>
                  </dgm:choose>
                </dgm:if>
                <dgm:else name="Name52">
                  <dgm:shape xmlns:r="http://schemas.openxmlformats.org/officeDocument/2006/relationships" type="pie" r:blip="">
                    <dgm:adjLst>
                      <dgm:adj idx="1" val="90"/>
                      <dgm:adj idx="2" val="-90"/>
                    </dgm:adjLst>
                  </dgm:shape>
                </dgm:else>
              </dgm:choose>
            </dgm:if>
            <dgm:else name="Name53">
              <dgm:choose name="Name54">
                <dgm:if name="Name55" axis="precedSib" ptType="node" func="cnt" op="equ" val="0">
                  <dgm:choose name="Name56">
                    <dgm:if name="Name57" axis="followSib" ptType="node" func="cnt" op="equ" val="0">
                      <dgm:shape xmlns:r="http://schemas.openxmlformats.org/officeDocument/2006/relationships" rot="180" type="pie" r:blip="">
                        <dgm:adjLst>
                          <dgm:adj idx="1" val="90"/>
                          <dgm:adj idx="2" val="-90"/>
                        </dgm:adjLst>
                      </dgm:shape>
                    </dgm:if>
                    <dgm:if name="Name58" axis="followSib" ptType="node" func="cnt" op="equ" val="1">
                      <dgm:shape xmlns:r="http://schemas.openxmlformats.org/officeDocument/2006/relationships" rot="180" type="pie" r:blip="">
                        <dgm:adjLst>
                          <dgm:adj idx="1" val="90"/>
                          <dgm:adj idx="2" val="180"/>
                        </dgm:adjLst>
                      </dgm:shape>
                    </dgm:if>
                    <dgm:if name="Name59" axis="followSib" ptType="node" func="cnt" op="equ" val="2">
                      <dgm:shape xmlns:r="http://schemas.openxmlformats.org/officeDocument/2006/relationships" rot="180" type="pie" r:blip="">
                        <dgm:adjLst>
                          <dgm:adj idx="1" val="90"/>
                          <dgm:adj idx="2" val="150"/>
                        </dgm:adjLst>
                      </dgm:shape>
                    </dgm:if>
                    <dgm:if name="Name60" axis="followSib" ptType="node" func="cnt" op="equ" val="3">
                      <dgm:shape xmlns:r="http://schemas.openxmlformats.org/officeDocument/2006/relationships" rot="180" type="pie" r:blip="">
                        <dgm:adjLst>
                          <dgm:adj idx="1" val="90"/>
                          <dgm:adj idx="2" val="135"/>
                        </dgm:adjLst>
                      </dgm:shape>
                    </dgm:if>
                    <dgm:if name="Name61" axis="followSib" ptType="node" func="cnt" op="equ" val="4">
                      <dgm:shape xmlns:r="http://schemas.openxmlformats.org/officeDocument/2006/relationships" rot="180" type="pie" r:blip="">
                        <dgm:adjLst>
                          <dgm:adj idx="1" val="90"/>
                          <dgm:adj idx="2" val="126"/>
                        </dgm:adjLst>
                      </dgm:shape>
                    </dgm:if>
                    <dgm:if name="Name62" axis="followSib" ptType="node" func="cnt" op="equ" val="5">
                      <dgm:shape xmlns:r="http://schemas.openxmlformats.org/officeDocument/2006/relationships" rot="180" type="pie" r:blip="">
                        <dgm:adjLst>
                          <dgm:adj idx="1" val="90"/>
                          <dgm:adj idx="2" val="120"/>
                        </dgm:adjLst>
                      </dgm:shape>
                    </dgm:if>
                    <dgm:else name="Name63">
                      <dgm:shape xmlns:r="http://schemas.openxmlformats.org/officeDocument/2006/relationships" rot="180" type="pie" r:blip="">
                        <dgm:adjLst>
                          <dgm:adj idx="1" val="90"/>
                          <dgm:adj idx="2" val="115.7143"/>
                        </dgm:adjLst>
                      </dgm:shape>
                    </dgm:else>
                  </dgm:choose>
                </dgm:if>
                <dgm:if name="Name64" axis="precedSib" ptType="node" func="cnt" op="equ" val="1">
                  <dgm:choose name="Name65">
                    <dgm:if name="Name66" axis="followSib" ptType="node" func="cnt" op="equ" val="0">
                      <dgm:shape xmlns:r="http://schemas.openxmlformats.org/officeDocument/2006/relationships" rot="180" type="pie" r:blip="">
                        <dgm:adjLst>
                          <dgm:adj idx="1" val="90"/>
                          <dgm:adj idx="2" val="-90"/>
                        </dgm:adjLst>
                      </dgm:shape>
                    </dgm:if>
                    <dgm:if name="Name67" axis="followSib" ptType="node" func="cnt" op="equ" val="1">
                      <dgm:shape xmlns:r="http://schemas.openxmlformats.org/officeDocument/2006/relationships" rot="180" type="pie" r:blip="">
                        <dgm:adjLst>
                          <dgm:adj idx="1" val="90"/>
                          <dgm:adj idx="2" val="-150"/>
                        </dgm:adjLst>
                      </dgm:shape>
                    </dgm:if>
                    <dgm:if name="Name68" axis="followSib" ptType="node" func="cnt" op="equ" val="2">
                      <dgm:shape xmlns:r="http://schemas.openxmlformats.org/officeDocument/2006/relationships" rot="180" type="pie" r:blip="">
                        <dgm:adjLst>
                          <dgm:adj idx="1" val="90"/>
                          <dgm:adj idx="2" val="180"/>
                        </dgm:adjLst>
                      </dgm:shape>
                    </dgm:if>
                    <dgm:if name="Name69" axis="followSib" ptType="node" func="cnt" op="equ" val="3">
                      <dgm:shape xmlns:r="http://schemas.openxmlformats.org/officeDocument/2006/relationships" rot="180" type="pie" r:blip="">
                        <dgm:adjLst>
                          <dgm:adj idx="1" val="90"/>
                          <dgm:adj idx="2" val="162"/>
                        </dgm:adjLst>
                      </dgm:shape>
                    </dgm:if>
                    <dgm:if name="Name70" axis="followSib" ptType="node" func="cnt" op="equ" val="4">
                      <dgm:shape xmlns:r="http://schemas.openxmlformats.org/officeDocument/2006/relationships" rot="180" type="pie" r:blip="">
                        <dgm:adjLst>
                          <dgm:adj idx="1" val="90"/>
                          <dgm:adj idx="2" val="150"/>
                        </dgm:adjLst>
                      </dgm:shape>
                    </dgm:if>
                    <dgm:else name="Name71">
                      <dgm:shape xmlns:r="http://schemas.openxmlformats.org/officeDocument/2006/relationships" rot="180" type="pie" r:blip="">
                        <dgm:adjLst>
                          <dgm:adj idx="1" val="90"/>
                          <dgm:adj idx="2" val="141.4286"/>
                        </dgm:adjLst>
                      </dgm:shape>
                    </dgm:else>
                  </dgm:choose>
                </dgm:if>
                <dgm:if name="Name72" axis="precedSib" ptType="node" func="cnt" op="equ" val="2">
                  <dgm:choose name="Name73">
                    <dgm:if name="Name74" axis="followSib" ptType="node" func="cnt" op="equ" val="0">
                      <dgm:shape xmlns:r="http://schemas.openxmlformats.org/officeDocument/2006/relationships" rot="180" type="pie" r:blip="">
                        <dgm:adjLst>
                          <dgm:adj idx="1" val="90"/>
                          <dgm:adj idx="2" val="-90"/>
                        </dgm:adjLst>
                      </dgm:shape>
                    </dgm:if>
                    <dgm:if name="Name75" axis="followSib" ptType="node" func="cnt" op="equ" val="1">
                      <dgm:shape xmlns:r="http://schemas.openxmlformats.org/officeDocument/2006/relationships" rot="180" type="pie" r:blip="">
                        <dgm:adjLst>
                          <dgm:adj idx="1" val="90"/>
                          <dgm:adj idx="2" val="-135"/>
                        </dgm:adjLst>
                      </dgm:shape>
                    </dgm:if>
                    <dgm:if name="Name76" axis="followSib" ptType="node" func="cnt" op="equ" val="2">
                      <dgm:shape xmlns:r="http://schemas.openxmlformats.org/officeDocument/2006/relationships" rot="180" type="pie" r:blip="">
                        <dgm:adjLst>
                          <dgm:adj idx="1" val="90"/>
                          <dgm:adj idx="2" val="-162"/>
                        </dgm:adjLst>
                      </dgm:shape>
                    </dgm:if>
                    <dgm:if name="Name77" axis="followSib" ptType="node" func="cnt" op="equ" val="3">
                      <dgm:shape xmlns:r="http://schemas.openxmlformats.org/officeDocument/2006/relationships" rot="180" type="pie" r:blip="">
                        <dgm:adjLst>
                          <dgm:adj idx="1" val="90"/>
                          <dgm:adj idx="2" val="180"/>
                        </dgm:adjLst>
                      </dgm:shape>
                    </dgm:if>
                    <dgm:else name="Name78">
                      <dgm:shape xmlns:r="http://schemas.openxmlformats.org/officeDocument/2006/relationships" rot="180" type="pie" r:blip="">
                        <dgm:adjLst>
                          <dgm:adj idx="1" val="90"/>
                          <dgm:adj idx="2" val="167.1429"/>
                        </dgm:adjLst>
                      </dgm:shape>
                    </dgm:else>
                  </dgm:choose>
                </dgm:if>
                <dgm:if name="Name79" axis="precedSib" ptType="node" func="cnt" op="equ" val="3">
                  <dgm:choose name="Name80">
                    <dgm:if name="Name81" axis="followSib" ptType="node" func="cnt" op="equ" val="0">
                      <dgm:shape xmlns:r="http://schemas.openxmlformats.org/officeDocument/2006/relationships" rot="180" type="pie" r:blip="">
                        <dgm:adjLst>
                          <dgm:adj idx="1" val="90"/>
                          <dgm:adj idx="2" val="-90"/>
                        </dgm:adjLst>
                      </dgm:shape>
                    </dgm:if>
                    <dgm:if name="Name82" axis="followSib" ptType="node" func="cnt" op="equ" val="1">
                      <dgm:shape xmlns:r="http://schemas.openxmlformats.org/officeDocument/2006/relationships" rot="180" type="pie" r:blip="">
                        <dgm:adjLst>
                          <dgm:adj idx="1" val="90"/>
                          <dgm:adj idx="2" val="-126"/>
                        </dgm:adjLst>
                      </dgm:shape>
                    </dgm:if>
                    <dgm:if name="Name83" axis="followSib" ptType="node" func="cnt" op="equ" val="2">
                      <dgm:shape xmlns:r="http://schemas.openxmlformats.org/officeDocument/2006/relationships" rot="180" type="pie" r:blip="">
                        <dgm:adjLst>
                          <dgm:adj idx="1" val="90"/>
                          <dgm:adj idx="2" val="-150"/>
                        </dgm:adjLst>
                      </dgm:shape>
                    </dgm:if>
                    <dgm:else name="Name84">
                      <dgm:shape xmlns:r="http://schemas.openxmlformats.org/officeDocument/2006/relationships" rot="180" type="pie" r:blip="">
                        <dgm:adjLst>
                          <dgm:adj idx="1" val="90"/>
                          <dgm:adj idx="2" val="-167.1429"/>
                        </dgm:adjLst>
                      </dgm:shape>
                    </dgm:else>
                  </dgm:choose>
                </dgm:if>
                <dgm:if name="Name85" axis="precedSib" ptType="node" func="cnt" op="equ" val="4">
                  <dgm:choose name="Name86">
                    <dgm:if name="Name87" axis="followSib" ptType="node" func="cnt" op="equ" val="0">
                      <dgm:shape xmlns:r="http://schemas.openxmlformats.org/officeDocument/2006/relationships" rot="180" type="pie" r:blip="">
                        <dgm:adjLst>
                          <dgm:adj idx="1" val="90"/>
                          <dgm:adj idx="2" val="-90"/>
                        </dgm:adjLst>
                      </dgm:shape>
                    </dgm:if>
                    <dgm:if name="Name88" axis="followSib" ptType="node" func="cnt" op="equ" val="1">
                      <dgm:shape xmlns:r="http://schemas.openxmlformats.org/officeDocument/2006/relationships" rot="180" type="pie" r:blip="">
                        <dgm:adjLst>
                          <dgm:adj idx="1" val="90"/>
                          <dgm:adj idx="2" val="-120"/>
                        </dgm:adjLst>
                      </dgm:shape>
                    </dgm:if>
                    <dgm:else name="Name89">
                      <dgm:shape xmlns:r="http://schemas.openxmlformats.org/officeDocument/2006/relationships" rot="180" type="pie" r:blip="">
                        <dgm:adjLst>
                          <dgm:adj idx="1" val="90"/>
                          <dgm:adj idx="2" val="-141.4286"/>
                        </dgm:adjLst>
                      </dgm:shape>
                    </dgm:else>
                  </dgm:choose>
                </dgm:if>
                <dgm:if name="Name90" axis="precedSib" ptType="node" func="cnt" op="equ" val="5">
                  <dgm:choose name="Name91">
                    <dgm:if name="Name92" axis="followSib" ptType="node" func="cnt" op="equ" val="0">
                      <dgm:shape xmlns:r="http://schemas.openxmlformats.org/officeDocument/2006/relationships" rot="180" type="pie" r:blip="">
                        <dgm:adjLst>
                          <dgm:adj idx="1" val="90"/>
                          <dgm:adj idx="2" val="-90"/>
                        </dgm:adjLst>
                      </dgm:shape>
                    </dgm:if>
                    <dgm:else name="Name93">
                      <dgm:shape xmlns:r="http://schemas.openxmlformats.org/officeDocument/2006/relationships" rot="180" type="pie" r:blip="">
                        <dgm:adjLst>
                          <dgm:adj idx="1" val="90"/>
                          <dgm:adj idx="2" val="-115.7143"/>
                        </dgm:adjLst>
                      </dgm:shape>
                    </dgm:else>
                  </dgm:choose>
                </dgm:if>
                <dgm:else name="Name94">
                  <dgm:shape xmlns:r="http://schemas.openxmlformats.org/officeDocument/2006/relationships" rot="180" type="pie" r:blip="">
                    <dgm:adjLst>
                      <dgm:adj idx="1" val="90"/>
                      <dgm:adj idx="2" val="-90"/>
                    </dgm:adjLst>
                  </dgm:shape>
                </dgm:else>
              </dgm:choose>
            </dgm:else>
          </dgm:choose>
          <dgm:presOf/>
        </dgm:layoutNode>
        <dgm:layoutNode name="Parent" styleLbl="revTx">
          <dgm:varLst>
            <dgm:chMax val="1"/>
            <dgm:chPref val="1"/>
            <dgm:bulletEnabled val="1"/>
          </dgm:varLst>
          <dgm:choose name="Name95">
            <dgm:if name="Name96" func="var" arg="dir" op="equ" val="norm">
              <dgm:alg type="tx">
                <dgm:param type="parTxLTRAlign" val="r"/>
                <dgm:param type="parTxRTLAlign" val="r"/>
                <dgm:param type="shpTxLTRAlignCh" val="r"/>
                <dgm:param type="shpTxRTLAlignCh" val="r"/>
                <dgm:param type="txAnchorVert" val="b"/>
                <dgm:param type="autoTxRot" val="grav"/>
              </dgm:alg>
            </dgm:if>
            <dgm:else name="Name97">
              <dgm:alg type="tx">
                <dgm:param type="parTxLTRAlign" val="l"/>
                <dgm:param type="parTxRTLAlign" val="l"/>
                <dgm:param type="shpTxLTRAlignCh" val="l"/>
                <dgm:param type="shpTxRTLAlignCh" val="l"/>
                <dgm:param type="txAnchorVert" val="b"/>
                <dgm:param type="autoTxRot" val="grav"/>
              </dgm:alg>
            </dgm:else>
          </dgm:choose>
          <dgm:choose name="Name98">
            <dgm:if name="Name99" func="var" arg="dir" op="equ" val="norm">
              <dgm:shape xmlns:r="http://schemas.openxmlformats.org/officeDocument/2006/relationships" rot="-90" type="rect" r:blip="">
                <dgm:adjLst/>
              </dgm:shape>
            </dgm:if>
            <dgm:else name="Name100">
              <dgm:shape xmlns:r="http://schemas.openxmlformats.org/officeDocument/2006/relationships" rot="90" type="rect" r:blip="">
                <dgm:adjLst/>
              </dgm:shape>
            </dgm:else>
          </dgm:choose>
          <dgm:presOf axis="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choose name="Name101">
        <dgm:if name="Name102" axis="ch" ptType="node" func="cnt" op="gte" val="1">
          <dgm:forEach name="negSibTransForEach" axis="ch" ptType="sibTrans" hideLastTrans="0" cnt="1">
            <dgm:layoutNode name="negSibTrans">
              <dgm:alg type="sp"/>
              <dgm:shape xmlns:r="http://schemas.openxmlformats.org/officeDocument/2006/relationships" r:blip="">
                <dgm:adjLst/>
              </dgm:shape>
            </dgm:layoutNode>
          </dgm:forEach>
          <dgm:layoutNode name="composite">
            <dgm:alg type="composite">
              <dgm:param type="ar" val="0.5"/>
            </dgm:alg>
            <dgm:shape xmlns:r="http://schemas.openxmlformats.org/officeDocument/2006/relationships" r:blip="">
              <dgm:adjLst/>
            </dgm:shape>
            <dgm:choose name="Name103">
              <dgm:if name="Name104" func="var" arg="dir" op="equ" val="norm">
                <dgm:constrLst>
                  <dgm:constr type="l" for="ch" forName="Child" refType="w" fact="0"/>
                  <dgm:constr type="t" for="ch" forName="Child" refType="h" fact="0"/>
                  <dgm:constr type="w" for="ch" forName="Child" refType="w"/>
                  <dgm:constr type="h" for="ch" forName="Child" refType="h"/>
                </dgm:constrLst>
              </dgm:if>
              <dgm:else name="Name105">
                <dgm:constrLst>
                  <dgm:constr type="r" for="ch" forName="Child" refType="w"/>
                  <dgm:constr type="t" for="ch" forName="Child" refType="h" fact="0"/>
                  <dgm:constr type="w" for="ch" forName="Child" refType="w"/>
                  <dgm:constr type="h" for="ch" forName="Child" refType="h"/>
                </dgm:constrLst>
              </dgm:else>
            </dgm:choose>
            <dgm:ruleLst/>
            <dgm:layoutNode name="Child" styleLbl="revTx">
              <dgm:varLst>
                <dgm:chMax val="0"/>
                <dgm:chPref val="0"/>
                <dgm:bulletEnabled val="1"/>
              </dgm:varLst>
              <dgm:choose name="Name106">
                <dgm:if name="Name107" func="var" arg="dir" op="equ" val="norm">
                  <dgm:alg type="tx">
                    <dgm:param type="parTxLTRAlign" val="l"/>
                    <dgm:param type="parTxRTLAlign" val="r"/>
                    <dgm:param type="txAnchorVert" val="t"/>
                  </dgm:alg>
                </dgm:if>
                <dgm:else name="Name108">
                  <dgm:alg type="tx">
                    <dgm:param type="parTxLTRAlign" val="r"/>
                    <dgm:param type="parTxRTLAlign" val="l"/>
                    <dgm:param type="txAnchorVert" val="t"/>
                  </dgm:alg>
                </dgm:else>
              </dgm:choose>
              <dgm:shape xmlns:r="http://schemas.openxmlformats.org/officeDocument/2006/relationships" type="rect" r:blip="">
                <dgm:adjLst/>
              </dgm:shape>
              <dgm:presOf axis="des"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if>
        <dgm:else name="Name10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08"/>
          </a:xfrm>
          <a:prstGeom prst="rect">
            <a:avLst/>
          </a:prstGeom>
        </p:spPr>
        <p:txBody>
          <a:bodyPr vert="horz" lIns="91416" tIns="45708" rIns="91416" bIns="45708" rtlCol="0"/>
          <a:lstStyle>
            <a:lvl1pPr algn="l">
              <a:defRPr sz="1200"/>
            </a:lvl1pPr>
          </a:lstStyle>
          <a:p>
            <a:endParaRPr lang="fr-FR" dirty="0"/>
          </a:p>
        </p:txBody>
      </p:sp>
      <p:sp>
        <p:nvSpPr>
          <p:cNvPr id="3" name="Espace réservé de la date 2"/>
          <p:cNvSpPr>
            <a:spLocks noGrp="1"/>
          </p:cNvSpPr>
          <p:nvPr>
            <p:ph type="dt" sz="quarter" idx="1"/>
          </p:nvPr>
        </p:nvSpPr>
        <p:spPr>
          <a:xfrm>
            <a:off x="3849690" y="0"/>
            <a:ext cx="2946400" cy="496808"/>
          </a:xfrm>
          <a:prstGeom prst="rect">
            <a:avLst/>
          </a:prstGeom>
        </p:spPr>
        <p:txBody>
          <a:bodyPr vert="horz" lIns="91416" tIns="45708" rIns="91416" bIns="45708" rtlCol="0"/>
          <a:lstStyle>
            <a:lvl1pPr algn="r">
              <a:defRPr sz="1200"/>
            </a:lvl1pPr>
          </a:lstStyle>
          <a:p>
            <a:fld id="{231F9DDD-4953-4CCD-9BE0-FF391D05BF71}" type="datetimeFigureOut">
              <a:rPr lang="fr-FR" smtClean="0"/>
              <a:t>22/11/2014</a:t>
            </a:fld>
            <a:endParaRPr lang="fr-FR" dirty="0"/>
          </a:p>
        </p:txBody>
      </p:sp>
      <p:sp>
        <p:nvSpPr>
          <p:cNvPr id="4" name="Espace réservé du pied de page 3"/>
          <p:cNvSpPr>
            <a:spLocks noGrp="1"/>
          </p:cNvSpPr>
          <p:nvPr>
            <p:ph type="ftr" sz="quarter" idx="2"/>
          </p:nvPr>
        </p:nvSpPr>
        <p:spPr>
          <a:xfrm>
            <a:off x="0" y="9428243"/>
            <a:ext cx="2946400" cy="496808"/>
          </a:xfrm>
          <a:prstGeom prst="rect">
            <a:avLst/>
          </a:prstGeom>
        </p:spPr>
        <p:txBody>
          <a:bodyPr vert="horz" lIns="91416" tIns="45708" rIns="91416" bIns="45708"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49690" y="9428243"/>
            <a:ext cx="2946400" cy="496808"/>
          </a:xfrm>
          <a:prstGeom prst="rect">
            <a:avLst/>
          </a:prstGeom>
        </p:spPr>
        <p:txBody>
          <a:bodyPr vert="horz" lIns="91416" tIns="45708" rIns="91416" bIns="45708" rtlCol="0" anchor="b"/>
          <a:lstStyle>
            <a:lvl1pPr algn="r">
              <a:defRPr sz="1200"/>
            </a:lvl1pPr>
          </a:lstStyle>
          <a:p>
            <a:fld id="{465DAA93-3588-4A56-92F0-CE6FD081F9D8}" type="slidenum">
              <a:rPr lang="fr-FR" smtClean="0"/>
              <a:t>‹N°›</a:t>
            </a:fld>
            <a:endParaRPr lang="fr-FR" dirty="0"/>
          </a:p>
        </p:txBody>
      </p:sp>
    </p:spTree>
    <p:extLst>
      <p:ext uri="{BB962C8B-B14F-4D97-AF65-F5344CB8AC3E}">
        <p14:creationId xmlns:p14="http://schemas.microsoft.com/office/powerpoint/2010/main" val="276509044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3"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
        <p:nvSpPr>
          <p:cNvPr id="4" name="Espace réservé de l'image des diapositives 3"/>
          <p:cNvSpPr>
            <a:spLocks noGrp="1" noRot="1" noChangeAspect="1"/>
          </p:cNvSpPr>
          <p:nvPr>
            <p:ph type="sldImg" idx="2"/>
          </p:nvPr>
        </p:nvSpPr>
        <p:spPr>
          <a:xfrm>
            <a:off x="766763" y="742950"/>
            <a:ext cx="5264150" cy="3724275"/>
          </a:xfrm>
          <a:prstGeom prst="rect">
            <a:avLst/>
          </a:prstGeom>
          <a:noFill/>
          <a:ln w="12700">
            <a:solidFill>
              <a:prstClr val="black"/>
            </a:solidFill>
          </a:ln>
        </p:spPr>
        <p:txBody>
          <a:bodyPr vert="horz" lIns="91416" tIns="45708" rIns="91416" bIns="45708" rtlCol="0" anchor="ctr"/>
          <a:lstStyle/>
          <a:p>
            <a:endParaRPr lang="fr-FR" dirty="0"/>
          </a:p>
        </p:txBody>
      </p:sp>
      <p:sp>
        <p:nvSpPr>
          <p:cNvPr id="5" name="Espace réservé des commentaires 4"/>
          <p:cNvSpPr>
            <a:spLocks noGrp="1"/>
          </p:cNvSpPr>
          <p:nvPr>
            <p:ph type="body" sz="quarter" idx="3"/>
          </p:nvPr>
        </p:nvSpPr>
        <p:spPr>
          <a:xfrm>
            <a:off x="679452" y="4715711"/>
            <a:ext cx="5438775" cy="5047442"/>
          </a:xfrm>
          <a:prstGeom prst="rect">
            <a:avLst/>
          </a:prstGeom>
        </p:spPr>
        <p:txBody>
          <a:bodyPr vert="horz" lIns="91416" tIns="45708" rIns="91416" bIns="45708"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u numéro de diapositive 7"/>
          <p:cNvSpPr>
            <a:spLocks noGrp="1"/>
          </p:cNvSpPr>
          <p:nvPr>
            <p:ph type="sldNum" sz="quarter" idx="5"/>
          </p:nvPr>
        </p:nvSpPr>
        <p:spPr>
          <a:xfrm>
            <a:off x="6142038" y="9428243"/>
            <a:ext cx="654051" cy="496808"/>
          </a:xfrm>
          <a:prstGeom prst="rect">
            <a:avLst/>
          </a:prstGeom>
        </p:spPr>
        <p:txBody>
          <a:bodyPr vert="horz" lIns="91416" tIns="45708" rIns="91416" bIns="45708" rtlCol="0" anchor="b"/>
          <a:lstStyle>
            <a:lvl1pPr algn="r">
              <a:defRPr sz="1200" b="1">
                <a:latin typeface="Cambria" pitchFamily="18" charset="0"/>
              </a:defRPr>
            </a:lvl1pPr>
          </a:lstStyle>
          <a:p>
            <a:fld id="{6761BF8B-4B63-4CD9-BA80-F81023CF2BF7}" type="slidenum">
              <a:rPr lang="fr-FR" smtClean="0"/>
              <a:pPr/>
              <a:t>‹N°›</a:t>
            </a:fld>
            <a:endParaRPr lang="fr-FR" dirty="0"/>
          </a:p>
        </p:txBody>
      </p:sp>
    </p:spTree>
    <p:extLst>
      <p:ext uri="{BB962C8B-B14F-4D97-AF65-F5344CB8AC3E}">
        <p14:creationId xmlns:p14="http://schemas.microsoft.com/office/powerpoint/2010/main" val="1155443212"/>
      </p:ext>
    </p:extLst>
  </p:cSld>
  <p:clrMap bg1="lt1" tx1="dk1" bg2="lt2" tx2="dk2" accent1="accent1" accent2="accent2" accent3="accent3" accent4="accent4" accent5="accent5" accent6="accent6" hlink="hlink" folHlink="folHlink"/>
  <p:hf ftr="0"/>
  <p:notesStyle>
    <a:lvl1pPr marL="0" algn="l" defTabSz="975665" rtl="0" eaLnBrk="1" latinLnBrk="0" hangingPunct="1">
      <a:defRPr sz="1300" kern="1200">
        <a:solidFill>
          <a:schemeClr val="tx1"/>
        </a:solidFill>
        <a:latin typeface="Cambria" pitchFamily="18" charset="0"/>
        <a:ea typeface="+mn-ea"/>
        <a:cs typeface="+mn-cs"/>
      </a:defRPr>
    </a:lvl1pPr>
    <a:lvl2pPr marL="487832" algn="l" defTabSz="975665" rtl="0" eaLnBrk="1" latinLnBrk="0" hangingPunct="1">
      <a:defRPr sz="1300" kern="1200">
        <a:solidFill>
          <a:schemeClr val="tx1"/>
        </a:solidFill>
        <a:latin typeface="Cambria" pitchFamily="18" charset="0"/>
        <a:ea typeface="+mn-ea"/>
        <a:cs typeface="+mn-cs"/>
      </a:defRPr>
    </a:lvl2pPr>
    <a:lvl3pPr marL="975665" algn="l" defTabSz="975665" rtl="0" eaLnBrk="1" latinLnBrk="0" hangingPunct="1">
      <a:defRPr sz="1300" kern="1200">
        <a:solidFill>
          <a:schemeClr val="tx1"/>
        </a:solidFill>
        <a:latin typeface="Cambria" pitchFamily="18" charset="0"/>
        <a:ea typeface="+mn-ea"/>
        <a:cs typeface="+mn-cs"/>
      </a:defRPr>
    </a:lvl3pPr>
    <a:lvl4pPr marL="1463497" algn="l" defTabSz="975665" rtl="0" eaLnBrk="1" latinLnBrk="0" hangingPunct="1">
      <a:defRPr sz="1300" kern="1200">
        <a:solidFill>
          <a:schemeClr val="tx1"/>
        </a:solidFill>
        <a:latin typeface="Cambria" pitchFamily="18" charset="0"/>
        <a:ea typeface="+mn-ea"/>
        <a:cs typeface="+mn-cs"/>
      </a:defRPr>
    </a:lvl4pPr>
    <a:lvl5pPr marL="1951330" algn="l" defTabSz="975665" rtl="0" eaLnBrk="1" latinLnBrk="0" hangingPunct="1">
      <a:defRPr sz="1300" kern="1200">
        <a:solidFill>
          <a:schemeClr val="tx1"/>
        </a:solidFill>
        <a:latin typeface="Cambria" pitchFamily="18" charset="0"/>
        <a:ea typeface="+mn-ea"/>
        <a:cs typeface="+mn-cs"/>
      </a:defRPr>
    </a:lvl5pPr>
    <a:lvl6pPr marL="2439162" algn="l" defTabSz="975665" rtl="0" eaLnBrk="1" latinLnBrk="0" hangingPunct="1">
      <a:defRPr sz="1300" kern="1200">
        <a:solidFill>
          <a:schemeClr val="tx1"/>
        </a:solidFill>
        <a:latin typeface="+mn-lt"/>
        <a:ea typeface="+mn-ea"/>
        <a:cs typeface="+mn-cs"/>
      </a:defRPr>
    </a:lvl6pPr>
    <a:lvl7pPr marL="2926994" algn="l" defTabSz="975665" rtl="0" eaLnBrk="1" latinLnBrk="0" hangingPunct="1">
      <a:defRPr sz="1300" kern="1200">
        <a:solidFill>
          <a:schemeClr val="tx1"/>
        </a:solidFill>
        <a:latin typeface="+mn-lt"/>
        <a:ea typeface="+mn-ea"/>
        <a:cs typeface="+mn-cs"/>
      </a:defRPr>
    </a:lvl7pPr>
    <a:lvl8pPr marL="3414827" algn="l" defTabSz="975665" rtl="0" eaLnBrk="1" latinLnBrk="0" hangingPunct="1">
      <a:defRPr sz="1300" kern="1200">
        <a:solidFill>
          <a:schemeClr val="tx1"/>
        </a:solidFill>
        <a:latin typeface="+mn-lt"/>
        <a:ea typeface="+mn-ea"/>
        <a:cs typeface="+mn-cs"/>
      </a:defRPr>
    </a:lvl8pPr>
    <a:lvl9pPr marL="3902659" algn="l" defTabSz="975665"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a:t>
            </a:fld>
            <a:endParaRPr lang="fr-FR" dirty="0"/>
          </a:p>
        </p:txBody>
      </p:sp>
    </p:spTree>
    <p:extLst>
      <p:ext uri="{BB962C8B-B14F-4D97-AF65-F5344CB8AC3E}">
        <p14:creationId xmlns:p14="http://schemas.microsoft.com/office/powerpoint/2010/main" val="1138111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10</a:t>
            </a:fld>
            <a:endParaRPr lang="fr-FR" dirty="0"/>
          </a:p>
        </p:txBody>
      </p:sp>
    </p:spTree>
    <p:extLst>
      <p:ext uri="{BB962C8B-B14F-4D97-AF65-F5344CB8AC3E}">
        <p14:creationId xmlns:p14="http://schemas.microsoft.com/office/powerpoint/2010/main" val="1035244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11</a:t>
            </a:fld>
            <a:endParaRPr lang="fr-FR" dirty="0"/>
          </a:p>
        </p:txBody>
      </p:sp>
    </p:spTree>
    <p:extLst>
      <p:ext uri="{BB962C8B-B14F-4D97-AF65-F5344CB8AC3E}">
        <p14:creationId xmlns:p14="http://schemas.microsoft.com/office/powerpoint/2010/main" val="3804131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5"/>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5pPr>
            <a:lvl6pPr marL="2426086" indent="-220553" defTabSz="433449" eaLnBrk="0" fontAlgn="base" hangingPunct="0">
              <a:spcBef>
                <a:spcPct val="0"/>
              </a:spcBef>
              <a:spcAft>
                <a:spcPct val="0"/>
              </a:spcAft>
              <a:buClr>
                <a:srgbClr val="000000"/>
              </a:buClr>
              <a:buSzPct val="100000"/>
              <a:buFont typeface="Times New Roman" panose="02020603050405020304" pitchFamily="18" charse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6pPr>
            <a:lvl7pPr marL="2867193" indent="-220553" defTabSz="433449" eaLnBrk="0" fontAlgn="base" hangingPunct="0">
              <a:spcBef>
                <a:spcPct val="0"/>
              </a:spcBef>
              <a:spcAft>
                <a:spcPct val="0"/>
              </a:spcAft>
              <a:buClr>
                <a:srgbClr val="000000"/>
              </a:buClr>
              <a:buSzPct val="100000"/>
              <a:buFont typeface="Times New Roman" panose="02020603050405020304" pitchFamily="18" charse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7pPr>
            <a:lvl8pPr marL="3308299" indent="-220553" defTabSz="433449" eaLnBrk="0" fontAlgn="base" hangingPunct="0">
              <a:spcBef>
                <a:spcPct val="0"/>
              </a:spcBef>
              <a:spcAft>
                <a:spcPct val="0"/>
              </a:spcAft>
              <a:buClr>
                <a:srgbClr val="000000"/>
              </a:buClr>
              <a:buSzPct val="100000"/>
              <a:buFont typeface="Times New Roman" panose="02020603050405020304" pitchFamily="18" charse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8pPr>
            <a:lvl9pPr marL="3749406" indent="-220553" defTabSz="433449" eaLnBrk="0" fontAlgn="base" hangingPunct="0">
              <a:spcBef>
                <a:spcPct val="0"/>
              </a:spcBef>
              <a:spcAft>
                <a:spcPct val="0"/>
              </a:spcAft>
              <a:buClr>
                <a:srgbClr val="000000"/>
              </a:buClr>
              <a:buSzPct val="100000"/>
              <a:buFont typeface="Times New Roman" panose="02020603050405020304" pitchFamily="18" charset="0"/>
              <a:tabLst>
                <a:tab pos="0" algn="l"/>
                <a:tab pos="431917" algn="l"/>
                <a:tab pos="865366" algn="l"/>
                <a:tab pos="1298814" algn="l"/>
                <a:tab pos="1732263" algn="l"/>
                <a:tab pos="2165711" algn="l"/>
                <a:tab pos="2599160" algn="l"/>
                <a:tab pos="3032608" algn="l"/>
                <a:tab pos="3466057" algn="l"/>
                <a:tab pos="3899505" algn="l"/>
                <a:tab pos="4332953" algn="l"/>
                <a:tab pos="4766401" algn="l"/>
                <a:tab pos="5199850" algn="l"/>
                <a:tab pos="5633298" algn="l"/>
                <a:tab pos="6066747" algn="l"/>
                <a:tab pos="6500195" algn="l"/>
                <a:tab pos="6933644" algn="l"/>
                <a:tab pos="7367092" algn="l"/>
                <a:tab pos="7800541" algn="l"/>
                <a:tab pos="8233989" algn="l"/>
                <a:tab pos="8667438" algn="l"/>
              </a:tabLst>
              <a:defRPr>
                <a:solidFill>
                  <a:schemeClr val="bg1"/>
                </a:solidFill>
                <a:latin typeface="Arial" panose="020B0604020202020204" pitchFamily="34" charset="0"/>
                <a:ea typeface="Microsoft YaHei" panose="020B0503020204020204" pitchFamily="34" charset="-122"/>
              </a:defRPr>
            </a:lvl9pPr>
          </a:lstStyle>
          <a:p>
            <a:pPr eaLnBrk="1" hangingPunct="1"/>
            <a:fld id="{9C2652AB-994B-45D4-A811-3619C1C875A0}" type="slidenum">
              <a:rPr lang="fr-FR" altLang="fr-FR">
                <a:solidFill>
                  <a:srgbClr val="000000"/>
                </a:solidFill>
              </a:rPr>
              <a:pPr eaLnBrk="1" hangingPunct="1"/>
              <a:t>12</a:t>
            </a:fld>
            <a:endParaRPr lang="fr-FR" altLang="fr-FR" dirty="0">
              <a:solidFill>
                <a:srgbClr val="000000"/>
              </a:solidFill>
            </a:endParaRPr>
          </a:p>
        </p:txBody>
      </p:sp>
      <p:sp>
        <p:nvSpPr>
          <p:cNvPr id="21507" name="Rectangle 1"/>
          <p:cNvSpPr txBox="1">
            <a:spLocks noGrp="1" noRot="1" noChangeAspect="1" noChangeArrowheads="1" noTextEdit="1"/>
          </p:cNvSpPr>
          <p:nvPr>
            <p:ph type="sldImg"/>
          </p:nvPr>
        </p:nvSpPr>
        <p:spPr>
          <a:xfrm>
            <a:off x="701675" y="722313"/>
            <a:ext cx="5106988" cy="3611562"/>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txBox="1">
            <a:spLocks noGrp="1" noChangeArrowheads="1"/>
          </p:cNvSpPr>
          <p:nvPr>
            <p:ph type="body" idx="1"/>
          </p:nvPr>
        </p:nvSpPr>
        <p:spPr>
          <a:xfrm>
            <a:off x="650583" y="4574538"/>
            <a:ext cx="5207700" cy="433125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smtClean="0">
              <a:latin typeface="Times New Roman" panose="02020603050405020304" pitchFamily="18" charset="0"/>
            </a:endParaRPr>
          </a:p>
        </p:txBody>
      </p:sp>
      <p:sp>
        <p:nvSpPr>
          <p:cNvPr id="21509" name="Text Box 3"/>
          <p:cNvSpPr txBox="1">
            <a:spLocks noChangeArrowheads="1"/>
          </p:cNvSpPr>
          <p:nvPr/>
        </p:nvSpPr>
        <p:spPr bwMode="auto">
          <a:xfrm>
            <a:off x="3686128" y="9144456"/>
            <a:ext cx="2821218" cy="4819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8569" tIns="45153" rIns="88569" bIns="45153"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E4A66BFE-EC24-4C3B-846E-8A08C7A67206}" type="slidenum">
              <a:rPr lang="fr-FR" altLang="fr-FR" sz="1100">
                <a:solidFill>
                  <a:srgbClr val="000000"/>
                </a:solidFill>
              </a:rPr>
              <a:pPr algn="r" eaLnBrk="1" hangingPunct="1">
                <a:buClrTx/>
                <a:buFontTx/>
                <a:buNone/>
              </a:pPr>
              <a:t>12</a:t>
            </a:fld>
            <a:endParaRPr lang="fr-FR" altLang="fr-FR" sz="1100" dirty="0">
              <a:solidFill>
                <a:srgbClr val="000000"/>
              </a:solidFill>
            </a:endParaRPr>
          </a:p>
        </p:txBody>
      </p:sp>
      <p:sp>
        <p:nvSpPr>
          <p:cNvPr id="6"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7"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2784216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13</a:t>
            </a:fld>
            <a:endParaRPr lang="fr-FR" dirty="0"/>
          </a:p>
        </p:txBody>
      </p:sp>
    </p:spTree>
    <p:extLst>
      <p:ext uri="{BB962C8B-B14F-4D97-AF65-F5344CB8AC3E}">
        <p14:creationId xmlns:p14="http://schemas.microsoft.com/office/powerpoint/2010/main" val="3700516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14</a:t>
            </a:fld>
            <a:endParaRPr lang="fr-FR" dirty="0"/>
          </a:p>
        </p:txBody>
      </p:sp>
    </p:spTree>
    <p:extLst>
      <p:ext uri="{BB962C8B-B14F-4D97-AF65-F5344CB8AC3E}">
        <p14:creationId xmlns:p14="http://schemas.microsoft.com/office/powerpoint/2010/main" val="1288712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15</a:t>
            </a:fld>
            <a:endParaRPr lang="fr-FR" dirty="0"/>
          </a:p>
        </p:txBody>
      </p:sp>
    </p:spTree>
    <p:extLst>
      <p:ext uri="{BB962C8B-B14F-4D97-AF65-F5344CB8AC3E}">
        <p14:creationId xmlns:p14="http://schemas.microsoft.com/office/powerpoint/2010/main" val="685422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16</a:t>
            </a:fld>
            <a:endParaRPr lang="fr-FR" dirty="0"/>
          </a:p>
        </p:txBody>
      </p:sp>
    </p:spTree>
    <p:extLst>
      <p:ext uri="{BB962C8B-B14F-4D97-AF65-F5344CB8AC3E}">
        <p14:creationId xmlns:p14="http://schemas.microsoft.com/office/powerpoint/2010/main" val="132043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17</a:t>
            </a:fld>
            <a:endParaRPr lang="fr-FR" dirty="0"/>
          </a:p>
        </p:txBody>
      </p:sp>
    </p:spTree>
    <p:extLst>
      <p:ext uri="{BB962C8B-B14F-4D97-AF65-F5344CB8AC3E}">
        <p14:creationId xmlns:p14="http://schemas.microsoft.com/office/powerpoint/2010/main" val="3562760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18</a:t>
            </a:fld>
            <a:endParaRPr lang="fr-FR" dirty="0"/>
          </a:p>
        </p:txBody>
      </p:sp>
    </p:spTree>
    <p:extLst>
      <p:ext uri="{BB962C8B-B14F-4D97-AF65-F5344CB8AC3E}">
        <p14:creationId xmlns:p14="http://schemas.microsoft.com/office/powerpoint/2010/main" val="62332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culture d’entreprise est vue de plus en plus comme une variable d’action pour le management, qui participe à la performance de l’entreprise. Lien avec le modèle des 7S de Mac </a:t>
            </a:r>
            <a:r>
              <a:rPr lang="fr-FR" dirty="0" err="1" smtClean="0"/>
              <a:t>Kinsey</a:t>
            </a:r>
            <a:r>
              <a:rPr lang="fr-FR" dirty="0" smtClean="0"/>
              <a:t> (</a:t>
            </a:r>
            <a:r>
              <a:rPr lang="fr-FR" dirty="0" err="1" smtClean="0"/>
              <a:t>skills</a:t>
            </a:r>
            <a:r>
              <a:rPr lang="fr-FR" dirty="0" smtClean="0"/>
              <a:t>, style, </a:t>
            </a:r>
            <a:r>
              <a:rPr lang="fr-FR" dirty="0" err="1" smtClean="0"/>
              <a:t>systems</a:t>
            </a:r>
            <a:r>
              <a:rPr lang="fr-FR" dirty="0" smtClean="0"/>
              <a:t>, Structures, </a:t>
            </a:r>
            <a:r>
              <a:rPr lang="fr-FR" dirty="0" err="1" smtClean="0"/>
              <a:t>Stratégy</a:t>
            </a:r>
            <a:r>
              <a:rPr lang="fr-FR" dirty="0" smtClean="0"/>
              <a:t>, </a:t>
            </a:r>
            <a:r>
              <a:rPr lang="fr-FR" dirty="0" err="1" smtClean="0"/>
              <a:t>Shared</a:t>
            </a:r>
            <a:r>
              <a:rPr lang="fr-FR" dirty="0" smtClean="0"/>
              <a:t> values, Staff) = performance par interaction. </a:t>
            </a:r>
          </a:p>
          <a:p>
            <a:endParaRPr lang="fr-FR" dirty="0" smtClean="0"/>
          </a:p>
          <a:p>
            <a:r>
              <a:rPr lang="fr-FR" dirty="0" smtClean="0"/>
              <a:t>Évolution du fait de la conception du travail : avec le développement de l’approche sociale du travail, en réaction aux méthodes bureaucratiques et tayloriennes.</a:t>
            </a:r>
          </a:p>
          <a:p>
            <a:endParaRPr lang="fr-FR" dirty="0" smtClean="0"/>
          </a:p>
          <a:p>
            <a:endParaRPr lang="fr-FR" dirty="0"/>
          </a:p>
          <a:p>
            <a:endParaRPr lang="fr-FR" dirty="0" smtClean="0"/>
          </a:p>
          <a:p>
            <a:endParaRPr lang="fr-FR" dirty="0"/>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19</a:t>
            </a:fld>
            <a:endParaRPr lang="fr-FR" dirty="0"/>
          </a:p>
        </p:txBody>
      </p:sp>
    </p:spTree>
    <p:extLst>
      <p:ext uri="{BB962C8B-B14F-4D97-AF65-F5344CB8AC3E}">
        <p14:creationId xmlns:p14="http://schemas.microsoft.com/office/powerpoint/2010/main" val="1221108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3081155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20</a:t>
            </a:fld>
            <a:endParaRPr lang="fr-FR" dirty="0"/>
          </a:p>
        </p:txBody>
      </p:sp>
    </p:spTree>
    <p:extLst>
      <p:ext uri="{BB962C8B-B14F-4D97-AF65-F5344CB8AC3E}">
        <p14:creationId xmlns:p14="http://schemas.microsoft.com/office/powerpoint/2010/main" val="3093246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13"/>
          <p:cNvSpPr>
            <a:spLocks noGrp="1" noChangeArrowheads="1"/>
          </p:cNvSpPr>
          <p:nvPr>
            <p:ph type="sldNum" sz="quarter"/>
          </p:nvPr>
        </p:nvSpPr>
        <p:spPr>
          <a:noFill/>
        </p:spPr>
        <p:txBody>
          <a:bodyPr/>
          <a:lstStyle>
            <a:lvl1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1pPr>
            <a:lvl2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2pPr>
            <a:lvl3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3pPr>
            <a:lvl4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4pPr>
            <a:lvl5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5pPr>
            <a:lvl6pPr marL="2514880"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6pPr>
            <a:lvl7pPr marL="2972132"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7pPr>
            <a:lvl8pPr marL="3429383"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8pPr>
            <a:lvl9pPr marL="3886634"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9pPr>
          </a:lstStyle>
          <a:p>
            <a:pPr eaLnBrk="1" hangingPunct="1"/>
            <a:fld id="{26305DAC-D43D-4EC7-88CB-053F862627BF}" type="slidenum">
              <a:rPr lang="fr-FR">
                <a:solidFill>
                  <a:srgbClr val="000000"/>
                </a:solidFill>
              </a:rPr>
              <a:pPr eaLnBrk="1" hangingPunct="1"/>
              <a:t>21</a:t>
            </a:fld>
            <a:endParaRPr lang="fr-FR" dirty="0">
              <a:solidFill>
                <a:srgbClr val="000000"/>
              </a:solidFill>
            </a:endParaRPr>
          </a:p>
        </p:txBody>
      </p:sp>
      <p:sp>
        <p:nvSpPr>
          <p:cNvPr id="14339" name="Rectangle 2"/>
          <p:cNvSpPr>
            <a:spLocks noGrp="1" noRot="1" noChangeAspect="1" noChangeArrowheads="1" noTextEdit="1"/>
          </p:cNvSpPr>
          <p:nvPr>
            <p:ph type="sldImg"/>
          </p:nvPr>
        </p:nvSpPr>
        <p:spPr>
          <a:xfrm>
            <a:off x="766763" y="744538"/>
            <a:ext cx="5267325" cy="3725862"/>
          </a:xfrm>
          <a:ln/>
        </p:spPr>
      </p:sp>
      <p:sp>
        <p:nvSpPr>
          <p:cNvPr id="14340" name="Rectangle 3"/>
          <p:cNvSpPr>
            <a:spLocks noGrp="1" noChangeArrowheads="1"/>
          </p:cNvSpPr>
          <p:nvPr>
            <p:ph type="body" idx="1"/>
          </p:nvPr>
        </p:nvSpPr>
        <p:spPr>
          <a:xfrm>
            <a:off x="679609" y="4717218"/>
            <a:ext cx="5440045" cy="4466352"/>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fr-FR" dirty="0" smtClean="0"/>
          </a:p>
        </p:txBody>
      </p:sp>
      <p:sp>
        <p:nvSpPr>
          <p:cNvPr id="14341" name="Text Box 4"/>
          <p:cNvSpPr txBox="1">
            <a:spLocks noChangeArrowheads="1"/>
          </p:cNvSpPr>
          <p:nvPr/>
        </p:nvSpPr>
        <p:spPr bwMode="auto">
          <a:xfrm>
            <a:off x="3850587" y="9429673"/>
            <a:ext cx="2947088" cy="49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10" tIns="46805" rIns="91810"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54200CB3-CB94-40B4-AFE4-3446DFB6249F}" type="slidenum">
              <a:rPr lang="fr-FR" sz="1100">
                <a:solidFill>
                  <a:srgbClr val="000000"/>
                </a:solidFill>
              </a:rPr>
              <a:pPr algn="r" eaLnBrk="1" hangingPunct="1">
                <a:buClrTx/>
                <a:buFontTx/>
                <a:buNone/>
              </a:pPr>
              <a:t>21</a:t>
            </a:fld>
            <a:endParaRPr lang="fr-FR" sz="1100" dirty="0">
              <a:solidFill>
                <a:srgbClr val="000000"/>
              </a:solidFill>
            </a:endParaRPr>
          </a:p>
        </p:txBody>
      </p:sp>
      <p:sp>
        <p:nvSpPr>
          <p:cNvPr id="6"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7"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324920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22</a:t>
            </a:fld>
            <a:endParaRPr lang="fr-FR" dirty="0"/>
          </a:p>
        </p:txBody>
      </p:sp>
    </p:spTree>
    <p:extLst>
      <p:ext uri="{BB962C8B-B14F-4D97-AF65-F5344CB8AC3E}">
        <p14:creationId xmlns:p14="http://schemas.microsoft.com/office/powerpoint/2010/main" val="2183360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23</a:t>
            </a:fld>
            <a:endParaRPr lang="fr-FR" dirty="0"/>
          </a:p>
        </p:txBody>
      </p:sp>
    </p:spTree>
    <p:extLst>
      <p:ext uri="{BB962C8B-B14F-4D97-AF65-F5344CB8AC3E}">
        <p14:creationId xmlns:p14="http://schemas.microsoft.com/office/powerpoint/2010/main" val="1738590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3"/>
          <p:cNvSpPr>
            <a:spLocks noGrp="1" noChangeArrowheads="1"/>
          </p:cNvSpPr>
          <p:nvPr>
            <p:ph type="sldNum" sz="quarter"/>
          </p:nvPr>
        </p:nvSpPr>
        <p:spPr>
          <a:noFill/>
        </p:spPr>
        <p:txBody>
          <a:bodyPr/>
          <a:lstStyle>
            <a:lvl1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1pPr>
            <a:lvl2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2pPr>
            <a:lvl3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3pPr>
            <a:lvl4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4pPr>
            <a:lvl5pPr eaLnBrk="0" hangingPunc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5pPr>
            <a:lvl6pPr marL="2514880"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6pPr>
            <a:lvl7pPr marL="2972132"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7pPr>
            <a:lvl8pPr marL="3429383"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8pPr>
            <a:lvl9pPr marL="3886634" indent="-228626" defTabSz="449313" eaLnBrk="0" fontAlgn="base" hangingPunct="0">
              <a:spcBef>
                <a:spcPct val="0"/>
              </a:spcBef>
              <a:spcAft>
                <a:spcPct val="0"/>
              </a:spcAft>
              <a:buClr>
                <a:srgbClr val="000000"/>
              </a:buClr>
              <a:buSzPct val="100000"/>
              <a:buFont typeface="Times New Roman" pitchFamily="18" charset="0"/>
              <a:tabLst>
                <a:tab pos="0" algn="l"/>
                <a:tab pos="447725" algn="l"/>
                <a:tab pos="897038" algn="l"/>
                <a:tab pos="1346350" algn="l"/>
                <a:tab pos="1795664" algn="l"/>
                <a:tab pos="2244976" algn="l"/>
                <a:tab pos="2694289" algn="l"/>
                <a:tab pos="3143601" algn="l"/>
                <a:tab pos="3592914" algn="l"/>
                <a:tab pos="4042226" algn="l"/>
                <a:tab pos="4491540" algn="l"/>
                <a:tab pos="4940852" algn="l"/>
                <a:tab pos="5390165" algn="l"/>
                <a:tab pos="5839477" algn="l"/>
                <a:tab pos="6288790" algn="l"/>
                <a:tab pos="6738102" algn="l"/>
                <a:tab pos="7187416" algn="l"/>
                <a:tab pos="7636728" algn="l"/>
                <a:tab pos="8086041" algn="l"/>
                <a:tab pos="8535353" algn="l"/>
                <a:tab pos="8984666" algn="l"/>
              </a:tabLst>
              <a:defRPr>
                <a:solidFill>
                  <a:schemeClr val="bg1"/>
                </a:solidFill>
                <a:latin typeface="Arial" charset="0"/>
              </a:defRPr>
            </a:lvl9pPr>
          </a:lstStyle>
          <a:p>
            <a:pPr eaLnBrk="1" hangingPunct="1"/>
            <a:fld id="{B69123F7-BDF3-431D-BDAE-EA90DC35B998}" type="slidenum">
              <a:rPr lang="fr-FR">
                <a:solidFill>
                  <a:srgbClr val="000000"/>
                </a:solidFill>
              </a:rPr>
              <a:pPr eaLnBrk="1" hangingPunct="1"/>
              <a:t>24</a:t>
            </a:fld>
            <a:endParaRPr lang="fr-FR" dirty="0">
              <a:solidFill>
                <a:srgbClr val="000000"/>
              </a:solidFill>
            </a:endParaRPr>
          </a:p>
        </p:txBody>
      </p:sp>
      <p:sp>
        <p:nvSpPr>
          <p:cNvPr id="17411" name="Rectangle 2"/>
          <p:cNvSpPr>
            <a:spLocks noGrp="1" noRot="1" noChangeAspect="1" noChangeArrowheads="1" noTextEdit="1"/>
          </p:cNvSpPr>
          <p:nvPr>
            <p:ph type="sldImg"/>
          </p:nvPr>
        </p:nvSpPr>
        <p:spPr>
          <a:xfrm>
            <a:off x="766763" y="744538"/>
            <a:ext cx="5267325" cy="3725862"/>
          </a:xfrm>
          <a:ln/>
        </p:spPr>
      </p:sp>
      <p:sp>
        <p:nvSpPr>
          <p:cNvPr id="17412" name="Rectangle 3"/>
          <p:cNvSpPr>
            <a:spLocks noGrp="1" noChangeArrowheads="1"/>
          </p:cNvSpPr>
          <p:nvPr>
            <p:ph type="body" idx="1"/>
          </p:nvPr>
        </p:nvSpPr>
        <p:spPr>
          <a:xfrm>
            <a:off x="679609" y="4717218"/>
            <a:ext cx="5440045" cy="4466352"/>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fr-FR" dirty="0" smtClean="0"/>
          </a:p>
        </p:txBody>
      </p:sp>
      <p:sp>
        <p:nvSpPr>
          <p:cNvPr id="17413" name="Text Box 4"/>
          <p:cNvSpPr txBox="1">
            <a:spLocks noChangeArrowheads="1"/>
          </p:cNvSpPr>
          <p:nvPr/>
        </p:nvSpPr>
        <p:spPr bwMode="auto">
          <a:xfrm>
            <a:off x="3850587" y="9429673"/>
            <a:ext cx="2947088" cy="496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10" tIns="46805" rIns="91810" bIns="46805"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algn="r" eaLnBrk="1" hangingPunct="1">
              <a:buClrTx/>
              <a:buFontTx/>
              <a:buNone/>
            </a:pPr>
            <a:fld id="{0AFFB2C3-AAAB-4BA6-BAD9-B39D1B3F1ED8}" type="slidenum">
              <a:rPr lang="fr-FR" sz="1100">
                <a:solidFill>
                  <a:srgbClr val="000000"/>
                </a:solidFill>
              </a:rPr>
              <a:pPr algn="r" eaLnBrk="1" hangingPunct="1">
                <a:buClrTx/>
                <a:buFontTx/>
                <a:buNone/>
              </a:pPr>
              <a:t>24</a:t>
            </a:fld>
            <a:endParaRPr lang="fr-FR" sz="1100" dirty="0">
              <a:solidFill>
                <a:srgbClr val="000000"/>
              </a:solidFill>
            </a:endParaRPr>
          </a:p>
        </p:txBody>
      </p:sp>
      <p:sp>
        <p:nvSpPr>
          <p:cNvPr id="6"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7"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36587480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25</a:t>
            </a:fld>
            <a:endParaRPr lang="fr-FR" dirty="0"/>
          </a:p>
        </p:txBody>
      </p:sp>
    </p:spTree>
    <p:extLst>
      <p:ext uri="{BB962C8B-B14F-4D97-AF65-F5344CB8AC3E}">
        <p14:creationId xmlns:p14="http://schemas.microsoft.com/office/powerpoint/2010/main" val="2645555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26</a:t>
            </a:fld>
            <a:endParaRPr lang="fr-FR" dirty="0"/>
          </a:p>
        </p:txBody>
      </p:sp>
    </p:spTree>
    <p:extLst>
      <p:ext uri="{BB962C8B-B14F-4D97-AF65-F5344CB8AC3E}">
        <p14:creationId xmlns:p14="http://schemas.microsoft.com/office/powerpoint/2010/main" val="1655884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27</a:t>
            </a:fld>
            <a:endParaRPr lang="fr-FR" dirty="0"/>
          </a:p>
        </p:txBody>
      </p:sp>
    </p:spTree>
    <p:extLst>
      <p:ext uri="{BB962C8B-B14F-4D97-AF65-F5344CB8AC3E}">
        <p14:creationId xmlns:p14="http://schemas.microsoft.com/office/powerpoint/2010/main" val="3787426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28</a:t>
            </a:fld>
            <a:endParaRPr lang="fr-FR" dirty="0"/>
          </a:p>
        </p:txBody>
      </p:sp>
    </p:spTree>
    <p:extLst>
      <p:ext uri="{BB962C8B-B14F-4D97-AF65-F5344CB8AC3E}">
        <p14:creationId xmlns:p14="http://schemas.microsoft.com/office/powerpoint/2010/main" val="3589755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29</a:t>
            </a:fld>
            <a:endParaRPr lang="fr-FR" dirty="0"/>
          </a:p>
        </p:txBody>
      </p:sp>
    </p:spTree>
    <p:extLst>
      <p:ext uri="{BB962C8B-B14F-4D97-AF65-F5344CB8AC3E}">
        <p14:creationId xmlns:p14="http://schemas.microsoft.com/office/powerpoint/2010/main" val="3618156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t>L’étude de la gestion des « risques purs » débute </a:t>
            </a:r>
            <a:r>
              <a:rPr lang="fr-FR" sz="1200" dirty="0" smtClean="0"/>
              <a:t>mi-50’s. Longtemps  </a:t>
            </a:r>
            <a:r>
              <a:rPr lang="fr-FR" sz="1200" dirty="0"/>
              <a:t>associée à l’utilisation de l’assurance de marché pour protéger les individus et les </a:t>
            </a:r>
            <a:r>
              <a:rPr lang="fr-FR" sz="1200" dirty="0" smtClean="0"/>
              <a:t>entreprises. Développement </a:t>
            </a:r>
            <a:r>
              <a:rPr lang="fr-FR" sz="1200" dirty="0"/>
              <a:t>des activités de prévention des risques et d’auto-assurance face à l’évolution du couts des assurances, mais aussi début du recours à la gestion des risques comme alternative à l’assurance perçue comme « incomplète </a:t>
            </a:r>
            <a:r>
              <a:rPr lang="fr-FR" sz="1200" dirty="0" smtClean="0"/>
              <a:t>».</a:t>
            </a:r>
          </a:p>
          <a:p>
            <a:endParaRPr lang="fr-FR" sz="1200" dirty="0"/>
          </a:p>
          <a:p>
            <a:r>
              <a:rPr lang="fr-FR" sz="1200" dirty="0"/>
              <a:t>Premiers livres académiques sur la gestion des risques purs publiés début des 60’s </a:t>
            </a:r>
            <a:r>
              <a:rPr lang="fr-FR" sz="1200" dirty="0" smtClean="0"/>
              <a:t>:   1</a:t>
            </a:r>
            <a:r>
              <a:rPr lang="fr-FR" sz="1200" baseline="30000" dirty="0" smtClean="0"/>
              <a:t>ers</a:t>
            </a:r>
            <a:r>
              <a:rPr lang="fr-FR" sz="1200" dirty="0" smtClean="0"/>
              <a:t> principes </a:t>
            </a:r>
            <a:r>
              <a:rPr lang="fr-FR" sz="1200" dirty="0"/>
              <a:t>de la gestion des risques et du processus de gestion des risques (identification, évaluation, planification, suivi, contrôle</a:t>
            </a:r>
            <a:r>
              <a:rPr lang="fr-FR" sz="1200" dirty="0" smtClean="0"/>
              <a:t>)</a:t>
            </a:r>
            <a:endParaRPr lang="fr-FR" sz="1200" dirty="0"/>
          </a:p>
          <a:p>
            <a:pPr marL="275692" indent="-275692">
              <a:buFont typeface="Arial" panose="020B0604020202020204" pitchFamily="34" charset="0"/>
              <a:buChar char="•"/>
            </a:pPr>
            <a:r>
              <a:rPr lang="fr-FR" sz="1200" dirty="0"/>
              <a:t>« </a:t>
            </a:r>
            <a:r>
              <a:rPr lang="fr-FR" sz="1200" dirty="0" err="1"/>
              <a:t>Risk</a:t>
            </a:r>
            <a:r>
              <a:rPr lang="fr-FR" sz="1200" dirty="0"/>
              <a:t> Management and the Business Enterprise », MEHR &amp; HEDGES (1963) </a:t>
            </a:r>
            <a:endParaRPr lang="fr-FR" sz="1200" dirty="0" smtClean="0"/>
          </a:p>
          <a:p>
            <a:pPr marL="275692" indent="-275692">
              <a:buFont typeface="Arial" panose="020B0604020202020204" pitchFamily="34" charset="0"/>
              <a:buChar char="•"/>
            </a:pPr>
            <a:r>
              <a:rPr lang="fr-FR" sz="1200" dirty="0" smtClean="0"/>
              <a:t>«</a:t>
            </a:r>
            <a:r>
              <a:rPr lang="fr-FR" sz="1200" dirty="0"/>
              <a:t> </a:t>
            </a:r>
            <a:r>
              <a:rPr lang="fr-FR" sz="1200" dirty="0" err="1"/>
              <a:t>Risk</a:t>
            </a:r>
            <a:r>
              <a:rPr lang="fr-FR" sz="1200" dirty="0"/>
              <a:t> Management and </a:t>
            </a:r>
            <a:r>
              <a:rPr lang="fr-FR" sz="1200" dirty="0" err="1"/>
              <a:t>Insurance</a:t>
            </a:r>
            <a:r>
              <a:rPr lang="fr-FR" sz="1200" dirty="0"/>
              <a:t> », WILLIAMS &amp; HEINS (1964) </a:t>
            </a:r>
          </a:p>
          <a:p>
            <a:endParaRPr lang="fr-FR" sz="1200" dirty="0" smtClean="0"/>
          </a:p>
          <a:p>
            <a:r>
              <a:rPr lang="fr-FR" sz="1200" dirty="0"/>
              <a:t>La gestion des risques financiers  débute avec le développement et  l’utilisation des produits dérivés comme instruments de gestion durant </a:t>
            </a:r>
            <a:r>
              <a:rPr lang="fr-FR" sz="1200" dirty="0" smtClean="0"/>
              <a:t>70’s</a:t>
            </a:r>
            <a:endParaRPr lang="fr-FR" sz="1200" dirty="0"/>
          </a:p>
          <a:p>
            <a:endParaRPr lang="fr-FR" sz="1200" dirty="0" smtClean="0"/>
          </a:p>
          <a:p>
            <a:r>
              <a:rPr lang="fr-FR" sz="1200" dirty="0" smtClean="0"/>
              <a:t>Durant </a:t>
            </a:r>
            <a:r>
              <a:rPr lang="fr-FR" sz="1200" dirty="0"/>
              <a:t>les 80’s, intérêt grandissant des entreprises pour la gestion financière et la gestion de </a:t>
            </a:r>
            <a:r>
              <a:rPr lang="fr-FR" sz="1200" dirty="0" smtClean="0"/>
              <a:t>portefeuille. Début </a:t>
            </a:r>
            <a:r>
              <a:rPr lang="fr-FR" sz="1200" dirty="0"/>
              <a:t>de convergence entre gestion financière des risques et gestion des risques purs pour beaucoup </a:t>
            </a:r>
            <a:r>
              <a:rPr lang="fr-FR" sz="1200" dirty="0" smtClean="0"/>
              <a:t>d’entreprises. Apparition </a:t>
            </a:r>
            <a:r>
              <a:rPr lang="fr-FR" sz="1200" dirty="0"/>
              <a:t>de formes alternatives </a:t>
            </a:r>
            <a:r>
              <a:rPr lang="fr-FR" sz="1200" dirty="0" smtClean="0"/>
              <a:t>d’assurance. Développement </a:t>
            </a:r>
            <a:r>
              <a:rPr lang="fr-FR" sz="1200" dirty="0"/>
              <a:t>de la réglementation internationale et des modèles de gestion des risques internes (calcul du capital) durant les </a:t>
            </a:r>
            <a:r>
              <a:rPr lang="fr-FR" sz="1200" dirty="0" smtClean="0"/>
              <a:t>90’s. Apparition </a:t>
            </a:r>
            <a:r>
              <a:rPr lang="fr-FR" sz="1200" dirty="0"/>
              <a:t>des activités de gestion du risque opérationnel et du risque de </a:t>
            </a:r>
            <a:r>
              <a:rPr lang="fr-FR" sz="1200" dirty="0" smtClean="0"/>
              <a:t>liquidité. La </a:t>
            </a:r>
            <a:r>
              <a:rPr lang="fr-FR" sz="1200" dirty="0"/>
              <a:t>gouvernance devient essentielle et les premiers postes de gestionnaire des risques sont créés</a:t>
            </a:r>
          </a:p>
          <a:p>
            <a:endParaRPr lang="fr-FR" sz="1200"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5831620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30</a:t>
            </a:fld>
            <a:endParaRPr lang="fr-FR" dirty="0"/>
          </a:p>
        </p:txBody>
      </p:sp>
    </p:spTree>
    <p:extLst>
      <p:ext uri="{BB962C8B-B14F-4D97-AF65-F5344CB8AC3E}">
        <p14:creationId xmlns:p14="http://schemas.microsoft.com/office/powerpoint/2010/main" val="2500937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31</a:t>
            </a:fld>
            <a:endParaRPr lang="fr-FR" dirty="0"/>
          </a:p>
        </p:txBody>
      </p:sp>
    </p:spTree>
    <p:extLst>
      <p:ext uri="{BB962C8B-B14F-4D97-AF65-F5344CB8AC3E}">
        <p14:creationId xmlns:p14="http://schemas.microsoft.com/office/powerpoint/2010/main" val="334433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32</a:t>
            </a:fld>
            <a:endParaRPr lang="fr-FR" dirty="0"/>
          </a:p>
        </p:txBody>
      </p:sp>
    </p:spTree>
    <p:extLst>
      <p:ext uri="{BB962C8B-B14F-4D97-AF65-F5344CB8AC3E}">
        <p14:creationId xmlns:p14="http://schemas.microsoft.com/office/powerpoint/2010/main" val="2870829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33</a:t>
            </a:fld>
            <a:endParaRPr lang="fr-FR" dirty="0"/>
          </a:p>
        </p:txBody>
      </p:sp>
    </p:spTree>
    <p:extLst>
      <p:ext uri="{BB962C8B-B14F-4D97-AF65-F5344CB8AC3E}">
        <p14:creationId xmlns:p14="http://schemas.microsoft.com/office/powerpoint/2010/main" val="2604205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34</a:t>
            </a:fld>
            <a:endParaRPr lang="fr-FR" dirty="0"/>
          </a:p>
        </p:txBody>
      </p:sp>
    </p:spTree>
    <p:extLst>
      <p:ext uri="{BB962C8B-B14F-4D97-AF65-F5344CB8AC3E}">
        <p14:creationId xmlns:p14="http://schemas.microsoft.com/office/powerpoint/2010/main" val="2628710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35</a:t>
            </a:fld>
            <a:endParaRPr lang="fr-FR" dirty="0"/>
          </a:p>
        </p:txBody>
      </p:sp>
    </p:spTree>
    <p:extLst>
      <p:ext uri="{BB962C8B-B14F-4D97-AF65-F5344CB8AC3E}">
        <p14:creationId xmlns:p14="http://schemas.microsoft.com/office/powerpoint/2010/main" val="337507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dirty="0"/>
              <a:t>L'affaire ENRON est particulièrement significative des effets d'une dérèglementation sans contrôle et des excès que peut engendrer le marché </a:t>
            </a:r>
          </a:p>
          <a:p>
            <a:endParaRPr lang="fr-FR" sz="1100" dirty="0"/>
          </a:p>
          <a:p>
            <a:r>
              <a:rPr lang="fr-FR" sz="1100" dirty="0"/>
              <a:t>Enron, US du secteur de l'énergie, créée en 1985, 7</a:t>
            </a:r>
            <a:r>
              <a:rPr lang="fr-FR" sz="1100" baseline="30000" dirty="0"/>
              <a:t>ème</a:t>
            </a:r>
            <a:r>
              <a:rPr lang="fr-FR" sz="1100" dirty="0"/>
              <a:t> capitalisation boursière juste avant sa chute en 2001, entreprise innovante et performante : Activités dans le gaz naturel : système de courtage par lequel elle achetait et revendait de l'électricité, notamment au réseau des distributeurs de courant de l'État de Californie. </a:t>
            </a:r>
          </a:p>
          <a:p>
            <a:endParaRPr lang="fr-FR" sz="1100" dirty="0"/>
          </a:p>
          <a:p>
            <a:pPr marL="275692" indent="-275692">
              <a:buFontTx/>
              <a:buChar char="-"/>
            </a:pPr>
            <a:r>
              <a:rPr lang="fr-FR" sz="1100" dirty="0"/>
              <a:t>changement de business model : activités de spéculation sur les matières premières</a:t>
            </a:r>
          </a:p>
          <a:p>
            <a:pPr marL="275692" indent="-275692">
              <a:buFontTx/>
              <a:buChar char="-"/>
            </a:pPr>
            <a:r>
              <a:rPr lang="fr-FR" sz="1100" dirty="0"/>
              <a:t>endettement non visible au travers de montages impliquant une société off shore filiales d’ENRON (empilement des sociétés écrans, 3 000 sociétés offshores pour y loger des risques spécifiques)</a:t>
            </a:r>
          </a:p>
          <a:p>
            <a:pPr marL="275692" indent="-275692">
              <a:buFontTx/>
              <a:buChar char="-"/>
            </a:pPr>
            <a:r>
              <a:rPr lang="fr-FR" sz="1100" dirty="0"/>
              <a:t>bienveillance du sénateur Texan Phil </a:t>
            </a:r>
            <a:r>
              <a:rPr lang="fr-FR" sz="1100" dirty="0" err="1"/>
              <a:t>Gramm</a:t>
            </a:r>
            <a:r>
              <a:rPr lang="fr-FR" sz="1100" dirty="0"/>
              <a:t>, dont l'épouse était présidente de la </a:t>
            </a:r>
            <a:r>
              <a:rPr lang="fr-FR" sz="1100" dirty="0" err="1"/>
              <a:t>Commodity</a:t>
            </a:r>
            <a:r>
              <a:rPr lang="fr-FR" sz="1100" dirty="0"/>
              <a:t> Futures Trading Commission (CFTC; organe de contrôle des produits financiers dérivés, en particulier pour les matières premières)</a:t>
            </a:r>
          </a:p>
          <a:p>
            <a:pPr marL="275692" indent="-275692">
              <a:buFontTx/>
              <a:buChar char="-"/>
            </a:pPr>
            <a:r>
              <a:rPr lang="fr-FR" sz="1100" dirty="0"/>
              <a:t>vaste campagne de communication fut lancée auprès des consommateurs, notamment pour les persuader qu'une dérégulation du marché (cf. déréglementation) ferait tomber leur facture de 43 %[réf. nécessaire].</a:t>
            </a:r>
          </a:p>
          <a:p>
            <a:endParaRPr lang="fr-FR" sz="1100" dirty="0"/>
          </a:p>
          <a:p>
            <a:r>
              <a:rPr lang="fr-FR" sz="1100" dirty="0"/>
              <a:t>En 2000-2001, les actions Enron baissent, explosion de la bulle Internet : ces actions servent de garantie à de nombreux montages financiers, les banques demandent le remboursement de ces emprunts camouflés qui réapparaissent au bilan</a:t>
            </a:r>
          </a:p>
          <a:p>
            <a:endParaRPr lang="fr-FR" sz="1100" dirty="0"/>
          </a:p>
          <a:p>
            <a:r>
              <a:rPr lang="fr-FR" sz="1100" dirty="0"/>
              <a:t>Cette affaire et le procès qui s'en suivit sont hautement instructifs. Ils sont d'ailleurs à l'origine de nouvelles lois et règles comptables afin de mieux encadrer dirigeants et audits et d'assurer une meilleure transparence des comptes, comme la loi </a:t>
            </a:r>
            <a:r>
              <a:rPr lang="fr-FR" sz="1100" dirty="0" err="1"/>
              <a:t>Sarbanes</a:t>
            </a:r>
            <a:r>
              <a:rPr lang="fr-FR" sz="1100" dirty="0"/>
              <a:t> Oxley, les nouvelles règles comptables IAS IFRS. </a:t>
            </a:r>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4</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197639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Loi votée </a:t>
            </a:r>
            <a:r>
              <a:rPr lang="fr-FR" sz="1200" dirty="0"/>
              <a:t>dans le contexte </a:t>
            </a:r>
            <a:r>
              <a:rPr lang="fr-FR" sz="1200" dirty="0" smtClean="0"/>
              <a:t>particulier </a:t>
            </a:r>
            <a:r>
              <a:rPr lang="fr-FR" sz="1200" dirty="0"/>
              <a:t>qui suit le krach boursier de </a:t>
            </a:r>
            <a:r>
              <a:rPr lang="fr-FR" sz="1200" dirty="0" smtClean="0"/>
              <a:t>2001-2002 et les faillites Enron </a:t>
            </a:r>
            <a:r>
              <a:rPr lang="fr-FR" sz="1200" dirty="0"/>
              <a:t>et </a:t>
            </a:r>
            <a:r>
              <a:rPr lang="fr-FR" sz="1200" dirty="0" err="1" smtClean="0"/>
              <a:t>WorldCom</a:t>
            </a:r>
            <a:r>
              <a:rPr lang="fr-FR" sz="1200" dirty="0" smtClean="0"/>
              <a:t>, manipulation </a:t>
            </a:r>
            <a:r>
              <a:rPr lang="fr-FR" sz="1200" dirty="0"/>
              <a:t>des données </a:t>
            </a:r>
            <a:r>
              <a:rPr lang="fr-FR" sz="1200" dirty="0" smtClean="0"/>
              <a:t>comptables.</a:t>
            </a:r>
          </a:p>
          <a:p>
            <a:pPr marL="275692" indent="-275692">
              <a:buFont typeface="Arial" panose="020B0604020202020204" pitchFamily="34" charset="0"/>
              <a:buChar char="•"/>
            </a:pPr>
            <a:r>
              <a:rPr lang="fr-FR" sz="1200" dirty="0" smtClean="0"/>
              <a:t>Milliers </a:t>
            </a:r>
            <a:r>
              <a:rPr lang="fr-FR" sz="1200" dirty="0"/>
              <a:t>d'investisseurs ont perdu </a:t>
            </a:r>
            <a:r>
              <a:rPr lang="fr-FR" sz="1200" dirty="0" smtClean="0"/>
              <a:t>leurs </a:t>
            </a:r>
            <a:r>
              <a:rPr lang="fr-FR" sz="1200" dirty="0"/>
              <a:t>économies </a:t>
            </a:r>
            <a:r>
              <a:rPr lang="fr-FR" sz="1200" dirty="0" smtClean="0"/>
              <a:t> (système </a:t>
            </a:r>
            <a:r>
              <a:rPr lang="fr-FR" sz="1200" dirty="0"/>
              <a:t>de retraite américain </a:t>
            </a:r>
            <a:r>
              <a:rPr lang="fr-FR" sz="1200" dirty="0" smtClean="0"/>
              <a:t>financé </a:t>
            </a:r>
            <a:r>
              <a:rPr lang="fr-FR" sz="1200" dirty="0"/>
              <a:t>en grande partie par fonds de </a:t>
            </a:r>
            <a:r>
              <a:rPr lang="fr-FR" sz="1200" dirty="0" smtClean="0"/>
              <a:t>pension)</a:t>
            </a:r>
          </a:p>
          <a:p>
            <a:pPr marL="275692" indent="-275692">
              <a:buFont typeface="Arial" panose="020B0604020202020204" pitchFamily="34" charset="0"/>
              <a:buChar char="•"/>
            </a:pPr>
            <a:r>
              <a:rPr lang="fr-FR" sz="1200" dirty="0" smtClean="0"/>
              <a:t>Traumatisme au </a:t>
            </a:r>
            <a:r>
              <a:rPr lang="fr-FR" sz="1200" dirty="0"/>
              <a:t>sein de la population entrainant la perte de confiance des </a:t>
            </a:r>
            <a:r>
              <a:rPr lang="fr-FR" sz="1200" dirty="0" smtClean="0"/>
              <a:t>ménages</a:t>
            </a:r>
          </a:p>
          <a:p>
            <a:pPr marL="275692" indent="-275692">
              <a:buFont typeface="Arial" panose="020B0604020202020204" pitchFamily="34" charset="0"/>
              <a:buChar char="•"/>
            </a:pPr>
            <a:r>
              <a:rPr lang="fr-FR" sz="1200" dirty="0" smtClean="0"/>
              <a:t>Réaction du gouvernement pour </a:t>
            </a:r>
            <a:r>
              <a:rPr lang="fr-FR" sz="1200" dirty="0"/>
              <a:t>faire face à cette </a:t>
            </a:r>
            <a:r>
              <a:rPr lang="fr-FR" sz="1200" dirty="0" smtClean="0"/>
              <a:t>menace.</a:t>
            </a:r>
          </a:p>
          <a:p>
            <a:endParaRPr lang="fr-FR" sz="1200" dirty="0"/>
          </a:p>
          <a:p>
            <a:r>
              <a:rPr lang="fr-FR" sz="1200" dirty="0"/>
              <a:t>Cette loi a créé un consensus au sein du </a:t>
            </a:r>
            <a:r>
              <a:rPr lang="fr-FR" sz="1200" dirty="0" smtClean="0"/>
              <a:t>congrès </a:t>
            </a:r>
            <a:r>
              <a:rPr lang="fr-FR" sz="1200" dirty="0"/>
              <a:t>et du sénat américain. Le 25 juillet 2002 elle fut adoptée à la quasi unanimité par ces derniers et officiellement promulguée par le président </a:t>
            </a:r>
            <a:r>
              <a:rPr lang="fr-FR" sz="1200" dirty="0" smtClean="0"/>
              <a:t>Bush </a:t>
            </a:r>
            <a:r>
              <a:rPr lang="fr-FR" sz="1200" dirty="0"/>
              <a:t>le 30 juillet 2002.</a:t>
            </a:r>
          </a:p>
          <a:p>
            <a:endParaRPr lang="fr-FR" sz="1200" dirty="0" smtClean="0"/>
          </a:p>
          <a:p>
            <a:pPr marL="275692" indent="-275692">
              <a:buFont typeface="Arial" panose="020B0604020202020204" pitchFamily="34" charset="0"/>
              <a:buChar char="•"/>
            </a:pPr>
            <a:r>
              <a:rPr lang="fr-FR" sz="1200" dirty="0" smtClean="0"/>
              <a:t>Certification : mettre </a:t>
            </a:r>
            <a:r>
              <a:rPr lang="fr-FR" sz="1200" dirty="0"/>
              <a:t>le directeur général et le directeur financier face à leurs responsabilités, </a:t>
            </a:r>
            <a:r>
              <a:rPr lang="fr-FR" sz="1200" dirty="0" smtClean="0"/>
              <a:t>certifier </a:t>
            </a:r>
            <a:r>
              <a:rPr lang="fr-FR" sz="1200" dirty="0"/>
              <a:t>les états </a:t>
            </a:r>
            <a:r>
              <a:rPr lang="fr-FR" sz="1200" dirty="0" smtClean="0"/>
              <a:t>financiers (datés </a:t>
            </a:r>
            <a:r>
              <a:rPr lang="fr-FR" sz="1200" dirty="0"/>
              <a:t>et </a:t>
            </a:r>
            <a:r>
              <a:rPr lang="fr-FR" sz="1200" dirty="0" smtClean="0"/>
              <a:t>signés)</a:t>
            </a:r>
          </a:p>
          <a:p>
            <a:pPr marL="275692" indent="-275692">
              <a:buFont typeface="Arial" panose="020B0604020202020204" pitchFamily="34" charset="0"/>
              <a:buChar char="•"/>
            </a:pPr>
            <a:r>
              <a:rPr lang="fr-FR" sz="1200" dirty="0" smtClean="0"/>
              <a:t>Contenu : SEC </a:t>
            </a:r>
            <a:r>
              <a:rPr lang="fr-FR" sz="1200" dirty="0"/>
              <a:t>oblige les entreprises à publier des informations complémentaires </a:t>
            </a:r>
            <a:r>
              <a:rPr lang="fr-FR" sz="1200" dirty="0" smtClean="0"/>
              <a:t>(engagements </a:t>
            </a:r>
            <a:r>
              <a:rPr lang="fr-FR" sz="1200" dirty="0"/>
              <a:t>hors bilan, </a:t>
            </a:r>
            <a:r>
              <a:rPr lang="fr-FR" sz="1200" dirty="0" smtClean="0"/>
              <a:t>rapport </a:t>
            </a:r>
            <a:r>
              <a:rPr lang="fr-FR" sz="1200" dirty="0"/>
              <a:t>du commissaire aux comptes et toutes autres informations supplémentaires nécessitant d'être </a:t>
            </a:r>
            <a:r>
              <a:rPr lang="fr-FR" sz="1200" dirty="0" smtClean="0"/>
              <a:t>précisées)</a:t>
            </a:r>
          </a:p>
          <a:p>
            <a:pPr marL="275692" indent="-275692">
              <a:buFont typeface="Arial" panose="020B0604020202020204" pitchFamily="34" charset="0"/>
              <a:buChar char="•"/>
            </a:pPr>
            <a:r>
              <a:rPr lang="fr-FR" sz="1200" dirty="0" smtClean="0"/>
              <a:t>Comité </a:t>
            </a:r>
            <a:r>
              <a:rPr lang="fr-FR" sz="1200" dirty="0"/>
              <a:t>d'audit </a:t>
            </a:r>
            <a:r>
              <a:rPr lang="fr-FR" sz="1200" dirty="0" smtClean="0"/>
              <a:t>: choisir</a:t>
            </a:r>
            <a:r>
              <a:rPr lang="fr-FR" sz="1200" dirty="0"/>
              <a:t>, désigner, rémunérer et superviser les auditeurs. </a:t>
            </a:r>
            <a:r>
              <a:rPr lang="fr-FR" sz="1200" dirty="0" smtClean="0"/>
              <a:t>mettre </a:t>
            </a:r>
            <a:r>
              <a:rPr lang="fr-FR" sz="1200" dirty="0"/>
              <a:t>en place des procédures pour traiter les réclamations qui </a:t>
            </a:r>
            <a:r>
              <a:rPr lang="fr-FR" sz="1200" dirty="0" smtClean="0"/>
              <a:t>remettent </a:t>
            </a:r>
            <a:r>
              <a:rPr lang="fr-FR" sz="1200" dirty="0"/>
              <a:t>en cause la comptabilité, les contrôles internes et l'audit. </a:t>
            </a:r>
            <a:r>
              <a:rPr lang="fr-FR" sz="1200" dirty="0" smtClean="0"/>
              <a:t>la </a:t>
            </a:r>
            <a:r>
              <a:rPr lang="fr-FR" sz="1200" dirty="0"/>
              <a:t>loi réglemente l'intervention des auditeurs </a:t>
            </a:r>
            <a:r>
              <a:rPr lang="fr-FR" sz="1200" dirty="0" smtClean="0"/>
              <a:t>externes qui ne </a:t>
            </a:r>
            <a:r>
              <a:rPr lang="fr-FR" sz="1200" dirty="0"/>
              <a:t>peuvent intervenir dans un cadre autre que leur mission </a:t>
            </a:r>
            <a:r>
              <a:rPr lang="fr-FR" sz="1200" dirty="0" smtClean="0"/>
              <a:t>principale</a:t>
            </a:r>
          </a:p>
          <a:p>
            <a:pPr marL="275692" indent="-275692">
              <a:buFont typeface="Arial" panose="020B0604020202020204" pitchFamily="34" charset="0"/>
              <a:buChar char="•"/>
            </a:pPr>
            <a:r>
              <a:rPr lang="fr-FR" sz="1200" dirty="0" smtClean="0"/>
              <a:t>Sanctions pénales </a:t>
            </a:r>
            <a:r>
              <a:rPr lang="fr-FR" sz="1200" dirty="0"/>
              <a:t>retenues contre les personnes ne respectant pas le cadre de la loi. </a:t>
            </a:r>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5</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98630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smtClean="0"/>
              <a:t>Loi LSF 2003  : comme </a:t>
            </a:r>
            <a:r>
              <a:rPr lang="fr-FR" sz="1200" dirty="0"/>
              <a:t>la loi américaine </a:t>
            </a:r>
            <a:r>
              <a:rPr lang="fr-FR" sz="1200" dirty="0" err="1" smtClean="0"/>
              <a:t>Sarbanes</a:t>
            </a:r>
            <a:r>
              <a:rPr lang="fr-FR" sz="1200" dirty="0" smtClean="0"/>
              <a:t>-Oxley</a:t>
            </a:r>
            <a:r>
              <a:rPr lang="fr-FR" sz="1200" dirty="0"/>
              <a:t> </a:t>
            </a:r>
            <a:r>
              <a:rPr lang="fr-FR" sz="1200" dirty="0" smtClean="0"/>
              <a:t>: responsabilité </a:t>
            </a:r>
            <a:r>
              <a:rPr lang="fr-FR" sz="1200" dirty="0"/>
              <a:t>accrue des </a:t>
            </a:r>
            <a:r>
              <a:rPr lang="fr-FR" sz="1200" dirty="0" smtClean="0"/>
              <a:t>dirigeants, renforcement </a:t>
            </a:r>
            <a:r>
              <a:rPr lang="fr-FR" sz="1200" dirty="0"/>
              <a:t>du contrôle </a:t>
            </a:r>
            <a:r>
              <a:rPr lang="fr-FR" sz="1200" dirty="0" smtClean="0"/>
              <a:t>interne, réduction </a:t>
            </a:r>
            <a:r>
              <a:rPr lang="fr-FR" sz="1200" dirty="0"/>
              <a:t>des sources de conflits </a:t>
            </a:r>
            <a:r>
              <a:rPr lang="fr-FR" sz="1200" dirty="0" smtClean="0"/>
              <a:t>d'intérêt. La loi impose aussi le développement des systèmes d’information pour permettre d’avertir en temps réel des évolutions importantes pour l’entreprise. </a:t>
            </a:r>
          </a:p>
          <a:p>
            <a:endParaRPr lang="fr-FR" sz="1200" dirty="0" smtClean="0"/>
          </a:p>
          <a:p>
            <a:endParaRPr lang="fr-FR" sz="1200" dirty="0" smtClean="0"/>
          </a:p>
          <a:p>
            <a:r>
              <a:rPr lang="fr-FR" sz="1200" dirty="0" smtClean="0"/>
              <a:t>Comité </a:t>
            </a:r>
            <a:r>
              <a:rPr lang="fr-FR" sz="1200" dirty="0"/>
              <a:t>de Bâle </a:t>
            </a:r>
            <a:r>
              <a:rPr lang="fr-FR" sz="1200" dirty="0" smtClean="0"/>
              <a:t>rassemble </a:t>
            </a:r>
            <a:r>
              <a:rPr lang="fr-FR" sz="1200" dirty="0"/>
              <a:t>les plus grandes banques centrales. Les autorités prudentielles ont décidé d’instaurer un ensemble de règles aux banques pour stabiliser le système bancaire. Ces accords de Bâle visent à instaurer des normes internationales de renforcement de chaque établissement financier afin d’éviter des crises de plus en plus importante.</a:t>
            </a:r>
          </a:p>
          <a:p>
            <a:pPr marL="275692" indent="-275692">
              <a:buFont typeface="Arial" panose="020B0604020202020204" pitchFamily="34" charset="0"/>
              <a:buChar char="•"/>
            </a:pPr>
            <a:r>
              <a:rPr lang="fr-FR" sz="1200" dirty="0" smtClean="0"/>
              <a:t>Bale I – 1988 : ratio </a:t>
            </a:r>
            <a:r>
              <a:rPr lang="fr-FR" sz="1200" dirty="0" err="1" smtClean="0"/>
              <a:t>cooke</a:t>
            </a:r>
            <a:r>
              <a:rPr lang="fr-FR" sz="1200" dirty="0" smtClean="0"/>
              <a:t> de 8% des engagements (fonds propres)</a:t>
            </a:r>
          </a:p>
          <a:p>
            <a:pPr marL="275692" indent="-275692">
              <a:buFont typeface="Arial" panose="020B0604020202020204" pitchFamily="34" charset="0"/>
              <a:buChar char="•"/>
            </a:pPr>
            <a:r>
              <a:rPr lang="fr-FR" sz="1200" dirty="0" smtClean="0"/>
              <a:t>Bale II – 2004 : introduit </a:t>
            </a:r>
            <a:r>
              <a:rPr lang="fr-FR" sz="1200" dirty="0"/>
              <a:t>la notion de risque </a:t>
            </a:r>
            <a:r>
              <a:rPr lang="fr-FR" sz="1200" dirty="0" smtClean="0"/>
              <a:t>opérationnel, organisation de la surveillance </a:t>
            </a:r>
            <a:r>
              <a:rPr lang="fr-FR" sz="1200" dirty="0"/>
              <a:t>interne des </a:t>
            </a:r>
            <a:r>
              <a:rPr lang="fr-FR" sz="1200" dirty="0" smtClean="0"/>
              <a:t>risques. Trois </a:t>
            </a:r>
            <a:r>
              <a:rPr lang="fr-FR" sz="1200" dirty="0"/>
              <a:t>piliers </a:t>
            </a:r>
            <a:r>
              <a:rPr lang="fr-FR" sz="1200" dirty="0" smtClean="0"/>
              <a:t>: fonds propres ; surveillance </a:t>
            </a:r>
            <a:r>
              <a:rPr lang="fr-FR" sz="1200" dirty="0"/>
              <a:t>des </a:t>
            </a:r>
            <a:r>
              <a:rPr lang="fr-FR" sz="1200" dirty="0" smtClean="0"/>
              <a:t>risques ; transparence</a:t>
            </a:r>
          </a:p>
          <a:p>
            <a:pPr marL="275692" indent="-275692">
              <a:buFont typeface="Arial" panose="020B0604020202020204" pitchFamily="34" charset="0"/>
              <a:buChar char="•"/>
            </a:pPr>
            <a:r>
              <a:rPr lang="fr-FR" sz="1200" dirty="0" smtClean="0"/>
              <a:t>Bale III - 2010 : l’après </a:t>
            </a:r>
            <a:r>
              <a:rPr lang="fr-FR" sz="1200" dirty="0" err="1" smtClean="0"/>
              <a:t>subprimes</a:t>
            </a:r>
            <a:r>
              <a:rPr lang="fr-FR" sz="1200" dirty="0" smtClean="0"/>
              <a:t> et prise en compte des effets systémiques </a:t>
            </a:r>
            <a:r>
              <a:rPr lang="fr-FR" sz="1200" dirty="0"/>
              <a:t>des risques (interdépendance des banques), </a:t>
            </a:r>
            <a:r>
              <a:rPr lang="fr-FR" sz="1200" dirty="0" smtClean="0"/>
              <a:t>augmenter </a:t>
            </a:r>
            <a:r>
              <a:rPr lang="fr-FR" sz="1200" dirty="0"/>
              <a:t>fortement la qualité des fonds propres </a:t>
            </a:r>
            <a:r>
              <a:rPr lang="fr-FR" sz="1200" dirty="0" smtClean="0"/>
              <a:t>et fonds </a:t>
            </a:r>
            <a:r>
              <a:rPr lang="fr-FR" sz="1200" dirty="0"/>
              <a:t>Tiers One. </a:t>
            </a:r>
            <a:r>
              <a:rPr lang="fr-FR" sz="1200" dirty="0" smtClean="0"/>
              <a:t>Introduction de  </a:t>
            </a:r>
            <a:r>
              <a:rPr lang="fr-FR" sz="1200" dirty="0"/>
              <a:t>normes sur le risque de liquidité </a:t>
            </a:r>
            <a:r>
              <a:rPr lang="fr-FR" sz="1200" dirty="0" smtClean="0"/>
              <a:t>(actifs </a:t>
            </a:r>
            <a:r>
              <a:rPr lang="fr-FR" sz="1200" dirty="0"/>
              <a:t>facilement cessibles sans perte de valeur pour alimenter sa trésorerie en cas de difficulté à cause de retraits massifs de sa clientèle ou de l’assèchement du marché </a:t>
            </a:r>
            <a:r>
              <a:rPr lang="fr-FR" sz="1200" dirty="0" smtClean="0"/>
              <a:t>interbancaire).</a:t>
            </a:r>
          </a:p>
          <a:p>
            <a:endParaRPr lang="fr-FR" sz="1200" dirty="0" smtClean="0"/>
          </a:p>
          <a:p>
            <a:r>
              <a:rPr lang="fr-FR" sz="1200" dirty="0" smtClean="0"/>
              <a:t>SII et les travaux QIS : 2005 QIS1 jusque 2010 QIS5</a:t>
            </a:r>
            <a:endParaRPr lang="fr-FR" sz="1200"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6</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32484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t>Le COSO est un référentiel de contrôle interne défini par le </a:t>
            </a:r>
            <a:r>
              <a:rPr lang="fr-FR" sz="1200" dirty="0" err="1"/>
              <a:t>Committee</a:t>
            </a:r>
            <a:r>
              <a:rPr lang="fr-FR" sz="1200" dirty="0"/>
              <a:t> Of Sponsoring </a:t>
            </a:r>
            <a:r>
              <a:rPr lang="fr-FR" sz="1200" dirty="0" err="1"/>
              <a:t>Organizations</a:t>
            </a:r>
            <a:r>
              <a:rPr lang="fr-FR" sz="1200" dirty="0"/>
              <a:t> of the </a:t>
            </a:r>
            <a:r>
              <a:rPr lang="fr-FR" sz="1200" dirty="0" err="1"/>
              <a:t>Treadway</a:t>
            </a:r>
            <a:r>
              <a:rPr lang="fr-FR" sz="1200" dirty="0"/>
              <a:t> Commission </a:t>
            </a:r>
            <a:r>
              <a:rPr lang="fr-FR" sz="1200" dirty="0" err="1"/>
              <a:t>commission</a:t>
            </a:r>
            <a:r>
              <a:rPr lang="fr-FR" sz="1200" dirty="0"/>
              <a:t> à but non lucratif qui établit en 1992 une définition standard du contrôle interne et crée un cadre pour évaluer son efficacité)</a:t>
            </a:r>
          </a:p>
          <a:p>
            <a:endParaRPr lang="fr-FR" sz="1200" dirty="0"/>
          </a:p>
          <a:p>
            <a:r>
              <a:rPr lang="fr-FR" sz="1200" dirty="0"/>
              <a:t>Il est utilisé notamment dans le cadre de la mise en place des dispositions relevant des lois </a:t>
            </a:r>
            <a:r>
              <a:rPr lang="fr-FR" sz="1200" dirty="0" err="1"/>
              <a:t>Sarbanes</a:t>
            </a:r>
            <a:r>
              <a:rPr lang="fr-FR" sz="1200" dirty="0"/>
              <a:t>-Oxley, SOX ou Loi de sécurité financière, LSF, pour les entreprises assujetties respectivement aux lois américaines ou françaises. Le référentiel initial appelé COSO 1 (contrôle interne) a évolué depuis vers un second corpus dénommé COSO 2 (ERM). COSO1 vient d’être révisé en 2013. </a:t>
            </a:r>
          </a:p>
          <a:p>
            <a:endParaRPr lang="fr-FR" sz="1200" dirty="0"/>
          </a:p>
          <a:p>
            <a:r>
              <a:rPr lang="fr-FR" sz="1200" dirty="0"/>
              <a:t>COSO est basé sur 3 principes de base :</a:t>
            </a:r>
          </a:p>
          <a:p>
            <a:pPr marL="330830" indent="-330830">
              <a:buFont typeface="+mj-lt"/>
              <a:buAutoNum type="arabicPeriod"/>
            </a:pPr>
            <a:r>
              <a:rPr lang="fr-FR" sz="1200" dirty="0"/>
              <a:t>Le contrôle interne est un processus : c’est un moyen, pas une fin ; il ne se cantonne pas à un recueil de procédures mais nécessite l’implication de tous à chaque niveau de l’organisation</a:t>
            </a:r>
          </a:p>
          <a:p>
            <a:pPr marL="330830" indent="-330830">
              <a:buFont typeface="+mj-lt"/>
              <a:buAutoNum type="arabicPeriod"/>
            </a:pPr>
            <a:r>
              <a:rPr lang="fr-FR" sz="1200" dirty="0"/>
              <a:t>Le contrôle interne doit procurer l’assurance raisonnable (mais non absolue) d’un management et d’une direction respectueuse des lois</a:t>
            </a:r>
          </a:p>
          <a:p>
            <a:pPr marL="330830" indent="-330830">
              <a:buFont typeface="+mj-lt"/>
              <a:buAutoNum type="arabicPeriod"/>
            </a:pPr>
            <a:r>
              <a:rPr lang="fr-FR" sz="1200" dirty="0"/>
              <a:t>Le contrôle interne est adapté à la réalisation effective des objectifs</a:t>
            </a:r>
          </a:p>
          <a:p>
            <a:pPr marL="330830" indent="-330830">
              <a:buFont typeface="+mj-lt"/>
              <a:buAutoNum type="arabicPeriod"/>
            </a:pPr>
            <a:endParaRPr lang="fr-FR" sz="1200" dirty="0"/>
          </a:p>
          <a:p>
            <a:r>
              <a:rPr lang="fr-FR" sz="1200" dirty="0"/>
              <a:t>La notion de « </a:t>
            </a:r>
            <a:r>
              <a:rPr lang="fr-FR" sz="1200" dirty="0" err="1"/>
              <a:t>Risk</a:t>
            </a:r>
            <a:r>
              <a:rPr lang="fr-FR" sz="1200" dirty="0"/>
              <a:t> </a:t>
            </a:r>
            <a:r>
              <a:rPr lang="fr-FR" sz="1200" dirty="0" err="1"/>
              <a:t>Appetite</a:t>
            </a:r>
            <a:r>
              <a:rPr lang="fr-FR" sz="1200" dirty="0"/>
              <a:t> » est nouvelle dans le COSO 2, et le « </a:t>
            </a:r>
            <a:r>
              <a:rPr lang="fr-FR" sz="1200" dirty="0" err="1"/>
              <a:t>Risk</a:t>
            </a:r>
            <a:r>
              <a:rPr lang="fr-FR" sz="1200" dirty="0"/>
              <a:t> </a:t>
            </a:r>
            <a:r>
              <a:rPr lang="fr-FR" sz="1200" dirty="0" err="1"/>
              <a:t>Appetite</a:t>
            </a:r>
            <a:r>
              <a:rPr lang="fr-FR" sz="1200" dirty="0"/>
              <a:t> » est défini comme le niveau de prise de risque accepté par l’organisation dans le but d’accroître sa valeur. Il doit être pris en compte dans la définition de la stratégie de l’organisation.</a:t>
            </a:r>
          </a:p>
          <a:p>
            <a:endParaRPr lang="fr-FR" sz="1200" dirty="0"/>
          </a:p>
          <a:p>
            <a:endParaRPr lang="fr-FR" sz="1200" dirty="0"/>
          </a:p>
          <a:p>
            <a:endParaRPr lang="fr-FR" sz="1200" dirty="0"/>
          </a:p>
          <a:p>
            <a:endParaRPr lang="fr-FR" sz="1200" dirty="0"/>
          </a:p>
          <a:p>
            <a:endParaRPr lang="fr-FR" sz="1200"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7</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335711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8</a:t>
            </a:fld>
            <a:endParaRPr lang="fr-FR" dirty="0"/>
          </a:p>
        </p:txBody>
      </p:sp>
      <p:sp>
        <p:nvSpPr>
          <p:cNvPr id="7" name="Espace réservé de l'en-tête 1"/>
          <p:cNvSpPr>
            <a:spLocks noGrp="1"/>
          </p:cNvSpPr>
          <p:nvPr>
            <p:ph type="hdr" sz="quarter"/>
          </p:nvPr>
        </p:nvSpPr>
        <p:spPr>
          <a:xfrm>
            <a:off x="1" y="0"/>
            <a:ext cx="3398837" cy="496808"/>
          </a:xfrm>
          <a:prstGeom prst="rect">
            <a:avLst/>
          </a:prstGeom>
        </p:spPr>
        <p:txBody>
          <a:bodyPr vert="horz" lIns="91416" tIns="45708" rIns="91416" bIns="45708" rtlCol="0"/>
          <a:lstStyle>
            <a:lvl1pPr algn="l">
              <a:defRPr sz="1200" b="1">
                <a:latin typeface="Cambria" pitchFamily="18" charset="0"/>
              </a:defRPr>
            </a:lvl1pPr>
          </a:lstStyle>
          <a:p>
            <a:r>
              <a:rPr lang="fr-FR" dirty="0" smtClean="0"/>
              <a:t>Présentation 100% Actuaire</a:t>
            </a:r>
          </a:p>
          <a:p>
            <a:r>
              <a:rPr lang="fr-FR" dirty="0" smtClean="0"/>
              <a:t>Club ERM</a:t>
            </a:r>
            <a:endParaRPr lang="fr-FR" dirty="0"/>
          </a:p>
        </p:txBody>
      </p:sp>
      <p:sp>
        <p:nvSpPr>
          <p:cNvPr id="8" name="Espace réservé de la date 2"/>
          <p:cNvSpPr>
            <a:spLocks noGrp="1"/>
          </p:cNvSpPr>
          <p:nvPr>
            <p:ph type="dt" idx="1"/>
          </p:nvPr>
        </p:nvSpPr>
        <p:spPr>
          <a:xfrm>
            <a:off x="3849690" y="0"/>
            <a:ext cx="2946400" cy="496808"/>
          </a:xfrm>
          <a:prstGeom prst="rect">
            <a:avLst/>
          </a:prstGeom>
        </p:spPr>
        <p:txBody>
          <a:bodyPr vert="horz" lIns="91416" tIns="45708" rIns="91416" bIns="45708" rtlCol="0"/>
          <a:lstStyle>
            <a:lvl1pPr algn="r">
              <a:defRPr sz="1200" b="1">
                <a:latin typeface="Cambria" pitchFamily="18" charset="0"/>
              </a:defRPr>
            </a:lvl1pPr>
          </a:lstStyle>
          <a:p>
            <a:r>
              <a:rPr lang="fr-FR" dirty="0" smtClean="0"/>
              <a:t>07/11/2014</a:t>
            </a:r>
            <a:endParaRPr lang="fr-FR" dirty="0"/>
          </a:p>
        </p:txBody>
      </p:sp>
    </p:spTree>
    <p:extLst>
      <p:ext uri="{BB962C8B-B14F-4D97-AF65-F5344CB8AC3E}">
        <p14:creationId xmlns:p14="http://schemas.microsoft.com/office/powerpoint/2010/main" val="386049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e l'en-tête 3"/>
          <p:cNvSpPr>
            <a:spLocks noGrp="1"/>
          </p:cNvSpPr>
          <p:nvPr>
            <p:ph type="hdr" sz="quarter" idx="10"/>
          </p:nvPr>
        </p:nvSpPr>
        <p:spPr/>
        <p:txBody>
          <a:bodyPr/>
          <a:lstStyle/>
          <a:p>
            <a:r>
              <a:rPr lang="fr-FR" smtClean="0"/>
              <a:t>Présentation 100% Actuaire</a:t>
            </a:r>
          </a:p>
          <a:p>
            <a:r>
              <a:rPr lang="fr-FR" smtClean="0"/>
              <a:t>Club ERM</a:t>
            </a:r>
            <a:endParaRPr lang="fr-FR" dirty="0"/>
          </a:p>
        </p:txBody>
      </p:sp>
      <p:sp>
        <p:nvSpPr>
          <p:cNvPr id="5" name="Espace réservé de la date 4"/>
          <p:cNvSpPr>
            <a:spLocks noGrp="1"/>
          </p:cNvSpPr>
          <p:nvPr>
            <p:ph type="dt" idx="11"/>
          </p:nvPr>
        </p:nvSpPr>
        <p:spPr/>
        <p:txBody>
          <a:bodyPr/>
          <a:lstStyle/>
          <a:p>
            <a:r>
              <a:rPr lang="fr-FR" smtClean="0"/>
              <a:t>07/11/2014</a:t>
            </a:r>
            <a:endParaRPr lang="fr-FR" dirty="0"/>
          </a:p>
        </p:txBody>
      </p:sp>
      <p:sp>
        <p:nvSpPr>
          <p:cNvPr id="6" name="Espace réservé du numéro de diapositive 5"/>
          <p:cNvSpPr>
            <a:spLocks noGrp="1"/>
          </p:cNvSpPr>
          <p:nvPr>
            <p:ph type="sldNum" sz="quarter" idx="12"/>
          </p:nvPr>
        </p:nvSpPr>
        <p:spPr/>
        <p:txBody>
          <a:bodyPr/>
          <a:lstStyle/>
          <a:p>
            <a:fld id="{6761BF8B-4B63-4CD9-BA80-F81023CF2BF7}" type="slidenum">
              <a:rPr lang="fr-FR" smtClean="0"/>
              <a:pPr/>
              <a:t>9</a:t>
            </a:fld>
            <a:endParaRPr lang="fr-FR" dirty="0"/>
          </a:p>
        </p:txBody>
      </p:sp>
    </p:spTree>
    <p:extLst>
      <p:ext uri="{BB962C8B-B14F-4D97-AF65-F5344CB8AC3E}">
        <p14:creationId xmlns:p14="http://schemas.microsoft.com/office/powerpoint/2010/main" val="132208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802005" y="5373400"/>
            <a:ext cx="9089390" cy="1620770"/>
          </a:xfrm>
        </p:spPr>
        <p:txBody>
          <a:bodyPr>
            <a:normAutofit/>
          </a:bodyPr>
          <a:lstStyle>
            <a:lvl1pPr algn="r">
              <a:defRPr sz="3400"/>
            </a:lvl1pPr>
          </a:lstStyle>
          <a:p>
            <a:r>
              <a:rPr lang="fr-FR" smtClean="0"/>
              <a:t>Modifiez le style du titre</a:t>
            </a:r>
            <a:endParaRPr lang="en-US" dirty="0"/>
          </a:p>
        </p:txBody>
      </p:sp>
      <p:sp>
        <p:nvSpPr>
          <p:cNvPr id="3" name="Subtitle 2"/>
          <p:cNvSpPr>
            <a:spLocks noGrp="1"/>
          </p:cNvSpPr>
          <p:nvPr>
            <p:ph type="subTitle" idx="1"/>
          </p:nvPr>
        </p:nvSpPr>
        <p:spPr>
          <a:xfrm>
            <a:off x="1604010" y="6385066"/>
            <a:ext cx="8287385" cy="1932323"/>
          </a:xfrm>
        </p:spPr>
        <p:txBody>
          <a:bodyPr>
            <a:normAutofit/>
          </a:bodyPr>
          <a:lstStyle>
            <a:lvl1pPr marL="0" indent="0" algn="r">
              <a:buNone/>
              <a:defRPr sz="2600">
                <a:solidFill>
                  <a:schemeClr val="tx1">
                    <a:tint val="75000"/>
                  </a:schemeClr>
                </a:solidFill>
              </a:defRPr>
            </a:lvl1pPr>
            <a:lvl2pPr marL="487832" indent="0" algn="ctr">
              <a:buNone/>
              <a:defRPr>
                <a:solidFill>
                  <a:schemeClr val="tx1">
                    <a:tint val="75000"/>
                  </a:schemeClr>
                </a:solidFill>
              </a:defRPr>
            </a:lvl2pPr>
            <a:lvl3pPr marL="975665" indent="0" algn="ctr">
              <a:buNone/>
              <a:defRPr>
                <a:solidFill>
                  <a:schemeClr val="tx1">
                    <a:tint val="75000"/>
                  </a:schemeClr>
                </a:solidFill>
              </a:defRPr>
            </a:lvl3pPr>
            <a:lvl4pPr marL="1463497" indent="0" algn="ctr">
              <a:buNone/>
              <a:defRPr>
                <a:solidFill>
                  <a:schemeClr val="tx1">
                    <a:tint val="75000"/>
                  </a:schemeClr>
                </a:solidFill>
              </a:defRPr>
            </a:lvl4pPr>
            <a:lvl5pPr marL="1951330" indent="0" algn="ctr">
              <a:buNone/>
              <a:defRPr>
                <a:solidFill>
                  <a:schemeClr val="tx1">
                    <a:tint val="75000"/>
                  </a:schemeClr>
                </a:solidFill>
              </a:defRPr>
            </a:lvl5pPr>
            <a:lvl6pPr marL="2439162" indent="0" algn="ctr">
              <a:buNone/>
              <a:defRPr>
                <a:solidFill>
                  <a:schemeClr val="tx1">
                    <a:tint val="75000"/>
                  </a:schemeClr>
                </a:solidFill>
              </a:defRPr>
            </a:lvl6pPr>
            <a:lvl7pPr marL="2926994" indent="0" algn="ctr">
              <a:buNone/>
              <a:defRPr>
                <a:solidFill>
                  <a:schemeClr val="tx1">
                    <a:tint val="75000"/>
                  </a:schemeClr>
                </a:solidFill>
              </a:defRPr>
            </a:lvl7pPr>
            <a:lvl8pPr marL="3414827" indent="0" algn="ctr">
              <a:buNone/>
              <a:defRPr>
                <a:solidFill>
                  <a:schemeClr val="tx1">
                    <a:tint val="75000"/>
                  </a:schemeClr>
                </a:solidFill>
              </a:defRPr>
            </a:lvl8pPr>
            <a:lvl9pPr marL="3902659" indent="0" algn="ctr">
              <a:buNone/>
              <a:defRPr>
                <a:solidFill>
                  <a:schemeClr val="tx1">
                    <a:tint val="75000"/>
                  </a:schemeClr>
                </a:solidFill>
              </a:defRPr>
            </a:lvl9pPr>
          </a:lstStyle>
          <a:p>
            <a:r>
              <a:rPr lang="fr-FR" smtClean="0"/>
              <a:t>Modifiez le style des sous-titres du masque</a:t>
            </a:r>
            <a:endParaRPr lang="en-US" dirty="0"/>
          </a:p>
        </p:txBody>
      </p:sp>
    </p:spTree>
    <p:extLst>
      <p:ext uri="{BB962C8B-B14F-4D97-AF65-F5344CB8AC3E}">
        <p14:creationId xmlns:p14="http://schemas.microsoft.com/office/powerpoint/2010/main" val="36146021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095981" y="5292885"/>
            <a:ext cx="6416040" cy="624855"/>
          </a:xfrm>
        </p:spPr>
        <p:txBody>
          <a:bodyPr anchor="b"/>
          <a:lstStyle>
            <a:lvl1pPr algn="l">
              <a:defRPr sz="2100" b="1"/>
            </a:lvl1pPr>
          </a:lstStyle>
          <a:p>
            <a:r>
              <a:rPr lang="fr-FR" smtClean="0"/>
              <a:t>Modifiez le style du titre</a:t>
            </a:r>
            <a:endParaRPr lang="en-US"/>
          </a:p>
        </p:txBody>
      </p:sp>
      <p:sp>
        <p:nvSpPr>
          <p:cNvPr id="3" name="Picture Placeholder 2"/>
          <p:cNvSpPr>
            <a:spLocks noGrp="1"/>
          </p:cNvSpPr>
          <p:nvPr>
            <p:ph type="pic" idx="1"/>
          </p:nvPr>
        </p:nvSpPr>
        <p:spPr>
          <a:xfrm>
            <a:off x="2095981" y="675613"/>
            <a:ext cx="6416040" cy="4536758"/>
          </a:xfrm>
        </p:spPr>
        <p:txBody>
          <a:bodyPr/>
          <a:lstStyle>
            <a:lvl1pPr marL="0" indent="0">
              <a:buNone/>
              <a:defRPr sz="3400"/>
            </a:lvl1pPr>
            <a:lvl2pPr marL="487832" indent="0">
              <a:buNone/>
              <a:defRPr sz="3000"/>
            </a:lvl2pPr>
            <a:lvl3pPr marL="975665" indent="0">
              <a:buNone/>
              <a:defRPr sz="2600"/>
            </a:lvl3pPr>
            <a:lvl4pPr marL="1463497" indent="0">
              <a:buNone/>
              <a:defRPr sz="2100"/>
            </a:lvl4pPr>
            <a:lvl5pPr marL="1951330" indent="0">
              <a:buNone/>
              <a:defRPr sz="2100"/>
            </a:lvl5pPr>
            <a:lvl6pPr marL="2439162" indent="0">
              <a:buNone/>
              <a:defRPr sz="2100"/>
            </a:lvl6pPr>
            <a:lvl7pPr marL="2926994" indent="0">
              <a:buNone/>
              <a:defRPr sz="2100"/>
            </a:lvl7pPr>
            <a:lvl8pPr marL="3414827" indent="0">
              <a:buNone/>
              <a:defRPr sz="2100"/>
            </a:lvl8pPr>
            <a:lvl9pPr marL="3902659" indent="0">
              <a:buNone/>
              <a:defRPr sz="21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2095981" y="5917739"/>
            <a:ext cx="6416040" cy="887398"/>
          </a:xfrm>
        </p:spPr>
        <p:txBody>
          <a:bodyPr/>
          <a:lstStyle>
            <a:lvl1pPr marL="0" indent="0">
              <a:buNone/>
              <a:defRPr sz="1500"/>
            </a:lvl1pPr>
            <a:lvl2pPr marL="487832" indent="0">
              <a:buNone/>
              <a:defRPr sz="1300"/>
            </a:lvl2pPr>
            <a:lvl3pPr marL="975665" indent="0">
              <a:buNone/>
              <a:defRPr sz="1100"/>
            </a:lvl3pPr>
            <a:lvl4pPr marL="1463497" indent="0">
              <a:buNone/>
              <a:defRPr sz="1000"/>
            </a:lvl4pPr>
            <a:lvl5pPr marL="1951330" indent="0">
              <a:buNone/>
              <a:defRPr sz="1000"/>
            </a:lvl5pPr>
            <a:lvl6pPr marL="2439162" indent="0">
              <a:buNone/>
              <a:defRPr sz="1000"/>
            </a:lvl6pPr>
            <a:lvl7pPr marL="2926994" indent="0">
              <a:buNone/>
              <a:defRPr sz="1000"/>
            </a:lvl7pPr>
            <a:lvl8pPr marL="3414827" indent="0">
              <a:buNone/>
              <a:defRPr sz="1000"/>
            </a:lvl8pPr>
            <a:lvl9pPr marL="3902659"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7267454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407272071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52715" y="302804"/>
            <a:ext cx="2406015" cy="6451577"/>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534670" y="302804"/>
            <a:ext cx="7039822" cy="645157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27200257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Espace réservé du contenu 2"/>
          <p:cNvSpPr>
            <a:spLocks noGrp="1"/>
          </p:cNvSpPr>
          <p:nvPr>
            <p:ph idx="1" hasCustomPrompt="1"/>
          </p:nvPr>
        </p:nvSpPr>
        <p:spPr>
          <a:xfrm>
            <a:off x="527334" y="1478259"/>
            <a:ext cx="8161830" cy="5001705"/>
          </a:xfrm>
          <a:prstGeom prst="rect">
            <a:avLst/>
          </a:prstGeom>
        </p:spPr>
        <p:txBody>
          <a:bodyPr/>
          <a:lstStyle>
            <a:lvl1pPr marL="383870" indent="-383870">
              <a:buClr>
                <a:srgbClr val="FF0000"/>
              </a:buClr>
              <a:buFont typeface="Wingdings" pitchFamily="2" charset="2"/>
              <a:buChar char="q"/>
              <a:defRPr sz="2591" b="1">
                <a:solidFill>
                  <a:srgbClr val="000000"/>
                </a:solidFill>
                <a:latin typeface="Arial" pitchFamily="34" charset="0"/>
                <a:cs typeface="Arial" pitchFamily="34" charset="0"/>
              </a:defRPr>
            </a:lvl1pPr>
            <a:lvl2pPr marL="973385" indent="-479838">
              <a:buClr>
                <a:scrgbClr r="0" g="0" b="0"/>
              </a:buClr>
              <a:buSzPct val="100000"/>
              <a:buFont typeface="Wingdings" pitchFamily="2" charset="2"/>
              <a:buChar char="§"/>
              <a:defRPr sz="2591" b="0" i="0">
                <a:solidFill>
                  <a:srgbClr val="000000"/>
                </a:solidFill>
                <a:latin typeface="Arial" pitchFamily="34" charset="0"/>
                <a:cs typeface="Arial" pitchFamily="34" charset="0"/>
              </a:defRPr>
            </a:lvl2pPr>
            <a:lvl3pPr marL="1233869" indent="-246774">
              <a:buClrTx/>
              <a:buSzPct val="100000"/>
              <a:buFont typeface="Verdana" pitchFamily="34" charset="0"/>
              <a:buChar char="-"/>
              <a:defRPr sz="2591" b="0">
                <a:solidFill>
                  <a:srgbClr val="000000"/>
                </a:solidFill>
                <a:latin typeface="Arial" pitchFamily="34" charset="0"/>
                <a:cs typeface="Arial" pitchFamily="34" charset="0"/>
              </a:defRPr>
            </a:lvl3pPr>
            <a:lvl4pPr marL="1741126" indent="-287903">
              <a:buClrTx/>
              <a:buSzPct val="100000"/>
              <a:buFontTx/>
              <a:buBlip>
                <a:blip r:embed="rId2"/>
              </a:buBlip>
              <a:defRPr sz="1727" b="0">
                <a:solidFill>
                  <a:srgbClr val="000000"/>
                </a:solidFill>
                <a:latin typeface="Verdana"/>
                <a:cs typeface="Verdana"/>
              </a:defRPr>
            </a:lvl4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3" name="Titre 2"/>
          <p:cNvSpPr>
            <a:spLocks noGrp="1"/>
          </p:cNvSpPr>
          <p:nvPr>
            <p:ph type="title"/>
          </p:nvPr>
        </p:nvSpPr>
        <p:spPr>
          <a:xfrm>
            <a:off x="0" y="840140"/>
            <a:ext cx="5346700" cy="336056"/>
          </a:xfrm>
          <a:prstGeom prst="rect">
            <a:avLst/>
          </a:prstGeom>
        </p:spPr>
        <p:txBody>
          <a:bodyPr vert="horz"/>
          <a:lstStyle>
            <a:lvl1pPr algn="l">
              <a:defRPr sz="1727" i="1">
                <a:solidFill>
                  <a:schemeClr val="bg1">
                    <a:lumMod val="50000"/>
                  </a:schemeClr>
                </a:solidFill>
                <a:latin typeface="Verdana "/>
                <a:cs typeface="Verdana "/>
              </a:defRPr>
            </a:lvl1pPr>
          </a:lstStyle>
          <a:p>
            <a:r>
              <a:rPr lang="fr-FR" dirty="0" smtClean="0"/>
              <a:t>Cliquez et modifiez le titre</a:t>
            </a:r>
            <a:endParaRPr lang="fr-FR" dirty="0"/>
          </a:p>
        </p:txBody>
      </p:sp>
      <p:sp>
        <p:nvSpPr>
          <p:cNvPr id="7" name="Espace réservé du contenu 6"/>
          <p:cNvSpPr>
            <a:spLocks noGrp="1"/>
          </p:cNvSpPr>
          <p:nvPr>
            <p:ph sz="quarter" idx="10"/>
          </p:nvPr>
        </p:nvSpPr>
        <p:spPr>
          <a:xfrm>
            <a:off x="0" y="336056"/>
            <a:ext cx="4647115" cy="328595"/>
          </a:xfrm>
          <a:prstGeom prst="rect">
            <a:avLst/>
          </a:prstGeom>
        </p:spPr>
        <p:txBody>
          <a:bodyPr vert="horz"/>
          <a:lstStyle>
            <a:lvl1pPr>
              <a:buNone/>
              <a:defRPr sz="1080">
                <a:solidFill>
                  <a:schemeClr val="bg1">
                    <a:lumMod val="50000"/>
                  </a:schemeClr>
                </a:solidFill>
                <a:latin typeface="Verdana"/>
                <a:cs typeface="Verdana"/>
              </a:defRPr>
            </a:lvl1pPr>
          </a:lstStyle>
          <a:p>
            <a:pPr lvl="0"/>
            <a:r>
              <a:rPr lang="fr-FR" smtClean="0"/>
              <a:t>Cliquez pour modifier les styles du texte du masque</a:t>
            </a:r>
          </a:p>
        </p:txBody>
      </p:sp>
    </p:spTree>
    <p:extLst>
      <p:ext uri="{BB962C8B-B14F-4D97-AF65-F5344CB8AC3E}">
        <p14:creationId xmlns:p14="http://schemas.microsoft.com/office/powerpoint/2010/main" val="306911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Espace réservé du contenu 2"/>
          <p:cNvSpPr>
            <a:spLocks noGrp="1"/>
          </p:cNvSpPr>
          <p:nvPr>
            <p:ph idx="1" hasCustomPrompt="1"/>
          </p:nvPr>
        </p:nvSpPr>
        <p:spPr>
          <a:xfrm>
            <a:off x="527334" y="1478259"/>
            <a:ext cx="8161830" cy="5001705"/>
          </a:xfrm>
          <a:prstGeom prst="rect">
            <a:avLst/>
          </a:prstGeom>
        </p:spPr>
        <p:txBody>
          <a:bodyPr/>
          <a:lstStyle>
            <a:lvl1pPr marL="383870" indent="-383870">
              <a:buClr>
                <a:srgbClr val="FF0000"/>
              </a:buClr>
              <a:buFont typeface="Wingdings" pitchFamily="2" charset="2"/>
              <a:buChar char="q"/>
              <a:defRPr sz="2591" b="1">
                <a:solidFill>
                  <a:srgbClr val="000000"/>
                </a:solidFill>
                <a:latin typeface="Arial" pitchFamily="34" charset="0"/>
                <a:cs typeface="Arial" pitchFamily="34" charset="0"/>
              </a:defRPr>
            </a:lvl1pPr>
            <a:lvl2pPr marL="973385" indent="-479838">
              <a:buClr>
                <a:scrgbClr r="0" g="0" b="0"/>
              </a:buClr>
              <a:buSzPct val="100000"/>
              <a:buFont typeface="Wingdings" pitchFamily="2" charset="2"/>
              <a:buChar char="§"/>
              <a:defRPr sz="2591" b="0" i="0">
                <a:solidFill>
                  <a:srgbClr val="000000"/>
                </a:solidFill>
                <a:latin typeface="Arial" pitchFamily="34" charset="0"/>
                <a:cs typeface="Arial" pitchFamily="34" charset="0"/>
              </a:defRPr>
            </a:lvl2pPr>
            <a:lvl3pPr marL="1233869" indent="-246774">
              <a:buClrTx/>
              <a:buSzPct val="100000"/>
              <a:buFont typeface="Verdana" pitchFamily="34" charset="0"/>
              <a:buChar char="-"/>
              <a:defRPr sz="2591" b="0">
                <a:solidFill>
                  <a:srgbClr val="000000"/>
                </a:solidFill>
                <a:latin typeface="Arial" pitchFamily="34" charset="0"/>
                <a:cs typeface="Arial" pitchFamily="34" charset="0"/>
              </a:defRPr>
            </a:lvl3pPr>
            <a:lvl4pPr marL="1741126" indent="-287903">
              <a:buClrTx/>
              <a:buSzPct val="100000"/>
              <a:buFontTx/>
              <a:buBlip>
                <a:blip r:embed="rId2"/>
              </a:buBlip>
              <a:defRPr sz="1727" b="0">
                <a:solidFill>
                  <a:srgbClr val="000000"/>
                </a:solidFill>
                <a:latin typeface="Verdana"/>
                <a:cs typeface="Verdana"/>
              </a:defRPr>
            </a:lvl4pPr>
          </a:lstStyle>
          <a:p>
            <a:pPr lvl="0"/>
            <a:r>
              <a:rPr lang="fr-FR" dirty="0" smtClean="0"/>
              <a:t>Cliquez pour modifier les styles du texte du masque</a:t>
            </a:r>
          </a:p>
          <a:p>
            <a:pPr lvl="1"/>
            <a:r>
              <a:rPr lang="fr-FR" dirty="0" smtClean="0"/>
              <a:t>Deuxième niveau</a:t>
            </a:r>
          </a:p>
          <a:p>
            <a:pPr lvl="2"/>
            <a:r>
              <a:rPr lang="fr-FR" dirty="0" smtClean="0"/>
              <a:t>Troisième niveau</a:t>
            </a:r>
          </a:p>
        </p:txBody>
      </p:sp>
      <p:sp>
        <p:nvSpPr>
          <p:cNvPr id="3" name="Titre 2"/>
          <p:cNvSpPr>
            <a:spLocks noGrp="1"/>
          </p:cNvSpPr>
          <p:nvPr>
            <p:ph type="title"/>
          </p:nvPr>
        </p:nvSpPr>
        <p:spPr>
          <a:xfrm>
            <a:off x="0" y="840140"/>
            <a:ext cx="5346700" cy="336056"/>
          </a:xfrm>
          <a:prstGeom prst="rect">
            <a:avLst/>
          </a:prstGeom>
        </p:spPr>
        <p:txBody>
          <a:bodyPr vert="horz"/>
          <a:lstStyle>
            <a:lvl1pPr algn="l">
              <a:defRPr sz="1727" i="1">
                <a:solidFill>
                  <a:schemeClr val="bg1">
                    <a:lumMod val="50000"/>
                  </a:schemeClr>
                </a:solidFill>
                <a:latin typeface="Verdana "/>
                <a:cs typeface="Verdana "/>
              </a:defRPr>
            </a:lvl1pPr>
          </a:lstStyle>
          <a:p>
            <a:r>
              <a:rPr lang="fr-FR" dirty="0" smtClean="0"/>
              <a:t>Cliquez et modifiez le titre</a:t>
            </a:r>
            <a:endParaRPr lang="fr-FR" dirty="0"/>
          </a:p>
        </p:txBody>
      </p:sp>
      <p:sp>
        <p:nvSpPr>
          <p:cNvPr id="7" name="Espace réservé du contenu 6"/>
          <p:cNvSpPr>
            <a:spLocks noGrp="1"/>
          </p:cNvSpPr>
          <p:nvPr>
            <p:ph sz="quarter" idx="10"/>
          </p:nvPr>
        </p:nvSpPr>
        <p:spPr>
          <a:xfrm>
            <a:off x="0" y="336056"/>
            <a:ext cx="4647115" cy="328595"/>
          </a:xfrm>
          <a:prstGeom prst="rect">
            <a:avLst/>
          </a:prstGeom>
        </p:spPr>
        <p:txBody>
          <a:bodyPr vert="horz"/>
          <a:lstStyle>
            <a:lvl1pPr>
              <a:buNone/>
              <a:defRPr sz="1080">
                <a:solidFill>
                  <a:schemeClr val="bg1">
                    <a:lumMod val="50000"/>
                  </a:schemeClr>
                </a:solidFill>
                <a:latin typeface="Verdana"/>
                <a:cs typeface="Verdana"/>
              </a:defRPr>
            </a:lvl1pPr>
          </a:lstStyle>
          <a:p>
            <a:pPr lvl="0"/>
            <a:r>
              <a:rPr lang="fr-FR" smtClean="0"/>
              <a:t>Cliquez pour modifier les styles du texte du masque</a:t>
            </a:r>
          </a:p>
        </p:txBody>
      </p:sp>
    </p:spTree>
    <p:extLst>
      <p:ext uri="{BB962C8B-B14F-4D97-AF65-F5344CB8AC3E}">
        <p14:creationId xmlns:p14="http://schemas.microsoft.com/office/powerpoint/2010/main" val="202986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5558" y="-168027"/>
            <a:ext cx="9089390" cy="1620770"/>
          </a:xfrm>
        </p:spPr>
        <p:txBody>
          <a:bodyPr>
            <a:normAutofit/>
          </a:bodyPr>
          <a:lstStyle>
            <a:lvl1pPr algn="l">
              <a:defRPr sz="3400"/>
            </a:lvl1pPr>
          </a:lstStyle>
          <a:p>
            <a:r>
              <a:rPr lang="fr-FR" smtClean="0"/>
              <a:t>Modifiez le style du titre</a:t>
            </a:r>
            <a:endParaRPr lang="en-US" dirty="0"/>
          </a:p>
        </p:txBody>
      </p:sp>
      <p:sp>
        <p:nvSpPr>
          <p:cNvPr id="3" name="Subtitle 2"/>
          <p:cNvSpPr>
            <a:spLocks noGrp="1"/>
          </p:cNvSpPr>
          <p:nvPr>
            <p:ph type="subTitle" idx="1"/>
          </p:nvPr>
        </p:nvSpPr>
        <p:spPr>
          <a:xfrm>
            <a:off x="445558" y="843641"/>
            <a:ext cx="9089390" cy="1932323"/>
          </a:xfrm>
        </p:spPr>
        <p:txBody>
          <a:bodyPr>
            <a:normAutofit/>
          </a:bodyPr>
          <a:lstStyle>
            <a:lvl1pPr marL="0" indent="0" algn="l">
              <a:buNone/>
              <a:defRPr sz="2600">
                <a:solidFill>
                  <a:schemeClr val="tx1">
                    <a:tint val="75000"/>
                  </a:schemeClr>
                </a:solidFill>
              </a:defRPr>
            </a:lvl1pPr>
            <a:lvl2pPr marL="487832" indent="0" algn="ctr">
              <a:buNone/>
              <a:defRPr>
                <a:solidFill>
                  <a:schemeClr val="tx1">
                    <a:tint val="75000"/>
                  </a:schemeClr>
                </a:solidFill>
              </a:defRPr>
            </a:lvl2pPr>
            <a:lvl3pPr marL="975665" indent="0" algn="ctr">
              <a:buNone/>
              <a:defRPr>
                <a:solidFill>
                  <a:schemeClr val="tx1">
                    <a:tint val="75000"/>
                  </a:schemeClr>
                </a:solidFill>
              </a:defRPr>
            </a:lvl3pPr>
            <a:lvl4pPr marL="1463497" indent="0" algn="ctr">
              <a:buNone/>
              <a:defRPr>
                <a:solidFill>
                  <a:schemeClr val="tx1">
                    <a:tint val="75000"/>
                  </a:schemeClr>
                </a:solidFill>
              </a:defRPr>
            </a:lvl4pPr>
            <a:lvl5pPr marL="1951330" indent="0" algn="ctr">
              <a:buNone/>
              <a:defRPr>
                <a:solidFill>
                  <a:schemeClr val="tx1">
                    <a:tint val="75000"/>
                  </a:schemeClr>
                </a:solidFill>
              </a:defRPr>
            </a:lvl5pPr>
            <a:lvl6pPr marL="2439162" indent="0" algn="ctr">
              <a:buNone/>
              <a:defRPr>
                <a:solidFill>
                  <a:schemeClr val="tx1">
                    <a:tint val="75000"/>
                  </a:schemeClr>
                </a:solidFill>
              </a:defRPr>
            </a:lvl6pPr>
            <a:lvl7pPr marL="2926994" indent="0" algn="ctr">
              <a:buNone/>
              <a:defRPr>
                <a:solidFill>
                  <a:schemeClr val="tx1">
                    <a:tint val="75000"/>
                  </a:schemeClr>
                </a:solidFill>
              </a:defRPr>
            </a:lvl7pPr>
            <a:lvl8pPr marL="3414827" indent="0" algn="ctr">
              <a:buNone/>
              <a:defRPr>
                <a:solidFill>
                  <a:schemeClr val="tx1">
                    <a:tint val="75000"/>
                  </a:schemeClr>
                </a:solidFill>
              </a:defRPr>
            </a:lvl8pPr>
            <a:lvl9pPr marL="3902659" indent="0" algn="ctr">
              <a:buNone/>
              <a:defRPr>
                <a:solidFill>
                  <a:schemeClr val="tx1">
                    <a:tint val="75000"/>
                  </a:schemeClr>
                </a:solidFill>
              </a:defRPr>
            </a:lvl9pPr>
          </a:lstStyle>
          <a:p>
            <a:r>
              <a:rPr lang="fr-FR" smtClean="0"/>
              <a:t>Modifiez le style des sous-titres du masque</a:t>
            </a:r>
            <a:endParaRPr lang="en-US" dirty="0"/>
          </a:p>
        </p:txBody>
      </p:sp>
    </p:spTree>
    <p:extLst>
      <p:ext uri="{BB962C8B-B14F-4D97-AF65-F5344CB8AC3E}">
        <p14:creationId xmlns:p14="http://schemas.microsoft.com/office/powerpoint/2010/main" val="363771114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b="1">
                <a:latin typeface="Cambria" pitchFamily="18" charset="0"/>
              </a:defRPr>
            </a:lvl1pPr>
          </a:lstStyle>
          <a:p>
            <a:r>
              <a:rPr lang="fr-FR" smtClean="0"/>
              <a:t>Modifiez le style du titre</a:t>
            </a:r>
            <a:endParaRPr lang="en-US"/>
          </a:p>
        </p:txBody>
      </p:sp>
      <p:sp>
        <p:nvSpPr>
          <p:cNvPr id="3" name="Content Placeholder 2"/>
          <p:cNvSpPr>
            <a:spLocks noGrp="1"/>
          </p:cNvSpPr>
          <p:nvPr>
            <p:ph idx="1"/>
          </p:nvPr>
        </p:nvSpPr>
        <p:spPr/>
        <p:txBody>
          <a:bodyPr>
            <a:normAutofit/>
          </a:bodyPr>
          <a:lstStyle>
            <a:lvl1pPr marL="365874" indent="-365874">
              <a:buFont typeface="Wingdings" pitchFamily="2" charset="2"/>
              <a:buChar char=""/>
              <a:defRPr sz="2400"/>
            </a:lvl1pPr>
            <a:lvl2pPr marL="792728" indent="-304895">
              <a:buFont typeface="Wingdings" pitchFamily="2" charset="2"/>
              <a:buChar char="ü"/>
              <a:defRPr sz="2000"/>
            </a:lvl2pPr>
            <a:lvl3pPr>
              <a:defRPr sz="2000"/>
            </a:lvl3pPr>
            <a:lvl4pPr>
              <a:defRPr sz="1800"/>
            </a:lvl4pPr>
            <a:lvl5pPr>
              <a:defRPr sz="1800"/>
            </a:lvl5p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7" name="Rectangle à coins arrondis 6"/>
          <p:cNvSpPr/>
          <p:nvPr userDrawn="1"/>
        </p:nvSpPr>
        <p:spPr>
          <a:xfrm>
            <a:off x="7290916" y="7298551"/>
            <a:ext cx="3402486" cy="262712"/>
          </a:xfrm>
          <a:prstGeom prst="round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7566" tIns="48783" rIns="97566" bIns="48783" rtlCol="0" anchor="ctr"/>
          <a:lstStyle/>
          <a:p>
            <a:pPr marL="0" marR="0" indent="0" algn="r" defTabSz="975665" rtl="0" eaLnBrk="1" fontAlgn="auto" latinLnBrk="0" hangingPunct="1">
              <a:lnSpc>
                <a:spcPct val="100000"/>
              </a:lnSpc>
              <a:spcBef>
                <a:spcPts val="0"/>
              </a:spcBef>
              <a:spcAft>
                <a:spcPts val="0"/>
              </a:spcAft>
              <a:buClrTx/>
              <a:buSzTx/>
              <a:buFontTx/>
              <a:buNone/>
              <a:tabLst/>
              <a:defRPr/>
            </a:pPr>
            <a:r>
              <a:rPr lang="fr-FR" sz="900" dirty="0" smtClean="0">
                <a:solidFill>
                  <a:srgbClr val="5A6885"/>
                </a:solidFill>
                <a:latin typeface="Cambria" pitchFamily="18" charset="0"/>
                <a:sym typeface="Wingdings 2"/>
              </a:rPr>
              <a:t>Slide n° </a:t>
            </a:r>
            <a:fld id="{A46A3D96-9BBF-41F0-AC36-0ADDB5426B70}" type="slidenum">
              <a:rPr lang="en-US" sz="900" kern="1200" smtClean="0">
                <a:solidFill>
                  <a:srgbClr val="5A6885"/>
                </a:solidFill>
                <a:latin typeface="Cambria" pitchFamily="18" charset="0"/>
                <a:ea typeface="+mn-ea"/>
                <a:cs typeface="+mn-cs"/>
              </a:rPr>
              <a:pPr marL="0" marR="0" indent="0" algn="r" defTabSz="975665" rtl="0" eaLnBrk="1" fontAlgn="auto" latinLnBrk="0" hangingPunct="1">
                <a:lnSpc>
                  <a:spcPct val="100000"/>
                </a:lnSpc>
                <a:spcBef>
                  <a:spcPts val="0"/>
                </a:spcBef>
                <a:spcAft>
                  <a:spcPts val="0"/>
                </a:spcAft>
                <a:buClrTx/>
                <a:buSzTx/>
                <a:buFontTx/>
                <a:buNone/>
                <a:tabLst/>
                <a:defRPr/>
              </a:pPr>
              <a:t>‹N°›</a:t>
            </a:fld>
            <a:r>
              <a:rPr lang="en-US" sz="900" kern="1200" dirty="0" smtClean="0">
                <a:solidFill>
                  <a:srgbClr val="5A6885"/>
                </a:solidFill>
                <a:latin typeface="Cambria" pitchFamily="18" charset="0"/>
                <a:ea typeface="+mn-ea"/>
                <a:cs typeface="+mn-cs"/>
              </a:rPr>
              <a:t> </a:t>
            </a:r>
            <a:endParaRPr lang="fr-FR" sz="900" dirty="0">
              <a:solidFill>
                <a:srgbClr val="5A6885"/>
              </a:solidFill>
              <a:latin typeface="Cambria" pitchFamily="18" charset="0"/>
            </a:endParaRPr>
          </a:p>
        </p:txBody>
      </p:sp>
      <p:sp>
        <p:nvSpPr>
          <p:cNvPr id="8" name="Slide Number Placeholder 5"/>
          <p:cNvSpPr txBox="1">
            <a:spLocks/>
          </p:cNvSpPr>
          <p:nvPr userDrawn="1"/>
        </p:nvSpPr>
        <p:spPr>
          <a:xfrm>
            <a:off x="8458744" y="7035839"/>
            <a:ext cx="720080" cy="201283"/>
          </a:xfrm>
          <a:prstGeom prst="rect">
            <a:avLst/>
          </a:prstGeom>
        </p:spPr>
        <p:txBody>
          <a:bodyPr/>
          <a:lstStyle>
            <a:defPPr>
              <a:defRPr lang="en-US"/>
            </a:defPPr>
            <a:lvl1pPr marL="0" algn="r" defTabSz="975665" rtl="0" eaLnBrk="1" latinLnBrk="0" hangingPunct="1">
              <a:defRPr sz="1400" b="1" kern="1200">
                <a:solidFill>
                  <a:schemeClr val="bg1"/>
                </a:solidFill>
                <a:latin typeface="Cambria" panose="02040503050406030204" pitchFamily="18" charset="0"/>
                <a:ea typeface="+mn-ea"/>
                <a:cs typeface="+mn-cs"/>
              </a:defRPr>
            </a:lvl1pPr>
            <a:lvl2pPr marL="487832" algn="l" defTabSz="975665" rtl="0" eaLnBrk="1" latinLnBrk="0" hangingPunct="1">
              <a:defRPr sz="1900" kern="1200">
                <a:solidFill>
                  <a:schemeClr val="tx1"/>
                </a:solidFill>
                <a:latin typeface="+mn-lt"/>
                <a:ea typeface="+mn-ea"/>
                <a:cs typeface="+mn-cs"/>
              </a:defRPr>
            </a:lvl2pPr>
            <a:lvl3pPr marL="975665" algn="l" defTabSz="975665" rtl="0" eaLnBrk="1" latinLnBrk="0" hangingPunct="1">
              <a:defRPr sz="1900" kern="1200">
                <a:solidFill>
                  <a:schemeClr val="tx1"/>
                </a:solidFill>
                <a:latin typeface="+mn-lt"/>
                <a:ea typeface="+mn-ea"/>
                <a:cs typeface="+mn-cs"/>
              </a:defRPr>
            </a:lvl3pPr>
            <a:lvl4pPr marL="1463497" algn="l" defTabSz="975665" rtl="0" eaLnBrk="1" latinLnBrk="0" hangingPunct="1">
              <a:defRPr sz="1900" kern="1200">
                <a:solidFill>
                  <a:schemeClr val="tx1"/>
                </a:solidFill>
                <a:latin typeface="+mn-lt"/>
                <a:ea typeface="+mn-ea"/>
                <a:cs typeface="+mn-cs"/>
              </a:defRPr>
            </a:lvl4pPr>
            <a:lvl5pPr marL="1951330" algn="l" defTabSz="975665" rtl="0" eaLnBrk="1" latinLnBrk="0" hangingPunct="1">
              <a:defRPr sz="1900" kern="1200">
                <a:solidFill>
                  <a:schemeClr val="tx1"/>
                </a:solidFill>
                <a:latin typeface="+mn-lt"/>
                <a:ea typeface="+mn-ea"/>
                <a:cs typeface="+mn-cs"/>
              </a:defRPr>
            </a:lvl5pPr>
            <a:lvl6pPr marL="2439162" algn="l" defTabSz="975665" rtl="0" eaLnBrk="1" latinLnBrk="0" hangingPunct="1">
              <a:defRPr sz="1900" kern="1200">
                <a:solidFill>
                  <a:schemeClr val="tx1"/>
                </a:solidFill>
                <a:latin typeface="+mn-lt"/>
                <a:ea typeface="+mn-ea"/>
                <a:cs typeface="+mn-cs"/>
              </a:defRPr>
            </a:lvl6pPr>
            <a:lvl7pPr marL="2926994" algn="l" defTabSz="975665" rtl="0" eaLnBrk="1" latinLnBrk="0" hangingPunct="1">
              <a:defRPr sz="1900" kern="1200">
                <a:solidFill>
                  <a:schemeClr val="tx1"/>
                </a:solidFill>
                <a:latin typeface="+mn-lt"/>
                <a:ea typeface="+mn-ea"/>
                <a:cs typeface="+mn-cs"/>
              </a:defRPr>
            </a:lvl7pPr>
            <a:lvl8pPr marL="3414827" algn="l" defTabSz="975665" rtl="0" eaLnBrk="1" latinLnBrk="0" hangingPunct="1">
              <a:defRPr sz="1900" kern="1200">
                <a:solidFill>
                  <a:schemeClr val="tx1"/>
                </a:solidFill>
                <a:latin typeface="+mn-lt"/>
                <a:ea typeface="+mn-ea"/>
                <a:cs typeface="+mn-cs"/>
              </a:defRPr>
            </a:lvl8pPr>
            <a:lvl9pPr marL="3902659" algn="l" defTabSz="975665" rtl="0" eaLnBrk="1" latinLnBrk="0" hangingPunct="1">
              <a:defRPr sz="1900" kern="1200">
                <a:solidFill>
                  <a:schemeClr val="tx1"/>
                </a:solidFill>
                <a:latin typeface="+mn-lt"/>
                <a:ea typeface="+mn-ea"/>
                <a:cs typeface="+mn-cs"/>
              </a:defRPr>
            </a:lvl9pPr>
          </a:lstStyle>
          <a:p>
            <a:endParaRPr lang="en-US" sz="900" kern="1200" dirty="0">
              <a:solidFill>
                <a:srgbClr val="5A6885"/>
              </a:solidFill>
              <a:latin typeface="Cambria" pitchFamily="18" charset="0"/>
              <a:ea typeface="+mn-ea"/>
              <a:cs typeface="+mn-cs"/>
            </a:endParaRPr>
          </a:p>
        </p:txBody>
      </p:sp>
    </p:spTree>
    <p:extLst>
      <p:ext uri="{BB962C8B-B14F-4D97-AF65-F5344CB8AC3E}">
        <p14:creationId xmlns:p14="http://schemas.microsoft.com/office/powerpoint/2010/main" val="175376412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44705" y="4858813"/>
            <a:ext cx="9089390" cy="1501751"/>
          </a:xfrm>
        </p:spPr>
        <p:txBody>
          <a:bodyPr anchor="t"/>
          <a:lstStyle>
            <a:lvl1pPr algn="l">
              <a:defRPr sz="4300" b="1" cap="all"/>
            </a:lvl1pPr>
          </a:lstStyle>
          <a:p>
            <a:r>
              <a:rPr lang="fr-FR" smtClean="0"/>
              <a:t>Modifiez le style du titre</a:t>
            </a:r>
            <a:endParaRPr lang="en-US"/>
          </a:p>
        </p:txBody>
      </p:sp>
      <p:sp>
        <p:nvSpPr>
          <p:cNvPr id="3" name="Text Placeholder 2"/>
          <p:cNvSpPr>
            <a:spLocks noGrp="1"/>
          </p:cNvSpPr>
          <p:nvPr>
            <p:ph type="body" idx="1"/>
          </p:nvPr>
        </p:nvSpPr>
        <p:spPr>
          <a:xfrm>
            <a:off x="844705" y="3204786"/>
            <a:ext cx="9089390" cy="1654025"/>
          </a:xfrm>
        </p:spPr>
        <p:txBody>
          <a:bodyPr anchor="b"/>
          <a:lstStyle>
            <a:lvl1pPr marL="0" indent="0">
              <a:buNone/>
              <a:defRPr sz="2100">
                <a:solidFill>
                  <a:schemeClr val="tx1">
                    <a:tint val="75000"/>
                  </a:schemeClr>
                </a:solidFill>
              </a:defRPr>
            </a:lvl1pPr>
            <a:lvl2pPr marL="487832" indent="0">
              <a:buNone/>
              <a:defRPr sz="1900">
                <a:solidFill>
                  <a:schemeClr val="tx1">
                    <a:tint val="75000"/>
                  </a:schemeClr>
                </a:solidFill>
              </a:defRPr>
            </a:lvl2pPr>
            <a:lvl3pPr marL="975665" indent="0">
              <a:buNone/>
              <a:defRPr sz="1700">
                <a:solidFill>
                  <a:schemeClr val="tx1">
                    <a:tint val="75000"/>
                  </a:schemeClr>
                </a:solidFill>
              </a:defRPr>
            </a:lvl3pPr>
            <a:lvl4pPr marL="1463497" indent="0">
              <a:buNone/>
              <a:defRPr sz="1500">
                <a:solidFill>
                  <a:schemeClr val="tx1">
                    <a:tint val="75000"/>
                  </a:schemeClr>
                </a:solidFill>
              </a:defRPr>
            </a:lvl4pPr>
            <a:lvl5pPr marL="1951330" indent="0">
              <a:buNone/>
              <a:defRPr sz="1500">
                <a:solidFill>
                  <a:schemeClr val="tx1">
                    <a:tint val="75000"/>
                  </a:schemeClr>
                </a:solidFill>
              </a:defRPr>
            </a:lvl5pPr>
            <a:lvl6pPr marL="2439162" indent="0">
              <a:buNone/>
              <a:defRPr sz="1500">
                <a:solidFill>
                  <a:schemeClr val="tx1">
                    <a:tint val="75000"/>
                  </a:schemeClr>
                </a:solidFill>
              </a:defRPr>
            </a:lvl6pPr>
            <a:lvl7pPr marL="2926994" indent="0">
              <a:buNone/>
              <a:defRPr sz="1500">
                <a:solidFill>
                  <a:schemeClr val="tx1">
                    <a:tint val="75000"/>
                  </a:schemeClr>
                </a:solidFill>
              </a:defRPr>
            </a:lvl7pPr>
            <a:lvl8pPr marL="3414827" indent="0">
              <a:buNone/>
              <a:defRPr sz="1500">
                <a:solidFill>
                  <a:schemeClr val="tx1">
                    <a:tint val="75000"/>
                  </a:schemeClr>
                </a:solidFill>
              </a:defRPr>
            </a:lvl8pPr>
            <a:lvl9pPr marL="3902659" indent="0">
              <a:buNone/>
              <a:defRPr sz="15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17625807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534670" y="1764297"/>
            <a:ext cx="4722918" cy="499008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5435812" y="1764297"/>
            <a:ext cx="4722918" cy="4990084"/>
          </a:xfrm>
        </p:spPr>
        <p:txBody>
          <a:bodyPr/>
          <a:lstStyle>
            <a:lvl1pPr>
              <a:defRPr sz="3000"/>
            </a:lvl1pPr>
            <a:lvl2pPr>
              <a:defRPr sz="2600"/>
            </a:lvl2pPr>
            <a:lvl3pPr>
              <a:defRPr sz="2100"/>
            </a:lvl3pPr>
            <a:lvl4pPr>
              <a:defRPr sz="1900"/>
            </a:lvl4pPr>
            <a:lvl5pPr>
              <a:defRPr sz="1900"/>
            </a:lvl5pPr>
            <a:lvl6pPr>
              <a:defRPr sz="1900"/>
            </a:lvl6pPr>
            <a:lvl7pPr>
              <a:defRPr sz="1900"/>
            </a:lvl7pPr>
            <a:lvl8pPr>
              <a:defRPr sz="1900"/>
            </a:lvl8pPr>
            <a:lvl9pPr>
              <a:defRPr sz="19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289653124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534670" y="1692534"/>
            <a:ext cx="4724775" cy="705367"/>
          </a:xfrm>
        </p:spPr>
        <p:txBody>
          <a:bodyPr anchor="b"/>
          <a:lstStyle>
            <a:lvl1pPr marL="0" indent="0">
              <a:buNone/>
              <a:defRPr sz="2600" b="1"/>
            </a:lvl1pPr>
            <a:lvl2pPr marL="487832" indent="0">
              <a:buNone/>
              <a:defRPr sz="2100" b="1"/>
            </a:lvl2pPr>
            <a:lvl3pPr marL="975665" indent="0">
              <a:buNone/>
              <a:defRPr sz="1900" b="1"/>
            </a:lvl3pPr>
            <a:lvl4pPr marL="1463497" indent="0">
              <a:buNone/>
              <a:defRPr sz="1700" b="1"/>
            </a:lvl4pPr>
            <a:lvl5pPr marL="1951330" indent="0">
              <a:buNone/>
              <a:defRPr sz="1700" b="1"/>
            </a:lvl5pPr>
            <a:lvl6pPr marL="2439162" indent="0">
              <a:buNone/>
              <a:defRPr sz="1700" b="1"/>
            </a:lvl6pPr>
            <a:lvl7pPr marL="2926994" indent="0">
              <a:buNone/>
              <a:defRPr sz="1700" b="1"/>
            </a:lvl7pPr>
            <a:lvl8pPr marL="3414827" indent="0">
              <a:buNone/>
              <a:defRPr sz="1700" b="1"/>
            </a:lvl8pPr>
            <a:lvl9pPr marL="3902659" indent="0">
              <a:buNone/>
              <a:defRPr sz="1700" b="1"/>
            </a:lvl9pPr>
          </a:lstStyle>
          <a:p>
            <a:pPr lvl="0"/>
            <a:r>
              <a:rPr lang="fr-FR" smtClean="0"/>
              <a:t>Modifiez les styles du texte du masque</a:t>
            </a:r>
          </a:p>
        </p:txBody>
      </p:sp>
      <p:sp>
        <p:nvSpPr>
          <p:cNvPr id="4" name="Content Placeholder 3"/>
          <p:cNvSpPr>
            <a:spLocks noGrp="1"/>
          </p:cNvSpPr>
          <p:nvPr>
            <p:ph sz="half" idx="2"/>
          </p:nvPr>
        </p:nvSpPr>
        <p:spPr>
          <a:xfrm>
            <a:off x="534670" y="2397901"/>
            <a:ext cx="4724775" cy="4356478"/>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5432099" y="1692534"/>
            <a:ext cx="4726632" cy="705367"/>
          </a:xfrm>
        </p:spPr>
        <p:txBody>
          <a:bodyPr anchor="b"/>
          <a:lstStyle>
            <a:lvl1pPr marL="0" indent="0">
              <a:buNone/>
              <a:defRPr sz="2600" b="1"/>
            </a:lvl1pPr>
            <a:lvl2pPr marL="487832" indent="0">
              <a:buNone/>
              <a:defRPr sz="2100" b="1"/>
            </a:lvl2pPr>
            <a:lvl3pPr marL="975665" indent="0">
              <a:buNone/>
              <a:defRPr sz="1900" b="1"/>
            </a:lvl3pPr>
            <a:lvl4pPr marL="1463497" indent="0">
              <a:buNone/>
              <a:defRPr sz="1700" b="1"/>
            </a:lvl4pPr>
            <a:lvl5pPr marL="1951330" indent="0">
              <a:buNone/>
              <a:defRPr sz="1700" b="1"/>
            </a:lvl5pPr>
            <a:lvl6pPr marL="2439162" indent="0">
              <a:buNone/>
              <a:defRPr sz="1700" b="1"/>
            </a:lvl6pPr>
            <a:lvl7pPr marL="2926994" indent="0">
              <a:buNone/>
              <a:defRPr sz="1700" b="1"/>
            </a:lvl7pPr>
            <a:lvl8pPr marL="3414827" indent="0">
              <a:buNone/>
              <a:defRPr sz="1700" b="1"/>
            </a:lvl8pPr>
            <a:lvl9pPr marL="3902659" indent="0">
              <a:buNone/>
              <a:defRPr sz="1700" b="1"/>
            </a:lvl9pPr>
          </a:lstStyle>
          <a:p>
            <a:pPr lvl="0"/>
            <a:r>
              <a:rPr lang="fr-FR" smtClean="0"/>
              <a:t>Modifiez les styles du texte du masque</a:t>
            </a:r>
          </a:p>
        </p:txBody>
      </p:sp>
      <p:sp>
        <p:nvSpPr>
          <p:cNvPr id="6" name="Content Placeholder 5"/>
          <p:cNvSpPr>
            <a:spLocks noGrp="1"/>
          </p:cNvSpPr>
          <p:nvPr>
            <p:ph sz="quarter" idx="4"/>
          </p:nvPr>
        </p:nvSpPr>
        <p:spPr>
          <a:xfrm>
            <a:off x="5432099" y="2397901"/>
            <a:ext cx="4726632" cy="4356478"/>
          </a:xfrm>
        </p:spPr>
        <p:txBody>
          <a:bodyPr/>
          <a:lstStyle>
            <a:lvl1pPr>
              <a:defRPr sz="26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extLst>
      <p:ext uri="{BB962C8B-B14F-4D97-AF65-F5344CB8AC3E}">
        <p14:creationId xmlns:p14="http://schemas.microsoft.com/office/powerpoint/2010/main" val="8749757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Tree>
    <p:extLst>
      <p:ext uri="{BB962C8B-B14F-4D97-AF65-F5344CB8AC3E}">
        <p14:creationId xmlns:p14="http://schemas.microsoft.com/office/powerpoint/2010/main" val="8365953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1144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4670" y="301050"/>
            <a:ext cx="3518055" cy="1281215"/>
          </a:xfrm>
        </p:spPr>
        <p:txBody>
          <a:bodyPr anchor="b"/>
          <a:lstStyle>
            <a:lvl1pPr algn="l">
              <a:defRPr sz="2100" b="1"/>
            </a:lvl1pPr>
          </a:lstStyle>
          <a:p>
            <a:r>
              <a:rPr lang="fr-FR" smtClean="0"/>
              <a:t>Modifiez le style du titre</a:t>
            </a:r>
            <a:endParaRPr lang="en-US"/>
          </a:p>
        </p:txBody>
      </p:sp>
      <p:sp>
        <p:nvSpPr>
          <p:cNvPr id="3" name="Content Placeholder 2"/>
          <p:cNvSpPr>
            <a:spLocks noGrp="1"/>
          </p:cNvSpPr>
          <p:nvPr>
            <p:ph idx="1"/>
          </p:nvPr>
        </p:nvSpPr>
        <p:spPr>
          <a:xfrm>
            <a:off x="4180824" y="301052"/>
            <a:ext cx="5977907" cy="6453329"/>
          </a:xfrm>
        </p:spPr>
        <p:txBody>
          <a:bodyPr/>
          <a:lstStyle>
            <a:lvl1pPr>
              <a:defRPr sz="3400"/>
            </a:lvl1pPr>
            <a:lvl2pPr>
              <a:defRPr sz="3000"/>
            </a:lvl2pPr>
            <a:lvl3pPr>
              <a:defRPr sz="2600"/>
            </a:lvl3pPr>
            <a:lvl4pPr>
              <a:defRPr sz="2100"/>
            </a:lvl4pPr>
            <a:lvl5pPr>
              <a:defRPr sz="2100"/>
            </a:lvl5pPr>
            <a:lvl6pPr>
              <a:defRPr sz="2100"/>
            </a:lvl6pPr>
            <a:lvl7pPr>
              <a:defRPr sz="2100"/>
            </a:lvl7pPr>
            <a:lvl8pPr>
              <a:defRPr sz="2100"/>
            </a:lvl8pPr>
            <a:lvl9pPr>
              <a:defRPr sz="21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Text Placeholder 3"/>
          <p:cNvSpPr>
            <a:spLocks noGrp="1"/>
          </p:cNvSpPr>
          <p:nvPr>
            <p:ph type="body" sz="half" idx="2"/>
          </p:nvPr>
        </p:nvSpPr>
        <p:spPr>
          <a:xfrm>
            <a:off x="534670" y="1582267"/>
            <a:ext cx="3518055" cy="5172114"/>
          </a:xfrm>
        </p:spPr>
        <p:txBody>
          <a:bodyPr/>
          <a:lstStyle>
            <a:lvl1pPr marL="0" indent="0">
              <a:buNone/>
              <a:defRPr sz="1500"/>
            </a:lvl1pPr>
            <a:lvl2pPr marL="487832" indent="0">
              <a:buNone/>
              <a:defRPr sz="1300"/>
            </a:lvl2pPr>
            <a:lvl3pPr marL="975665" indent="0">
              <a:buNone/>
              <a:defRPr sz="1100"/>
            </a:lvl3pPr>
            <a:lvl4pPr marL="1463497" indent="0">
              <a:buNone/>
              <a:defRPr sz="1000"/>
            </a:lvl4pPr>
            <a:lvl5pPr marL="1951330" indent="0">
              <a:buNone/>
              <a:defRPr sz="1000"/>
            </a:lvl5pPr>
            <a:lvl6pPr marL="2439162" indent="0">
              <a:buNone/>
              <a:defRPr sz="1000"/>
            </a:lvl6pPr>
            <a:lvl7pPr marL="2926994" indent="0">
              <a:buNone/>
              <a:defRPr sz="1000"/>
            </a:lvl7pPr>
            <a:lvl8pPr marL="3414827" indent="0">
              <a:buNone/>
              <a:defRPr sz="1000"/>
            </a:lvl8pPr>
            <a:lvl9pPr marL="3902659"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5971763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447" y="168028"/>
            <a:ext cx="9980507" cy="957409"/>
          </a:xfrm>
          <a:prstGeom prst="rect">
            <a:avLst/>
          </a:prstGeom>
        </p:spPr>
        <p:txBody>
          <a:bodyPr vert="horz" lIns="97566" tIns="48783" rIns="97566" bIns="48783"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356447" y="1512253"/>
            <a:ext cx="9980507" cy="5208870"/>
          </a:xfrm>
          <a:prstGeom prst="rect">
            <a:avLst/>
          </a:prstGeom>
        </p:spPr>
        <p:txBody>
          <a:bodyPr vert="horz" lIns="97566" tIns="48783" rIns="97566" bIns="48783" rtlCol="0">
            <a:normAutofit/>
          </a:bodyPr>
          <a:lstStyle/>
          <a:p>
            <a:pPr lvl="0"/>
            <a:r>
              <a:rPr lang="en-US" dirty="0" smtClean="0"/>
              <a:t>Click to edit Master text styles</a:t>
            </a:r>
          </a:p>
          <a:p>
            <a:pPr lvl="1"/>
            <a:r>
              <a:rPr lang="en-US" dirty="0" smtClean="0"/>
              <a:t>Second level</a:t>
            </a:r>
          </a:p>
        </p:txBody>
      </p:sp>
      <p:pic>
        <p:nvPicPr>
          <p:cNvPr id="5" name="Image 4"/>
          <p:cNvPicPr>
            <a:picLocks noChangeAspect="1"/>
          </p:cNvPicPr>
          <p:nvPr userDrawn="1"/>
        </p:nvPicPr>
        <p:blipFill rotWithShape="1">
          <a:blip r:embed="rId16">
            <a:lum bright="70000" contrast="-70000"/>
            <a:extLst>
              <a:ext uri="{28A0092B-C50C-407E-A947-70E740481C1C}">
                <a14:useLocalDpi xmlns:a14="http://schemas.microsoft.com/office/drawing/2010/main" val="0"/>
              </a:ext>
            </a:extLst>
          </a:blip>
          <a:srcRect/>
          <a:stretch/>
        </p:blipFill>
        <p:spPr>
          <a:xfrm flipH="1">
            <a:off x="6858868" y="18974"/>
            <a:ext cx="3834532" cy="7542289"/>
          </a:xfrm>
          <a:prstGeom prst="rect">
            <a:avLst/>
          </a:prstGeom>
        </p:spPr>
      </p:pic>
      <p:pic>
        <p:nvPicPr>
          <p:cNvPr id="6" name="Imag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8108" y="6804967"/>
            <a:ext cx="1215024" cy="680930"/>
          </a:xfrm>
          <a:prstGeom prst="rect">
            <a:avLst/>
          </a:prstGeom>
        </p:spPr>
      </p:pic>
    </p:spTree>
    <p:extLst>
      <p:ext uri="{BB962C8B-B14F-4D97-AF65-F5344CB8AC3E}">
        <p14:creationId xmlns:p14="http://schemas.microsoft.com/office/powerpoint/2010/main" val="13542144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iming>
    <p:tnLst>
      <p:par>
        <p:cTn id="1" dur="indefinite" restart="never" nodeType="tmRoot"/>
      </p:par>
    </p:tnLst>
  </p:timing>
  <p:hf hdr="0" ftr="0" dt="0"/>
  <p:txStyles>
    <p:titleStyle>
      <a:lvl1pPr algn="l" defTabSz="975665" rtl="0" eaLnBrk="1" latinLnBrk="0" hangingPunct="1">
        <a:spcBef>
          <a:spcPct val="0"/>
        </a:spcBef>
        <a:buNone/>
        <a:defRPr sz="3000" b="1" kern="1200">
          <a:solidFill>
            <a:schemeClr val="tx1"/>
          </a:solidFill>
          <a:latin typeface="Cambria" pitchFamily="18" charset="0"/>
          <a:ea typeface="+mj-ea"/>
          <a:cs typeface="+mj-cs"/>
        </a:defRPr>
      </a:lvl1pPr>
    </p:titleStyle>
    <p:bodyStyle>
      <a:lvl1pPr marL="365874" indent="-365874" algn="l" defTabSz="975665" rtl="0" eaLnBrk="1" latinLnBrk="0" hangingPunct="1">
        <a:spcBef>
          <a:spcPct val="20000"/>
        </a:spcBef>
        <a:buFont typeface="Cambria" pitchFamily="18" charset="0"/>
        <a:buChar char="-"/>
        <a:defRPr sz="3000" kern="1200">
          <a:solidFill>
            <a:schemeClr val="tx1"/>
          </a:solidFill>
          <a:latin typeface="Cambria" pitchFamily="18" charset="0"/>
          <a:ea typeface="+mn-ea"/>
          <a:cs typeface="+mn-cs"/>
        </a:defRPr>
      </a:lvl1pPr>
      <a:lvl2pPr marL="792728" indent="-304895" algn="l" defTabSz="975665" rtl="0" eaLnBrk="1" latinLnBrk="0" hangingPunct="1">
        <a:spcBef>
          <a:spcPct val="20000"/>
        </a:spcBef>
        <a:buSzPct val="90000"/>
        <a:buFont typeface="Courier New" pitchFamily="49" charset="0"/>
        <a:buChar char="o"/>
        <a:defRPr sz="2600" kern="1200">
          <a:solidFill>
            <a:schemeClr val="tx1"/>
          </a:solidFill>
          <a:latin typeface="Cambria" pitchFamily="18" charset="0"/>
          <a:ea typeface="+mn-ea"/>
          <a:cs typeface="+mn-cs"/>
        </a:defRPr>
      </a:lvl2pPr>
      <a:lvl3pPr marL="1219581" indent="-243916" algn="l" defTabSz="975665" rtl="0" eaLnBrk="1" latinLnBrk="0" hangingPunct="1">
        <a:spcBef>
          <a:spcPct val="20000"/>
        </a:spcBef>
        <a:buFont typeface="Arial" pitchFamily="34" charset="0"/>
        <a:buChar char="•"/>
        <a:defRPr sz="2600" kern="1200">
          <a:solidFill>
            <a:schemeClr val="tx1"/>
          </a:solidFill>
          <a:latin typeface="Cambria" pitchFamily="18" charset="0"/>
          <a:ea typeface="+mn-ea"/>
          <a:cs typeface="+mn-cs"/>
        </a:defRPr>
      </a:lvl3pPr>
      <a:lvl4pPr marL="1707413" indent="-243916" algn="l" defTabSz="975665" rtl="0" eaLnBrk="1" latinLnBrk="0" hangingPunct="1">
        <a:spcBef>
          <a:spcPct val="20000"/>
        </a:spcBef>
        <a:buFont typeface="Arial" pitchFamily="34" charset="0"/>
        <a:buChar char="–"/>
        <a:defRPr sz="2100" kern="1200">
          <a:solidFill>
            <a:schemeClr val="tx1"/>
          </a:solidFill>
          <a:latin typeface="Cambria" pitchFamily="18" charset="0"/>
          <a:ea typeface="+mn-ea"/>
          <a:cs typeface="+mn-cs"/>
        </a:defRPr>
      </a:lvl4pPr>
      <a:lvl5pPr marL="2195246" indent="-243916" algn="l" defTabSz="975665" rtl="0" eaLnBrk="1" latinLnBrk="0" hangingPunct="1">
        <a:spcBef>
          <a:spcPct val="20000"/>
        </a:spcBef>
        <a:buFont typeface="Arial" pitchFamily="34" charset="0"/>
        <a:buChar char="»"/>
        <a:defRPr sz="2100" kern="1200">
          <a:solidFill>
            <a:schemeClr val="tx1"/>
          </a:solidFill>
          <a:latin typeface="Cambria" pitchFamily="18" charset="0"/>
          <a:ea typeface="+mn-ea"/>
          <a:cs typeface="+mn-cs"/>
        </a:defRPr>
      </a:lvl5pPr>
      <a:lvl6pPr marL="2683078"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70911"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58743"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46575"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75665" rtl="0" eaLnBrk="1" latinLnBrk="0" hangingPunct="1">
        <a:defRPr sz="1900" kern="1200">
          <a:solidFill>
            <a:schemeClr val="tx1"/>
          </a:solidFill>
          <a:latin typeface="+mn-lt"/>
          <a:ea typeface="+mn-ea"/>
          <a:cs typeface="+mn-cs"/>
        </a:defRPr>
      </a:lvl1pPr>
      <a:lvl2pPr marL="487832" algn="l" defTabSz="975665" rtl="0" eaLnBrk="1" latinLnBrk="0" hangingPunct="1">
        <a:defRPr sz="1900" kern="1200">
          <a:solidFill>
            <a:schemeClr val="tx1"/>
          </a:solidFill>
          <a:latin typeface="+mn-lt"/>
          <a:ea typeface="+mn-ea"/>
          <a:cs typeface="+mn-cs"/>
        </a:defRPr>
      </a:lvl2pPr>
      <a:lvl3pPr marL="975665" algn="l" defTabSz="975665" rtl="0" eaLnBrk="1" latinLnBrk="0" hangingPunct="1">
        <a:defRPr sz="1900" kern="1200">
          <a:solidFill>
            <a:schemeClr val="tx1"/>
          </a:solidFill>
          <a:latin typeface="+mn-lt"/>
          <a:ea typeface="+mn-ea"/>
          <a:cs typeface="+mn-cs"/>
        </a:defRPr>
      </a:lvl3pPr>
      <a:lvl4pPr marL="1463497" algn="l" defTabSz="975665" rtl="0" eaLnBrk="1" latinLnBrk="0" hangingPunct="1">
        <a:defRPr sz="1900" kern="1200">
          <a:solidFill>
            <a:schemeClr val="tx1"/>
          </a:solidFill>
          <a:latin typeface="+mn-lt"/>
          <a:ea typeface="+mn-ea"/>
          <a:cs typeface="+mn-cs"/>
        </a:defRPr>
      </a:lvl4pPr>
      <a:lvl5pPr marL="1951330" algn="l" defTabSz="975665" rtl="0" eaLnBrk="1" latinLnBrk="0" hangingPunct="1">
        <a:defRPr sz="1900" kern="1200">
          <a:solidFill>
            <a:schemeClr val="tx1"/>
          </a:solidFill>
          <a:latin typeface="+mn-lt"/>
          <a:ea typeface="+mn-ea"/>
          <a:cs typeface="+mn-cs"/>
        </a:defRPr>
      </a:lvl5pPr>
      <a:lvl6pPr marL="2439162" algn="l" defTabSz="975665" rtl="0" eaLnBrk="1" latinLnBrk="0" hangingPunct="1">
        <a:defRPr sz="1900" kern="1200">
          <a:solidFill>
            <a:schemeClr val="tx1"/>
          </a:solidFill>
          <a:latin typeface="+mn-lt"/>
          <a:ea typeface="+mn-ea"/>
          <a:cs typeface="+mn-cs"/>
        </a:defRPr>
      </a:lvl6pPr>
      <a:lvl7pPr marL="2926994" algn="l" defTabSz="975665" rtl="0" eaLnBrk="1" latinLnBrk="0" hangingPunct="1">
        <a:defRPr sz="1900" kern="1200">
          <a:solidFill>
            <a:schemeClr val="tx1"/>
          </a:solidFill>
          <a:latin typeface="+mn-lt"/>
          <a:ea typeface="+mn-ea"/>
          <a:cs typeface="+mn-cs"/>
        </a:defRPr>
      </a:lvl7pPr>
      <a:lvl8pPr marL="3414827" algn="l" defTabSz="975665" rtl="0" eaLnBrk="1" latinLnBrk="0" hangingPunct="1">
        <a:defRPr sz="1900" kern="1200">
          <a:solidFill>
            <a:schemeClr val="tx1"/>
          </a:solidFill>
          <a:latin typeface="+mn-lt"/>
          <a:ea typeface="+mn-ea"/>
          <a:cs typeface="+mn-cs"/>
        </a:defRPr>
      </a:lvl8pPr>
      <a:lvl9pPr marL="3902659" algn="l" defTabSz="9756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1.gif"/><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7.xml"/><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 Id="rId14" Type="http://schemas.openxmlformats.org/officeDocument/2006/relationships/slide" Target="slide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705" y="4572719"/>
            <a:ext cx="9089390" cy="1501751"/>
          </a:xfrm>
        </p:spPr>
        <p:txBody>
          <a:bodyPr>
            <a:normAutofit fontScale="90000"/>
          </a:bodyPr>
          <a:lstStyle/>
          <a:p>
            <a:r>
              <a:rPr lang="fr-FR" cap="none" dirty="0" smtClean="0"/>
              <a:t>Diffusion d'une culture ERM au sein d'une organisation : une démarche complexe mais réalisable </a:t>
            </a:r>
            <a:endParaRPr lang="fr-FR" cap="none" dirty="0">
              <a:solidFill>
                <a:schemeClr val="tx1"/>
              </a:solidFill>
            </a:endParaRPr>
          </a:p>
        </p:txBody>
      </p:sp>
      <p:sp>
        <p:nvSpPr>
          <p:cNvPr id="3" name="Sous-titre 2"/>
          <p:cNvSpPr>
            <a:spLocks noGrp="1"/>
          </p:cNvSpPr>
          <p:nvPr>
            <p:ph type="body" idx="1"/>
          </p:nvPr>
        </p:nvSpPr>
        <p:spPr>
          <a:xfrm>
            <a:off x="844705" y="2918692"/>
            <a:ext cx="9089390" cy="1654025"/>
          </a:xfrm>
        </p:spPr>
        <p:txBody>
          <a:bodyPr>
            <a:normAutofit/>
          </a:bodyPr>
          <a:lstStyle/>
          <a:p>
            <a:r>
              <a:rPr lang="fr-FR" sz="2400" dirty="0" smtClean="0"/>
              <a:t>David DUBOIS, </a:t>
            </a:r>
            <a:r>
              <a:rPr lang="fr-FR" sz="2000" dirty="0" smtClean="0"/>
              <a:t>Actuaire Expert ERM, CERA, MBA</a:t>
            </a:r>
          </a:p>
          <a:p>
            <a:r>
              <a:rPr lang="fr-FR" sz="2400" dirty="0"/>
              <a:t>Voahirana RANAIVOZANANY,</a:t>
            </a:r>
            <a:r>
              <a:rPr lang="fr-FR" sz="2000" dirty="0" smtClean="0"/>
              <a:t> Actuaire Expert ERM, CERA</a:t>
            </a:r>
            <a:endParaRPr lang="fr-FR" sz="2000"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011">
            <a:off x="6583450" y="427469"/>
            <a:ext cx="4427914" cy="3320935"/>
          </a:xfrm>
          <a:prstGeom prst="rect">
            <a:avLst/>
          </a:prstGeom>
        </p:spPr>
      </p:pic>
    </p:spTree>
    <p:extLst>
      <p:ext uri="{BB962C8B-B14F-4D97-AF65-F5344CB8AC3E}">
        <p14:creationId xmlns:p14="http://schemas.microsoft.com/office/powerpoint/2010/main" val="3840050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Pourquoi un intérêt grandissant pour l’ERM ?</a:t>
            </a:r>
            <a:endParaRPr lang="fr-FR" dirty="0"/>
          </a:p>
        </p:txBody>
      </p:sp>
      <p:sp>
        <p:nvSpPr>
          <p:cNvPr id="5" name="Espace réservé du contenu 4"/>
          <p:cNvSpPr>
            <a:spLocks noGrp="1"/>
          </p:cNvSpPr>
          <p:nvPr>
            <p:ph idx="1"/>
          </p:nvPr>
        </p:nvSpPr>
        <p:spPr>
          <a:xfrm>
            <a:off x="356447" y="2496323"/>
            <a:ext cx="9094709" cy="4452660"/>
          </a:xfrm>
        </p:spPr>
        <p:txBody>
          <a:bodyPr>
            <a:noAutofit/>
          </a:bodyPr>
          <a:lstStyle/>
          <a:p>
            <a:r>
              <a:rPr lang="fr-FR" dirty="0" smtClean="0"/>
              <a:t>Risque de destruction de la valeur par imprudence et manque d’anticipation sur des évènements potentiels</a:t>
            </a:r>
          </a:p>
          <a:p>
            <a:r>
              <a:rPr lang="fr-FR" dirty="0" smtClean="0"/>
              <a:t>Identification large des risques : </a:t>
            </a:r>
            <a:r>
              <a:rPr lang="fr-FR" b="1" dirty="0" smtClean="0"/>
              <a:t>risque pur, risque de marché, risque de crédit, risque opérationnel et risque de liquidité …</a:t>
            </a:r>
          </a:p>
          <a:p>
            <a:r>
              <a:rPr lang="fr-FR" dirty="0" smtClean="0"/>
              <a:t>Nécessité </a:t>
            </a:r>
            <a:r>
              <a:rPr lang="fr-FR" dirty="0"/>
              <a:t>d’impliquer l’ensemble des collaborateurs </a:t>
            </a:r>
            <a:r>
              <a:rPr lang="fr-FR" dirty="0" smtClean="0"/>
              <a:t>face à l’évolution de l’organisation des entreprises et dilution du pouvoir</a:t>
            </a:r>
          </a:p>
        </p:txBody>
      </p:sp>
      <p:sp>
        <p:nvSpPr>
          <p:cNvPr id="6" name="Rectangle 5"/>
          <p:cNvSpPr/>
          <p:nvPr/>
        </p:nvSpPr>
        <p:spPr>
          <a:xfrm>
            <a:off x="378148" y="1476375"/>
            <a:ext cx="9865096" cy="79208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fr-FR" sz="2400" b="1" dirty="0" smtClean="0">
                <a:latin typeface="Cambria" panose="02040503050406030204" pitchFamily="18" charset="0"/>
              </a:rPr>
              <a:t>Prise de conscience généralisée induite par les faillites et les crises successives</a:t>
            </a:r>
            <a:endParaRPr lang="fr-FR" sz="2400" b="1" dirty="0">
              <a:latin typeface="Cambria" panose="02040503050406030204" pitchFamily="18" charset="0"/>
            </a:endParaRPr>
          </a:p>
        </p:txBody>
      </p:sp>
    </p:spTree>
    <p:extLst>
      <p:ext uri="{BB962C8B-B14F-4D97-AF65-F5344CB8AC3E}">
        <p14:creationId xmlns:p14="http://schemas.microsoft.com/office/powerpoint/2010/main" val="290528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Pourquoi un intérêt grandissant pour l’ERM ?</a:t>
            </a:r>
            <a:endParaRPr lang="fr-FR" dirty="0"/>
          </a:p>
        </p:txBody>
      </p:sp>
      <p:sp>
        <p:nvSpPr>
          <p:cNvPr id="5" name="Espace réservé du contenu 4"/>
          <p:cNvSpPr>
            <a:spLocks noGrp="1"/>
          </p:cNvSpPr>
          <p:nvPr>
            <p:ph idx="1"/>
          </p:nvPr>
        </p:nvSpPr>
        <p:spPr>
          <a:xfrm>
            <a:off x="450156" y="2772519"/>
            <a:ext cx="6741159" cy="4092620"/>
          </a:xfrm>
        </p:spPr>
        <p:txBody>
          <a:bodyPr>
            <a:noAutofit/>
          </a:bodyPr>
          <a:lstStyle/>
          <a:p>
            <a:r>
              <a:rPr lang="fr-FR" b="1" dirty="0" smtClean="0"/>
              <a:t>Actionnaires</a:t>
            </a:r>
            <a:r>
              <a:rPr lang="fr-FR" dirty="0" smtClean="0"/>
              <a:t> </a:t>
            </a:r>
            <a:r>
              <a:rPr lang="fr-FR" dirty="0"/>
              <a:t>: intérêts </a:t>
            </a:r>
            <a:r>
              <a:rPr lang="fr-FR" dirty="0" smtClean="0"/>
              <a:t>divergents  et perte </a:t>
            </a:r>
            <a:r>
              <a:rPr lang="fr-FR" dirty="0"/>
              <a:t>de </a:t>
            </a:r>
            <a:r>
              <a:rPr lang="fr-FR" dirty="0" smtClean="0"/>
              <a:t>confiance envers le management</a:t>
            </a:r>
          </a:p>
          <a:p>
            <a:r>
              <a:rPr lang="fr-FR" b="1" dirty="0" smtClean="0"/>
              <a:t>Investisseurs</a:t>
            </a:r>
            <a:r>
              <a:rPr lang="fr-FR" dirty="0" smtClean="0"/>
              <a:t> : optimisation risque – rendement et transparence comptable et financière</a:t>
            </a:r>
          </a:p>
          <a:p>
            <a:r>
              <a:rPr lang="fr-FR" b="1" dirty="0" smtClean="0"/>
              <a:t>Clients</a:t>
            </a:r>
            <a:r>
              <a:rPr lang="fr-FR" dirty="0" smtClean="0"/>
              <a:t> : respect des engagements, qualité des produits et services …</a:t>
            </a:r>
          </a:p>
          <a:p>
            <a:r>
              <a:rPr lang="fr-FR" b="1" dirty="0" smtClean="0"/>
              <a:t>Agences de notation </a:t>
            </a:r>
            <a:r>
              <a:rPr lang="fr-FR" dirty="0" smtClean="0"/>
              <a:t>: appréciation de l’ERM dans le processus de notation</a:t>
            </a:r>
          </a:p>
          <a:p>
            <a:r>
              <a:rPr lang="fr-FR" b="1" dirty="0" smtClean="0"/>
              <a:t>Salariés, Etat, Organismes professionnels …</a:t>
            </a:r>
          </a:p>
          <a:p>
            <a:endParaRPr lang="fr-FR" dirty="0"/>
          </a:p>
        </p:txBody>
      </p:sp>
      <p:sp>
        <p:nvSpPr>
          <p:cNvPr id="6" name="Rectangle 5"/>
          <p:cNvSpPr/>
          <p:nvPr/>
        </p:nvSpPr>
        <p:spPr>
          <a:xfrm>
            <a:off x="378148" y="1476375"/>
            <a:ext cx="9865096" cy="86409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fr-FR" sz="2400" b="1" dirty="0" smtClean="0">
                <a:latin typeface="Cambria" panose="02040503050406030204" pitchFamily="18" charset="0"/>
              </a:rPr>
              <a:t>Pression </a:t>
            </a:r>
            <a:r>
              <a:rPr lang="fr-FR" sz="2400" b="1" dirty="0">
                <a:latin typeface="Cambria" panose="02040503050406030204" pitchFamily="18" charset="0"/>
              </a:rPr>
              <a:t>des parties </a:t>
            </a:r>
            <a:r>
              <a:rPr lang="fr-FR" sz="2400" b="1" dirty="0" smtClean="0">
                <a:latin typeface="Cambria" panose="02040503050406030204" pitchFamily="18" charset="0"/>
              </a:rPr>
              <a:t>prenantes rendant nécessaire de prouver (principe de précaution) que les risques sont identifiés et évalués </a:t>
            </a:r>
            <a:endParaRPr lang="fr-FR" sz="2400" b="1" dirty="0">
              <a:latin typeface="Cambria" panose="02040503050406030204" pitchFamily="18" charset="0"/>
            </a:endParaRPr>
          </a:p>
        </p:txBody>
      </p:sp>
      <p:grpSp>
        <p:nvGrpSpPr>
          <p:cNvPr id="7" name="Groupe 6"/>
          <p:cNvGrpSpPr/>
          <p:nvPr/>
        </p:nvGrpSpPr>
        <p:grpSpPr>
          <a:xfrm>
            <a:off x="7220640" y="3378669"/>
            <a:ext cx="3203276" cy="2880320"/>
            <a:chOff x="5862657" y="2248801"/>
            <a:chExt cx="4571428" cy="3793484"/>
          </a:xfrm>
        </p:grpSpPr>
        <p:sp>
          <p:nvSpPr>
            <p:cNvPr id="8" name="Rectangle 7"/>
            <p:cNvSpPr/>
            <p:nvPr/>
          </p:nvSpPr>
          <p:spPr>
            <a:xfrm>
              <a:off x="6359900" y="2248802"/>
              <a:ext cx="2037093" cy="1652130"/>
            </a:xfrm>
            <a:prstGeom prst="rect">
              <a:avLst/>
            </a:prstGeom>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fr-FR" sz="1200" b="1" dirty="0">
                  <a:latin typeface="Cambria" panose="02040503050406030204" pitchFamily="18" charset="0"/>
                </a:rPr>
                <a:t>SATISFAIRE</a:t>
              </a:r>
            </a:p>
            <a:p>
              <a:pPr algn="ctr"/>
              <a:endParaRPr lang="fr-FR" sz="1200" dirty="0">
                <a:latin typeface="Cambria" panose="02040503050406030204" pitchFamily="18" charset="0"/>
              </a:endParaRPr>
            </a:p>
            <a:p>
              <a:pPr algn="ctr"/>
              <a:r>
                <a:rPr lang="fr-FR" sz="1200" dirty="0">
                  <a:latin typeface="Cambria" panose="02040503050406030204" pitchFamily="18" charset="0"/>
                </a:rPr>
                <a:t>Atténuer l’impact des leaders négatifs </a:t>
              </a:r>
            </a:p>
          </p:txBody>
        </p:sp>
        <p:sp>
          <p:nvSpPr>
            <p:cNvPr id="9" name="Rectangle 8"/>
            <p:cNvSpPr/>
            <p:nvPr/>
          </p:nvSpPr>
          <p:spPr>
            <a:xfrm>
              <a:off x="8396992" y="2248802"/>
              <a:ext cx="2037093" cy="1652130"/>
            </a:xfrm>
            <a:prstGeom prst="rect">
              <a:avLst/>
            </a:prstGeom>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fr-FR" sz="1200" b="1" dirty="0">
                  <a:latin typeface="Cambria" panose="02040503050406030204" pitchFamily="18" charset="0"/>
                </a:rPr>
                <a:t>ACTEURS CLEFS</a:t>
              </a:r>
            </a:p>
            <a:p>
              <a:pPr algn="ctr"/>
              <a:r>
                <a:rPr lang="fr-FR" sz="1200" b="1" dirty="0">
                  <a:latin typeface="Cambria" panose="02040503050406030204" pitchFamily="18" charset="0"/>
                </a:rPr>
                <a:t>A MANAGER</a:t>
              </a:r>
            </a:p>
            <a:p>
              <a:pPr algn="ctr"/>
              <a:r>
                <a:rPr lang="fr-FR" sz="1200" dirty="0">
                  <a:latin typeface="Cambria" panose="02040503050406030204" pitchFamily="18" charset="0"/>
                </a:rPr>
                <a:t>S’assurer de leur support actif et participation des leaders positifs</a:t>
              </a:r>
            </a:p>
          </p:txBody>
        </p:sp>
        <p:sp>
          <p:nvSpPr>
            <p:cNvPr id="10" name="Rectangle 9"/>
            <p:cNvSpPr/>
            <p:nvPr/>
          </p:nvSpPr>
          <p:spPr>
            <a:xfrm>
              <a:off x="8396992" y="3900932"/>
              <a:ext cx="2037093" cy="1652130"/>
            </a:xfrm>
            <a:prstGeom prst="rect">
              <a:avLst/>
            </a:prstGeom>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fr-FR" sz="1200" b="1" dirty="0">
                  <a:latin typeface="Cambria" panose="02040503050406030204" pitchFamily="18" charset="0"/>
                </a:rPr>
                <a:t>INFORMER</a:t>
              </a:r>
            </a:p>
            <a:p>
              <a:pPr algn="ctr"/>
              <a:endParaRPr lang="fr-FR" sz="1200" dirty="0">
                <a:latin typeface="Cambria" panose="02040503050406030204" pitchFamily="18" charset="0"/>
              </a:endParaRPr>
            </a:p>
            <a:p>
              <a:pPr algn="ctr"/>
              <a:r>
                <a:rPr lang="fr-FR" sz="1200" dirty="0">
                  <a:latin typeface="Cambria" panose="02040503050406030204" pitchFamily="18" charset="0"/>
                </a:rPr>
                <a:t>Tenir informés et impliqués les partisans</a:t>
              </a:r>
            </a:p>
          </p:txBody>
        </p:sp>
        <p:sp>
          <p:nvSpPr>
            <p:cNvPr id="11" name="Rectangle 10"/>
            <p:cNvSpPr/>
            <p:nvPr/>
          </p:nvSpPr>
          <p:spPr>
            <a:xfrm>
              <a:off x="6359900" y="3900932"/>
              <a:ext cx="2037093" cy="1652130"/>
            </a:xfrm>
            <a:prstGeom prst="rect">
              <a:avLst/>
            </a:prstGeom>
          </p:spPr>
          <p:style>
            <a:lnRef idx="3">
              <a:schemeClr val="lt1"/>
            </a:lnRef>
            <a:fillRef idx="1">
              <a:schemeClr val="accent4"/>
            </a:fillRef>
            <a:effectRef idx="1">
              <a:schemeClr val="accent4"/>
            </a:effectRef>
            <a:fontRef idx="minor">
              <a:schemeClr val="lt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fr-FR" sz="1200" b="1" dirty="0">
                  <a:latin typeface="Cambria" panose="02040503050406030204" pitchFamily="18" charset="0"/>
                </a:rPr>
                <a:t>EFFORT MINIMAL</a:t>
              </a:r>
            </a:p>
            <a:p>
              <a:pPr algn="ctr"/>
              <a:endParaRPr lang="fr-FR" sz="1200" dirty="0">
                <a:latin typeface="Cambria" panose="02040503050406030204" pitchFamily="18" charset="0"/>
              </a:endParaRPr>
            </a:p>
            <a:p>
              <a:pPr algn="ctr"/>
              <a:r>
                <a:rPr lang="fr-FR" sz="1200" dirty="0">
                  <a:latin typeface="Cambria" panose="02040503050406030204" pitchFamily="18" charset="0"/>
                </a:rPr>
                <a:t>Surveiller ou ignorer les opposants</a:t>
              </a:r>
            </a:p>
          </p:txBody>
        </p:sp>
        <p:sp>
          <p:nvSpPr>
            <p:cNvPr id="12" name="Rectangle 11"/>
            <p:cNvSpPr/>
            <p:nvPr/>
          </p:nvSpPr>
          <p:spPr>
            <a:xfrm>
              <a:off x="6359900" y="5569102"/>
              <a:ext cx="4074185" cy="47318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fr-FR" sz="1600" b="1" dirty="0">
                  <a:latin typeface="Cambria" panose="02040503050406030204" pitchFamily="18" charset="0"/>
                </a:rPr>
                <a:t>-                </a:t>
              </a:r>
              <a:r>
                <a:rPr lang="fr-FR" sz="1600" b="1" dirty="0" smtClean="0">
                  <a:latin typeface="Cambria" panose="02040503050406030204" pitchFamily="18" charset="0"/>
                </a:rPr>
                <a:t>   </a:t>
              </a:r>
              <a:r>
                <a:rPr lang="fr-FR" sz="1600" b="1" dirty="0">
                  <a:latin typeface="Cambria" panose="02040503050406030204" pitchFamily="18" charset="0"/>
                </a:rPr>
                <a:t>Intérêt             </a:t>
              </a:r>
              <a:r>
                <a:rPr lang="fr-FR" sz="1600" b="1" dirty="0" smtClean="0">
                  <a:latin typeface="Cambria" panose="02040503050406030204" pitchFamily="18" charset="0"/>
                </a:rPr>
                <a:t>     </a:t>
              </a:r>
              <a:r>
                <a:rPr lang="fr-FR" sz="1600" b="1" dirty="0">
                  <a:latin typeface="Cambria" panose="02040503050406030204" pitchFamily="18" charset="0"/>
                </a:rPr>
                <a:t>+</a:t>
              </a:r>
            </a:p>
          </p:txBody>
        </p:sp>
        <p:sp>
          <p:nvSpPr>
            <p:cNvPr id="13" name="Rectangle 12"/>
            <p:cNvSpPr/>
            <p:nvPr/>
          </p:nvSpPr>
          <p:spPr>
            <a:xfrm rot="16200000">
              <a:off x="4447118" y="3664340"/>
              <a:ext cx="3304261" cy="473183"/>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80201" tIns="40100" rIns="80201" bIns="40100" numCol="1" spcCol="0" rtlCol="0" fromWordArt="0" anchor="ctr" anchorCtr="0" forceAA="0" compatLnSpc="1">
              <a:prstTxWarp prst="textNoShape">
                <a:avLst/>
              </a:prstTxWarp>
              <a:noAutofit/>
            </a:bodyPr>
            <a:lstStyle/>
            <a:p>
              <a:pPr algn="ctr"/>
              <a:r>
                <a:rPr lang="fr-FR" sz="1600" b="1" dirty="0">
                  <a:latin typeface="Cambria" panose="02040503050406030204" pitchFamily="18" charset="0"/>
                </a:rPr>
                <a:t>-               </a:t>
              </a:r>
              <a:r>
                <a:rPr lang="fr-FR" sz="1600" b="1" dirty="0" smtClean="0">
                  <a:latin typeface="Cambria" panose="02040503050406030204" pitchFamily="18" charset="0"/>
                </a:rPr>
                <a:t>Pouvoir             </a:t>
              </a:r>
              <a:r>
                <a:rPr lang="fr-FR" sz="1600" b="1" dirty="0">
                  <a:latin typeface="Cambria" panose="02040503050406030204" pitchFamily="18" charset="0"/>
                </a:rPr>
                <a:t>+</a:t>
              </a:r>
            </a:p>
          </p:txBody>
        </p:sp>
      </p:grpSp>
    </p:spTree>
    <p:extLst>
      <p:ext uri="{BB962C8B-B14F-4D97-AF65-F5344CB8AC3E}">
        <p14:creationId xmlns:p14="http://schemas.microsoft.com/office/powerpoint/2010/main" val="283786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4050556" y="2999991"/>
            <a:ext cx="2592288" cy="2592288"/>
          </a:xfrm>
          <a:prstGeom prst="ellipse">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r>
              <a:rPr lang="fr-FR" sz="3200" b="1" dirty="0" smtClean="0">
                <a:latin typeface="Cambria" panose="02040503050406030204" pitchFamily="18" charset="0"/>
              </a:rPr>
              <a:t>ERM</a:t>
            </a:r>
            <a:endParaRPr lang="fr-FR" sz="2400" b="1" dirty="0">
              <a:latin typeface="Cambria" panose="02040503050406030204" pitchFamily="18" charset="0"/>
            </a:endParaRPr>
          </a:p>
        </p:txBody>
      </p:sp>
      <p:graphicFrame>
        <p:nvGraphicFramePr>
          <p:cNvPr id="4" name="Diagramme 3"/>
          <p:cNvGraphicFramePr/>
          <p:nvPr>
            <p:extLst>
              <p:ext uri="{D42A27DB-BD31-4B8C-83A1-F6EECF244321}">
                <p14:modId xmlns:p14="http://schemas.microsoft.com/office/powerpoint/2010/main" val="3730643642"/>
              </p:ext>
            </p:extLst>
          </p:nvPr>
        </p:nvGraphicFramePr>
        <p:xfrm>
          <a:off x="1242244" y="1260351"/>
          <a:ext cx="8145662" cy="563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itre 1"/>
          <p:cNvSpPr>
            <a:spLocks noGrp="1"/>
          </p:cNvSpPr>
          <p:nvPr>
            <p:ph type="title"/>
          </p:nvPr>
        </p:nvSpPr>
        <p:spPr/>
        <p:txBody>
          <a:bodyPr>
            <a:normAutofit/>
          </a:bodyPr>
          <a:lstStyle/>
          <a:p>
            <a:r>
              <a:rPr lang="fr-FR" dirty="0" smtClean="0"/>
              <a:t>Définir l’ERM : </a:t>
            </a:r>
            <a:r>
              <a:rPr lang="fr-FR" b="0" i="1" dirty="0" smtClean="0"/>
              <a:t>préalable à la culture du risque</a:t>
            </a:r>
            <a:endParaRPr lang="fr-FR" b="0" i="1" dirty="0"/>
          </a:p>
        </p:txBody>
      </p:sp>
    </p:spTree>
    <p:extLst>
      <p:ext uri="{BB962C8B-B14F-4D97-AF65-F5344CB8AC3E}">
        <p14:creationId xmlns:p14="http://schemas.microsoft.com/office/powerpoint/2010/main" val="34491074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Définir l’ERM : </a:t>
            </a:r>
            <a:r>
              <a:rPr lang="fr-FR" b="0" i="1" dirty="0" smtClean="0"/>
              <a:t>capacité à répondre à ces questions </a:t>
            </a:r>
            <a:endParaRPr lang="fr-FR" b="0" i="1" dirty="0"/>
          </a:p>
        </p:txBody>
      </p:sp>
      <p:grpSp>
        <p:nvGrpSpPr>
          <p:cNvPr id="3" name="Groupe 2"/>
          <p:cNvGrpSpPr/>
          <p:nvPr/>
        </p:nvGrpSpPr>
        <p:grpSpPr>
          <a:xfrm>
            <a:off x="2394372" y="1343807"/>
            <a:ext cx="5904656" cy="5904656"/>
            <a:chOff x="2394372" y="1343807"/>
            <a:chExt cx="5904656" cy="5904656"/>
          </a:xfrm>
        </p:grpSpPr>
        <p:sp>
          <p:nvSpPr>
            <p:cNvPr id="26" name="Ellipse 25"/>
            <p:cNvSpPr/>
            <p:nvPr/>
          </p:nvSpPr>
          <p:spPr>
            <a:xfrm>
              <a:off x="2394372" y="1343807"/>
              <a:ext cx="5904656" cy="5904656"/>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sz="2000" b="1" dirty="0">
                <a:latin typeface="Cambria" panose="02040503050406030204" pitchFamily="18" charset="0"/>
              </a:endParaRPr>
            </a:p>
          </p:txBody>
        </p:sp>
        <p:cxnSp>
          <p:nvCxnSpPr>
            <p:cNvPr id="11" name="Connecteur droit 10"/>
            <p:cNvCxnSpPr/>
            <p:nvPr/>
          </p:nvCxnSpPr>
          <p:spPr>
            <a:xfrm>
              <a:off x="2394372" y="4296135"/>
              <a:ext cx="59046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3259089" y="2208524"/>
              <a:ext cx="4175222" cy="41752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5346700" y="1343807"/>
              <a:ext cx="0" cy="59046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3259089" y="2208524"/>
              <a:ext cx="4175222" cy="41752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4050556" y="2999991"/>
              <a:ext cx="2592288" cy="2592288"/>
            </a:xfrm>
            <a:prstGeom prst="ellipse">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algn="ctr"/>
              <a:endParaRPr lang="fr-FR" sz="2400" b="1" dirty="0">
                <a:latin typeface="Cambria" panose="02040503050406030204" pitchFamily="18" charset="0"/>
              </a:endParaRPr>
            </a:p>
          </p:txBody>
        </p:sp>
        <p:sp>
          <p:nvSpPr>
            <p:cNvPr id="23" name="ZoneTexte 22"/>
            <p:cNvSpPr txBox="1"/>
            <p:nvPr/>
          </p:nvSpPr>
          <p:spPr>
            <a:xfrm>
              <a:off x="4027274" y="1854581"/>
              <a:ext cx="1040541" cy="707886"/>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Stress</a:t>
              </a:r>
            </a:p>
            <a:p>
              <a:pPr algn="ctr"/>
              <a:r>
                <a:rPr lang="fr-FR" sz="2000" b="1" dirty="0" smtClean="0">
                  <a:solidFill>
                    <a:schemeClr val="bg1"/>
                  </a:solidFill>
                  <a:latin typeface="Cambria" panose="02040503050406030204" pitchFamily="18" charset="0"/>
                </a:rPr>
                <a:t>Testing</a:t>
              </a:r>
              <a:endParaRPr lang="fr-FR" sz="2000" b="1" dirty="0">
                <a:solidFill>
                  <a:schemeClr val="bg1"/>
                </a:solidFill>
                <a:latin typeface="Cambria" panose="02040503050406030204" pitchFamily="18" charset="0"/>
              </a:endParaRPr>
            </a:p>
          </p:txBody>
        </p:sp>
        <p:sp>
          <p:nvSpPr>
            <p:cNvPr id="33" name="ZoneTexte 32"/>
            <p:cNvSpPr txBox="1"/>
            <p:nvPr/>
          </p:nvSpPr>
          <p:spPr>
            <a:xfrm>
              <a:off x="5449323" y="2022822"/>
              <a:ext cx="1789272" cy="400110"/>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Identification</a:t>
              </a:r>
              <a:endParaRPr lang="fr-FR" sz="2000" b="1" dirty="0">
                <a:solidFill>
                  <a:schemeClr val="bg1"/>
                </a:solidFill>
                <a:latin typeface="Cambria" panose="02040503050406030204" pitchFamily="18" charset="0"/>
              </a:endParaRPr>
            </a:p>
          </p:txBody>
        </p:sp>
        <p:sp>
          <p:nvSpPr>
            <p:cNvPr id="34" name="ZoneTexte 33"/>
            <p:cNvSpPr txBox="1"/>
            <p:nvPr/>
          </p:nvSpPr>
          <p:spPr>
            <a:xfrm>
              <a:off x="2887032" y="3319546"/>
              <a:ext cx="1194750" cy="400110"/>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Réponse</a:t>
              </a:r>
              <a:endParaRPr lang="fr-FR" sz="2000" b="1" dirty="0">
                <a:solidFill>
                  <a:schemeClr val="bg1"/>
                </a:solidFill>
                <a:latin typeface="Cambria" panose="02040503050406030204" pitchFamily="18" charset="0"/>
              </a:endParaRPr>
            </a:p>
          </p:txBody>
        </p:sp>
        <p:sp>
          <p:nvSpPr>
            <p:cNvPr id="35" name="ZoneTexte 34"/>
            <p:cNvSpPr txBox="1"/>
            <p:nvPr/>
          </p:nvSpPr>
          <p:spPr>
            <a:xfrm>
              <a:off x="2833731" y="4750777"/>
              <a:ext cx="1200265" cy="400110"/>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Contrôle</a:t>
              </a:r>
              <a:endParaRPr lang="fr-FR" sz="2000" b="1" dirty="0">
                <a:solidFill>
                  <a:schemeClr val="bg1"/>
                </a:solidFill>
                <a:latin typeface="Cambria" panose="02040503050406030204" pitchFamily="18" charset="0"/>
              </a:endParaRPr>
            </a:p>
          </p:txBody>
        </p:sp>
        <p:sp>
          <p:nvSpPr>
            <p:cNvPr id="36" name="ZoneTexte 35"/>
            <p:cNvSpPr txBox="1"/>
            <p:nvPr/>
          </p:nvSpPr>
          <p:spPr>
            <a:xfrm>
              <a:off x="3546500" y="5724847"/>
              <a:ext cx="1872208" cy="1015663"/>
            </a:xfrm>
            <a:prstGeom prst="rect">
              <a:avLst/>
            </a:prstGeom>
            <a:noFill/>
          </p:spPr>
          <p:txBody>
            <a:bodyPr wrap="square" rtlCol="0">
              <a:spAutoFit/>
            </a:bodyPr>
            <a:lstStyle/>
            <a:p>
              <a:pPr algn="ctr"/>
              <a:r>
                <a:rPr lang="fr-FR" sz="2000" b="1" dirty="0" smtClean="0">
                  <a:solidFill>
                    <a:schemeClr val="bg1"/>
                  </a:solidFill>
                  <a:latin typeface="Cambria" panose="02040503050406030204" pitchFamily="18" charset="0"/>
                </a:rPr>
                <a:t>Mesures du risque et de </a:t>
              </a:r>
            </a:p>
            <a:p>
              <a:pPr algn="ctr"/>
              <a:r>
                <a:rPr lang="fr-FR" sz="2000" b="1" dirty="0" smtClean="0">
                  <a:solidFill>
                    <a:schemeClr val="bg1"/>
                  </a:solidFill>
                  <a:latin typeface="Cambria" panose="02040503050406030204" pitchFamily="18" charset="0"/>
                </a:rPr>
                <a:t>performance</a:t>
              </a:r>
              <a:endParaRPr lang="fr-FR" sz="2000" b="1" dirty="0">
                <a:solidFill>
                  <a:schemeClr val="bg1"/>
                </a:solidFill>
                <a:latin typeface="Cambria" panose="02040503050406030204" pitchFamily="18" charset="0"/>
              </a:endParaRPr>
            </a:p>
          </p:txBody>
        </p:sp>
        <p:sp>
          <p:nvSpPr>
            <p:cNvPr id="37" name="ZoneTexte 36"/>
            <p:cNvSpPr txBox="1"/>
            <p:nvPr/>
          </p:nvSpPr>
          <p:spPr>
            <a:xfrm>
              <a:off x="5346700" y="5940871"/>
              <a:ext cx="1725152" cy="707886"/>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Données et</a:t>
              </a:r>
            </a:p>
            <a:p>
              <a:pPr algn="ctr"/>
              <a:r>
                <a:rPr lang="fr-FR" sz="2000" b="1" dirty="0" smtClean="0">
                  <a:solidFill>
                    <a:schemeClr val="bg1"/>
                  </a:solidFill>
                  <a:latin typeface="Cambria" panose="02040503050406030204" pitchFamily="18" charset="0"/>
                </a:rPr>
                <a:t>informations</a:t>
              </a:r>
              <a:endParaRPr lang="fr-FR" sz="2000" b="1" dirty="0">
                <a:solidFill>
                  <a:schemeClr val="bg1"/>
                </a:solidFill>
                <a:latin typeface="Cambria" panose="02040503050406030204" pitchFamily="18" charset="0"/>
              </a:endParaRPr>
            </a:p>
          </p:txBody>
        </p:sp>
        <p:sp>
          <p:nvSpPr>
            <p:cNvPr id="38" name="ZoneTexte 37"/>
            <p:cNvSpPr txBox="1"/>
            <p:nvPr/>
          </p:nvSpPr>
          <p:spPr>
            <a:xfrm>
              <a:off x="6359684" y="4903142"/>
              <a:ext cx="1730410" cy="400110"/>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Gouvernance</a:t>
              </a:r>
              <a:endParaRPr lang="fr-FR" sz="2000" b="1" dirty="0">
                <a:solidFill>
                  <a:schemeClr val="bg1"/>
                </a:solidFill>
                <a:latin typeface="Cambria" panose="02040503050406030204" pitchFamily="18" charset="0"/>
              </a:endParaRPr>
            </a:p>
          </p:txBody>
        </p:sp>
        <p:sp>
          <p:nvSpPr>
            <p:cNvPr id="39" name="ZoneTexte 38"/>
            <p:cNvSpPr txBox="1"/>
            <p:nvPr/>
          </p:nvSpPr>
          <p:spPr>
            <a:xfrm>
              <a:off x="6585035" y="3165658"/>
              <a:ext cx="1430200" cy="707886"/>
            </a:xfrm>
            <a:prstGeom prst="rect">
              <a:avLst/>
            </a:prstGeom>
            <a:noFill/>
          </p:spPr>
          <p:txBody>
            <a:bodyPr wrap="none" rtlCol="0">
              <a:spAutoFit/>
            </a:bodyPr>
            <a:lstStyle/>
            <a:p>
              <a:pPr algn="ctr"/>
              <a:r>
                <a:rPr lang="fr-FR" sz="2000" b="1" dirty="0" smtClean="0">
                  <a:solidFill>
                    <a:schemeClr val="bg1"/>
                  </a:solidFill>
                  <a:latin typeface="Cambria" panose="02040503050406030204" pitchFamily="18" charset="0"/>
                </a:rPr>
                <a:t>Appétence</a:t>
              </a:r>
            </a:p>
            <a:p>
              <a:pPr algn="ctr"/>
              <a:r>
                <a:rPr lang="fr-FR" sz="2000" b="1" dirty="0" smtClean="0">
                  <a:solidFill>
                    <a:schemeClr val="bg1"/>
                  </a:solidFill>
                  <a:latin typeface="Cambria" panose="02040503050406030204" pitchFamily="18" charset="0"/>
                </a:rPr>
                <a:t>au risque</a:t>
              </a:r>
            </a:p>
          </p:txBody>
        </p:sp>
      </p:grpSp>
      <p:sp>
        <p:nvSpPr>
          <p:cNvPr id="32" name="Légende à une bordure 1 31"/>
          <p:cNvSpPr/>
          <p:nvPr/>
        </p:nvSpPr>
        <p:spPr>
          <a:xfrm>
            <a:off x="7317646" y="1175566"/>
            <a:ext cx="2747157" cy="516833"/>
          </a:xfrm>
          <a:prstGeom prst="accentCallout1">
            <a:avLst>
              <a:gd name="adj1" fmla="val 18750"/>
              <a:gd name="adj2" fmla="val -3578"/>
              <a:gd name="adj3" fmla="val 146200"/>
              <a:gd name="adj4" fmla="val -3146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a:solidFill>
                  <a:schemeClr val="tx1"/>
                </a:solidFill>
                <a:latin typeface="Cambria" panose="02040503050406030204" pitchFamily="18" charset="0"/>
              </a:rPr>
              <a:t>Quels sont les risques auxquels l’organisation est soumise ? </a:t>
            </a:r>
          </a:p>
        </p:txBody>
      </p:sp>
      <p:sp>
        <p:nvSpPr>
          <p:cNvPr id="46" name="Légende à une bordure 1 45"/>
          <p:cNvSpPr/>
          <p:nvPr/>
        </p:nvSpPr>
        <p:spPr>
          <a:xfrm>
            <a:off x="7722964" y="6609848"/>
            <a:ext cx="2747157" cy="679015"/>
          </a:xfrm>
          <a:prstGeom prst="accentCallout1">
            <a:avLst>
              <a:gd name="adj1" fmla="val 18750"/>
              <a:gd name="adj2" fmla="val -3578"/>
              <a:gd name="adj3" fmla="val -503"/>
              <a:gd name="adj4" fmla="val -3856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La qualité des données est-elle conforme à la gestion des risques ? </a:t>
            </a:r>
            <a:endParaRPr lang="fr-FR" sz="1400" i="1" dirty="0">
              <a:solidFill>
                <a:schemeClr val="tx1"/>
              </a:solidFill>
              <a:latin typeface="Cambria" panose="02040503050406030204" pitchFamily="18" charset="0"/>
            </a:endParaRPr>
          </a:p>
        </p:txBody>
      </p:sp>
      <p:sp>
        <p:nvSpPr>
          <p:cNvPr id="51" name="Légende à une bordure 1 50"/>
          <p:cNvSpPr/>
          <p:nvPr/>
        </p:nvSpPr>
        <p:spPr>
          <a:xfrm>
            <a:off x="8299029" y="2304050"/>
            <a:ext cx="2394372" cy="516833"/>
          </a:xfrm>
          <a:prstGeom prst="accentCallout1">
            <a:avLst>
              <a:gd name="adj1" fmla="val 18750"/>
              <a:gd name="adj2" fmla="val -3578"/>
              <a:gd name="adj3" fmla="val 146200"/>
              <a:gd name="adj4" fmla="val -3146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Quel est le niveau de risque que l’organisation est prête à assumer ? </a:t>
            </a:r>
            <a:endParaRPr lang="fr-FR" sz="1400" i="1" dirty="0">
              <a:solidFill>
                <a:schemeClr val="tx1"/>
              </a:solidFill>
              <a:latin typeface="Cambria" panose="02040503050406030204" pitchFamily="18" charset="0"/>
            </a:endParaRPr>
          </a:p>
        </p:txBody>
      </p:sp>
      <p:sp>
        <p:nvSpPr>
          <p:cNvPr id="52" name="Légende à une bordure 1 51"/>
          <p:cNvSpPr/>
          <p:nvPr/>
        </p:nvSpPr>
        <p:spPr>
          <a:xfrm>
            <a:off x="8216167" y="5682454"/>
            <a:ext cx="2387117" cy="516833"/>
          </a:xfrm>
          <a:prstGeom prst="accentCallout1">
            <a:avLst>
              <a:gd name="adj1" fmla="val 18750"/>
              <a:gd name="adj2" fmla="val -3578"/>
              <a:gd name="adj3" fmla="val -55999"/>
              <a:gd name="adj4" fmla="val -3199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L’organisation est-elle performante dans la prise en compte des risques ?</a:t>
            </a:r>
            <a:endParaRPr lang="fr-FR" sz="1400" i="1" dirty="0">
              <a:solidFill>
                <a:schemeClr val="tx1"/>
              </a:solidFill>
              <a:latin typeface="Cambria" panose="02040503050406030204" pitchFamily="18" charset="0"/>
            </a:endParaRPr>
          </a:p>
        </p:txBody>
      </p:sp>
      <p:sp>
        <p:nvSpPr>
          <p:cNvPr id="54" name="Légende à une bordure 1 53"/>
          <p:cNvSpPr/>
          <p:nvPr/>
        </p:nvSpPr>
        <p:spPr>
          <a:xfrm flipH="1">
            <a:off x="1350256" y="1175565"/>
            <a:ext cx="2088232" cy="516833"/>
          </a:xfrm>
          <a:prstGeom prst="accentCallout1">
            <a:avLst>
              <a:gd name="adj1" fmla="val 18750"/>
              <a:gd name="adj2" fmla="val -3578"/>
              <a:gd name="adj3" fmla="val 146200"/>
              <a:gd name="adj4" fmla="val -3146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Comment les risques sont-ils reliés entre eux ? </a:t>
            </a:r>
            <a:endParaRPr lang="fr-FR" sz="1400" i="1" dirty="0">
              <a:solidFill>
                <a:schemeClr val="tx1"/>
              </a:solidFill>
              <a:latin typeface="Cambria" panose="02040503050406030204" pitchFamily="18" charset="0"/>
            </a:endParaRPr>
          </a:p>
        </p:txBody>
      </p:sp>
      <p:sp>
        <p:nvSpPr>
          <p:cNvPr id="55" name="Légende à une bordure 1 54"/>
          <p:cNvSpPr/>
          <p:nvPr/>
        </p:nvSpPr>
        <p:spPr>
          <a:xfrm flipH="1">
            <a:off x="90116" y="2741574"/>
            <a:ext cx="2088232" cy="516833"/>
          </a:xfrm>
          <a:prstGeom prst="accentCallout1">
            <a:avLst>
              <a:gd name="adj1" fmla="val 18750"/>
              <a:gd name="adj2" fmla="val -3578"/>
              <a:gd name="adj3" fmla="val 146200"/>
              <a:gd name="adj4" fmla="val -3146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Quelles sont les solutions prises pour faire face aux risques ? </a:t>
            </a:r>
            <a:endParaRPr lang="fr-FR" sz="1400" i="1" dirty="0">
              <a:solidFill>
                <a:schemeClr val="tx1"/>
              </a:solidFill>
              <a:latin typeface="Cambria" panose="02040503050406030204" pitchFamily="18" charset="0"/>
            </a:endParaRPr>
          </a:p>
        </p:txBody>
      </p:sp>
      <p:sp>
        <p:nvSpPr>
          <p:cNvPr id="57" name="Légende à une bordure 1 56"/>
          <p:cNvSpPr/>
          <p:nvPr/>
        </p:nvSpPr>
        <p:spPr>
          <a:xfrm flipH="1">
            <a:off x="18108" y="4616719"/>
            <a:ext cx="2376264" cy="516833"/>
          </a:xfrm>
          <a:prstGeom prst="accentCallout1">
            <a:avLst>
              <a:gd name="adj1" fmla="val 18750"/>
              <a:gd name="adj2" fmla="val 6806"/>
              <a:gd name="adj3" fmla="val 56334"/>
              <a:gd name="adj4" fmla="val -21669"/>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Quel est le niveau de qualité de la gestion des risques ?</a:t>
            </a:r>
            <a:endParaRPr lang="fr-FR" sz="1400" i="1" dirty="0">
              <a:solidFill>
                <a:schemeClr val="tx1"/>
              </a:solidFill>
              <a:latin typeface="Cambria" panose="02040503050406030204" pitchFamily="18" charset="0"/>
            </a:endParaRPr>
          </a:p>
        </p:txBody>
      </p:sp>
      <p:sp>
        <p:nvSpPr>
          <p:cNvPr id="58" name="Légende à une bordure 1 57"/>
          <p:cNvSpPr/>
          <p:nvPr/>
        </p:nvSpPr>
        <p:spPr>
          <a:xfrm flipH="1">
            <a:off x="306140" y="6307126"/>
            <a:ext cx="2088232" cy="516833"/>
          </a:xfrm>
          <a:prstGeom prst="accentCallout1">
            <a:avLst>
              <a:gd name="adj1" fmla="val 18750"/>
              <a:gd name="adj2" fmla="val -3578"/>
              <a:gd name="adj3" fmla="val -39149"/>
              <a:gd name="adj4" fmla="val -62742"/>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i="1" dirty="0" smtClean="0">
                <a:solidFill>
                  <a:schemeClr val="tx1"/>
                </a:solidFill>
                <a:latin typeface="Cambria" panose="02040503050406030204" pitchFamily="18" charset="0"/>
              </a:rPr>
              <a:t>Comment sont évalués les risques ? </a:t>
            </a:r>
            <a:endParaRPr lang="fr-FR" sz="1400" i="1" dirty="0">
              <a:solidFill>
                <a:schemeClr val="tx1"/>
              </a:solidFill>
              <a:latin typeface="Cambria" panose="02040503050406030204" pitchFamily="18" charset="0"/>
            </a:endParaRP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999" y="2999991"/>
            <a:ext cx="3291890" cy="2962701"/>
          </a:xfrm>
          <a:prstGeom prst="rect">
            <a:avLst/>
          </a:prstGeom>
        </p:spPr>
      </p:pic>
    </p:spTree>
    <p:extLst>
      <p:ext uri="{BB962C8B-B14F-4D97-AF65-F5344CB8AC3E}">
        <p14:creationId xmlns:p14="http://schemas.microsoft.com/office/powerpoint/2010/main" val="776720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Témoignages : </a:t>
            </a:r>
            <a:r>
              <a:rPr lang="fr-FR" b="0" i="1" dirty="0" smtClean="0"/>
              <a:t>quelle est la place de l’ERM dans votre entreprise ?</a:t>
            </a:r>
            <a:br>
              <a:rPr lang="fr-FR" b="0" i="1" dirty="0" smtClean="0"/>
            </a:br>
            <a:r>
              <a:rPr lang="fr-FR" dirty="0" smtClean="0"/>
              <a:t>La parole aux Actuaires Expert ERM</a:t>
            </a:r>
            <a:endParaRPr lang="fr-FR" dirty="0"/>
          </a:p>
        </p:txBody>
      </p:sp>
      <p:sp>
        <p:nvSpPr>
          <p:cNvPr id="15" name="Rectangle 14"/>
          <p:cNvSpPr/>
          <p:nvPr/>
        </p:nvSpPr>
        <p:spPr>
          <a:xfrm>
            <a:off x="5706740" y="1692399"/>
            <a:ext cx="3240360" cy="50517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16" name="Rectangle 15"/>
          <p:cNvSpPr/>
          <p:nvPr/>
        </p:nvSpPr>
        <p:spPr>
          <a:xfrm>
            <a:off x="1674292" y="1692399"/>
            <a:ext cx="4032448" cy="50517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a:latin typeface="Cambria" panose="02040503050406030204" pitchFamily="18" charset="0"/>
              </a:rPr>
              <a:t>Pierre PUYMEGES</a:t>
            </a:r>
          </a:p>
          <a:p>
            <a:pPr algn="ctr"/>
            <a:r>
              <a:rPr lang="fr-FR" sz="2000" dirty="0">
                <a:latin typeface="Cambria" panose="02040503050406030204" pitchFamily="18" charset="0"/>
              </a:rPr>
              <a:t>Actuaire Expert ERM</a:t>
            </a:r>
          </a:p>
          <a:p>
            <a:pPr algn="ctr"/>
            <a:r>
              <a:rPr lang="fr-FR" sz="2000" dirty="0">
                <a:latin typeface="Cambria" panose="02040503050406030204" pitchFamily="18" charset="0"/>
              </a:rPr>
              <a:t>2012</a:t>
            </a:r>
          </a:p>
          <a:p>
            <a:pPr algn="ctr"/>
            <a:endParaRPr lang="fr-FR" sz="2000" dirty="0">
              <a:latin typeface="Cambria" panose="02040503050406030204" pitchFamily="18" charset="0"/>
            </a:endParaRPr>
          </a:p>
          <a:p>
            <a:pPr algn="ctr"/>
            <a:endParaRPr lang="fr-FR" sz="2000" dirty="0">
              <a:latin typeface="Cambria" panose="02040503050406030204" pitchFamily="18" charset="0"/>
            </a:endParaRPr>
          </a:p>
          <a:p>
            <a:pPr algn="ctr"/>
            <a:r>
              <a:rPr lang="fr-FR" sz="2200" b="1" dirty="0">
                <a:solidFill>
                  <a:srgbClr val="C00000"/>
                </a:solidFill>
                <a:effectLst>
                  <a:outerShdw blurRad="38100" dist="38100" dir="2700000" algn="tl">
                    <a:srgbClr val="000000">
                      <a:alpha val="43137"/>
                    </a:srgbClr>
                  </a:outerShdw>
                </a:effectLst>
                <a:latin typeface="Cambria" panose="02040503050406030204" pitchFamily="18" charset="0"/>
              </a:rPr>
              <a:t>Quelle place pour l’ERM</a:t>
            </a:r>
          </a:p>
          <a:p>
            <a:pPr algn="ctr"/>
            <a:r>
              <a:rPr lang="fr-FR" sz="2200" b="1" dirty="0">
                <a:solidFill>
                  <a:srgbClr val="C00000"/>
                </a:solidFill>
                <a:effectLst>
                  <a:outerShdw blurRad="38100" dist="38100" dir="2700000" algn="tl">
                    <a:srgbClr val="000000">
                      <a:alpha val="43137"/>
                    </a:srgbClr>
                  </a:outerShdw>
                </a:effectLst>
                <a:latin typeface="Cambria" panose="02040503050406030204" pitchFamily="18" charset="0"/>
              </a:rPr>
              <a:t>en </a:t>
            </a:r>
            <a:r>
              <a:rPr lang="fr-FR" sz="2200" b="1" dirty="0" err="1">
                <a:solidFill>
                  <a:srgbClr val="C00000"/>
                </a:solidFill>
                <a:effectLst>
                  <a:outerShdw blurRad="38100" dist="38100" dir="2700000" algn="tl">
                    <a:srgbClr val="000000">
                      <a:alpha val="43137"/>
                    </a:srgbClr>
                  </a:outerShdw>
                </a:effectLst>
                <a:latin typeface="Cambria" panose="02040503050406030204" pitchFamily="18" charset="0"/>
              </a:rPr>
              <a:t>Asset</a:t>
            </a:r>
            <a:r>
              <a:rPr lang="fr-FR" sz="2200" b="1" dirty="0">
                <a:solidFill>
                  <a:srgbClr val="C00000"/>
                </a:solidFill>
                <a:effectLst>
                  <a:outerShdw blurRad="38100" dist="38100" dir="2700000" algn="tl">
                    <a:srgbClr val="000000">
                      <a:alpha val="43137"/>
                    </a:srgbClr>
                  </a:outerShdw>
                </a:effectLst>
                <a:latin typeface="Cambria" panose="02040503050406030204" pitchFamily="18" charset="0"/>
              </a:rPr>
              <a:t> Management ?</a:t>
            </a:r>
          </a:p>
        </p:txBody>
      </p:sp>
      <p:pic>
        <p:nvPicPr>
          <p:cNvPr id="5" name="IMG_0242">
            <a:hlinkClick r:id="" action="ppaction://media"/>
          </p:cNvPr>
          <p:cNvPicPr>
            <a:picLocks noChangeAspect="1"/>
          </p:cNvPicPr>
          <p:nvPr>
            <a:videoFile r:link="rId1"/>
            <p:extLst>
              <p:ext uri="{DAA4B4D4-6D71-4841-9C94-3DE7FCFB9230}">
                <p14:media xmlns:p14="http://schemas.microsoft.com/office/powerpoint/2010/main" r:embed="rId2">
                  <p14:trim st="12408"/>
                </p14:media>
              </p:ext>
            </p:extLst>
          </p:nvPr>
        </p:nvPicPr>
        <p:blipFill rotWithShape="1">
          <a:blip r:embed="rId5"/>
          <a:srcRect l="28942" r="28943"/>
          <a:stretch>
            <a:fillRect/>
          </a:stretch>
        </p:blipFill>
        <p:spPr>
          <a:xfrm>
            <a:off x="6138788" y="1980431"/>
            <a:ext cx="2520280" cy="448816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7585073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0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06740" y="1692399"/>
            <a:ext cx="3240360" cy="50517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2" name="Titre 1"/>
          <p:cNvSpPr>
            <a:spLocks noGrp="1"/>
          </p:cNvSpPr>
          <p:nvPr>
            <p:ph type="title"/>
          </p:nvPr>
        </p:nvSpPr>
        <p:spPr/>
        <p:txBody>
          <a:bodyPr>
            <a:normAutofit fontScale="90000"/>
          </a:bodyPr>
          <a:lstStyle/>
          <a:p>
            <a:r>
              <a:rPr lang="fr-FR" dirty="0" smtClean="0"/>
              <a:t>Témoignages : </a:t>
            </a:r>
            <a:r>
              <a:rPr lang="fr-FR" b="0" i="1" dirty="0" smtClean="0"/>
              <a:t>quelle est la place de l’ERM dans votre entreprise ?</a:t>
            </a:r>
            <a:br>
              <a:rPr lang="fr-FR" b="0" i="1" dirty="0" smtClean="0"/>
            </a:br>
            <a:r>
              <a:rPr lang="fr-FR" dirty="0" smtClean="0"/>
              <a:t>La parole aux Actuaires Expert ERM</a:t>
            </a:r>
            <a:endParaRPr lang="fr-FR" dirty="0"/>
          </a:p>
        </p:txBody>
      </p:sp>
      <p:sp>
        <p:nvSpPr>
          <p:cNvPr id="7" name="Rectangle 6"/>
          <p:cNvSpPr/>
          <p:nvPr/>
        </p:nvSpPr>
        <p:spPr>
          <a:xfrm>
            <a:off x="1674292" y="1692399"/>
            <a:ext cx="4032448" cy="505170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2400" b="1" dirty="0">
                <a:latin typeface="Cambria" panose="02040503050406030204" pitchFamily="18" charset="0"/>
              </a:rPr>
              <a:t>Julien SAUNIER</a:t>
            </a:r>
          </a:p>
          <a:p>
            <a:pPr algn="ctr"/>
            <a:r>
              <a:rPr lang="fr-FR" dirty="0" smtClean="0">
                <a:latin typeface="Cambria" panose="02040503050406030204" pitchFamily="18" charset="0"/>
              </a:rPr>
              <a:t>Actuaire Expert ERM</a:t>
            </a:r>
          </a:p>
          <a:p>
            <a:pPr algn="ctr"/>
            <a:r>
              <a:rPr lang="fr-FR" dirty="0" smtClean="0">
                <a:latin typeface="Cambria" panose="02040503050406030204" pitchFamily="18" charset="0"/>
              </a:rPr>
              <a:t>2013</a:t>
            </a:r>
          </a:p>
          <a:p>
            <a:pPr algn="ctr"/>
            <a:endParaRPr lang="fr-FR" dirty="0">
              <a:latin typeface="Cambria" panose="02040503050406030204" pitchFamily="18" charset="0"/>
            </a:endParaRPr>
          </a:p>
          <a:p>
            <a:pPr algn="ctr"/>
            <a:endParaRPr lang="fr-FR" dirty="0" smtClean="0">
              <a:latin typeface="Cambria" panose="02040503050406030204" pitchFamily="18" charset="0"/>
            </a:endParaRPr>
          </a:p>
          <a:p>
            <a:pPr algn="ctr"/>
            <a:r>
              <a:rPr lang="fr-FR" sz="2200" b="1" dirty="0" smtClean="0">
                <a:solidFill>
                  <a:srgbClr val="C00000"/>
                </a:solidFill>
                <a:effectLst>
                  <a:outerShdw blurRad="38100" dist="38100" dir="2700000" algn="tl">
                    <a:srgbClr val="000000">
                      <a:alpha val="43137"/>
                    </a:srgbClr>
                  </a:outerShdw>
                </a:effectLst>
                <a:latin typeface="Cambria" panose="02040503050406030204" pitchFamily="18" charset="0"/>
              </a:rPr>
              <a:t>Quelle place pour l’ERM</a:t>
            </a:r>
          </a:p>
          <a:p>
            <a:pPr algn="ctr"/>
            <a:r>
              <a:rPr lang="fr-FR" sz="2200" b="1" dirty="0" smtClean="0">
                <a:solidFill>
                  <a:srgbClr val="C00000"/>
                </a:solidFill>
                <a:effectLst>
                  <a:outerShdw blurRad="38100" dist="38100" dir="2700000" algn="tl">
                    <a:srgbClr val="000000">
                      <a:alpha val="43137"/>
                    </a:srgbClr>
                  </a:outerShdw>
                </a:effectLst>
                <a:latin typeface="Cambria" panose="02040503050406030204" pitchFamily="18" charset="0"/>
              </a:rPr>
              <a:t>en courtage de réassurance ?</a:t>
            </a:r>
            <a:endParaRPr lang="fr-FR" sz="2200" b="1" dirty="0">
              <a:solidFill>
                <a:srgbClr val="C00000"/>
              </a:solidFill>
              <a:effectLst>
                <a:outerShdw blurRad="38100" dist="38100" dir="2700000" algn="tl">
                  <a:srgbClr val="000000">
                    <a:alpha val="43137"/>
                  </a:srgbClr>
                </a:outerShdw>
              </a:effectLst>
              <a:latin typeface="Cambria" panose="02040503050406030204" pitchFamily="18" charset="0"/>
            </a:endParaRPr>
          </a:p>
        </p:txBody>
      </p:sp>
      <p:pic>
        <p:nvPicPr>
          <p:cNvPr id="5" name="IMG_0248">
            <a:hlinkClick r:id="" action="ppaction://media"/>
          </p:cNvPr>
          <p:cNvPicPr>
            <a:picLocks noChangeAspect="1"/>
          </p:cNvPicPr>
          <p:nvPr>
            <a:videoFile r:link="rId1"/>
            <p:extLst>
              <p:ext uri="{DAA4B4D4-6D71-4841-9C94-3DE7FCFB9230}">
                <p14:media xmlns:p14="http://schemas.microsoft.com/office/powerpoint/2010/main" r:embed="rId2">
                  <p14:trim st="22836"/>
                </p14:media>
              </p:ext>
            </p:extLst>
          </p:nvPr>
        </p:nvPicPr>
        <p:blipFill rotWithShape="1">
          <a:blip r:embed="rId5"/>
          <a:srcRect l="29237" r="30085"/>
          <a:stretch/>
        </p:blipFill>
        <p:spPr>
          <a:xfrm>
            <a:off x="6138788" y="1908423"/>
            <a:ext cx="2520280" cy="46467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809743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8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447" y="168028"/>
            <a:ext cx="9022701" cy="957409"/>
          </a:xfrm>
        </p:spPr>
        <p:txBody>
          <a:bodyPr>
            <a:normAutofit fontScale="90000"/>
          </a:bodyPr>
          <a:lstStyle/>
          <a:p>
            <a:r>
              <a:rPr lang="fr-FR" dirty="0" smtClean="0"/>
              <a:t>ERM dans Solvabilité II : </a:t>
            </a:r>
            <a:r>
              <a:rPr lang="fr-FR" b="0" i="1" dirty="0" smtClean="0"/>
              <a:t>la définition de l’appétence au risque est un prérequis </a:t>
            </a:r>
            <a:endParaRPr lang="fr-FR" b="0" i="1" dirty="0"/>
          </a:p>
        </p:txBody>
      </p:sp>
      <p:sp>
        <p:nvSpPr>
          <p:cNvPr id="3" name="Espace réservé du contenu 2"/>
          <p:cNvSpPr>
            <a:spLocks noGrp="1"/>
          </p:cNvSpPr>
          <p:nvPr>
            <p:ph idx="1"/>
          </p:nvPr>
        </p:nvSpPr>
        <p:spPr>
          <a:xfrm>
            <a:off x="356447" y="1512253"/>
            <a:ext cx="9980507" cy="5580746"/>
          </a:xfrm>
        </p:spPr>
        <p:txBody>
          <a:bodyPr>
            <a:normAutofit fontScale="92500" lnSpcReduction="20000"/>
          </a:bodyPr>
          <a:lstStyle/>
          <a:p>
            <a:r>
              <a:rPr lang="fr-FR" dirty="0" smtClean="0"/>
              <a:t>Article </a:t>
            </a:r>
            <a:r>
              <a:rPr lang="fr-FR" dirty="0"/>
              <a:t>45 </a:t>
            </a:r>
            <a:r>
              <a:rPr lang="fr-FR" dirty="0" smtClean="0"/>
              <a:t>– « Evaluation </a:t>
            </a:r>
            <a:r>
              <a:rPr lang="fr-FR" dirty="0"/>
              <a:t>interne des risques </a:t>
            </a:r>
            <a:r>
              <a:rPr lang="fr-FR" dirty="0" smtClean="0"/>
              <a:t>et de </a:t>
            </a:r>
            <a:r>
              <a:rPr lang="fr-FR" dirty="0"/>
              <a:t>la solvabilité (ORSA</a:t>
            </a:r>
            <a:r>
              <a:rPr lang="fr-FR" dirty="0" smtClean="0"/>
              <a:t>) »</a:t>
            </a:r>
          </a:p>
          <a:p>
            <a:pPr lvl="1"/>
            <a:r>
              <a:rPr lang="fr-FR" dirty="0" smtClean="0"/>
              <a:t>Chaque entreprise d'assurance et de réassurance procède à une évaluation </a:t>
            </a:r>
            <a:r>
              <a:rPr lang="fr-FR" dirty="0"/>
              <a:t>interne des risques et de la </a:t>
            </a:r>
            <a:r>
              <a:rPr lang="fr-FR" dirty="0" smtClean="0"/>
              <a:t>solvabilité</a:t>
            </a:r>
          </a:p>
          <a:p>
            <a:pPr lvl="1"/>
            <a:r>
              <a:rPr lang="fr-FR" dirty="0" smtClean="0"/>
              <a:t>Cette </a:t>
            </a:r>
            <a:r>
              <a:rPr lang="fr-FR" dirty="0"/>
              <a:t>évaluation porte </a:t>
            </a:r>
            <a:r>
              <a:rPr lang="fr-FR" dirty="0" smtClean="0"/>
              <a:t>au moins </a:t>
            </a:r>
            <a:r>
              <a:rPr lang="fr-FR" dirty="0"/>
              <a:t>sur les éléments suivants </a:t>
            </a:r>
            <a:r>
              <a:rPr lang="fr-FR" dirty="0" smtClean="0"/>
              <a:t>: le </a:t>
            </a:r>
            <a:r>
              <a:rPr lang="fr-FR" dirty="0"/>
              <a:t>besoin global de solvabilité, </a:t>
            </a:r>
            <a:r>
              <a:rPr lang="fr-FR" dirty="0" smtClean="0"/>
              <a:t>compte-tenu </a:t>
            </a:r>
            <a:r>
              <a:rPr lang="fr-FR" dirty="0"/>
              <a:t>du profil de risque spécifique, des </a:t>
            </a:r>
            <a:r>
              <a:rPr lang="fr-FR" dirty="0" smtClean="0"/>
              <a:t>limites approuvées </a:t>
            </a:r>
            <a:r>
              <a:rPr lang="fr-FR" dirty="0"/>
              <a:t>de tolérance au risque et de la stratégie commerciale de l'entreprise ».</a:t>
            </a:r>
          </a:p>
          <a:p>
            <a:r>
              <a:rPr lang="fr-FR" dirty="0" smtClean="0"/>
              <a:t>Approbation du modèle interne :</a:t>
            </a:r>
          </a:p>
          <a:p>
            <a:pPr lvl="1"/>
            <a:r>
              <a:rPr lang="fr-FR" dirty="0" smtClean="0"/>
              <a:t>La </a:t>
            </a:r>
            <a:r>
              <a:rPr lang="fr-FR" dirty="0"/>
              <a:t>documentation à fournir devra </a:t>
            </a:r>
            <a:r>
              <a:rPr lang="fr-FR" dirty="0" smtClean="0"/>
              <a:t>démontrer que </a:t>
            </a:r>
            <a:r>
              <a:rPr lang="fr-FR" dirty="0"/>
              <a:t>la compagnie d'assurances a mis en place un système de gestion des risques approprié </a:t>
            </a:r>
            <a:r>
              <a:rPr lang="fr-FR" dirty="0" smtClean="0"/>
              <a:t>et efficace</a:t>
            </a:r>
            <a:r>
              <a:rPr lang="fr-FR" dirty="0"/>
              <a:t>, y compris un cadre accepté d’appétit pour le </a:t>
            </a:r>
            <a:r>
              <a:rPr lang="fr-FR" dirty="0" smtClean="0"/>
              <a:t>risque</a:t>
            </a:r>
            <a:endParaRPr lang="fr-FR" dirty="0"/>
          </a:p>
          <a:p>
            <a:pPr lvl="1"/>
            <a:r>
              <a:rPr lang="fr-FR" dirty="0"/>
              <a:t>Elle devra aussi démontrer que le modèle interne est utilisé dans le système de gestion </a:t>
            </a:r>
            <a:r>
              <a:rPr lang="fr-FR" dirty="0" smtClean="0"/>
              <a:t>des risques </a:t>
            </a:r>
            <a:r>
              <a:rPr lang="fr-FR" dirty="0"/>
              <a:t>(use-tests) et les utilisations suivantes du modèle interne y </a:t>
            </a:r>
            <a:r>
              <a:rPr lang="fr-FR" dirty="0" smtClean="0"/>
              <a:t>contribueront : utilisation </a:t>
            </a:r>
            <a:r>
              <a:rPr lang="fr-FR" dirty="0"/>
              <a:t>de la quantification des risques pour formuler des stratégies de risque, </a:t>
            </a:r>
            <a:r>
              <a:rPr lang="fr-FR" dirty="0" smtClean="0"/>
              <a:t>y compris </a:t>
            </a:r>
            <a:r>
              <a:rPr lang="fr-FR" dirty="0"/>
              <a:t>le déploiement de l’appétit pour le risque de l’Entreprise </a:t>
            </a:r>
            <a:r>
              <a:rPr lang="fr-FR" dirty="0" smtClean="0"/>
              <a:t>et utilisation </a:t>
            </a:r>
            <a:r>
              <a:rPr lang="fr-FR" dirty="0"/>
              <a:t>de ces résultats du modèle interne pour formuler des limites de risque </a:t>
            </a:r>
            <a:r>
              <a:rPr lang="fr-FR" dirty="0" smtClean="0"/>
              <a:t>et les </a:t>
            </a:r>
            <a:r>
              <a:rPr lang="fr-FR" dirty="0"/>
              <a:t>faire apparaître dans le reporting interne de </a:t>
            </a:r>
            <a:r>
              <a:rPr lang="fr-FR" dirty="0" smtClean="0"/>
              <a:t>l’Entreprise</a:t>
            </a:r>
            <a:endParaRPr lang="fr-FR" dirty="0"/>
          </a:p>
          <a:p>
            <a:r>
              <a:rPr lang="fr-FR" dirty="0" smtClean="0"/>
              <a:t>Le </a:t>
            </a:r>
            <a:r>
              <a:rPr lang="fr-FR" dirty="0"/>
              <a:t>reporting à destination du public </a:t>
            </a:r>
            <a:r>
              <a:rPr lang="fr-FR" dirty="0" smtClean="0"/>
              <a:t>doit </a:t>
            </a:r>
            <a:r>
              <a:rPr lang="fr-FR" dirty="0"/>
              <a:t>inclure une description de la tolérance </a:t>
            </a:r>
            <a:r>
              <a:rPr lang="fr-FR" dirty="0" smtClean="0"/>
              <a:t>au risque </a:t>
            </a:r>
            <a:r>
              <a:rPr lang="fr-FR" dirty="0"/>
              <a:t>définie par l’Entreprise, le processus par lequel cette tolérance au risque est </a:t>
            </a:r>
            <a:r>
              <a:rPr lang="fr-FR" dirty="0" smtClean="0"/>
              <a:t>déléguée au </a:t>
            </a:r>
            <a:r>
              <a:rPr lang="fr-FR" dirty="0"/>
              <a:t>management, le processus continu de suivi des risques et sa comparaison aux limites </a:t>
            </a:r>
            <a:r>
              <a:rPr lang="fr-FR" dirty="0" smtClean="0"/>
              <a:t>de tolérance </a:t>
            </a:r>
            <a:r>
              <a:rPr lang="fr-FR" dirty="0"/>
              <a:t>au risque.</a:t>
            </a:r>
          </a:p>
        </p:txBody>
      </p:sp>
    </p:spTree>
    <p:extLst>
      <p:ext uri="{BB962C8B-B14F-4D97-AF65-F5344CB8AC3E}">
        <p14:creationId xmlns:p14="http://schemas.microsoft.com/office/powerpoint/2010/main" val="382202323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356447" y="168028"/>
            <a:ext cx="9980507" cy="1956419"/>
          </a:xfrm>
        </p:spPr>
        <p:txBody>
          <a:bodyPr>
            <a:normAutofit fontScale="90000"/>
          </a:bodyPr>
          <a:lstStyle/>
          <a:p>
            <a:r>
              <a:rPr lang="fr-FR" dirty="0" smtClean="0"/>
              <a:t>Gouvernance des risques : </a:t>
            </a:r>
            <a:r>
              <a:rPr lang="fr-FR" b="0" i="1" dirty="0"/>
              <a:t>Conception, conduite et contrôle </a:t>
            </a:r>
            <a:r>
              <a:rPr lang="fr-FR" b="0" i="1" dirty="0" smtClean="0"/>
              <a:t>du risque vis-à-vis </a:t>
            </a:r>
            <a:r>
              <a:rPr lang="fr-FR" b="0" i="1" dirty="0"/>
              <a:t>des parties prenantes </a:t>
            </a:r>
            <a:r>
              <a:rPr lang="fr-FR" b="0" i="1" dirty="0" smtClean="0"/>
              <a:t>de </a:t>
            </a:r>
            <a:r>
              <a:rPr lang="fr-FR" b="0" i="1" dirty="0"/>
              <a:t>l’entreprise </a:t>
            </a:r>
            <a:br>
              <a:rPr lang="fr-FR" b="0" i="1" dirty="0"/>
            </a:br>
            <a:endParaRPr lang="fr-FR" b="0" i="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207149697"/>
              </p:ext>
            </p:extLst>
          </p:nvPr>
        </p:nvGraphicFramePr>
        <p:xfrm>
          <a:off x="357188" y="1812404"/>
          <a:ext cx="9979025" cy="5208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942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graphicEl>
                                              <a:dgm id="{BCF3CB79-CD53-4633-B466-66C1D49CDC34}"/>
                                            </p:graphicEl>
                                          </p:spTgt>
                                        </p:tgtEl>
                                        <p:attrNameLst>
                                          <p:attrName>style.visibility</p:attrName>
                                        </p:attrNameLst>
                                      </p:cBhvr>
                                      <p:to>
                                        <p:strVal val="visible"/>
                                      </p:to>
                                    </p:set>
                                    <p:anim calcmode="lin" valueType="num">
                                      <p:cBhvr additive="base">
                                        <p:cTn id="7" dur="500" fill="hold"/>
                                        <p:tgtEl>
                                          <p:spTgt spid="5">
                                            <p:graphicEl>
                                              <a:dgm id="{BCF3CB79-CD53-4633-B466-66C1D49CDC3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BCF3CB79-CD53-4633-B466-66C1D49CDC34}"/>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graphicEl>
                                              <a:dgm id="{B42D6C00-0CFD-4F5D-8F9A-DE51316D1D81}"/>
                                            </p:graphicEl>
                                          </p:spTgt>
                                        </p:tgtEl>
                                        <p:attrNameLst>
                                          <p:attrName>style.visibility</p:attrName>
                                        </p:attrNameLst>
                                      </p:cBhvr>
                                      <p:to>
                                        <p:strVal val="visible"/>
                                      </p:to>
                                    </p:set>
                                    <p:anim calcmode="lin" valueType="num">
                                      <p:cBhvr additive="base">
                                        <p:cTn id="11" dur="500" fill="hold"/>
                                        <p:tgtEl>
                                          <p:spTgt spid="5">
                                            <p:graphicEl>
                                              <a:dgm id="{B42D6C00-0CFD-4F5D-8F9A-DE51316D1D81}"/>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dgm id="{B42D6C00-0CFD-4F5D-8F9A-DE51316D1D81}"/>
                                            </p:graphic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graphicEl>
                                              <a:dgm id="{A214E61F-EFD6-488A-806A-7BA753FCC4A3}"/>
                                            </p:graphicEl>
                                          </p:spTgt>
                                        </p:tgtEl>
                                        <p:attrNameLst>
                                          <p:attrName>style.visibility</p:attrName>
                                        </p:attrNameLst>
                                      </p:cBhvr>
                                      <p:to>
                                        <p:strVal val="visible"/>
                                      </p:to>
                                    </p:set>
                                    <p:anim calcmode="lin" valueType="num">
                                      <p:cBhvr additive="base">
                                        <p:cTn id="15" dur="500" fill="hold"/>
                                        <p:tgtEl>
                                          <p:spTgt spid="5">
                                            <p:graphicEl>
                                              <a:dgm id="{A214E61F-EFD6-488A-806A-7BA753FCC4A3}"/>
                                            </p:graphic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graphicEl>
                                              <a:dgm id="{A214E61F-EFD6-488A-806A-7BA753FCC4A3}"/>
                                            </p:graphic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graphicEl>
                                              <a:dgm id="{D73E1D53-4064-4742-9B1F-09321CD79ABE}"/>
                                            </p:graphicEl>
                                          </p:spTgt>
                                        </p:tgtEl>
                                        <p:attrNameLst>
                                          <p:attrName>style.visibility</p:attrName>
                                        </p:attrNameLst>
                                      </p:cBhvr>
                                      <p:to>
                                        <p:strVal val="visible"/>
                                      </p:to>
                                    </p:set>
                                    <p:anim calcmode="lin" valueType="num">
                                      <p:cBhvr additive="base">
                                        <p:cTn id="19" dur="500" fill="hold"/>
                                        <p:tgtEl>
                                          <p:spTgt spid="5">
                                            <p:graphicEl>
                                              <a:dgm id="{D73E1D53-4064-4742-9B1F-09321CD79ABE}"/>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D73E1D53-4064-4742-9B1F-09321CD79ABE}"/>
                                            </p:graphic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graphicEl>
                                              <a:dgm id="{58BA6373-E4E3-454A-97A3-835DEDAD3671}"/>
                                            </p:graphicEl>
                                          </p:spTgt>
                                        </p:tgtEl>
                                        <p:attrNameLst>
                                          <p:attrName>style.visibility</p:attrName>
                                        </p:attrNameLst>
                                      </p:cBhvr>
                                      <p:to>
                                        <p:strVal val="visible"/>
                                      </p:to>
                                    </p:set>
                                    <p:anim calcmode="lin" valueType="num">
                                      <p:cBhvr additive="base">
                                        <p:cTn id="23" dur="500" fill="hold"/>
                                        <p:tgtEl>
                                          <p:spTgt spid="5">
                                            <p:graphicEl>
                                              <a:dgm id="{58BA6373-E4E3-454A-97A3-835DEDAD3671}"/>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dgm id="{58BA6373-E4E3-454A-97A3-835DEDAD3671}"/>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graphicEl>
                                              <a:dgm id="{1C895061-C43F-4386-9EA7-3E0B558D41F2}"/>
                                            </p:graphicEl>
                                          </p:spTgt>
                                        </p:tgtEl>
                                        <p:attrNameLst>
                                          <p:attrName>style.visibility</p:attrName>
                                        </p:attrNameLst>
                                      </p:cBhvr>
                                      <p:to>
                                        <p:strVal val="visible"/>
                                      </p:to>
                                    </p:set>
                                    <p:anim calcmode="lin" valueType="num">
                                      <p:cBhvr additive="base">
                                        <p:cTn id="27" dur="500" fill="hold"/>
                                        <p:tgtEl>
                                          <p:spTgt spid="5">
                                            <p:graphicEl>
                                              <a:dgm id="{1C895061-C43F-4386-9EA7-3E0B558D41F2}"/>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graphicEl>
                                              <a:dgm id="{1C895061-C43F-4386-9EA7-3E0B558D41F2}"/>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graphicEl>
                                              <a:dgm id="{AEDF4754-1379-4EEA-8ADF-C2C65D803561}"/>
                                            </p:graphicEl>
                                          </p:spTgt>
                                        </p:tgtEl>
                                        <p:attrNameLst>
                                          <p:attrName>style.visibility</p:attrName>
                                        </p:attrNameLst>
                                      </p:cBhvr>
                                      <p:to>
                                        <p:strVal val="visible"/>
                                      </p:to>
                                    </p:set>
                                    <p:anim calcmode="lin" valueType="num">
                                      <p:cBhvr additive="base">
                                        <p:cTn id="31" dur="500" fill="hold"/>
                                        <p:tgtEl>
                                          <p:spTgt spid="5">
                                            <p:graphicEl>
                                              <a:dgm id="{AEDF4754-1379-4EEA-8ADF-C2C65D803561}"/>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AEDF4754-1379-4EEA-8ADF-C2C65D803561}"/>
                                            </p:graphic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graphicEl>
                                              <a:dgm id="{0B826B94-9AA6-48C5-8612-B97B2AF34E0D}"/>
                                            </p:graphicEl>
                                          </p:spTgt>
                                        </p:tgtEl>
                                        <p:attrNameLst>
                                          <p:attrName>style.visibility</p:attrName>
                                        </p:attrNameLst>
                                      </p:cBhvr>
                                      <p:to>
                                        <p:strVal val="visible"/>
                                      </p:to>
                                    </p:set>
                                    <p:anim calcmode="lin" valueType="num">
                                      <p:cBhvr additive="base">
                                        <p:cTn id="35" dur="500" fill="hold"/>
                                        <p:tgtEl>
                                          <p:spTgt spid="5">
                                            <p:graphicEl>
                                              <a:dgm id="{0B826B94-9AA6-48C5-8612-B97B2AF34E0D}"/>
                                            </p:graphic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graphicEl>
                                              <a:dgm id="{0B826B94-9AA6-48C5-8612-B97B2AF34E0D}"/>
                                            </p:graphic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
                                            <p:graphicEl>
                                              <a:dgm id="{A06F36D3-6133-4990-9E9E-E6BEDD0FAA9C}"/>
                                            </p:graphicEl>
                                          </p:spTgt>
                                        </p:tgtEl>
                                        <p:attrNameLst>
                                          <p:attrName>style.visibility</p:attrName>
                                        </p:attrNameLst>
                                      </p:cBhvr>
                                      <p:to>
                                        <p:strVal val="visible"/>
                                      </p:to>
                                    </p:set>
                                    <p:anim calcmode="lin" valueType="num">
                                      <p:cBhvr additive="base">
                                        <p:cTn id="39" dur="500" fill="hold"/>
                                        <p:tgtEl>
                                          <p:spTgt spid="5">
                                            <p:graphicEl>
                                              <a:dgm id="{A06F36D3-6133-4990-9E9E-E6BEDD0FAA9C}"/>
                                            </p:graphic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graphicEl>
                                              <a:dgm id="{A06F36D3-6133-4990-9E9E-E6BEDD0FAA9C}"/>
                                            </p:graphic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graphicEl>
                                              <a:dgm id="{B0A52C05-57AE-4BB3-9759-DB4C02E89874}"/>
                                            </p:graphicEl>
                                          </p:spTgt>
                                        </p:tgtEl>
                                        <p:attrNameLst>
                                          <p:attrName>style.visibility</p:attrName>
                                        </p:attrNameLst>
                                      </p:cBhvr>
                                      <p:to>
                                        <p:strVal val="visible"/>
                                      </p:to>
                                    </p:set>
                                    <p:anim calcmode="lin" valueType="num">
                                      <p:cBhvr additive="base">
                                        <p:cTn id="43" dur="500" fill="hold"/>
                                        <p:tgtEl>
                                          <p:spTgt spid="5">
                                            <p:graphicEl>
                                              <a:dgm id="{B0A52C05-57AE-4BB3-9759-DB4C02E89874}"/>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graphicEl>
                                              <a:dgm id="{B0A52C05-57AE-4BB3-9759-DB4C02E89874}"/>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graphicEl>
                                              <a:dgm id="{B0FF9F1C-9178-44F8-99CF-5814B588B5FE}"/>
                                            </p:graphicEl>
                                          </p:spTgt>
                                        </p:tgtEl>
                                        <p:attrNameLst>
                                          <p:attrName>style.visibility</p:attrName>
                                        </p:attrNameLst>
                                      </p:cBhvr>
                                      <p:to>
                                        <p:strVal val="visible"/>
                                      </p:to>
                                    </p:set>
                                    <p:anim calcmode="lin" valueType="num">
                                      <p:cBhvr additive="base">
                                        <p:cTn id="47" dur="500" fill="hold"/>
                                        <p:tgtEl>
                                          <p:spTgt spid="5">
                                            <p:graphicEl>
                                              <a:dgm id="{B0FF9F1C-9178-44F8-99CF-5814B588B5FE}"/>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graphicEl>
                                              <a:dgm id="{B0FF9F1C-9178-44F8-99CF-5814B588B5FE}"/>
                                            </p:graphic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
                                            <p:graphicEl>
                                              <a:dgm id="{F3C5D01B-16BD-44EF-8995-258FA605C30E}"/>
                                            </p:graphicEl>
                                          </p:spTgt>
                                        </p:tgtEl>
                                        <p:attrNameLst>
                                          <p:attrName>style.visibility</p:attrName>
                                        </p:attrNameLst>
                                      </p:cBhvr>
                                      <p:to>
                                        <p:strVal val="visible"/>
                                      </p:to>
                                    </p:set>
                                    <p:anim calcmode="lin" valueType="num">
                                      <p:cBhvr additive="base">
                                        <p:cTn id="51" dur="500" fill="hold"/>
                                        <p:tgtEl>
                                          <p:spTgt spid="5">
                                            <p:graphicEl>
                                              <a:dgm id="{F3C5D01B-16BD-44EF-8995-258FA605C30E}"/>
                                            </p:graphic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graphicEl>
                                              <a:dgm id="{F3C5D01B-16BD-44EF-8995-258FA605C30E}"/>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Deloitte-Canada--La-gouvernance-la-gestion-des-risques-et-la-conformit---YouT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62324" y="2350136"/>
            <a:ext cx="6048672" cy="3402313"/>
          </a:xfrm>
          <a:ln w="38100">
            <a:solidFill>
              <a:schemeClr val="tx1"/>
            </a:solidFill>
          </a:ln>
        </p:spPr>
      </p:pic>
      <p:sp>
        <p:nvSpPr>
          <p:cNvPr id="11" name="Espace réservé du contenu 2"/>
          <p:cNvSpPr txBox="1">
            <a:spLocks/>
          </p:cNvSpPr>
          <p:nvPr/>
        </p:nvSpPr>
        <p:spPr>
          <a:xfrm>
            <a:off x="356447" y="1512253"/>
            <a:ext cx="9980507" cy="828218"/>
          </a:xfrm>
          <a:prstGeom prst="rect">
            <a:avLst/>
          </a:prstGeom>
        </p:spPr>
        <p:txBody>
          <a:bodyPr vert="horz" lIns="97566" tIns="48783" rIns="97566" bIns="48783" rtlCol="0">
            <a:normAutofit/>
          </a:bodyPr>
          <a:lstStyle>
            <a:lvl1pPr marL="365874" indent="-365874" algn="l" defTabSz="975665" rtl="0" eaLnBrk="1" latinLnBrk="0" hangingPunct="1">
              <a:spcBef>
                <a:spcPct val="20000"/>
              </a:spcBef>
              <a:buFont typeface="Wingdings" pitchFamily="2" charset="2"/>
              <a:buChar char=""/>
              <a:defRPr sz="3000" kern="1200">
                <a:solidFill>
                  <a:schemeClr val="tx1"/>
                </a:solidFill>
                <a:latin typeface="Cambria" pitchFamily="18" charset="0"/>
                <a:ea typeface="+mn-ea"/>
                <a:cs typeface="+mn-cs"/>
              </a:defRPr>
            </a:lvl1pPr>
            <a:lvl2pPr marL="792728" indent="-304895" algn="l" defTabSz="975665" rtl="0" eaLnBrk="1" latinLnBrk="0" hangingPunct="1">
              <a:spcBef>
                <a:spcPct val="20000"/>
              </a:spcBef>
              <a:buSzPct val="90000"/>
              <a:buFont typeface="Wingdings" pitchFamily="2" charset="2"/>
              <a:buChar char="ü"/>
              <a:defRPr sz="2600" kern="1200">
                <a:solidFill>
                  <a:schemeClr val="tx1"/>
                </a:solidFill>
                <a:latin typeface="Cambria" pitchFamily="18" charset="0"/>
                <a:ea typeface="+mn-ea"/>
                <a:cs typeface="+mn-cs"/>
              </a:defRPr>
            </a:lvl2pPr>
            <a:lvl3pPr marL="1219581" indent="-243916" algn="l" defTabSz="975665" rtl="0" eaLnBrk="1" latinLnBrk="0" hangingPunct="1">
              <a:spcBef>
                <a:spcPct val="20000"/>
              </a:spcBef>
              <a:buFont typeface="Arial" pitchFamily="34" charset="0"/>
              <a:buChar char="•"/>
              <a:defRPr sz="2600" kern="1200">
                <a:solidFill>
                  <a:schemeClr val="tx1"/>
                </a:solidFill>
                <a:latin typeface="Cambria" pitchFamily="18" charset="0"/>
                <a:ea typeface="+mn-ea"/>
                <a:cs typeface="+mn-cs"/>
              </a:defRPr>
            </a:lvl3pPr>
            <a:lvl4pPr marL="1707413" indent="-243916" algn="l" defTabSz="975665" rtl="0" eaLnBrk="1" latinLnBrk="0" hangingPunct="1">
              <a:spcBef>
                <a:spcPct val="20000"/>
              </a:spcBef>
              <a:buFont typeface="Arial" pitchFamily="34" charset="0"/>
              <a:buChar char="–"/>
              <a:defRPr sz="2100" kern="1200">
                <a:solidFill>
                  <a:schemeClr val="tx1"/>
                </a:solidFill>
                <a:latin typeface="Cambria" pitchFamily="18" charset="0"/>
                <a:ea typeface="+mn-ea"/>
                <a:cs typeface="+mn-cs"/>
              </a:defRPr>
            </a:lvl4pPr>
            <a:lvl5pPr marL="2195246" indent="-243916" algn="l" defTabSz="975665" rtl="0" eaLnBrk="1" latinLnBrk="0" hangingPunct="1">
              <a:spcBef>
                <a:spcPct val="20000"/>
              </a:spcBef>
              <a:buFont typeface="Arial" pitchFamily="34" charset="0"/>
              <a:buChar char="»"/>
              <a:defRPr sz="2100" kern="1200">
                <a:solidFill>
                  <a:schemeClr val="tx1"/>
                </a:solidFill>
                <a:latin typeface="Cambria" pitchFamily="18" charset="0"/>
                <a:ea typeface="+mn-ea"/>
                <a:cs typeface="+mn-cs"/>
              </a:defRPr>
            </a:lvl5pPr>
            <a:lvl6pPr marL="2683078"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70911"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58743"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46575" indent="-243916" algn="l" defTabSz="975665"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Font typeface="Wingdings" pitchFamily="2" charset="2"/>
              <a:buNone/>
            </a:pPr>
            <a:r>
              <a:rPr lang="fr-FR" b="1" dirty="0" smtClean="0">
                <a:solidFill>
                  <a:schemeClr val="bg1"/>
                </a:solidFill>
              </a:rPr>
              <a:t>Gouvernance des risques</a:t>
            </a:r>
          </a:p>
          <a:p>
            <a:pPr marL="0" indent="0">
              <a:buFont typeface="Wingdings" pitchFamily="2" charset="2"/>
              <a:buNone/>
            </a:pPr>
            <a:endParaRPr lang="fr-FR" dirty="0"/>
          </a:p>
        </p:txBody>
      </p:sp>
      <p:sp>
        <p:nvSpPr>
          <p:cNvPr id="9" name="Titre 2"/>
          <p:cNvSpPr>
            <a:spLocks noGrp="1"/>
          </p:cNvSpPr>
          <p:nvPr>
            <p:ph type="title"/>
          </p:nvPr>
        </p:nvSpPr>
        <p:spPr>
          <a:xfrm>
            <a:off x="356447" y="168028"/>
            <a:ext cx="9980507" cy="1434552"/>
          </a:xfrm>
        </p:spPr>
        <p:txBody>
          <a:bodyPr>
            <a:normAutofit fontScale="90000"/>
          </a:bodyPr>
          <a:lstStyle/>
          <a:p>
            <a:r>
              <a:rPr lang="fr-FR" dirty="0" smtClean="0"/>
              <a:t>Gouvernance des risques : </a:t>
            </a:r>
            <a:r>
              <a:rPr lang="fr-FR" b="0" i="1" dirty="0"/>
              <a:t>Conception, conduite et contrôle </a:t>
            </a:r>
            <a:r>
              <a:rPr lang="fr-FR" b="0" i="1" dirty="0" smtClean="0"/>
              <a:t>du risque vis-à-vis </a:t>
            </a:r>
            <a:r>
              <a:rPr lang="fr-FR" b="0" i="1" dirty="0"/>
              <a:t>des parties prenantes </a:t>
            </a:r>
            <a:r>
              <a:rPr lang="fr-FR" b="0" i="1" dirty="0" smtClean="0"/>
              <a:t>de </a:t>
            </a:r>
            <a:r>
              <a:rPr lang="fr-FR" b="0" i="1" dirty="0"/>
              <a:t>l’entreprise </a:t>
            </a:r>
          </a:p>
        </p:txBody>
      </p:sp>
    </p:spTree>
    <p:extLst>
      <p:ext uri="{BB962C8B-B14F-4D97-AF65-F5344CB8AC3E}">
        <p14:creationId xmlns:p14="http://schemas.microsoft.com/office/powerpoint/2010/main" val="9762552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Généraliser l’ERM à toute l’organisation implique le développement d’une « culture ERM »</a:t>
            </a:r>
            <a:endParaRPr lang="fr-FR" dirty="0"/>
          </a:p>
        </p:txBody>
      </p:sp>
      <p:sp>
        <p:nvSpPr>
          <p:cNvPr id="3" name="Espace réservé du contenu 2"/>
          <p:cNvSpPr>
            <a:spLocks noGrp="1"/>
          </p:cNvSpPr>
          <p:nvPr>
            <p:ph idx="1"/>
          </p:nvPr>
        </p:nvSpPr>
        <p:spPr>
          <a:xfrm>
            <a:off x="356447" y="2340471"/>
            <a:ext cx="9980507" cy="4380652"/>
          </a:xfrm>
        </p:spPr>
        <p:txBody>
          <a:bodyPr>
            <a:normAutofit lnSpcReduction="10000"/>
          </a:bodyPr>
          <a:lstStyle/>
          <a:p>
            <a:r>
              <a:rPr lang="fr-FR" dirty="0" smtClean="0"/>
              <a:t>Définitions</a:t>
            </a:r>
          </a:p>
          <a:p>
            <a:pPr lvl="1"/>
            <a:r>
              <a:rPr lang="fr-FR" dirty="0" smtClean="0"/>
              <a:t>« </a:t>
            </a:r>
            <a:r>
              <a:rPr lang="fr-FR" i="1" dirty="0"/>
              <a:t>E</a:t>
            </a:r>
            <a:r>
              <a:rPr lang="fr-FR" i="1" dirty="0" smtClean="0"/>
              <a:t>nsemble </a:t>
            </a:r>
            <a:r>
              <a:rPr lang="fr-FR" i="1" dirty="0"/>
              <a:t>de références partagées dans l’entreprise, consciemment ou pas, qui se développent tout au long de son histoire </a:t>
            </a:r>
            <a:r>
              <a:rPr lang="fr-FR" dirty="0"/>
              <a:t>» </a:t>
            </a:r>
            <a:r>
              <a:rPr lang="fr-FR" dirty="0" smtClean="0"/>
              <a:t>(THEVENET, 1993) </a:t>
            </a:r>
          </a:p>
          <a:p>
            <a:pPr lvl="1"/>
            <a:r>
              <a:rPr lang="fr-FR" dirty="0" smtClean="0"/>
              <a:t>« </a:t>
            </a:r>
            <a:r>
              <a:rPr lang="fr-FR" i="1" dirty="0" smtClean="0"/>
              <a:t>Modèle </a:t>
            </a:r>
            <a:r>
              <a:rPr lang="fr-FR" i="1" dirty="0"/>
              <a:t>d’assomptions de base, qu’un groupe donné a découvert, inventé et développé en apprenant à faire face aux problèmes d’adaptation externe et d’intégration interne, qui ont été suffisamment éprouvés pour être considérés comme valides et donc être enseignés aux nouveaux membres comme étant la manière juste de percevoir, de penser en relation à ces problèmes </a:t>
            </a:r>
            <a:r>
              <a:rPr lang="fr-FR" dirty="0" smtClean="0"/>
              <a:t>» (SCHEIN, 1985)</a:t>
            </a:r>
          </a:p>
          <a:p>
            <a:endParaRPr lang="fr-FR" dirty="0" smtClean="0"/>
          </a:p>
          <a:p>
            <a:r>
              <a:rPr lang="fr-FR" dirty="0" smtClean="0"/>
              <a:t>La culture d’entreprise repose sur les style managérial</a:t>
            </a:r>
          </a:p>
          <a:p>
            <a:endParaRPr lang="fr-FR" dirty="0" smtClean="0"/>
          </a:p>
          <a:p>
            <a:r>
              <a:rPr lang="fr-FR" dirty="0" smtClean="0"/>
              <a:t>La culture </a:t>
            </a:r>
            <a:r>
              <a:rPr lang="fr-FR" dirty="0"/>
              <a:t>d’entreprise </a:t>
            </a:r>
            <a:r>
              <a:rPr lang="fr-FR" dirty="0" smtClean="0"/>
              <a:t>ne se décrète pas, elle s’installe avec le temps</a:t>
            </a:r>
          </a:p>
        </p:txBody>
      </p:sp>
      <p:sp>
        <p:nvSpPr>
          <p:cNvPr id="4" name="Rectangle 3"/>
          <p:cNvSpPr/>
          <p:nvPr/>
        </p:nvSpPr>
        <p:spPr>
          <a:xfrm>
            <a:off x="414152" y="1548383"/>
            <a:ext cx="9865096" cy="576064"/>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fr-FR" sz="2400" b="1" dirty="0" smtClean="0">
                <a:latin typeface="Cambria" panose="02040503050406030204" pitchFamily="18" charset="0"/>
              </a:rPr>
              <a:t>De la « culture d’entreprise » à la « culture ERM »</a:t>
            </a:r>
            <a:endParaRPr lang="fr-FR" sz="2400" b="1" dirty="0">
              <a:latin typeface="Cambria" panose="02040503050406030204" pitchFamily="18" charset="0"/>
            </a:endParaRPr>
          </a:p>
        </p:txBody>
      </p:sp>
    </p:spTree>
    <p:extLst>
      <p:ext uri="{BB962C8B-B14F-4D97-AF65-F5344CB8AC3E}">
        <p14:creationId xmlns:p14="http://schemas.microsoft.com/office/powerpoint/2010/main" val="105782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Agenda de l’atelier</a:t>
            </a:r>
            <a:endParaRPr lang="fr-FR" dirty="0"/>
          </a:p>
        </p:txBody>
      </p:sp>
      <p:pic>
        <p:nvPicPr>
          <p:cNvPr id="8" name="Image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746300" y="1908423"/>
            <a:ext cx="6984776" cy="4582013"/>
          </a:xfrm>
          <a:prstGeom prst="rect">
            <a:avLst/>
          </a:prstGeom>
        </p:spPr>
      </p:pic>
    </p:spTree>
    <p:extLst>
      <p:ext uri="{BB962C8B-B14F-4D97-AF65-F5344CB8AC3E}">
        <p14:creationId xmlns:p14="http://schemas.microsoft.com/office/powerpoint/2010/main" val="39892552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Culture d’entreprise : </a:t>
            </a:r>
            <a:r>
              <a:rPr lang="fr-FR" b="0" i="1" dirty="0" smtClean="0"/>
              <a:t>fondements et apports pour l’entreprise</a:t>
            </a:r>
            <a:endParaRPr lang="fr-FR" b="0" i="1" dirty="0"/>
          </a:p>
        </p:txBody>
      </p:sp>
      <p:sp>
        <p:nvSpPr>
          <p:cNvPr id="5" name="Ellipse 4"/>
          <p:cNvSpPr/>
          <p:nvPr/>
        </p:nvSpPr>
        <p:spPr>
          <a:xfrm>
            <a:off x="4194571" y="2994692"/>
            <a:ext cx="2592288" cy="2592288"/>
          </a:xfrm>
          <a:prstGeom prst="ellipse">
            <a:avLst/>
          </a:prstGeom>
          <a:solidFill>
            <a:schemeClr val="bg1"/>
          </a:solidFill>
          <a:ln>
            <a:solidFill>
              <a:schemeClr val="tx1"/>
            </a:solidFill>
          </a:ln>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algn="ctr"/>
            <a:r>
              <a:rPr lang="fr-FR" sz="2400" b="1" dirty="0" smtClean="0">
                <a:solidFill>
                  <a:schemeClr val="tx1"/>
                </a:solidFill>
                <a:latin typeface="Cambria" panose="02040503050406030204" pitchFamily="18" charset="0"/>
              </a:rPr>
              <a:t>Culture d’entreprise</a:t>
            </a:r>
            <a:endParaRPr lang="fr-FR" sz="2400" b="1" dirty="0">
              <a:solidFill>
                <a:schemeClr val="tx1"/>
              </a:solidFill>
              <a:latin typeface="Cambria" panose="02040503050406030204" pitchFamily="18" charset="0"/>
            </a:endParaRPr>
          </a:p>
        </p:txBody>
      </p:sp>
      <p:grpSp>
        <p:nvGrpSpPr>
          <p:cNvPr id="16" name="Groupe 15"/>
          <p:cNvGrpSpPr/>
          <p:nvPr/>
        </p:nvGrpSpPr>
        <p:grpSpPr>
          <a:xfrm>
            <a:off x="356447" y="1548383"/>
            <a:ext cx="3622101" cy="5105619"/>
            <a:chOff x="356447" y="1843364"/>
            <a:chExt cx="3622101" cy="5105619"/>
          </a:xfrm>
        </p:grpSpPr>
        <p:sp>
          <p:nvSpPr>
            <p:cNvPr id="14" name="Rectangle 13"/>
            <p:cNvSpPr/>
            <p:nvPr/>
          </p:nvSpPr>
          <p:spPr>
            <a:xfrm>
              <a:off x="356447" y="2268463"/>
              <a:ext cx="3622101" cy="4680520"/>
            </a:xfrm>
            <a:prstGeom prst="rect">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grpSp>
          <p:nvGrpSpPr>
            <p:cNvPr id="9" name="Groupe 8"/>
            <p:cNvGrpSpPr/>
            <p:nvPr/>
          </p:nvGrpSpPr>
          <p:grpSpPr>
            <a:xfrm>
              <a:off x="522163" y="1843364"/>
              <a:ext cx="3240361" cy="4961603"/>
              <a:chOff x="522163" y="1843364"/>
              <a:chExt cx="3240361" cy="4961603"/>
            </a:xfrm>
          </p:grpSpPr>
          <p:sp>
            <p:nvSpPr>
              <p:cNvPr id="4" name="Rectangle 3"/>
              <p:cNvSpPr/>
              <p:nvPr/>
            </p:nvSpPr>
            <p:spPr>
              <a:xfrm>
                <a:off x="522163" y="2778118"/>
                <a:ext cx="3240360" cy="64247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smtClean="0">
                    <a:solidFill>
                      <a:sysClr val="windowText" lastClr="000000"/>
                    </a:solidFill>
                    <a:latin typeface="Cambria" panose="02040503050406030204" pitchFamily="18" charset="0"/>
                  </a:rPr>
                  <a:t>Culture nationale et régionale</a:t>
                </a:r>
                <a:endParaRPr lang="fr-FR" sz="1800" dirty="0">
                  <a:solidFill>
                    <a:sysClr val="windowText" lastClr="000000"/>
                  </a:solidFill>
                  <a:latin typeface="Cambria" panose="02040503050406030204" pitchFamily="18" charset="0"/>
                </a:endParaRPr>
              </a:p>
            </p:txBody>
          </p:sp>
          <p:sp>
            <p:nvSpPr>
              <p:cNvPr id="6" name="Rectangle 5"/>
              <p:cNvSpPr/>
              <p:nvPr/>
            </p:nvSpPr>
            <p:spPr>
              <a:xfrm>
                <a:off x="522163" y="3642214"/>
                <a:ext cx="3240360" cy="64247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Personnalité des dirigeants, style managérial</a:t>
                </a:r>
              </a:p>
            </p:txBody>
          </p:sp>
          <p:sp>
            <p:nvSpPr>
              <p:cNvPr id="7" name="Rectangle 6"/>
              <p:cNvSpPr/>
              <p:nvPr/>
            </p:nvSpPr>
            <p:spPr>
              <a:xfrm>
                <a:off x="522163" y="4506310"/>
                <a:ext cx="3240360" cy="64247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Culture professionnelle des </a:t>
                </a:r>
                <a:r>
                  <a:rPr lang="fr-FR" sz="1800" dirty="0" smtClean="0">
                    <a:solidFill>
                      <a:sysClr val="windowText" lastClr="000000"/>
                    </a:solidFill>
                    <a:latin typeface="Cambria" panose="02040503050406030204" pitchFamily="18" charset="0"/>
                  </a:rPr>
                  <a:t>collaborateurs</a:t>
                </a:r>
                <a:endParaRPr lang="fr-FR" sz="1800" dirty="0">
                  <a:solidFill>
                    <a:sysClr val="windowText" lastClr="000000"/>
                  </a:solidFill>
                  <a:latin typeface="Cambria" panose="02040503050406030204" pitchFamily="18" charset="0"/>
                </a:endParaRPr>
              </a:p>
            </p:txBody>
          </p:sp>
          <p:sp>
            <p:nvSpPr>
              <p:cNvPr id="8" name="Rectangle 7"/>
              <p:cNvSpPr/>
              <p:nvPr/>
            </p:nvSpPr>
            <p:spPr>
              <a:xfrm>
                <a:off x="528386" y="5370406"/>
                <a:ext cx="3234138" cy="64247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Évènements vécus et histoire de l’entreprise</a:t>
                </a:r>
              </a:p>
            </p:txBody>
          </p:sp>
          <p:sp>
            <p:nvSpPr>
              <p:cNvPr id="18" name="Rectangle 17"/>
              <p:cNvSpPr/>
              <p:nvPr/>
            </p:nvSpPr>
            <p:spPr>
              <a:xfrm>
                <a:off x="522164" y="6162494"/>
                <a:ext cx="3240360" cy="64247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Prémisses et valeurs partagées, mythes et rites</a:t>
                </a:r>
              </a:p>
            </p:txBody>
          </p:sp>
          <p:sp>
            <p:nvSpPr>
              <p:cNvPr id="13" name="ZoneTexte 12"/>
              <p:cNvSpPr txBox="1"/>
              <p:nvPr/>
            </p:nvSpPr>
            <p:spPr>
              <a:xfrm>
                <a:off x="522163" y="1843364"/>
                <a:ext cx="324036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sz="2400" b="1" dirty="0" smtClean="0">
                    <a:latin typeface="Cambria" panose="02040503050406030204" pitchFamily="18" charset="0"/>
                  </a:rPr>
                  <a:t>Fondements de la culture d’entreprise</a:t>
                </a:r>
                <a:endParaRPr lang="fr-FR" sz="2400" b="1" dirty="0">
                  <a:latin typeface="Cambria" panose="02040503050406030204" pitchFamily="18" charset="0"/>
                </a:endParaRPr>
              </a:p>
            </p:txBody>
          </p:sp>
        </p:grpSp>
      </p:grpSp>
      <p:grpSp>
        <p:nvGrpSpPr>
          <p:cNvPr id="15" name="Groupe 14"/>
          <p:cNvGrpSpPr/>
          <p:nvPr/>
        </p:nvGrpSpPr>
        <p:grpSpPr>
          <a:xfrm>
            <a:off x="6909175" y="1586507"/>
            <a:ext cx="3622101" cy="5067495"/>
            <a:chOff x="7002882" y="1843364"/>
            <a:chExt cx="3622101" cy="5067495"/>
          </a:xfrm>
        </p:grpSpPr>
        <p:sp>
          <p:nvSpPr>
            <p:cNvPr id="22" name="Rectangle 21"/>
            <p:cNvSpPr/>
            <p:nvPr/>
          </p:nvSpPr>
          <p:spPr>
            <a:xfrm>
              <a:off x="7002882" y="2230339"/>
              <a:ext cx="3622101" cy="468052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p>
          </p:txBody>
        </p:sp>
        <p:grpSp>
          <p:nvGrpSpPr>
            <p:cNvPr id="10" name="Groupe 9"/>
            <p:cNvGrpSpPr/>
            <p:nvPr/>
          </p:nvGrpSpPr>
          <p:grpSpPr>
            <a:xfrm>
              <a:off x="7218908" y="1843364"/>
              <a:ext cx="3240360" cy="4923479"/>
              <a:chOff x="7218908" y="1843364"/>
              <a:chExt cx="3240360" cy="4923479"/>
            </a:xfrm>
          </p:grpSpPr>
          <p:sp>
            <p:nvSpPr>
              <p:cNvPr id="47" name="Rectangle 46"/>
              <p:cNvSpPr/>
              <p:nvPr/>
            </p:nvSpPr>
            <p:spPr>
              <a:xfrm>
                <a:off x="7218908" y="2886154"/>
                <a:ext cx="3168352" cy="78434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Existence et cohérence du groupe (appartenance)</a:t>
                </a:r>
              </a:p>
            </p:txBody>
          </p:sp>
          <p:sp>
            <p:nvSpPr>
              <p:cNvPr id="48" name="Rectangle 47"/>
              <p:cNvSpPr/>
              <p:nvPr/>
            </p:nvSpPr>
            <p:spPr>
              <a:xfrm>
                <a:off x="7218908" y="3946383"/>
                <a:ext cx="3168351" cy="7322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Efficacité de la communication entres les collaborateurs</a:t>
                </a:r>
              </a:p>
            </p:txBody>
          </p:sp>
          <p:sp>
            <p:nvSpPr>
              <p:cNvPr id="49" name="Rectangle 48"/>
              <p:cNvSpPr/>
              <p:nvPr/>
            </p:nvSpPr>
            <p:spPr>
              <a:xfrm>
                <a:off x="7218909" y="6077585"/>
                <a:ext cx="3168350" cy="68925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Performance</a:t>
                </a:r>
              </a:p>
            </p:txBody>
          </p:sp>
          <p:sp>
            <p:nvSpPr>
              <p:cNvPr id="51" name="Rectangle 50"/>
              <p:cNvSpPr/>
              <p:nvPr/>
            </p:nvSpPr>
            <p:spPr>
              <a:xfrm>
                <a:off x="7218908" y="4910366"/>
                <a:ext cx="3168351" cy="99238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fr-FR" sz="1800" dirty="0">
                    <a:solidFill>
                      <a:sysClr val="windowText" lastClr="000000"/>
                    </a:solidFill>
                    <a:latin typeface="Cambria" panose="02040503050406030204" pitchFamily="18" charset="0"/>
                  </a:rPr>
                  <a:t>Consistance du processus décisionnel</a:t>
                </a:r>
              </a:p>
            </p:txBody>
          </p:sp>
          <p:sp>
            <p:nvSpPr>
              <p:cNvPr id="21" name="ZoneTexte 20"/>
              <p:cNvSpPr txBox="1"/>
              <p:nvPr/>
            </p:nvSpPr>
            <p:spPr>
              <a:xfrm>
                <a:off x="7218908" y="1843364"/>
                <a:ext cx="3240360" cy="830997"/>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fr-FR" sz="2400" b="1" dirty="0" smtClean="0">
                    <a:latin typeface="Cambria" panose="02040503050406030204" pitchFamily="18" charset="0"/>
                  </a:rPr>
                  <a:t>Apports de la culture d’entreprise</a:t>
                </a:r>
                <a:endParaRPr lang="fr-FR" sz="2400" b="1" dirty="0">
                  <a:latin typeface="Cambria" panose="02040503050406030204" pitchFamily="18" charset="0"/>
                </a:endParaRPr>
              </a:p>
            </p:txBody>
          </p:sp>
        </p:grpSp>
      </p:grpSp>
      <p:sp>
        <p:nvSpPr>
          <p:cNvPr id="11" name="Ellipse 10"/>
          <p:cNvSpPr/>
          <p:nvPr/>
        </p:nvSpPr>
        <p:spPr>
          <a:xfrm>
            <a:off x="5130675" y="2088251"/>
            <a:ext cx="1656184" cy="1656184"/>
          </a:xfrm>
          <a:prstGeom prst="ellipse">
            <a:avLst/>
          </a:prstGeom>
          <a:solidFill>
            <a:srgbClr val="8FB1E4"/>
          </a:solidFill>
          <a:ln/>
        </p:spPr>
        <p:style>
          <a:lnRef idx="3">
            <a:schemeClr val="lt1"/>
          </a:lnRef>
          <a:fillRef idx="1">
            <a:schemeClr val="accent5"/>
          </a:fillRef>
          <a:effectRef idx="1">
            <a:schemeClr val="accent5"/>
          </a:effectRef>
          <a:fontRef idx="minor">
            <a:schemeClr val="lt1"/>
          </a:fontRef>
        </p:style>
        <p:txBody>
          <a:bodyPr rtlCol="0" anchor="ctr"/>
          <a:lstStyle/>
          <a:p>
            <a:pPr algn="ctr"/>
            <a:r>
              <a:rPr lang="fr-FR" sz="2000" b="1" dirty="0" smtClean="0">
                <a:solidFill>
                  <a:schemeClr val="bg1"/>
                </a:solidFill>
                <a:latin typeface="Cambria" panose="02040503050406030204" pitchFamily="18" charset="0"/>
              </a:rPr>
              <a:t>Culture ERM</a:t>
            </a:r>
            <a:endParaRPr lang="fr-FR" sz="2000" b="1" dirty="0">
              <a:solidFill>
                <a:schemeClr val="bg1"/>
              </a:solidFill>
              <a:latin typeface="Cambria" panose="02040503050406030204" pitchFamily="18" charset="0"/>
            </a:endParaRPr>
          </a:p>
        </p:txBody>
      </p:sp>
      <p:pic>
        <p:nvPicPr>
          <p:cNvPr id="20" name="Image 19"/>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99754" y="4546937"/>
            <a:ext cx="3120268" cy="2107065"/>
          </a:xfrm>
          <a:prstGeom prst="rect">
            <a:avLst/>
          </a:prstGeom>
        </p:spPr>
      </p:pic>
    </p:spTree>
    <p:extLst>
      <p:ext uri="{BB962C8B-B14F-4D97-AF65-F5344CB8AC3E}">
        <p14:creationId xmlns:p14="http://schemas.microsoft.com/office/powerpoint/2010/main" val="54022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447" y="168028"/>
            <a:ext cx="8374629" cy="957409"/>
          </a:xfrm>
        </p:spPr>
        <p:txBody>
          <a:bodyPr>
            <a:normAutofit fontScale="90000"/>
          </a:bodyPr>
          <a:lstStyle/>
          <a:p>
            <a:r>
              <a:rPr lang="fr-FR" dirty="0" smtClean="0"/>
              <a:t>Pourquoi renforcer la culture ERM au sein des organisations ?</a:t>
            </a:r>
            <a:endParaRPr lang="fr-FR" dirty="0"/>
          </a:p>
        </p:txBody>
      </p:sp>
      <p:sp>
        <p:nvSpPr>
          <p:cNvPr id="3" name="Espace réservé du contenu 2"/>
          <p:cNvSpPr>
            <a:spLocks noGrp="1"/>
          </p:cNvSpPr>
          <p:nvPr>
            <p:ph idx="1"/>
          </p:nvPr>
        </p:nvSpPr>
        <p:spPr>
          <a:xfrm>
            <a:off x="356447" y="1512253"/>
            <a:ext cx="9980507" cy="4932674"/>
          </a:xfrm>
        </p:spPr>
        <p:txBody>
          <a:bodyPr>
            <a:normAutofit/>
          </a:bodyPr>
          <a:lstStyle/>
          <a:p>
            <a:r>
              <a:rPr lang="fr-FR" dirty="0" smtClean="0"/>
              <a:t>La culture ERM est l’un des piliers de l’ERM</a:t>
            </a:r>
          </a:p>
          <a:p>
            <a:pPr lvl="1"/>
            <a:r>
              <a:rPr lang="fr-FR" dirty="0" smtClean="0"/>
              <a:t>Culture, processus et structure</a:t>
            </a:r>
          </a:p>
          <a:p>
            <a:r>
              <a:rPr lang="fr-FR" dirty="0" smtClean="0"/>
              <a:t>La gestion des risques n’est plus le fait d’un service isolé dans l’entreprise, entre les mains d’un petit groupe de spécialistes</a:t>
            </a:r>
          </a:p>
          <a:p>
            <a:pPr lvl="1"/>
            <a:r>
              <a:rPr lang="fr-FR" dirty="0" smtClean="0"/>
              <a:t>Diffusion dans toutes les strates de l’organisation</a:t>
            </a:r>
            <a:endParaRPr lang="fr-FR" dirty="0"/>
          </a:p>
          <a:p>
            <a:r>
              <a:rPr lang="fr-FR" dirty="0" smtClean="0"/>
              <a:t>Le principe de précaution empreint fortement la réglementation </a:t>
            </a:r>
            <a:r>
              <a:rPr lang="fr-FR" dirty="0"/>
              <a:t>récente </a:t>
            </a:r>
          </a:p>
          <a:p>
            <a:pPr lvl="1"/>
            <a:r>
              <a:rPr lang="fr-FR" dirty="0" smtClean="0"/>
              <a:t>Judiciarisation de la société et responsabilité de plus en plus forte poussée vers les entreprises</a:t>
            </a:r>
          </a:p>
        </p:txBody>
      </p:sp>
    </p:spTree>
    <p:extLst>
      <p:ext uri="{BB962C8B-B14F-4D97-AF65-F5344CB8AC3E}">
        <p14:creationId xmlns:p14="http://schemas.microsoft.com/office/powerpoint/2010/main" val="9157102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Développer la culture ERM : oui mais …  </a:t>
            </a:r>
            <a:br>
              <a:rPr lang="fr-FR" dirty="0" smtClean="0"/>
            </a:br>
            <a:r>
              <a:rPr lang="fr-FR" b="0" i="1" dirty="0" smtClean="0"/>
              <a:t>l’ERM ne se limite pas au contrôle des risques !</a:t>
            </a:r>
            <a:endParaRPr lang="fr-FR" b="0" i="1" dirty="0"/>
          </a:p>
        </p:txBody>
      </p:sp>
      <p:sp>
        <p:nvSpPr>
          <p:cNvPr id="3" name="Rectangle 2"/>
          <p:cNvSpPr/>
          <p:nvPr/>
        </p:nvSpPr>
        <p:spPr>
          <a:xfrm>
            <a:off x="3474492" y="1692027"/>
            <a:ext cx="3816424"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800" b="1" dirty="0" smtClean="0">
                <a:latin typeface="Cambria" panose="02040503050406030204" pitchFamily="18" charset="0"/>
              </a:rPr>
              <a:t>OBJECTIFS</a:t>
            </a:r>
            <a:endParaRPr lang="fr-FR" sz="2800" b="1" dirty="0">
              <a:latin typeface="Cambria" panose="02040503050406030204" pitchFamily="18" charset="0"/>
            </a:endParaRPr>
          </a:p>
        </p:txBody>
      </p:sp>
      <p:grpSp>
        <p:nvGrpSpPr>
          <p:cNvPr id="14" name="Groupe 13"/>
          <p:cNvGrpSpPr/>
          <p:nvPr/>
        </p:nvGrpSpPr>
        <p:grpSpPr>
          <a:xfrm>
            <a:off x="630176" y="2988543"/>
            <a:ext cx="4645859" cy="3759184"/>
            <a:chOff x="630176" y="2988543"/>
            <a:chExt cx="4645859" cy="3759184"/>
          </a:xfrm>
        </p:grpSpPr>
        <p:sp>
          <p:nvSpPr>
            <p:cNvPr id="7" name="Rectangle 6"/>
            <p:cNvSpPr/>
            <p:nvPr/>
          </p:nvSpPr>
          <p:spPr>
            <a:xfrm>
              <a:off x="630176" y="3384587"/>
              <a:ext cx="4604086" cy="336314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tx1"/>
                </a:solidFill>
              </a:endParaRPr>
            </a:p>
          </p:txBody>
        </p:sp>
        <p:sp>
          <p:nvSpPr>
            <p:cNvPr id="5" name="Rectangle 4"/>
            <p:cNvSpPr/>
            <p:nvPr/>
          </p:nvSpPr>
          <p:spPr>
            <a:xfrm>
              <a:off x="1026220" y="2988543"/>
              <a:ext cx="3816424" cy="79208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sz="2400" b="1" dirty="0" smtClean="0">
                  <a:solidFill>
                    <a:schemeClr val="bg1"/>
                  </a:solidFill>
                  <a:latin typeface="Cambria" panose="02040503050406030204" pitchFamily="18" charset="0"/>
                </a:rPr>
                <a:t>ERM pour éviter les « mauvais » évènements</a:t>
              </a:r>
              <a:endParaRPr lang="fr-FR" sz="2400" b="1" dirty="0">
                <a:solidFill>
                  <a:schemeClr val="bg1"/>
                </a:solidFill>
                <a:latin typeface="Cambria" panose="02040503050406030204" pitchFamily="18" charset="0"/>
              </a:endParaRPr>
            </a:p>
          </p:txBody>
        </p:sp>
        <p:sp>
          <p:nvSpPr>
            <p:cNvPr id="4" name="ZoneTexte 3"/>
            <p:cNvSpPr txBox="1"/>
            <p:nvPr/>
          </p:nvSpPr>
          <p:spPr>
            <a:xfrm>
              <a:off x="810806" y="4060656"/>
              <a:ext cx="2134948" cy="707886"/>
            </a:xfrm>
            <a:prstGeom prst="rect">
              <a:avLst/>
            </a:prstGeom>
            <a:noFill/>
          </p:spPr>
          <p:txBody>
            <a:bodyPr wrap="square" rtlCol="0">
              <a:spAutoFit/>
            </a:bodyPr>
            <a:lstStyle/>
            <a:p>
              <a:pPr algn="ctr"/>
              <a:r>
                <a:rPr lang="fr-FR" sz="2000" b="1" dirty="0" smtClean="0">
                  <a:latin typeface="Cambria" panose="02040503050406030204" pitchFamily="18" charset="0"/>
                </a:rPr>
                <a:t>Contraintes réglementaires</a:t>
              </a:r>
              <a:endParaRPr lang="fr-FR" sz="2000" b="1" dirty="0">
                <a:latin typeface="Cambria" panose="02040503050406030204" pitchFamily="18" charset="0"/>
              </a:endParaRPr>
            </a:p>
          </p:txBody>
        </p:sp>
        <p:sp>
          <p:nvSpPr>
            <p:cNvPr id="8" name="ZoneTexte 7"/>
            <p:cNvSpPr txBox="1"/>
            <p:nvPr/>
          </p:nvSpPr>
          <p:spPr>
            <a:xfrm>
              <a:off x="3256898" y="4909599"/>
              <a:ext cx="2019137" cy="707886"/>
            </a:xfrm>
            <a:prstGeom prst="rect">
              <a:avLst/>
            </a:prstGeom>
            <a:noFill/>
          </p:spPr>
          <p:txBody>
            <a:bodyPr wrap="square" rtlCol="0">
              <a:spAutoFit/>
            </a:bodyPr>
            <a:lstStyle/>
            <a:p>
              <a:pPr algn="ctr"/>
              <a:r>
                <a:rPr lang="fr-FR" sz="2000" b="1" dirty="0" smtClean="0">
                  <a:latin typeface="Cambria" panose="02040503050406030204" pitchFamily="18" charset="0"/>
                </a:rPr>
                <a:t>Evènements</a:t>
              </a:r>
              <a:r>
                <a:rPr lang="fr-FR" sz="2000" b="1" dirty="0" smtClean="0">
                  <a:solidFill>
                    <a:schemeClr val="accent3">
                      <a:lumMod val="60000"/>
                      <a:lumOff val="40000"/>
                    </a:schemeClr>
                  </a:solidFill>
                  <a:latin typeface="Cambria" panose="02040503050406030204" pitchFamily="18" charset="0"/>
                </a:rPr>
                <a:t> </a:t>
              </a:r>
              <a:r>
                <a:rPr lang="fr-FR" sz="2000" b="1" dirty="0" smtClean="0">
                  <a:latin typeface="Cambria" panose="02040503050406030204" pitchFamily="18" charset="0"/>
                </a:rPr>
                <a:t>extrêmes</a:t>
              </a:r>
              <a:endParaRPr lang="fr-FR" sz="2000" b="1" dirty="0">
                <a:latin typeface="Cambria" panose="02040503050406030204" pitchFamily="18" charset="0"/>
              </a:endParaRPr>
            </a:p>
          </p:txBody>
        </p:sp>
        <p:sp>
          <p:nvSpPr>
            <p:cNvPr id="9" name="ZoneTexte 8"/>
            <p:cNvSpPr txBox="1"/>
            <p:nvPr/>
          </p:nvSpPr>
          <p:spPr>
            <a:xfrm>
              <a:off x="2787190" y="3949504"/>
              <a:ext cx="2196244" cy="707886"/>
            </a:xfrm>
            <a:prstGeom prst="rect">
              <a:avLst/>
            </a:prstGeom>
            <a:noFill/>
          </p:spPr>
          <p:txBody>
            <a:bodyPr wrap="square" rtlCol="0">
              <a:spAutoFit/>
            </a:bodyPr>
            <a:lstStyle/>
            <a:p>
              <a:pPr algn="ctr"/>
              <a:r>
                <a:rPr lang="fr-FR" sz="2000" b="1" dirty="0" smtClean="0">
                  <a:latin typeface="Cambria" panose="02040503050406030204" pitchFamily="18" charset="0"/>
                </a:rPr>
                <a:t>Interaction entre les risques</a:t>
              </a:r>
              <a:endParaRPr lang="fr-FR" sz="2000" b="1" dirty="0">
                <a:latin typeface="Cambria" panose="02040503050406030204" pitchFamily="18" charset="0"/>
              </a:endParaRPr>
            </a:p>
          </p:txBody>
        </p:sp>
        <p:sp>
          <p:nvSpPr>
            <p:cNvPr id="10" name="ZoneTexte 9"/>
            <p:cNvSpPr txBox="1"/>
            <p:nvPr/>
          </p:nvSpPr>
          <p:spPr>
            <a:xfrm>
              <a:off x="630176" y="4894183"/>
              <a:ext cx="2664296" cy="707886"/>
            </a:xfrm>
            <a:prstGeom prst="rect">
              <a:avLst/>
            </a:prstGeom>
            <a:noFill/>
          </p:spPr>
          <p:txBody>
            <a:bodyPr wrap="square" rtlCol="0">
              <a:spAutoFit/>
            </a:bodyPr>
            <a:lstStyle/>
            <a:p>
              <a:pPr algn="ctr"/>
              <a:r>
                <a:rPr lang="fr-FR" sz="2000" b="1" dirty="0" smtClean="0">
                  <a:latin typeface="Cambria" panose="02040503050406030204" pitchFamily="18" charset="0"/>
                </a:rPr>
                <a:t>Dégradation de la notation</a:t>
              </a:r>
              <a:endParaRPr lang="fr-FR" sz="2000" b="1" dirty="0">
                <a:latin typeface="Cambria" panose="02040503050406030204" pitchFamily="18" charset="0"/>
              </a:endParaRPr>
            </a:p>
          </p:txBody>
        </p:sp>
        <p:sp>
          <p:nvSpPr>
            <p:cNvPr id="11" name="ZoneTexte 10"/>
            <p:cNvSpPr txBox="1"/>
            <p:nvPr/>
          </p:nvSpPr>
          <p:spPr>
            <a:xfrm>
              <a:off x="1636675" y="5528519"/>
              <a:ext cx="2664296" cy="400110"/>
            </a:xfrm>
            <a:prstGeom prst="rect">
              <a:avLst/>
            </a:prstGeom>
            <a:noFill/>
          </p:spPr>
          <p:txBody>
            <a:bodyPr wrap="square" rtlCol="0">
              <a:spAutoFit/>
            </a:bodyPr>
            <a:lstStyle/>
            <a:p>
              <a:pPr algn="ctr"/>
              <a:r>
                <a:rPr lang="fr-FR" sz="2000" b="1" dirty="0" smtClean="0">
                  <a:latin typeface="Cambria" panose="02040503050406030204" pitchFamily="18" charset="0"/>
                </a:rPr>
                <a:t>Conflits </a:t>
              </a:r>
              <a:endParaRPr lang="fr-FR" sz="2000" b="1" dirty="0">
                <a:latin typeface="Cambria" panose="02040503050406030204" pitchFamily="18" charset="0"/>
              </a:endParaRPr>
            </a:p>
          </p:txBody>
        </p:sp>
        <p:sp>
          <p:nvSpPr>
            <p:cNvPr id="12" name="ZoneTexte 11"/>
            <p:cNvSpPr txBox="1"/>
            <p:nvPr/>
          </p:nvSpPr>
          <p:spPr>
            <a:xfrm>
              <a:off x="630176" y="6039781"/>
              <a:ext cx="2664296" cy="400110"/>
            </a:xfrm>
            <a:prstGeom prst="rect">
              <a:avLst/>
            </a:prstGeom>
            <a:noFill/>
          </p:spPr>
          <p:txBody>
            <a:bodyPr wrap="square" rtlCol="0">
              <a:spAutoFit/>
            </a:bodyPr>
            <a:lstStyle/>
            <a:p>
              <a:pPr algn="ctr"/>
              <a:r>
                <a:rPr lang="fr-FR" sz="2000" b="1" dirty="0" smtClean="0">
                  <a:latin typeface="Cambria" panose="02040503050406030204" pitchFamily="18" charset="0"/>
                </a:rPr>
                <a:t>Réputation </a:t>
              </a:r>
              <a:endParaRPr lang="fr-FR" sz="2000" b="1" dirty="0">
                <a:latin typeface="Cambria" panose="02040503050406030204" pitchFamily="18" charset="0"/>
              </a:endParaRPr>
            </a:p>
          </p:txBody>
        </p:sp>
        <p:sp>
          <p:nvSpPr>
            <p:cNvPr id="13" name="ZoneTexte 12"/>
            <p:cNvSpPr txBox="1"/>
            <p:nvPr/>
          </p:nvSpPr>
          <p:spPr>
            <a:xfrm>
              <a:off x="2572779" y="5949241"/>
              <a:ext cx="2664296" cy="707886"/>
            </a:xfrm>
            <a:prstGeom prst="rect">
              <a:avLst/>
            </a:prstGeom>
            <a:noFill/>
          </p:spPr>
          <p:txBody>
            <a:bodyPr wrap="square" rtlCol="0">
              <a:spAutoFit/>
            </a:bodyPr>
            <a:lstStyle/>
            <a:p>
              <a:pPr algn="ctr"/>
              <a:r>
                <a:rPr lang="fr-FR" sz="2000" b="1" dirty="0" smtClean="0">
                  <a:latin typeface="Cambria" panose="02040503050406030204" pitchFamily="18" charset="0"/>
                </a:rPr>
                <a:t>Responsabilité pénale</a:t>
              </a:r>
              <a:endParaRPr lang="fr-FR" sz="2000" b="1" dirty="0">
                <a:latin typeface="Cambria" panose="02040503050406030204" pitchFamily="18" charset="0"/>
              </a:endParaRPr>
            </a:p>
          </p:txBody>
        </p:sp>
      </p:grpSp>
      <p:grpSp>
        <p:nvGrpSpPr>
          <p:cNvPr id="23" name="Groupe 22"/>
          <p:cNvGrpSpPr/>
          <p:nvPr/>
        </p:nvGrpSpPr>
        <p:grpSpPr>
          <a:xfrm>
            <a:off x="5560155" y="2988543"/>
            <a:ext cx="4723519" cy="3759184"/>
            <a:chOff x="5560155" y="2988543"/>
            <a:chExt cx="4723519" cy="3759184"/>
          </a:xfrm>
        </p:grpSpPr>
        <p:sp>
          <p:nvSpPr>
            <p:cNvPr id="15" name="Rectangle 14"/>
            <p:cNvSpPr/>
            <p:nvPr/>
          </p:nvSpPr>
          <p:spPr>
            <a:xfrm>
              <a:off x="5572476" y="3384587"/>
              <a:ext cx="4711198" cy="336314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fr-FR" dirty="0">
                <a:solidFill>
                  <a:schemeClr val="accent3">
                    <a:lumMod val="60000"/>
                    <a:lumOff val="40000"/>
                  </a:schemeClr>
                </a:solidFill>
              </a:endParaRPr>
            </a:p>
          </p:txBody>
        </p:sp>
        <p:sp>
          <p:nvSpPr>
            <p:cNvPr id="6" name="Rectangle 5"/>
            <p:cNvSpPr/>
            <p:nvPr/>
          </p:nvSpPr>
          <p:spPr>
            <a:xfrm>
              <a:off x="5994772" y="2988543"/>
              <a:ext cx="3816424" cy="79208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fr-FR" sz="2400" b="1" dirty="0" smtClean="0">
                  <a:solidFill>
                    <a:schemeClr val="bg1"/>
                  </a:solidFill>
                  <a:latin typeface="Cambria" panose="02040503050406030204" pitchFamily="18" charset="0"/>
                </a:rPr>
                <a:t>ERM pour accroître la performance</a:t>
              </a:r>
              <a:endParaRPr lang="fr-FR" sz="2400" b="1" dirty="0">
                <a:solidFill>
                  <a:schemeClr val="bg1"/>
                </a:solidFill>
                <a:latin typeface="Cambria" panose="02040503050406030204" pitchFamily="18" charset="0"/>
              </a:endParaRPr>
            </a:p>
          </p:txBody>
        </p:sp>
        <p:sp>
          <p:nvSpPr>
            <p:cNvPr id="16" name="ZoneTexte 15"/>
            <p:cNvSpPr txBox="1"/>
            <p:nvPr/>
          </p:nvSpPr>
          <p:spPr>
            <a:xfrm>
              <a:off x="5740785" y="4107807"/>
              <a:ext cx="2134948" cy="707886"/>
            </a:xfrm>
            <a:prstGeom prst="rect">
              <a:avLst/>
            </a:prstGeom>
            <a:noFill/>
          </p:spPr>
          <p:txBody>
            <a:bodyPr wrap="square" rtlCol="0">
              <a:spAutoFit/>
            </a:bodyPr>
            <a:lstStyle/>
            <a:p>
              <a:pPr algn="ctr"/>
              <a:r>
                <a:rPr lang="fr-FR" sz="2000" b="1" dirty="0" smtClean="0">
                  <a:latin typeface="Cambria" panose="02040503050406030204" pitchFamily="18" charset="0"/>
                </a:rPr>
                <a:t>Optimiser le capital alloué</a:t>
              </a:r>
              <a:endParaRPr lang="fr-FR" sz="2000" b="1" dirty="0">
                <a:latin typeface="Cambria" panose="02040503050406030204" pitchFamily="18" charset="0"/>
              </a:endParaRPr>
            </a:p>
          </p:txBody>
        </p:sp>
        <p:sp>
          <p:nvSpPr>
            <p:cNvPr id="17" name="ZoneTexte 16"/>
            <p:cNvSpPr txBox="1"/>
            <p:nvPr/>
          </p:nvSpPr>
          <p:spPr>
            <a:xfrm>
              <a:off x="8152099" y="4915082"/>
              <a:ext cx="2019137" cy="1323439"/>
            </a:xfrm>
            <a:prstGeom prst="rect">
              <a:avLst/>
            </a:prstGeom>
            <a:noFill/>
          </p:spPr>
          <p:txBody>
            <a:bodyPr wrap="square" rtlCol="0">
              <a:spAutoFit/>
            </a:bodyPr>
            <a:lstStyle/>
            <a:p>
              <a:pPr algn="ctr"/>
              <a:r>
                <a:rPr lang="fr-FR" sz="2000" b="1" dirty="0" smtClean="0">
                  <a:latin typeface="Cambria" panose="02040503050406030204" pitchFamily="18" charset="0"/>
                </a:rPr>
                <a:t>Utilisation efficace du transfert de risque</a:t>
              </a:r>
              <a:endParaRPr lang="fr-FR" sz="2000" b="1" dirty="0">
                <a:latin typeface="Cambria" panose="02040503050406030204" pitchFamily="18" charset="0"/>
              </a:endParaRPr>
            </a:p>
          </p:txBody>
        </p:sp>
        <p:sp>
          <p:nvSpPr>
            <p:cNvPr id="18" name="ZoneTexte 17"/>
            <p:cNvSpPr txBox="1"/>
            <p:nvPr/>
          </p:nvSpPr>
          <p:spPr>
            <a:xfrm>
              <a:off x="7682391" y="3996655"/>
              <a:ext cx="2196244" cy="707886"/>
            </a:xfrm>
            <a:prstGeom prst="rect">
              <a:avLst/>
            </a:prstGeom>
            <a:noFill/>
          </p:spPr>
          <p:txBody>
            <a:bodyPr wrap="square" rtlCol="0">
              <a:spAutoFit/>
            </a:bodyPr>
            <a:lstStyle/>
            <a:p>
              <a:pPr algn="ctr"/>
              <a:r>
                <a:rPr lang="fr-FR" sz="2000" b="1" dirty="0" smtClean="0">
                  <a:latin typeface="Cambria" panose="02040503050406030204" pitchFamily="18" charset="0"/>
                </a:rPr>
                <a:t>Augmenter l’appétence</a:t>
              </a:r>
              <a:endParaRPr lang="fr-FR" sz="2000" b="1" dirty="0">
                <a:latin typeface="Cambria" panose="02040503050406030204" pitchFamily="18" charset="0"/>
              </a:endParaRPr>
            </a:p>
          </p:txBody>
        </p:sp>
        <p:sp>
          <p:nvSpPr>
            <p:cNvPr id="19" name="ZoneTexte 18"/>
            <p:cNvSpPr txBox="1"/>
            <p:nvPr/>
          </p:nvSpPr>
          <p:spPr>
            <a:xfrm>
              <a:off x="5560155" y="4941334"/>
              <a:ext cx="2664296" cy="400110"/>
            </a:xfrm>
            <a:prstGeom prst="rect">
              <a:avLst/>
            </a:prstGeom>
            <a:noFill/>
          </p:spPr>
          <p:txBody>
            <a:bodyPr wrap="square" rtlCol="0">
              <a:spAutoFit/>
            </a:bodyPr>
            <a:lstStyle/>
            <a:p>
              <a:pPr algn="ctr"/>
              <a:r>
                <a:rPr lang="fr-FR" sz="2000" b="1" dirty="0" smtClean="0">
                  <a:latin typeface="Cambria" panose="02040503050406030204" pitchFamily="18" charset="0"/>
                </a:rPr>
                <a:t>Création de valeur</a:t>
              </a:r>
              <a:endParaRPr lang="fr-FR" sz="2000" b="1" dirty="0">
                <a:latin typeface="Cambria" panose="02040503050406030204" pitchFamily="18" charset="0"/>
              </a:endParaRPr>
            </a:p>
          </p:txBody>
        </p:sp>
        <p:sp>
          <p:nvSpPr>
            <p:cNvPr id="20" name="ZoneTexte 19"/>
            <p:cNvSpPr txBox="1"/>
            <p:nvPr/>
          </p:nvSpPr>
          <p:spPr>
            <a:xfrm>
              <a:off x="5611436" y="5643737"/>
              <a:ext cx="2664296" cy="707886"/>
            </a:xfrm>
            <a:prstGeom prst="rect">
              <a:avLst/>
            </a:prstGeom>
            <a:noFill/>
          </p:spPr>
          <p:txBody>
            <a:bodyPr wrap="square" rtlCol="0">
              <a:spAutoFit/>
            </a:bodyPr>
            <a:lstStyle/>
            <a:p>
              <a:pPr algn="ctr"/>
              <a:r>
                <a:rPr lang="fr-FR" sz="2000" b="1" dirty="0" smtClean="0">
                  <a:latin typeface="Cambria" panose="02040503050406030204" pitchFamily="18" charset="0"/>
                </a:rPr>
                <a:t>Bénéfices des nouveaux risques</a:t>
              </a:r>
              <a:endParaRPr lang="fr-FR" sz="2000" b="1" dirty="0">
                <a:latin typeface="Cambria" panose="02040503050406030204" pitchFamily="18" charset="0"/>
              </a:endParaRPr>
            </a:p>
          </p:txBody>
        </p:sp>
      </p:grpSp>
    </p:spTree>
    <p:extLst>
      <p:ext uri="{BB962C8B-B14F-4D97-AF65-F5344CB8AC3E}">
        <p14:creationId xmlns:p14="http://schemas.microsoft.com/office/powerpoint/2010/main" val="336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p:cNvSpPr/>
          <p:nvPr/>
        </p:nvSpPr>
        <p:spPr>
          <a:xfrm>
            <a:off x="2561256" y="1332359"/>
            <a:ext cx="5881788" cy="5881788"/>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fr-FR" dirty="0"/>
          </a:p>
        </p:txBody>
      </p:sp>
      <p:sp>
        <p:nvSpPr>
          <p:cNvPr id="2" name="Titre 1"/>
          <p:cNvSpPr>
            <a:spLocks noGrp="1"/>
          </p:cNvSpPr>
          <p:nvPr>
            <p:ph type="title"/>
          </p:nvPr>
        </p:nvSpPr>
        <p:spPr/>
        <p:txBody>
          <a:bodyPr>
            <a:normAutofit/>
          </a:bodyPr>
          <a:lstStyle/>
          <a:p>
            <a:r>
              <a:rPr lang="fr-FR" dirty="0" smtClean="0"/>
              <a:t>12 caractéristiques d’une saine culture ERM</a:t>
            </a:r>
            <a:br>
              <a:rPr lang="fr-FR" dirty="0" smtClean="0"/>
            </a:br>
            <a:r>
              <a:rPr lang="fr-FR" sz="2200" b="0" u="sng" dirty="0" smtClean="0"/>
              <a:t>Source</a:t>
            </a:r>
            <a:r>
              <a:rPr lang="fr-FR" sz="2200" b="0" dirty="0" smtClean="0"/>
              <a:t> : RiskWise – ERM Symposium 2013</a:t>
            </a:r>
            <a:endParaRPr lang="fr-FR" sz="2200" b="0" dirty="0"/>
          </a:p>
        </p:txBody>
      </p:sp>
      <p:grpSp>
        <p:nvGrpSpPr>
          <p:cNvPr id="3" name="Groupe 2"/>
          <p:cNvGrpSpPr/>
          <p:nvPr/>
        </p:nvGrpSpPr>
        <p:grpSpPr>
          <a:xfrm>
            <a:off x="6328944" y="1390891"/>
            <a:ext cx="4170174" cy="2139295"/>
            <a:chOff x="6328944" y="1390891"/>
            <a:chExt cx="4170174" cy="2139295"/>
          </a:xfrm>
        </p:grpSpPr>
        <p:sp>
          <p:nvSpPr>
            <p:cNvPr id="14" name="ZoneTexte 13"/>
            <p:cNvSpPr txBox="1"/>
            <p:nvPr/>
          </p:nvSpPr>
          <p:spPr>
            <a:xfrm rot="2700000">
              <a:off x="6497177" y="2553476"/>
              <a:ext cx="1430200" cy="523220"/>
            </a:xfrm>
            <a:prstGeom prst="rect">
              <a:avLst/>
            </a:prstGeom>
            <a:noFill/>
          </p:spPr>
          <p:txBody>
            <a:bodyPr wrap="none" rtlCol="0">
              <a:spAutoFit/>
            </a:bodyPr>
            <a:lstStyle/>
            <a:p>
              <a:r>
                <a:rPr lang="fr-FR" sz="2800" b="1" dirty="0" smtClean="0">
                  <a:ln>
                    <a:solidFill>
                      <a:schemeClr val="tx1"/>
                    </a:solidFill>
                  </a:ln>
                  <a:solidFill>
                    <a:schemeClr val="accent5">
                      <a:lumMod val="60000"/>
                      <a:lumOff val="40000"/>
                    </a:schemeClr>
                  </a:solidFill>
                  <a:latin typeface="Cambria" panose="02040503050406030204" pitchFamily="18" charset="0"/>
                </a:rPr>
                <a:t>Définir </a:t>
              </a:r>
              <a:endParaRPr lang="fr-FR" sz="2800" b="1" dirty="0">
                <a:ln>
                  <a:solidFill>
                    <a:schemeClr val="tx1"/>
                  </a:solidFill>
                </a:ln>
                <a:solidFill>
                  <a:schemeClr val="accent5">
                    <a:lumMod val="60000"/>
                    <a:lumOff val="40000"/>
                  </a:schemeClr>
                </a:solidFill>
                <a:latin typeface="Cambria" panose="02040503050406030204" pitchFamily="18" charset="0"/>
              </a:endParaRPr>
            </a:p>
          </p:txBody>
        </p:sp>
        <p:sp>
          <p:nvSpPr>
            <p:cNvPr id="19" name="Ellipse 18"/>
            <p:cNvSpPr/>
            <p:nvPr/>
          </p:nvSpPr>
          <p:spPr>
            <a:xfrm>
              <a:off x="6328944" y="1390891"/>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Systématicité </a:t>
              </a:r>
            </a:p>
          </p:txBody>
        </p:sp>
        <p:sp>
          <p:nvSpPr>
            <p:cNvPr id="20" name="Ellipse 19"/>
            <p:cNvSpPr/>
            <p:nvPr/>
          </p:nvSpPr>
          <p:spPr>
            <a:xfrm>
              <a:off x="7419434" y="2096953"/>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Proactivité</a:t>
              </a:r>
            </a:p>
          </p:txBody>
        </p:sp>
        <p:sp>
          <p:nvSpPr>
            <p:cNvPr id="21" name="Ellipse 20"/>
            <p:cNvSpPr/>
            <p:nvPr/>
          </p:nvSpPr>
          <p:spPr>
            <a:xfrm>
              <a:off x="8027706" y="2803015"/>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Responsabilité </a:t>
              </a:r>
            </a:p>
          </p:txBody>
        </p:sp>
      </p:grpSp>
      <p:grpSp>
        <p:nvGrpSpPr>
          <p:cNvPr id="4" name="Groupe 3"/>
          <p:cNvGrpSpPr/>
          <p:nvPr/>
        </p:nvGrpSpPr>
        <p:grpSpPr>
          <a:xfrm>
            <a:off x="6313598" y="5686675"/>
            <a:ext cx="3835868" cy="1366684"/>
            <a:chOff x="6312831" y="5681467"/>
            <a:chExt cx="3835868" cy="1366684"/>
          </a:xfrm>
        </p:grpSpPr>
        <p:sp>
          <p:nvSpPr>
            <p:cNvPr id="16" name="ZoneTexte 15"/>
            <p:cNvSpPr txBox="1"/>
            <p:nvPr/>
          </p:nvSpPr>
          <p:spPr>
            <a:xfrm rot="18900000">
              <a:off x="6312831" y="5681467"/>
              <a:ext cx="1519711" cy="523220"/>
            </a:xfrm>
            <a:prstGeom prst="rect">
              <a:avLst/>
            </a:prstGeom>
            <a:noFill/>
          </p:spPr>
          <p:txBody>
            <a:bodyPr wrap="none" rtlCol="0">
              <a:spAutoFit/>
            </a:bodyPr>
            <a:lstStyle/>
            <a:p>
              <a:r>
                <a:rPr lang="fr-FR" sz="2800" b="1" dirty="0" smtClean="0">
                  <a:ln>
                    <a:solidFill>
                      <a:schemeClr val="tx1"/>
                    </a:solidFill>
                  </a:ln>
                  <a:solidFill>
                    <a:schemeClr val="accent5">
                      <a:lumMod val="60000"/>
                      <a:lumOff val="40000"/>
                    </a:schemeClr>
                  </a:solidFill>
                  <a:latin typeface="Cambria" panose="02040503050406030204" pitchFamily="18" charset="0"/>
                </a:rPr>
                <a:t>Évaluer </a:t>
              </a:r>
              <a:endParaRPr lang="fr-FR" sz="2800" b="1" dirty="0">
                <a:ln>
                  <a:solidFill>
                    <a:schemeClr val="tx1"/>
                  </a:solidFill>
                </a:ln>
                <a:solidFill>
                  <a:schemeClr val="accent5">
                    <a:lumMod val="60000"/>
                    <a:lumOff val="40000"/>
                  </a:schemeClr>
                </a:solidFill>
                <a:latin typeface="Cambria" panose="02040503050406030204" pitchFamily="18" charset="0"/>
              </a:endParaRPr>
            </a:p>
          </p:txBody>
        </p:sp>
        <p:sp>
          <p:nvSpPr>
            <p:cNvPr id="22" name="Ellipse 21"/>
            <p:cNvSpPr/>
            <p:nvPr/>
          </p:nvSpPr>
          <p:spPr>
            <a:xfrm>
              <a:off x="7677287" y="5747643"/>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Ouverture </a:t>
              </a:r>
            </a:p>
          </p:txBody>
        </p:sp>
        <p:sp>
          <p:nvSpPr>
            <p:cNvPr id="23" name="Ellipse 22"/>
            <p:cNvSpPr/>
            <p:nvPr/>
          </p:nvSpPr>
          <p:spPr>
            <a:xfrm>
              <a:off x="6946120" y="6481189"/>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Curiosité </a:t>
              </a:r>
            </a:p>
          </p:txBody>
        </p:sp>
      </p:grpSp>
      <p:grpSp>
        <p:nvGrpSpPr>
          <p:cNvPr id="5" name="Groupe 4"/>
          <p:cNvGrpSpPr/>
          <p:nvPr/>
        </p:nvGrpSpPr>
        <p:grpSpPr>
          <a:xfrm>
            <a:off x="372505" y="4685739"/>
            <a:ext cx="4079562" cy="2594422"/>
            <a:chOff x="372505" y="4685739"/>
            <a:chExt cx="4079562" cy="2594422"/>
          </a:xfrm>
        </p:grpSpPr>
        <p:sp>
          <p:nvSpPr>
            <p:cNvPr id="18" name="ZoneTexte 17"/>
            <p:cNvSpPr txBox="1"/>
            <p:nvPr/>
          </p:nvSpPr>
          <p:spPr>
            <a:xfrm rot="2700000">
              <a:off x="3028004" y="5584803"/>
              <a:ext cx="1610762" cy="523220"/>
            </a:xfrm>
            <a:prstGeom prst="rect">
              <a:avLst/>
            </a:prstGeom>
            <a:noFill/>
          </p:spPr>
          <p:txBody>
            <a:bodyPr wrap="none" rtlCol="0">
              <a:spAutoFit/>
            </a:bodyPr>
            <a:lstStyle/>
            <a:p>
              <a:r>
                <a:rPr lang="fr-FR" sz="2800" b="1" dirty="0" smtClean="0">
                  <a:ln>
                    <a:solidFill>
                      <a:schemeClr val="tx1"/>
                    </a:solidFill>
                  </a:ln>
                  <a:solidFill>
                    <a:schemeClr val="accent5">
                      <a:lumMod val="60000"/>
                      <a:lumOff val="40000"/>
                    </a:schemeClr>
                  </a:solidFill>
                  <a:latin typeface="Cambria" panose="02040503050406030204" pitchFamily="18" charset="0"/>
                </a:rPr>
                <a:t>Intégrer </a:t>
              </a:r>
              <a:endParaRPr lang="fr-FR" sz="2800" b="1" dirty="0">
                <a:ln>
                  <a:solidFill>
                    <a:schemeClr val="tx1"/>
                  </a:solidFill>
                </a:ln>
                <a:solidFill>
                  <a:schemeClr val="accent5">
                    <a:lumMod val="60000"/>
                    <a:lumOff val="40000"/>
                  </a:schemeClr>
                </a:solidFill>
                <a:latin typeface="Cambria" panose="02040503050406030204" pitchFamily="18" charset="0"/>
              </a:endParaRPr>
            </a:p>
          </p:txBody>
        </p:sp>
        <p:sp>
          <p:nvSpPr>
            <p:cNvPr id="24" name="Ellipse 23"/>
            <p:cNvSpPr/>
            <p:nvPr/>
          </p:nvSpPr>
          <p:spPr>
            <a:xfrm>
              <a:off x="372505" y="4685739"/>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Vigilance </a:t>
              </a:r>
            </a:p>
          </p:txBody>
        </p:sp>
        <p:sp>
          <p:nvSpPr>
            <p:cNvPr id="25" name="Ellipse 24"/>
            <p:cNvSpPr/>
            <p:nvPr/>
          </p:nvSpPr>
          <p:spPr>
            <a:xfrm>
              <a:off x="645058" y="5412463"/>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Prêt à agir</a:t>
              </a:r>
            </a:p>
          </p:txBody>
        </p:sp>
        <p:sp>
          <p:nvSpPr>
            <p:cNvPr id="26" name="Ellipse 25"/>
            <p:cNvSpPr/>
            <p:nvPr/>
          </p:nvSpPr>
          <p:spPr>
            <a:xfrm>
              <a:off x="1147096" y="6082181"/>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Collaboration </a:t>
              </a:r>
            </a:p>
          </p:txBody>
        </p:sp>
        <p:sp>
          <p:nvSpPr>
            <p:cNvPr id="27" name="Ellipse 26"/>
            <p:cNvSpPr/>
            <p:nvPr/>
          </p:nvSpPr>
          <p:spPr>
            <a:xfrm>
              <a:off x="1980655" y="6713199"/>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Axé sur la performance</a:t>
              </a:r>
            </a:p>
          </p:txBody>
        </p:sp>
      </p:grpSp>
      <p:grpSp>
        <p:nvGrpSpPr>
          <p:cNvPr id="7" name="Groupe 6"/>
          <p:cNvGrpSpPr/>
          <p:nvPr/>
        </p:nvGrpSpPr>
        <p:grpSpPr>
          <a:xfrm>
            <a:off x="412918" y="1539709"/>
            <a:ext cx="4154098" cy="2047019"/>
            <a:chOff x="412918" y="1539709"/>
            <a:chExt cx="4154098" cy="2047019"/>
          </a:xfrm>
        </p:grpSpPr>
        <p:sp>
          <p:nvSpPr>
            <p:cNvPr id="15" name="ZoneTexte 14"/>
            <p:cNvSpPr txBox="1"/>
            <p:nvPr/>
          </p:nvSpPr>
          <p:spPr>
            <a:xfrm rot="18900000">
              <a:off x="3064489" y="2489105"/>
              <a:ext cx="1502527" cy="523220"/>
            </a:xfrm>
            <a:prstGeom prst="rect">
              <a:avLst/>
            </a:prstGeom>
            <a:noFill/>
          </p:spPr>
          <p:txBody>
            <a:bodyPr wrap="none" rtlCol="0">
              <a:spAutoFit/>
            </a:bodyPr>
            <a:lstStyle/>
            <a:p>
              <a:r>
                <a:rPr lang="fr-FR" sz="2800" b="1" dirty="0" smtClean="0">
                  <a:ln>
                    <a:solidFill>
                      <a:schemeClr val="tx1"/>
                    </a:solidFill>
                  </a:ln>
                  <a:solidFill>
                    <a:schemeClr val="accent5">
                      <a:lumMod val="60000"/>
                      <a:lumOff val="40000"/>
                    </a:schemeClr>
                  </a:solidFill>
                  <a:latin typeface="Cambria" panose="02040503050406030204" pitchFamily="18" charset="0"/>
                </a:rPr>
                <a:t>Réviser </a:t>
              </a:r>
              <a:endParaRPr lang="fr-FR" sz="2800" b="1" dirty="0">
                <a:ln>
                  <a:solidFill>
                    <a:schemeClr val="tx1"/>
                  </a:solidFill>
                </a:ln>
                <a:solidFill>
                  <a:schemeClr val="accent5">
                    <a:lumMod val="60000"/>
                    <a:lumOff val="40000"/>
                  </a:schemeClr>
                </a:solidFill>
                <a:latin typeface="Cambria" panose="02040503050406030204" pitchFamily="18" charset="0"/>
              </a:endParaRPr>
            </a:p>
          </p:txBody>
        </p:sp>
        <p:sp>
          <p:nvSpPr>
            <p:cNvPr id="28" name="Ellipse 27"/>
            <p:cNvSpPr/>
            <p:nvPr/>
          </p:nvSpPr>
          <p:spPr>
            <a:xfrm>
              <a:off x="1778899" y="1539709"/>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smtClean="0">
                  <a:latin typeface="Cambria" panose="02040503050406030204" pitchFamily="18" charset="0"/>
                </a:rPr>
                <a:t>Adaptabilité</a:t>
              </a:r>
              <a:endParaRPr lang="fr-FR" sz="1800" b="1" dirty="0">
                <a:latin typeface="Cambria" panose="02040503050406030204" pitchFamily="18" charset="0"/>
              </a:endParaRPr>
            </a:p>
          </p:txBody>
        </p:sp>
        <p:sp>
          <p:nvSpPr>
            <p:cNvPr id="29" name="Ellipse 28"/>
            <p:cNvSpPr/>
            <p:nvPr/>
          </p:nvSpPr>
          <p:spPr>
            <a:xfrm>
              <a:off x="876030" y="2237462"/>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Aptitude à récupérer</a:t>
              </a:r>
            </a:p>
          </p:txBody>
        </p:sp>
        <p:sp>
          <p:nvSpPr>
            <p:cNvPr id="30" name="Ellipse 29"/>
            <p:cNvSpPr/>
            <p:nvPr/>
          </p:nvSpPr>
          <p:spPr>
            <a:xfrm>
              <a:off x="412918" y="3019766"/>
              <a:ext cx="2471412" cy="566962"/>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fr-FR" sz="1800" b="1" dirty="0">
                  <a:solidFill>
                    <a:schemeClr val="lt1"/>
                  </a:solidFill>
                  <a:latin typeface="Cambria" panose="02040503050406030204" pitchFamily="18" charset="0"/>
                </a:rPr>
                <a:t>Innovation</a:t>
              </a:r>
            </a:p>
          </p:txBody>
        </p:sp>
      </p:gr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9961" y="2479175"/>
            <a:ext cx="3584377" cy="358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92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Le cadre ERM soutient la culture ERM</a:t>
            </a:r>
            <a:endParaRPr lang="fr-FR" dirty="0"/>
          </a:p>
        </p:txBody>
      </p:sp>
      <p:sp>
        <p:nvSpPr>
          <p:cNvPr id="3" name="Espace réservé du contenu 2"/>
          <p:cNvSpPr>
            <a:spLocks noGrp="1"/>
          </p:cNvSpPr>
          <p:nvPr>
            <p:ph idx="1"/>
          </p:nvPr>
        </p:nvSpPr>
        <p:spPr>
          <a:xfrm>
            <a:off x="356447" y="1512253"/>
            <a:ext cx="9980507" cy="3420506"/>
          </a:xfrm>
        </p:spPr>
        <p:txBody>
          <a:bodyPr>
            <a:normAutofit/>
          </a:bodyPr>
          <a:lstStyle/>
          <a:p>
            <a:r>
              <a:rPr lang="fr-FR" dirty="0" smtClean="0"/>
              <a:t>Mis en place d’un </a:t>
            </a:r>
            <a:r>
              <a:rPr lang="fr-FR" dirty="0"/>
              <a:t>cadre global clairement défini et </a:t>
            </a:r>
            <a:r>
              <a:rPr lang="fr-FR" dirty="0" smtClean="0"/>
              <a:t>d’outils </a:t>
            </a:r>
            <a:r>
              <a:rPr lang="fr-FR" dirty="0"/>
              <a:t>de mesure et de contrôle </a:t>
            </a:r>
            <a:r>
              <a:rPr lang="fr-FR" dirty="0" smtClean="0"/>
              <a:t>performants</a:t>
            </a:r>
            <a:endParaRPr lang="fr-FR" dirty="0"/>
          </a:p>
          <a:p>
            <a:r>
              <a:rPr lang="fr-FR" dirty="0" smtClean="0"/>
              <a:t>Déclinaison sur l’ensemble </a:t>
            </a:r>
            <a:r>
              <a:rPr lang="fr-FR" dirty="0"/>
              <a:t>de </a:t>
            </a:r>
            <a:r>
              <a:rPr lang="fr-FR" dirty="0" smtClean="0"/>
              <a:t>l’entreprise (sur toutes les strates de l’organisation)</a:t>
            </a:r>
            <a:endParaRPr lang="fr-FR" dirty="0"/>
          </a:p>
          <a:p>
            <a:r>
              <a:rPr lang="fr-FR" dirty="0" smtClean="0"/>
              <a:t>Assurance d’accomplir les </a:t>
            </a:r>
            <a:r>
              <a:rPr lang="fr-FR" dirty="0"/>
              <a:t>objectifs en restant dans les limites de prise de risques </a:t>
            </a:r>
            <a:r>
              <a:rPr lang="fr-FR" dirty="0" smtClean="0"/>
              <a:t>prédéfinies</a:t>
            </a:r>
            <a:endParaRPr lang="fr-FR" dirty="0"/>
          </a:p>
          <a:p>
            <a:r>
              <a:rPr lang="fr-FR" dirty="0" smtClean="0"/>
              <a:t>Création de valeur </a:t>
            </a:r>
            <a:r>
              <a:rPr lang="fr-FR" dirty="0"/>
              <a:t>aussi bien en </a:t>
            </a:r>
            <a:r>
              <a:rPr lang="fr-FR" dirty="0" smtClean="0"/>
              <a:t>termes </a:t>
            </a:r>
            <a:r>
              <a:rPr lang="fr-FR" dirty="0"/>
              <a:t>de résultats qu’au regard des contraintes réglementaires (moindre immobilisation de capital</a:t>
            </a:r>
            <a:r>
              <a:rPr lang="fr-FR" dirty="0" smtClean="0"/>
              <a:t>)</a:t>
            </a:r>
            <a:endParaRPr lang="fr-FR" dirty="0"/>
          </a:p>
          <a:p>
            <a:endParaRPr lang="fr-FR" dirty="0"/>
          </a:p>
        </p:txBody>
      </p:sp>
      <p:sp>
        <p:nvSpPr>
          <p:cNvPr id="5" name="Rectangle 4"/>
          <p:cNvSpPr/>
          <p:nvPr/>
        </p:nvSpPr>
        <p:spPr>
          <a:xfrm>
            <a:off x="522164" y="4932759"/>
            <a:ext cx="9505056" cy="1944216"/>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r>
              <a:rPr lang="fr-FR" sz="2400" b="1" dirty="0">
                <a:latin typeface="Cambria" panose="02040503050406030204" pitchFamily="18" charset="0"/>
              </a:rPr>
              <a:t>Les actuaires sont bien placés pour mettre en place </a:t>
            </a:r>
            <a:r>
              <a:rPr lang="fr-FR" sz="2400" b="1" dirty="0" smtClean="0">
                <a:latin typeface="Cambria" panose="02040503050406030204" pitchFamily="18" charset="0"/>
              </a:rPr>
              <a:t>l’ERM sous réserve de renforcer les  compétences organisationnelles et managériales </a:t>
            </a:r>
            <a:r>
              <a:rPr lang="fr-FR" sz="2400" i="1" dirty="0">
                <a:latin typeface="Cambria" panose="02040503050406030204" pitchFamily="18" charset="0"/>
              </a:rPr>
              <a:t>(</a:t>
            </a:r>
            <a:r>
              <a:rPr lang="fr-FR" sz="2400" i="1" dirty="0" smtClean="0">
                <a:latin typeface="Cambria" panose="02040503050406030204" pitchFamily="18" charset="0"/>
              </a:rPr>
              <a:t>communication, transversalité, sensibilisation, </a:t>
            </a:r>
            <a:r>
              <a:rPr lang="fr-FR" sz="2400" i="1" dirty="0">
                <a:latin typeface="Cambria" panose="02040503050406030204" pitchFamily="18" charset="0"/>
              </a:rPr>
              <a:t>lien avec la stratégie </a:t>
            </a:r>
            <a:r>
              <a:rPr lang="fr-FR" sz="2400" i="1" dirty="0" smtClean="0">
                <a:latin typeface="Cambria" panose="02040503050406030204" pitchFamily="18" charset="0"/>
              </a:rPr>
              <a:t>de l’entreprise)</a:t>
            </a:r>
            <a:endParaRPr lang="fr-FR" sz="2400" i="1" dirty="0">
              <a:latin typeface="Cambria" panose="02040503050406030204" pitchFamily="18" charset="0"/>
            </a:endParaRPr>
          </a:p>
        </p:txBody>
      </p:sp>
    </p:spTree>
    <p:extLst>
      <p:ext uri="{BB962C8B-B14F-4D97-AF65-F5344CB8AC3E}">
        <p14:creationId xmlns:p14="http://schemas.microsoft.com/office/powerpoint/2010/main" val="31351087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culture ERM repose sur la responsabilisation de tous les collaborateurs … </a:t>
            </a:r>
            <a:endParaRPr lang="fr-FR" dirty="0"/>
          </a:p>
        </p:txBody>
      </p:sp>
      <p:sp>
        <p:nvSpPr>
          <p:cNvPr id="3" name="Espace réservé du contenu 2"/>
          <p:cNvSpPr>
            <a:spLocks noGrp="1"/>
          </p:cNvSpPr>
          <p:nvPr>
            <p:ph idx="1"/>
          </p:nvPr>
        </p:nvSpPr>
        <p:spPr/>
        <p:txBody>
          <a:bodyPr/>
          <a:lstStyle/>
          <a:p>
            <a:r>
              <a:rPr lang="fr-FR" dirty="0" smtClean="0"/>
              <a:t>3 piliers de </a:t>
            </a:r>
            <a:r>
              <a:rPr lang="fr-FR" b="1" dirty="0" smtClean="0"/>
              <a:t>l’EMPOWERMENT</a:t>
            </a:r>
            <a:r>
              <a:rPr lang="fr-FR" dirty="0" smtClean="0"/>
              <a:t>: vision</a:t>
            </a:r>
            <a:r>
              <a:rPr lang="fr-FR" dirty="0"/>
              <a:t>, autonomie et </a:t>
            </a:r>
            <a:r>
              <a:rPr lang="fr-FR" dirty="0" smtClean="0"/>
              <a:t>appropriation</a:t>
            </a:r>
          </a:p>
          <a:p>
            <a:r>
              <a:rPr lang="fr-FR" dirty="0" smtClean="0"/>
              <a:t>L'équipe sait </a:t>
            </a:r>
            <a:r>
              <a:rPr lang="fr-FR" dirty="0"/>
              <a:t>où elle va (vision), a une marge de manœuvre suffisante pour y aller (autonomie) et se sent légitime pour mener cette action (appropriation</a:t>
            </a:r>
            <a:r>
              <a:rPr lang="fr-FR" dirty="0" smtClean="0"/>
              <a:t>)</a:t>
            </a:r>
            <a:endParaRPr lang="fr-FR" dirty="0"/>
          </a:p>
        </p:txBody>
      </p:sp>
      <p:pic>
        <p:nvPicPr>
          <p:cNvPr id="4" name="Image 3"/>
          <p:cNvPicPr>
            <a:picLocks noChangeAspect="1"/>
          </p:cNvPicPr>
          <p:nvPr/>
        </p:nvPicPr>
        <p:blipFill>
          <a:blip r:embed="rId3"/>
          <a:stretch>
            <a:fillRect/>
          </a:stretch>
        </p:blipFill>
        <p:spPr>
          <a:xfrm>
            <a:off x="2940137" y="3060551"/>
            <a:ext cx="4813126" cy="42195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033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Diffuser l’ERM : </a:t>
            </a:r>
            <a:r>
              <a:rPr lang="fr-FR" b="0" i="1" dirty="0" smtClean="0"/>
              <a:t>faire face à la résistance </a:t>
            </a:r>
            <a:endParaRPr lang="fr-FR" b="0" i="1" dirty="0"/>
          </a:p>
        </p:txBody>
      </p:sp>
      <p:sp>
        <p:nvSpPr>
          <p:cNvPr id="3" name="Espace réservé du contenu 2"/>
          <p:cNvSpPr>
            <a:spLocks noGrp="1"/>
          </p:cNvSpPr>
          <p:nvPr>
            <p:ph idx="1"/>
          </p:nvPr>
        </p:nvSpPr>
        <p:spPr/>
        <p:txBody>
          <a:bodyPr>
            <a:normAutofit/>
          </a:bodyPr>
          <a:lstStyle/>
          <a:p>
            <a:pPr marL="0" indent="0" algn="ctr">
              <a:buNone/>
            </a:pPr>
            <a:r>
              <a:rPr lang="fr-FR" sz="3200" b="1" dirty="0" smtClean="0"/>
              <a:t>3 sources de résistance à la diffusion de l’ERM</a:t>
            </a:r>
            <a:endParaRPr lang="fr-FR" sz="3200" b="1" dirty="0"/>
          </a:p>
        </p:txBody>
      </p:sp>
      <p:sp>
        <p:nvSpPr>
          <p:cNvPr id="4" name="Rectangle 3"/>
          <p:cNvSpPr/>
          <p:nvPr/>
        </p:nvSpPr>
        <p:spPr>
          <a:xfrm>
            <a:off x="709308" y="2628503"/>
            <a:ext cx="2952328" cy="4032448"/>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t" anchorCtr="0">
            <a:normAutofit/>
          </a:bodyPr>
          <a:lstStyle/>
          <a:p>
            <a:pPr algn="ctr"/>
            <a:r>
              <a:rPr lang="fr-FR" sz="2400" b="1" dirty="0" smtClean="0">
                <a:solidFill>
                  <a:srgbClr val="C00000"/>
                </a:solidFill>
                <a:effectLst>
                  <a:outerShdw blurRad="38100" dist="38100" dir="2700000" algn="tl">
                    <a:srgbClr val="000000">
                      <a:alpha val="43137"/>
                    </a:srgbClr>
                  </a:outerShdw>
                </a:effectLst>
                <a:latin typeface="Cambria" panose="02040503050406030204" pitchFamily="18" charset="0"/>
              </a:rPr>
              <a:t>Rationnel</a:t>
            </a:r>
          </a:p>
          <a:p>
            <a:pPr algn="ctr"/>
            <a:endParaRPr lang="fr-FR" sz="2400" dirty="0">
              <a:latin typeface="Cambria" panose="02040503050406030204" pitchFamily="18" charset="0"/>
            </a:endParaRPr>
          </a:p>
          <a:p>
            <a:pPr algn="ctr"/>
            <a:r>
              <a:rPr lang="fr-FR" sz="2400" i="1" dirty="0" smtClean="0">
                <a:latin typeface="Cambria" panose="02040503050406030204" pitchFamily="18" charset="0"/>
              </a:rPr>
              <a:t>« besoin d’efficience »</a:t>
            </a:r>
            <a:endParaRPr lang="fr-FR" sz="2400" i="1" dirty="0">
              <a:latin typeface="Cambria" panose="02040503050406030204" pitchFamily="18" charset="0"/>
            </a:endParaRPr>
          </a:p>
        </p:txBody>
      </p:sp>
      <p:sp>
        <p:nvSpPr>
          <p:cNvPr id="5" name="Rectangle 4"/>
          <p:cNvSpPr/>
          <p:nvPr/>
        </p:nvSpPr>
        <p:spPr>
          <a:xfrm>
            <a:off x="3906540" y="2628503"/>
            <a:ext cx="3168352" cy="4032448"/>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t" anchorCtr="0">
            <a:normAutofit/>
          </a:bodyPr>
          <a:lstStyle/>
          <a:p>
            <a:pPr algn="ctr"/>
            <a:r>
              <a:rPr lang="fr-FR" sz="2400" b="1" dirty="0">
                <a:solidFill>
                  <a:srgbClr val="C00000"/>
                </a:solidFill>
                <a:effectLst>
                  <a:outerShdw blurRad="38100" dist="38100" dir="2700000" algn="tl">
                    <a:srgbClr val="000000">
                      <a:alpha val="43137"/>
                    </a:srgbClr>
                  </a:outerShdw>
                </a:effectLst>
                <a:latin typeface="Cambria" panose="02040503050406030204" pitchFamily="18" charset="0"/>
              </a:rPr>
              <a:t>Emotionnel</a:t>
            </a:r>
          </a:p>
          <a:p>
            <a:pPr algn="ctr"/>
            <a:endParaRPr lang="fr-FR" sz="2400" dirty="0" smtClean="0">
              <a:latin typeface="Cambria" panose="02040503050406030204" pitchFamily="18" charset="0"/>
            </a:endParaRPr>
          </a:p>
          <a:p>
            <a:pPr algn="ctr"/>
            <a:r>
              <a:rPr lang="fr-FR" sz="2400" i="1" dirty="0" smtClean="0">
                <a:latin typeface="Cambria" panose="02040503050406030204" pitchFamily="18" charset="0"/>
              </a:rPr>
              <a:t>« besoin de protection »</a:t>
            </a:r>
            <a:endParaRPr lang="fr-FR" sz="2400" i="1" dirty="0">
              <a:latin typeface="Cambria" panose="02040503050406030204" pitchFamily="18" charset="0"/>
            </a:endParaRPr>
          </a:p>
        </p:txBody>
      </p:sp>
      <p:sp>
        <p:nvSpPr>
          <p:cNvPr id="6" name="Rectangle 5"/>
          <p:cNvSpPr/>
          <p:nvPr/>
        </p:nvSpPr>
        <p:spPr>
          <a:xfrm>
            <a:off x="7252075" y="2628503"/>
            <a:ext cx="2952328" cy="4032448"/>
          </a:xfrm>
          <a:prstGeom prst="rect">
            <a:avLst/>
          </a:prstGeom>
          <a:ln>
            <a:noFill/>
          </a:ln>
          <a:effectLst/>
        </p:spPr>
        <p:style>
          <a:lnRef idx="2">
            <a:schemeClr val="dk1"/>
          </a:lnRef>
          <a:fillRef idx="1">
            <a:schemeClr val="lt1"/>
          </a:fillRef>
          <a:effectRef idx="0">
            <a:schemeClr val="dk1"/>
          </a:effectRef>
          <a:fontRef idx="minor">
            <a:schemeClr val="dk1"/>
          </a:fontRef>
        </p:style>
        <p:txBody>
          <a:bodyPr rtlCol="0" anchor="t" anchorCtr="0">
            <a:normAutofit/>
          </a:bodyPr>
          <a:lstStyle/>
          <a:p>
            <a:pPr algn="ctr"/>
            <a:r>
              <a:rPr lang="fr-FR" sz="2400" b="1" dirty="0">
                <a:solidFill>
                  <a:srgbClr val="C00000"/>
                </a:solidFill>
                <a:effectLst>
                  <a:outerShdw blurRad="38100" dist="38100" dir="2700000" algn="tl">
                    <a:srgbClr val="000000">
                      <a:alpha val="43137"/>
                    </a:srgbClr>
                  </a:outerShdw>
                </a:effectLst>
                <a:latin typeface="Cambria" panose="02040503050406030204" pitchFamily="18" charset="0"/>
              </a:rPr>
              <a:t>Politique</a:t>
            </a:r>
          </a:p>
          <a:p>
            <a:pPr algn="ctr"/>
            <a:endParaRPr lang="fr-FR" sz="2400" dirty="0">
              <a:latin typeface="Cambria" panose="02040503050406030204" pitchFamily="18" charset="0"/>
            </a:endParaRPr>
          </a:p>
          <a:p>
            <a:pPr algn="ctr"/>
            <a:r>
              <a:rPr lang="fr-FR" sz="2400" i="1" dirty="0" smtClean="0">
                <a:latin typeface="Cambria" panose="02040503050406030204" pitchFamily="18" charset="0"/>
              </a:rPr>
              <a:t>« pouvoir »</a:t>
            </a:r>
          </a:p>
          <a:p>
            <a:pPr marL="342900" indent="-342900">
              <a:buFont typeface="Arial" panose="020B0604020202020204" pitchFamily="34" charset="0"/>
              <a:buChar char="•"/>
            </a:pPr>
            <a:endParaRPr lang="fr-FR" sz="2400" dirty="0" smtClean="0">
              <a:latin typeface="Cambria" panose="02040503050406030204" pitchFamily="18" charset="0"/>
            </a:endParaRPr>
          </a:p>
          <a:p>
            <a:pPr marL="342900" indent="-342900">
              <a:buFont typeface="Arial" panose="020B0604020202020204" pitchFamily="34" charset="0"/>
              <a:buChar char="•"/>
            </a:pPr>
            <a:endParaRPr lang="fr-FR" sz="2400" dirty="0">
              <a:latin typeface="Cambria" panose="02040503050406030204" pitchFamily="18" charset="0"/>
            </a:endParaRPr>
          </a:p>
        </p:txBody>
      </p:sp>
      <p:cxnSp>
        <p:nvCxnSpPr>
          <p:cNvPr id="8" name="Connecteur droit 7"/>
          <p:cNvCxnSpPr/>
          <p:nvPr/>
        </p:nvCxnSpPr>
        <p:spPr>
          <a:xfrm>
            <a:off x="3834532" y="2628503"/>
            <a:ext cx="0" cy="403244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9" name="Connecteur droit 8"/>
          <p:cNvCxnSpPr/>
          <p:nvPr/>
        </p:nvCxnSpPr>
        <p:spPr>
          <a:xfrm>
            <a:off x="7146900" y="2628503"/>
            <a:ext cx="0" cy="4032448"/>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1" name="Connecteur droit 10"/>
          <p:cNvCxnSpPr/>
          <p:nvPr/>
        </p:nvCxnSpPr>
        <p:spPr>
          <a:xfrm>
            <a:off x="1530276" y="3132559"/>
            <a:ext cx="129614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2" name="Connecteur droit 11"/>
          <p:cNvCxnSpPr/>
          <p:nvPr/>
        </p:nvCxnSpPr>
        <p:spPr>
          <a:xfrm>
            <a:off x="4842644" y="3132559"/>
            <a:ext cx="1296144" cy="0"/>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3" name="Connecteur droit 12"/>
          <p:cNvCxnSpPr/>
          <p:nvPr/>
        </p:nvCxnSpPr>
        <p:spPr>
          <a:xfrm>
            <a:off x="8083004" y="3132559"/>
            <a:ext cx="1296144" cy="0"/>
          </a:xfrm>
          <a:prstGeom prst="line">
            <a:avLst/>
          </a:prstGeom>
          <a:ln/>
        </p:spPr>
        <p:style>
          <a:lnRef idx="2">
            <a:schemeClr val="accent2"/>
          </a:lnRef>
          <a:fillRef idx="0">
            <a:schemeClr val="accent2"/>
          </a:fillRef>
          <a:effectRef idx="1">
            <a:schemeClr val="accent2"/>
          </a:effectRef>
          <a:fontRef idx="minor">
            <a:schemeClr val="tx1"/>
          </a:fontRef>
        </p:style>
      </p:cxnSp>
      <p:sp>
        <p:nvSpPr>
          <p:cNvPr id="14" name="ZoneTexte 13"/>
          <p:cNvSpPr txBox="1"/>
          <p:nvPr/>
        </p:nvSpPr>
        <p:spPr>
          <a:xfrm>
            <a:off x="6339451" y="6915578"/>
            <a:ext cx="4207755" cy="369332"/>
          </a:xfrm>
          <a:prstGeom prst="rect">
            <a:avLst/>
          </a:prstGeom>
          <a:noFill/>
        </p:spPr>
        <p:txBody>
          <a:bodyPr wrap="none" rtlCol="0">
            <a:spAutoFit/>
          </a:bodyPr>
          <a:lstStyle/>
          <a:p>
            <a:r>
              <a:rPr lang="fr-FR" sz="1800" i="1" u="sng" dirty="0" smtClean="0">
                <a:latin typeface="Cambria" panose="02040503050406030204" pitchFamily="18" charset="0"/>
              </a:rPr>
              <a:t>Source</a:t>
            </a:r>
            <a:r>
              <a:rPr lang="fr-FR" sz="1800" i="1" dirty="0" smtClean="0">
                <a:latin typeface="Cambria" panose="02040503050406030204" pitchFamily="18" charset="0"/>
              </a:rPr>
              <a:t> : RiskWise – ERM Symposium 2013</a:t>
            </a:r>
            <a:endParaRPr lang="fr-FR" sz="1800" i="1" dirty="0">
              <a:latin typeface="Cambria" panose="02040503050406030204" pitchFamily="18" charset="0"/>
            </a:endParaRPr>
          </a:p>
        </p:txBody>
      </p:sp>
      <p:pic>
        <p:nvPicPr>
          <p:cNvPr id="16" name="Imag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959" y="4493782"/>
            <a:ext cx="1555355" cy="2209310"/>
          </a:xfrm>
          <a:prstGeom prst="rect">
            <a:avLst/>
          </a:prstGeom>
        </p:spPr>
      </p:pic>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5396" y="4276634"/>
            <a:ext cx="2877561" cy="2517866"/>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39" y="4493782"/>
            <a:ext cx="3153314" cy="2333452"/>
          </a:xfrm>
          <a:prstGeom prst="rect">
            <a:avLst/>
          </a:prstGeom>
        </p:spPr>
      </p:pic>
    </p:spTree>
    <p:extLst>
      <p:ext uri="{BB962C8B-B14F-4D97-AF65-F5344CB8AC3E}">
        <p14:creationId xmlns:p14="http://schemas.microsoft.com/office/powerpoint/2010/main" val="416545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La vision US de l’ERM</a:t>
            </a:r>
            <a:br>
              <a:rPr lang="fr-FR" dirty="0" smtClean="0"/>
            </a:br>
            <a:r>
              <a:rPr lang="fr-FR" sz="2700" b="0" i="1" dirty="0" smtClean="0">
                <a:solidFill>
                  <a:schemeClr val="bg1">
                    <a:lumMod val="50000"/>
                  </a:schemeClr>
                </a:solidFill>
              </a:rPr>
              <a:t>3 </a:t>
            </a:r>
            <a:r>
              <a:rPr lang="fr-FR" sz="2700" b="0" i="1" dirty="0">
                <a:solidFill>
                  <a:schemeClr val="bg1">
                    <a:lumMod val="50000"/>
                  </a:schemeClr>
                </a:solidFill>
              </a:rPr>
              <a:t>questions à Nefissa </a:t>
            </a:r>
            <a:r>
              <a:rPr lang="fr-FR" sz="2700" b="0" i="1" dirty="0" smtClean="0">
                <a:solidFill>
                  <a:schemeClr val="bg1">
                    <a:lumMod val="50000"/>
                  </a:schemeClr>
                </a:solidFill>
              </a:rPr>
              <a:t>Sator, </a:t>
            </a:r>
            <a:r>
              <a:rPr lang="fr-FR" sz="2200" b="0" i="1" dirty="0" smtClean="0">
                <a:solidFill>
                  <a:schemeClr val="bg1">
                    <a:lumMod val="50000"/>
                  </a:schemeClr>
                </a:solidFill>
              </a:rPr>
              <a:t>Actuaire Expert ERM, CERA</a:t>
            </a:r>
            <a:endParaRPr lang="fr-FR" sz="2200" b="0" i="1" dirty="0">
              <a:solidFill>
                <a:schemeClr val="bg1">
                  <a:lumMod val="50000"/>
                </a:schemeClr>
              </a:solidFill>
            </a:endParaRPr>
          </a:p>
        </p:txBody>
      </p:sp>
      <p:sp>
        <p:nvSpPr>
          <p:cNvPr id="3" name="Espace réservé du contenu 2"/>
          <p:cNvSpPr>
            <a:spLocks noGrp="1"/>
          </p:cNvSpPr>
          <p:nvPr>
            <p:ph idx="1"/>
          </p:nvPr>
        </p:nvSpPr>
        <p:spPr>
          <a:xfrm>
            <a:off x="356447" y="1512253"/>
            <a:ext cx="6646437" cy="5208870"/>
          </a:xfrm>
        </p:spPr>
        <p:txBody>
          <a:bodyPr>
            <a:normAutofit fontScale="92500" lnSpcReduction="20000"/>
          </a:bodyPr>
          <a:lstStyle/>
          <a:p>
            <a:r>
              <a:rPr lang="fr-FR" b="1" dirty="0"/>
              <a:t>Les pratiques ERM aux USA sont-elles développées et présentes dans l’industrie de l’assurance </a:t>
            </a:r>
            <a:r>
              <a:rPr lang="fr-FR" b="1" dirty="0" smtClean="0"/>
              <a:t>?</a:t>
            </a:r>
          </a:p>
          <a:p>
            <a:pPr lvl="1"/>
            <a:endParaRPr lang="fr-FR" dirty="0" smtClean="0"/>
          </a:p>
          <a:p>
            <a:pPr lvl="1"/>
            <a:r>
              <a:rPr lang="fr-FR" dirty="0" smtClean="0"/>
              <a:t>Pratiques </a:t>
            </a:r>
            <a:r>
              <a:rPr lang="fr-FR" dirty="0"/>
              <a:t>ERM </a:t>
            </a:r>
            <a:r>
              <a:rPr lang="fr-FR" dirty="0" smtClean="0"/>
              <a:t>très </a:t>
            </a:r>
            <a:r>
              <a:rPr lang="fr-FR" dirty="0"/>
              <a:t>diverses </a:t>
            </a:r>
            <a:endParaRPr lang="fr-FR" dirty="0" smtClean="0"/>
          </a:p>
          <a:p>
            <a:pPr lvl="2"/>
            <a:r>
              <a:rPr lang="fr-FR" dirty="0" smtClean="0"/>
              <a:t>Absence </a:t>
            </a:r>
            <a:r>
              <a:rPr lang="fr-FR" dirty="0"/>
              <a:t>de cadre réglementaire uniforme</a:t>
            </a:r>
          </a:p>
          <a:p>
            <a:pPr lvl="2"/>
            <a:r>
              <a:rPr lang="fr-FR" dirty="0"/>
              <a:t>Critères agences de notation d’abord et contrainte réglementaire</a:t>
            </a:r>
          </a:p>
          <a:p>
            <a:pPr lvl="2"/>
            <a:r>
              <a:rPr lang="fr-FR" dirty="0"/>
              <a:t>Outil de gestion du capital</a:t>
            </a:r>
          </a:p>
          <a:p>
            <a:pPr lvl="2"/>
            <a:r>
              <a:rPr lang="fr-FR" dirty="0"/>
              <a:t>Outil de gestion des risques</a:t>
            </a:r>
          </a:p>
          <a:p>
            <a:pPr lvl="1"/>
            <a:endParaRPr lang="fr-FR" dirty="0" smtClean="0"/>
          </a:p>
          <a:p>
            <a:pPr lvl="1"/>
            <a:r>
              <a:rPr lang="fr-FR" dirty="0" smtClean="0"/>
              <a:t>L’ERM </a:t>
            </a:r>
            <a:r>
              <a:rPr lang="fr-FR" dirty="0"/>
              <a:t>ne fait pas partie des top priorités des entreprises</a:t>
            </a:r>
          </a:p>
          <a:p>
            <a:pPr lvl="2"/>
            <a:r>
              <a:rPr lang="fr-FR" dirty="0" smtClean="0"/>
              <a:t>CRO non membre du Board</a:t>
            </a:r>
            <a:endParaRPr lang="fr-FR" dirty="0"/>
          </a:p>
          <a:p>
            <a:pPr lvl="1"/>
            <a:endParaRPr lang="fr-FR" dirty="0" smtClean="0"/>
          </a:p>
          <a:p>
            <a:pPr lvl="1"/>
            <a:r>
              <a:rPr lang="fr-FR" dirty="0" smtClean="0"/>
              <a:t>Modèle </a:t>
            </a:r>
            <a:r>
              <a:rPr lang="fr-FR" dirty="0"/>
              <a:t>interne pour le calcul du capital </a:t>
            </a:r>
            <a:r>
              <a:rPr lang="fr-FR" dirty="0" smtClean="0"/>
              <a:t>économique chez 50% des assureurs</a:t>
            </a:r>
            <a:endParaRPr lang="fr-FR" dirty="0"/>
          </a:p>
          <a:p>
            <a:endParaRPr lang="fr-FR" dirty="0"/>
          </a:p>
        </p:txBody>
      </p:sp>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1975010"/>
            <a:ext cx="2850203" cy="4283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2014_11_04_16_33_13">
            <a:hlinkClick r:id="" action="ppaction://media"/>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6">
            <a:duotone>
              <a:prstClr val="black"/>
              <a:schemeClr val="accent2">
                <a:tint val="45000"/>
                <a:satMod val="400000"/>
              </a:schemeClr>
            </a:duotone>
          </a:blip>
          <a:stretch>
            <a:fillRect/>
          </a:stretch>
        </p:blipFill>
        <p:spPr>
          <a:xfrm>
            <a:off x="9451156" y="2124447"/>
            <a:ext cx="657952" cy="657952"/>
          </a:xfrm>
          <a:prstGeom prst="rect">
            <a:avLst/>
          </a:prstGeom>
        </p:spPr>
      </p:pic>
    </p:spTree>
    <p:extLst>
      <p:ext uri="{BB962C8B-B14F-4D97-AF65-F5344CB8AC3E}">
        <p14:creationId xmlns:p14="http://schemas.microsoft.com/office/powerpoint/2010/main" val="16936474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6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1975010"/>
            <a:ext cx="2850203" cy="4283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space réservé du contenu 2"/>
          <p:cNvSpPr>
            <a:spLocks noGrp="1"/>
          </p:cNvSpPr>
          <p:nvPr>
            <p:ph idx="1"/>
          </p:nvPr>
        </p:nvSpPr>
        <p:spPr>
          <a:xfrm>
            <a:off x="356447" y="1512253"/>
            <a:ext cx="6646437" cy="5208870"/>
          </a:xfrm>
        </p:spPr>
        <p:txBody>
          <a:bodyPr>
            <a:normAutofit fontScale="92500" lnSpcReduction="20000"/>
          </a:bodyPr>
          <a:lstStyle/>
          <a:p>
            <a:r>
              <a:rPr lang="fr-FR" b="1" dirty="0" smtClean="0"/>
              <a:t>Quel est le rôle des régulateurs américains dans la mise en place de pratiques ERM sur le marché ? </a:t>
            </a:r>
          </a:p>
          <a:p>
            <a:pPr marL="0" indent="0">
              <a:buNone/>
            </a:pPr>
            <a:endParaRPr lang="fr-FR" dirty="0" smtClean="0"/>
          </a:p>
          <a:p>
            <a:pPr lvl="1"/>
            <a:r>
              <a:rPr lang="fr-FR" dirty="0" smtClean="0"/>
              <a:t>Autant de réglementation que d’états</a:t>
            </a:r>
          </a:p>
          <a:p>
            <a:pPr lvl="2"/>
            <a:r>
              <a:rPr lang="fr-FR" dirty="0" smtClean="0"/>
              <a:t>Attitude ERM très diverse d’un état à un autre</a:t>
            </a:r>
          </a:p>
          <a:p>
            <a:pPr marL="975665" lvl="2" indent="0">
              <a:buNone/>
            </a:pPr>
            <a:endParaRPr lang="fr-FR" dirty="0" smtClean="0"/>
          </a:p>
          <a:p>
            <a:pPr lvl="1"/>
            <a:r>
              <a:rPr lang="fr-FR" dirty="0" smtClean="0"/>
              <a:t>Au niveau fédéral, effort de NAIC pour diffuser une culture ERM </a:t>
            </a:r>
          </a:p>
          <a:p>
            <a:pPr lvl="2"/>
            <a:r>
              <a:rPr lang="fr-FR" dirty="0" smtClean="0"/>
              <a:t>Définit le capital réglementaire minimum acceptable (RBC)</a:t>
            </a:r>
          </a:p>
          <a:p>
            <a:pPr lvl="2"/>
            <a:r>
              <a:rPr lang="fr-FR" dirty="0" smtClean="0"/>
              <a:t>ORSA annuel dès 2015</a:t>
            </a:r>
          </a:p>
          <a:p>
            <a:pPr marL="975665" lvl="2" indent="0">
              <a:buNone/>
            </a:pPr>
            <a:endParaRPr lang="fr-FR" dirty="0" smtClean="0"/>
          </a:p>
          <a:p>
            <a:pPr lvl="1"/>
            <a:r>
              <a:rPr lang="fr-FR" dirty="0" smtClean="0"/>
              <a:t>Fonction ERM obligatoire pour les assureurs New Yorkais</a:t>
            </a:r>
          </a:p>
          <a:p>
            <a:pPr marL="487833" lvl="1" indent="0">
              <a:buNone/>
            </a:pPr>
            <a:endParaRPr lang="fr-FR" dirty="0" smtClean="0"/>
          </a:p>
          <a:p>
            <a:pPr lvl="1"/>
            <a:r>
              <a:rPr lang="fr-FR" dirty="0" smtClean="0"/>
              <a:t>Intervention de plus en plus nombreuse de la FED sur les activités ‘bancaires’ des compagnies d’assurance</a:t>
            </a:r>
          </a:p>
          <a:p>
            <a:endParaRPr lang="fr-FR" dirty="0" smtClean="0"/>
          </a:p>
          <a:p>
            <a:endParaRPr lang="fr-FR" dirty="0"/>
          </a:p>
        </p:txBody>
      </p:sp>
      <p:sp>
        <p:nvSpPr>
          <p:cNvPr id="5" name="Titre 1"/>
          <p:cNvSpPr>
            <a:spLocks noGrp="1"/>
          </p:cNvSpPr>
          <p:nvPr>
            <p:ph type="title"/>
          </p:nvPr>
        </p:nvSpPr>
        <p:spPr>
          <a:xfrm>
            <a:off x="356447" y="168028"/>
            <a:ext cx="9980507" cy="957409"/>
          </a:xfrm>
        </p:spPr>
        <p:txBody>
          <a:bodyPr>
            <a:normAutofit fontScale="90000"/>
          </a:bodyPr>
          <a:lstStyle/>
          <a:p>
            <a:r>
              <a:rPr lang="fr-FR" dirty="0" smtClean="0"/>
              <a:t>La vision US de l’ERM</a:t>
            </a:r>
            <a:br>
              <a:rPr lang="fr-FR" dirty="0" smtClean="0"/>
            </a:br>
            <a:r>
              <a:rPr lang="fr-FR" sz="2700" b="0" i="1" dirty="0" smtClean="0">
                <a:solidFill>
                  <a:schemeClr val="bg1">
                    <a:lumMod val="50000"/>
                  </a:schemeClr>
                </a:solidFill>
              </a:rPr>
              <a:t>3 </a:t>
            </a:r>
            <a:r>
              <a:rPr lang="fr-FR" sz="2700" b="0" i="1" dirty="0">
                <a:solidFill>
                  <a:schemeClr val="bg1">
                    <a:lumMod val="50000"/>
                  </a:schemeClr>
                </a:solidFill>
              </a:rPr>
              <a:t>questions à Nefissa </a:t>
            </a:r>
            <a:r>
              <a:rPr lang="fr-FR" sz="2700" b="0" i="1" dirty="0" smtClean="0">
                <a:solidFill>
                  <a:schemeClr val="bg1">
                    <a:lumMod val="50000"/>
                  </a:schemeClr>
                </a:solidFill>
              </a:rPr>
              <a:t>Sator, </a:t>
            </a:r>
            <a:r>
              <a:rPr lang="fr-FR" sz="2200" b="0" i="1" dirty="0" smtClean="0">
                <a:solidFill>
                  <a:schemeClr val="bg1">
                    <a:lumMod val="50000"/>
                  </a:schemeClr>
                </a:solidFill>
              </a:rPr>
              <a:t>Actuaire Expert ERM, CERA</a:t>
            </a:r>
            <a:endParaRPr lang="fr-FR" sz="2200" b="0" i="1" dirty="0">
              <a:solidFill>
                <a:schemeClr val="bg1">
                  <a:lumMod val="50000"/>
                </a:schemeClr>
              </a:solidFill>
            </a:endParaRPr>
          </a:p>
        </p:txBody>
      </p:sp>
      <p:pic>
        <p:nvPicPr>
          <p:cNvPr id="2" name="2014_11_04_16_37_17">
            <a:hlinkClick r:id="" action="ppaction://media"/>
          </p:cNvPr>
          <p:cNvPicPr>
            <a:picLocks noChangeAspect="1"/>
          </p:cNvPicPr>
          <p:nvPr>
            <a:audioFile r:link="rId1"/>
            <p:extLst>
              <p:ext uri="{DAA4B4D4-6D71-4841-9C94-3DE7FCFB9230}">
                <p14:media xmlns:p14="http://schemas.microsoft.com/office/powerpoint/2010/main" r:embed="rId2">
                  <p14:trim st="2686"/>
                </p14:media>
              </p:ext>
            </p:extLst>
          </p:nvPr>
        </p:nvPicPr>
        <p:blipFill>
          <a:blip r:embed="rId6">
            <a:duotone>
              <a:prstClr val="black"/>
              <a:schemeClr val="accent2">
                <a:tint val="45000"/>
                <a:satMod val="400000"/>
              </a:schemeClr>
            </a:duotone>
          </a:blip>
          <a:stretch>
            <a:fillRect/>
          </a:stretch>
        </p:blipFill>
        <p:spPr>
          <a:xfrm>
            <a:off x="9451156" y="2124447"/>
            <a:ext cx="648000" cy="648000"/>
          </a:xfrm>
          <a:prstGeom prst="rect">
            <a:avLst/>
          </a:prstGeom>
        </p:spPr>
      </p:pic>
    </p:spTree>
    <p:extLst>
      <p:ext uri="{BB962C8B-B14F-4D97-AF65-F5344CB8AC3E}">
        <p14:creationId xmlns:p14="http://schemas.microsoft.com/office/powerpoint/2010/main" val="2547746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2924" y="1975010"/>
            <a:ext cx="2850203" cy="4283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Espace réservé du contenu 2"/>
          <p:cNvSpPr>
            <a:spLocks noGrp="1"/>
          </p:cNvSpPr>
          <p:nvPr>
            <p:ph idx="1"/>
          </p:nvPr>
        </p:nvSpPr>
        <p:spPr>
          <a:xfrm>
            <a:off x="356447" y="1512253"/>
            <a:ext cx="6934469" cy="5436730"/>
          </a:xfrm>
        </p:spPr>
        <p:txBody>
          <a:bodyPr>
            <a:normAutofit fontScale="92500" lnSpcReduction="10000"/>
          </a:bodyPr>
          <a:lstStyle/>
          <a:p>
            <a:r>
              <a:rPr lang="fr-FR" b="1" dirty="0" smtClean="0"/>
              <a:t>Les actuaires américains ont-ils trouvé intérêt à travailler dans des secteurs / divisions ERM des entreprises d’assurance ?</a:t>
            </a:r>
          </a:p>
          <a:p>
            <a:pPr lvl="1"/>
            <a:endParaRPr lang="fr-FR" dirty="0" smtClean="0"/>
          </a:p>
          <a:p>
            <a:pPr lvl="1"/>
            <a:r>
              <a:rPr lang="fr-FR" dirty="0" smtClean="0"/>
              <a:t>Encore peu d’attrait des actuaires</a:t>
            </a:r>
          </a:p>
          <a:p>
            <a:pPr lvl="2"/>
            <a:r>
              <a:rPr lang="fr-FR" dirty="0" smtClean="0"/>
              <a:t>Naturellement adverses à la prise de risque avec des profils  encore très orientés modélisation</a:t>
            </a:r>
          </a:p>
          <a:p>
            <a:pPr lvl="2"/>
            <a:r>
              <a:rPr lang="fr-FR" dirty="0"/>
              <a:t>Fonction ERM occupée par </a:t>
            </a:r>
            <a:r>
              <a:rPr lang="fr-FR" dirty="0" err="1"/>
              <a:t>CFOs</a:t>
            </a:r>
            <a:endParaRPr lang="fr-FR" dirty="0"/>
          </a:p>
          <a:p>
            <a:pPr lvl="2"/>
            <a:r>
              <a:rPr lang="fr-FR" dirty="0" smtClean="0"/>
              <a:t>1500 CERA pour un total de plus de 25000 actuaires SOA</a:t>
            </a:r>
          </a:p>
          <a:p>
            <a:pPr lvl="3"/>
            <a:endParaRPr lang="fr-FR" dirty="0" smtClean="0"/>
          </a:p>
          <a:p>
            <a:pPr lvl="1"/>
            <a:r>
              <a:rPr lang="fr-FR" dirty="0" smtClean="0"/>
              <a:t>Initiatives SOA</a:t>
            </a:r>
          </a:p>
          <a:p>
            <a:pPr lvl="2"/>
            <a:r>
              <a:rPr lang="fr-FR" dirty="0" smtClean="0"/>
              <a:t>JRMS Section (2300 membres SOA / ICA)</a:t>
            </a:r>
          </a:p>
          <a:p>
            <a:pPr lvl="2"/>
            <a:r>
              <a:rPr lang="fr-FR" dirty="0" smtClean="0"/>
              <a:t>ERM Symposium</a:t>
            </a:r>
          </a:p>
          <a:p>
            <a:pPr lvl="2"/>
            <a:endParaRPr lang="fr-FR" dirty="0" smtClean="0"/>
          </a:p>
          <a:p>
            <a:pPr lvl="1"/>
            <a:r>
              <a:rPr lang="fr-FR" dirty="0" smtClean="0"/>
              <a:t>Et demain ?</a:t>
            </a:r>
          </a:p>
          <a:p>
            <a:pPr lvl="2"/>
            <a:r>
              <a:rPr lang="fr-FR" dirty="0" smtClean="0"/>
              <a:t>ERRM : </a:t>
            </a:r>
            <a:r>
              <a:rPr lang="en-US" b="1" dirty="0" smtClean="0"/>
              <a:t>Enterprise Risk &amp; Return Management</a:t>
            </a:r>
          </a:p>
          <a:p>
            <a:endParaRPr lang="fr-FR" dirty="0"/>
          </a:p>
        </p:txBody>
      </p:sp>
      <p:sp>
        <p:nvSpPr>
          <p:cNvPr id="5" name="Titre 1"/>
          <p:cNvSpPr>
            <a:spLocks noGrp="1"/>
          </p:cNvSpPr>
          <p:nvPr>
            <p:ph type="title"/>
          </p:nvPr>
        </p:nvSpPr>
        <p:spPr>
          <a:xfrm>
            <a:off x="356447" y="168028"/>
            <a:ext cx="9980507" cy="957409"/>
          </a:xfrm>
        </p:spPr>
        <p:txBody>
          <a:bodyPr>
            <a:normAutofit fontScale="90000"/>
          </a:bodyPr>
          <a:lstStyle/>
          <a:p>
            <a:r>
              <a:rPr lang="fr-FR" dirty="0" smtClean="0"/>
              <a:t>La vision US de l’ERM</a:t>
            </a:r>
            <a:br>
              <a:rPr lang="fr-FR" dirty="0" smtClean="0"/>
            </a:br>
            <a:r>
              <a:rPr lang="fr-FR" sz="2700" b="0" i="1" dirty="0" smtClean="0">
                <a:solidFill>
                  <a:schemeClr val="bg1">
                    <a:lumMod val="50000"/>
                  </a:schemeClr>
                </a:solidFill>
              </a:rPr>
              <a:t>3 </a:t>
            </a:r>
            <a:r>
              <a:rPr lang="fr-FR" sz="2700" b="0" i="1" dirty="0">
                <a:solidFill>
                  <a:schemeClr val="bg1">
                    <a:lumMod val="50000"/>
                  </a:schemeClr>
                </a:solidFill>
              </a:rPr>
              <a:t>questions à Nefissa </a:t>
            </a:r>
            <a:r>
              <a:rPr lang="fr-FR" sz="2700" b="0" i="1" dirty="0" smtClean="0">
                <a:solidFill>
                  <a:schemeClr val="bg1">
                    <a:lumMod val="50000"/>
                  </a:schemeClr>
                </a:solidFill>
              </a:rPr>
              <a:t>Sator, </a:t>
            </a:r>
            <a:r>
              <a:rPr lang="fr-FR" sz="2200" b="0" i="1" dirty="0" smtClean="0">
                <a:solidFill>
                  <a:schemeClr val="bg1">
                    <a:lumMod val="50000"/>
                  </a:schemeClr>
                </a:solidFill>
              </a:rPr>
              <a:t>Actuaire Expert ERM, CERA</a:t>
            </a:r>
            <a:endParaRPr lang="fr-FR" sz="2200" b="0" i="1" dirty="0">
              <a:solidFill>
                <a:schemeClr val="bg1">
                  <a:lumMod val="50000"/>
                </a:schemeClr>
              </a:solidFill>
            </a:endParaRPr>
          </a:p>
        </p:txBody>
      </p:sp>
      <p:pic>
        <p:nvPicPr>
          <p:cNvPr id="2" name="2014_11_04_16_39_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2">
                <a:tint val="45000"/>
                <a:satMod val="400000"/>
              </a:schemeClr>
            </a:duotone>
          </a:blip>
          <a:stretch>
            <a:fillRect/>
          </a:stretch>
        </p:blipFill>
        <p:spPr>
          <a:xfrm>
            <a:off x="9451156" y="2124447"/>
            <a:ext cx="648000" cy="648000"/>
          </a:xfrm>
          <a:prstGeom prst="rect">
            <a:avLst/>
          </a:prstGeom>
        </p:spPr>
      </p:pic>
    </p:spTree>
    <p:extLst>
      <p:ext uri="{BB962C8B-B14F-4D97-AF65-F5344CB8AC3E}">
        <p14:creationId xmlns:p14="http://schemas.microsoft.com/office/powerpoint/2010/main" val="2547746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Content Placeholder 3"/>
          <p:cNvPicPr>
            <a:picLocks noChangeAspect="1"/>
          </p:cNvPicPr>
          <p:nvPr/>
        </p:nvPicPr>
        <p:blipFill>
          <a:blip r:embed="rId3">
            <a:grayscl/>
            <a:extLst>
              <a:ext uri="{BEBA8EAE-BF5A-486C-A8C5-ECC9F3942E4B}">
                <a14:imgProps xmlns:a14="http://schemas.microsoft.com/office/drawing/2010/main">
                  <a14:imgLayer r:embed="rId4">
                    <a14:imgEffect>
                      <a14:sharpenSoften amoun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9112" y="918027"/>
            <a:ext cx="10782512" cy="5162851"/>
          </a:xfrm>
          <a:prstGeom prst="rect">
            <a:avLst/>
          </a:prstGeom>
          <a:noFill/>
        </p:spPr>
      </p:pic>
      <p:grpSp>
        <p:nvGrpSpPr>
          <p:cNvPr id="44" name="Group 43"/>
          <p:cNvGrpSpPr/>
          <p:nvPr/>
        </p:nvGrpSpPr>
        <p:grpSpPr>
          <a:xfrm>
            <a:off x="1903891" y="1800406"/>
            <a:ext cx="1663234" cy="2903076"/>
            <a:chOff x="4100107" y="1790909"/>
            <a:chExt cx="1422243" cy="2633065"/>
          </a:xfrm>
        </p:grpSpPr>
        <p:cxnSp>
          <p:nvCxnSpPr>
            <p:cNvPr id="24" name="Straight Connector 23"/>
            <p:cNvCxnSpPr/>
            <p:nvPr/>
          </p:nvCxnSpPr>
          <p:spPr>
            <a:xfrm>
              <a:off x="4100107" y="1910558"/>
              <a:ext cx="0" cy="2513416"/>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70456" y="1790909"/>
              <a:ext cx="1351894" cy="851410"/>
            </a:xfrm>
            <a:prstGeom prst="rect">
              <a:avLst/>
            </a:prstGeom>
            <a:noFill/>
          </p:spPr>
          <p:txBody>
            <a:bodyPr wrap="square" rtlCol="0">
              <a:spAutoFit/>
            </a:bodyPr>
            <a:lstStyle/>
            <a:p>
              <a:r>
                <a:rPr lang="fr-FR" sz="1600" b="1" dirty="0" smtClean="0"/>
                <a:t>1952</a:t>
              </a:r>
              <a:endParaRPr lang="fr-FR" sz="1300" b="1" dirty="0" smtClean="0"/>
            </a:p>
            <a:p>
              <a:r>
                <a:rPr lang="fr-FR" sz="1300" dirty="0" smtClean="0"/>
                <a:t>Modèle de sélection de portefeuille</a:t>
              </a:r>
            </a:p>
            <a:p>
              <a:r>
                <a:rPr lang="fr-FR" sz="1300" dirty="0" smtClean="0"/>
                <a:t>MARKOWITZ</a:t>
              </a:r>
              <a:endParaRPr lang="fr-FR" sz="1300" dirty="0"/>
            </a:p>
          </p:txBody>
        </p:sp>
      </p:grpSp>
      <p:grpSp>
        <p:nvGrpSpPr>
          <p:cNvPr id="42" name="Group 41"/>
          <p:cNvGrpSpPr/>
          <p:nvPr/>
        </p:nvGrpSpPr>
        <p:grpSpPr>
          <a:xfrm>
            <a:off x="3083265" y="5034712"/>
            <a:ext cx="1670208" cy="2562342"/>
            <a:chOff x="3073979" y="4724400"/>
            <a:chExt cx="1428206" cy="1837566"/>
          </a:xfrm>
        </p:grpSpPr>
        <p:cxnSp>
          <p:nvCxnSpPr>
            <p:cNvPr id="22" name="Straight Connector 21"/>
            <p:cNvCxnSpPr/>
            <p:nvPr/>
          </p:nvCxnSpPr>
          <p:spPr>
            <a:xfrm>
              <a:off x="3073979" y="4724400"/>
              <a:ext cx="0" cy="908046"/>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75383" y="5529108"/>
              <a:ext cx="1326802" cy="1032858"/>
            </a:xfrm>
            <a:prstGeom prst="rect">
              <a:avLst/>
            </a:prstGeom>
            <a:noFill/>
          </p:spPr>
          <p:txBody>
            <a:bodyPr wrap="square" rtlCol="0">
              <a:spAutoFit/>
            </a:bodyPr>
            <a:lstStyle/>
            <a:p>
              <a:r>
                <a:rPr lang="fr-FR" sz="1600" b="1" dirty="0" smtClean="0"/>
                <a:t>1961 – 1966</a:t>
              </a:r>
            </a:p>
            <a:p>
              <a:r>
                <a:rPr lang="fr-FR" sz="1300" dirty="0"/>
                <a:t>Développement du </a:t>
              </a:r>
              <a:r>
                <a:rPr lang="fr-FR" sz="1300" dirty="0" smtClean="0"/>
                <a:t>modèle CAPM</a:t>
              </a:r>
              <a:endParaRPr lang="fr-FR" sz="1300" dirty="0"/>
            </a:p>
            <a:p>
              <a:r>
                <a:rPr lang="fr-FR" sz="1300" dirty="0"/>
                <a:t>TREYNOR, SHARPE, LINTNER &amp; MOSSIN</a:t>
              </a:r>
            </a:p>
          </p:txBody>
        </p:sp>
      </p:grpSp>
      <p:grpSp>
        <p:nvGrpSpPr>
          <p:cNvPr id="4" name="Group 3"/>
          <p:cNvGrpSpPr/>
          <p:nvPr/>
        </p:nvGrpSpPr>
        <p:grpSpPr>
          <a:xfrm>
            <a:off x="0" y="4677654"/>
            <a:ext cx="10693400" cy="357060"/>
            <a:chOff x="0" y="2114550"/>
            <a:chExt cx="9144000" cy="323850"/>
          </a:xfrm>
        </p:grpSpPr>
        <p:sp>
          <p:nvSpPr>
            <p:cNvPr id="5" name="Rectangle 4"/>
            <p:cNvSpPr/>
            <p:nvPr/>
          </p:nvSpPr>
          <p:spPr>
            <a:xfrm>
              <a:off x="0" y="2133600"/>
              <a:ext cx="91440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 name="Straight Connector 5"/>
            <p:cNvCxnSpPr/>
            <p:nvPr/>
          </p:nvCxnSpPr>
          <p:spPr>
            <a:xfrm>
              <a:off x="1371835"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41796"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81718"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21640"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91600" y="211455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51679"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11757"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801" y="2137975"/>
              <a:ext cx="1027630" cy="276999"/>
            </a:xfrm>
            <a:prstGeom prst="rect">
              <a:avLst/>
            </a:prstGeom>
            <a:noFill/>
          </p:spPr>
          <p:txBody>
            <a:bodyPr wrap="square" rtlCol="0">
              <a:spAutoFit/>
            </a:bodyPr>
            <a:lstStyle/>
            <a:p>
              <a:pPr algn="r"/>
              <a:r>
                <a:rPr lang="fr-FR" sz="1400" dirty="0" smtClean="0">
                  <a:solidFill>
                    <a:schemeClr val="bg1">
                      <a:lumMod val="85000"/>
                    </a:schemeClr>
                  </a:solidFill>
                </a:rPr>
                <a:t>1950</a:t>
              </a:r>
              <a:endParaRPr lang="fr-FR" sz="1400" dirty="0">
                <a:solidFill>
                  <a:schemeClr val="bg1">
                    <a:lumMod val="85000"/>
                  </a:schemeClr>
                </a:solidFill>
              </a:endParaRPr>
            </a:p>
          </p:txBody>
        </p:sp>
        <p:sp>
          <p:nvSpPr>
            <p:cNvPr id="14" name="TextBox 13"/>
            <p:cNvSpPr txBox="1"/>
            <p:nvPr/>
          </p:nvSpPr>
          <p:spPr>
            <a:xfrm>
              <a:off x="1614166" y="2137975"/>
              <a:ext cx="1027630" cy="276999"/>
            </a:xfrm>
            <a:prstGeom prst="rect">
              <a:avLst/>
            </a:prstGeom>
            <a:noFill/>
          </p:spPr>
          <p:txBody>
            <a:bodyPr wrap="square" rtlCol="0">
              <a:spAutoFit/>
            </a:bodyPr>
            <a:lstStyle/>
            <a:p>
              <a:pPr algn="r"/>
              <a:r>
                <a:rPr lang="fr-FR" sz="1400" dirty="0" smtClean="0">
                  <a:solidFill>
                    <a:schemeClr val="bg1">
                      <a:lumMod val="85000"/>
                    </a:schemeClr>
                  </a:solidFill>
                </a:rPr>
                <a:t>1960</a:t>
              </a:r>
              <a:endParaRPr lang="fr-FR" sz="1400" dirty="0">
                <a:solidFill>
                  <a:schemeClr val="bg1">
                    <a:lumMod val="85000"/>
                  </a:schemeClr>
                </a:solidFill>
              </a:endParaRPr>
            </a:p>
          </p:txBody>
        </p:sp>
        <p:sp>
          <p:nvSpPr>
            <p:cNvPr id="15" name="TextBox 14"/>
            <p:cNvSpPr txBox="1"/>
            <p:nvPr/>
          </p:nvSpPr>
          <p:spPr>
            <a:xfrm>
              <a:off x="2884127" y="2137975"/>
              <a:ext cx="1027630" cy="276999"/>
            </a:xfrm>
            <a:prstGeom prst="rect">
              <a:avLst/>
            </a:prstGeom>
            <a:noFill/>
          </p:spPr>
          <p:txBody>
            <a:bodyPr wrap="square" rtlCol="0">
              <a:spAutoFit/>
            </a:bodyPr>
            <a:lstStyle/>
            <a:p>
              <a:pPr algn="r"/>
              <a:r>
                <a:rPr lang="fr-FR" sz="1400" dirty="0" smtClean="0">
                  <a:solidFill>
                    <a:schemeClr val="bg1">
                      <a:lumMod val="85000"/>
                    </a:schemeClr>
                  </a:solidFill>
                </a:rPr>
                <a:t>1970</a:t>
              </a:r>
              <a:endParaRPr lang="fr-FR" sz="1400" dirty="0">
                <a:solidFill>
                  <a:schemeClr val="bg1">
                    <a:lumMod val="85000"/>
                  </a:schemeClr>
                </a:solidFill>
              </a:endParaRPr>
            </a:p>
          </p:txBody>
        </p:sp>
        <p:sp>
          <p:nvSpPr>
            <p:cNvPr id="16" name="TextBox 15"/>
            <p:cNvSpPr txBox="1"/>
            <p:nvPr/>
          </p:nvSpPr>
          <p:spPr>
            <a:xfrm>
              <a:off x="4170456" y="2137975"/>
              <a:ext cx="1027630" cy="276999"/>
            </a:xfrm>
            <a:prstGeom prst="rect">
              <a:avLst/>
            </a:prstGeom>
            <a:noFill/>
          </p:spPr>
          <p:txBody>
            <a:bodyPr wrap="square" rtlCol="0">
              <a:spAutoFit/>
            </a:bodyPr>
            <a:lstStyle/>
            <a:p>
              <a:pPr algn="r"/>
              <a:r>
                <a:rPr lang="fr-FR" sz="1400" dirty="0" smtClean="0">
                  <a:solidFill>
                    <a:schemeClr val="bg1">
                      <a:lumMod val="85000"/>
                    </a:schemeClr>
                  </a:solidFill>
                </a:rPr>
                <a:t>1980</a:t>
              </a:r>
              <a:endParaRPr lang="fr-FR" sz="1400" dirty="0">
                <a:solidFill>
                  <a:schemeClr val="bg1">
                    <a:lumMod val="85000"/>
                  </a:schemeClr>
                </a:solidFill>
              </a:endParaRPr>
            </a:p>
          </p:txBody>
        </p:sp>
        <p:sp>
          <p:nvSpPr>
            <p:cNvPr id="17" name="TextBox 16"/>
            <p:cNvSpPr txBox="1"/>
            <p:nvPr/>
          </p:nvSpPr>
          <p:spPr>
            <a:xfrm>
              <a:off x="5424049" y="2137975"/>
              <a:ext cx="1027630" cy="276999"/>
            </a:xfrm>
            <a:prstGeom prst="rect">
              <a:avLst/>
            </a:prstGeom>
            <a:noFill/>
          </p:spPr>
          <p:txBody>
            <a:bodyPr wrap="square" rtlCol="0">
              <a:spAutoFit/>
            </a:bodyPr>
            <a:lstStyle/>
            <a:p>
              <a:pPr algn="r"/>
              <a:r>
                <a:rPr lang="fr-FR" sz="1400" dirty="0" smtClean="0">
                  <a:solidFill>
                    <a:schemeClr val="bg1">
                      <a:lumMod val="85000"/>
                    </a:schemeClr>
                  </a:solidFill>
                </a:rPr>
                <a:t>1990</a:t>
              </a:r>
              <a:endParaRPr lang="fr-FR" sz="1400" dirty="0">
                <a:solidFill>
                  <a:schemeClr val="bg1">
                    <a:lumMod val="85000"/>
                  </a:schemeClr>
                </a:solidFill>
              </a:endParaRPr>
            </a:p>
          </p:txBody>
        </p:sp>
        <p:sp>
          <p:nvSpPr>
            <p:cNvPr id="18" name="TextBox 17"/>
            <p:cNvSpPr txBox="1"/>
            <p:nvPr/>
          </p:nvSpPr>
          <p:spPr>
            <a:xfrm>
              <a:off x="6694010" y="2137975"/>
              <a:ext cx="1027630" cy="276999"/>
            </a:xfrm>
            <a:prstGeom prst="rect">
              <a:avLst/>
            </a:prstGeom>
            <a:noFill/>
          </p:spPr>
          <p:txBody>
            <a:bodyPr wrap="square" rtlCol="0">
              <a:spAutoFit/>
            </a:bodyPr>
            <a:lstStyle/>
            <a:p>
              <a:pPr algn="r"/>
              <a:r>
                <a:rPr lang="fr-FR" sz="1400" dirty="0" smtClean="0">
                  <a:solidFill>
                    <a:schemeClr val="bg1">
                      <a:lumMod val="85000"/>
                    </a:schemeClr>
                  </a:solidFill>
                </a:rPr>
                <a:t>2000</a:t>
              </a:r>
              <a:endParaRPr lang="fr-FR" sz="1400" dirty="0">
                <a:solidFill>
                  <a:schemeClr val="bg1">
                    <a:lumMod val="85000"/>
                  </a:schemeClr>
                </a:solidFill>
              </a:endParaRPr>
            </a:p>
          </p:txBody>
        </p:sp>
        <p:sp>
          <p:nvSpPr>
            <p:cNvPr id="19" name="TextBox 18"/>
            <p:cNvSpPr txBox="1"/>
            <p:nvPr/>
          </p:nvSpPr>
          <p:spPr>
            <a:xfrm>
              <a:off x="7963970" y="2137975"/>
              <a:ext cx="1027630" cy="276999"/>
            </a:xfrm>
            <a:prstGeom prst="rect">
              <a:avLst/>
            </a:prstGeom>
            <a:noFill/>
          </p:spPr>
          <p:txBody>
            <a:bodyPr wrap="square" rtlCol="0">
              <a:spAutoFit/>
            </a:bodyPr>
            <a:lstStyle/>
            <a:p>
              <a:pPr algn="r"/>
              <a:endParaRPr lang="fr-FR" sz="1400" dirty="0">
                <a:solidFill>
                  <a:schemeClr val="bg1">
                    <a:lumMod val="85000"/>
                  </a:schemeClr>
                </a:solidFill>
              </a:endParaRPr>
            </a:p>
          </p:txBody>
        </p:sp>
      </p:grpSp>
      <p:grpSp>
        <p:nvGrpSpPr>
          <p:cNvPr id="48" name="Group 47"/>
          <p:cNvGrpSpPr/>
          <p:nvPr/>
        </p:nvGrpSpPr>
        <p:grpSpPr>
          <a:xfrm>
            <a:off x="5030632" y="5049412"/>
            <a:ext cx="1468196" cy="2331621"/>
            <a:chOff x="6258253" y="4724400"/>
            <a:chExt cx="1255465" cy="2114759"/>
          </a:xfrm>
        </p:grpSpPr>
        <p:cxnSp>
          <p:nvCxnSpPr>
            <p:cNvPr id="26" name="Straight Connector 25"/>
            <p:cNvCxnSpPr/>
            <p:nvPr/>
          </p:nvCxnSpPr>
          <p:spPr>
            <a:xfrm>
              <a:off x="6258253" y="4724400"/>
              <a:ext cx="0" cy="1393971"/>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23252" y="5987749"/>
              <a:ext cx="1190466" cy="851410"/>
            </a:xfrm>
            <a:prstGeom prst="rect">
              <a:avLst/>
            </a:prstGeom>
            <a:noFill/>
          </p:spPr>
          <p:txBody>
            <a:bodyPr wrap="square" rtlCol="0">
              <a:spAutoFit/>
            </a:bodyPr>
            <a:lstStyle/>
            <a:p>
              <a:r>
                <a:rPr lang="fr-FR" sz="1600" b="1" dirty="0" smtClean="0"/>
                <a:t>1974</a:t>
              </a:r>
              <a:endParaRPr lang="fr-FR" sz="1300" b="1" dirty="0"/>
            </a:p>
            <a:p>
              <a:r>
                <a:rPr lang="fr-FR" sz="1300" dirty="0" smtClean="0"/>
                <a:t>Modèle de risque de défaut</a:t>
              </a:r>
              <a:endParaRPr lang="fr-FR" sz="1300" dirty="0"/>
            </a:p>
            <a:p>
              <a:r>
                <a:rPr lang="fr-FR" sz="1300" dirty="0"/>
                <a:t>MERTON</a:t>
              </a:r>
            </a:p>
          </p:txBody>
        </p:sp>
      </p:grpSp>
      <p:sp>
        <p:nvSpPr>
          <p:cNvPr id="23" name="Rectangle 22"/>
          <p:cNvSpPr/>
          <p:nvPr/>
        </p:nvSpPr>
        <p:spPr>
          <a:xfrm>
            <a:off x="7694928" y="5076775"/>
            <a:ext cx="720080" cy="29204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fr-FR" sz="1200" b="1" dirty="0"/>
              <a:t>VaR</a:t>
            </a:r>
          </a:p>
        </p:txBody>
      </p:sp>
      <p:grpSp>
        <p:nvGrpSpPr>
          <p:cNvPr id="54" name="Group 47"/>
          <p:cNvGrpSpPr/>
          <p:nvPr/>
        </p:nvGrpSpPr>
        <p:grpSpPr>
          <a:xfrm>
            <a:off x="7694928" y="5076774"/>
            <a:ext cx="1468196" cy="1742767"/>
            <a:chOff x="6258253" y="3936609"/>
            <a:chExt cx="1255465" cy="1580674"/>
          </a:xfrm>
        </p:grpSpPr>
        <p:cxnSp>
          <p:nvCxnSpPr>
            <p:cNvPr id="55" name="Straight Connector 25"/>
            <p:cNvCxnSpPr/>
            <p:nvPr/>
          </p:nvCxnSpPr>
          <p:spPr>
            <a:xfrm>
              <a:off x="6258253" y="3936609"/>
              <a:ext cx="0" cy="102663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6" name="TextBox 39"/>
            <p:cNvSpPr txBox="1"/>
            <p:nvPr/>
          </p:nvSpPr>
          <p:spPr>
            <a:xfrm>
              <a:off x="6323252" y="4847321"/>
              <a:ext cx="1190466" cy="669962"/>
            </a:xfrm>
            <a:prstGeom prst="rect">
              <a:avLst/>
            </a:prstGeom>
            <a:noFill/>
          </p:spPr>
          <p:txBody>
            <a:bodyPr wrap="square" rtlCol="0">
              <a:spAutoFit/>
            </a:bodyPr>
            <a:lstStyle/>
            <a:p>
              <a:r>
                <a:rPr lang="fr-FR" sz="1600" b="1" dirty="0" smtClean="0"/>
                <a:t>1992</a:t>
              </a:r>
              <a:endParaRPr lang="fr-FR" sz="1300" b="1" dirty="0"/>
            </a:p>
            <a:p>
              <a:r>
                <a:rPr lang="fr-FR" sz="1300" dirty="0" smtClean="0"/>
                <a:t>RiskMetrics</a:t>
              </a:r>
              <a:endParaRPr lang="fr-FR" sz="1300" dirty="0"/>
            </a:p>
            <a:p>
              <a:r>
                <a:rPr lang="fr-FR" sz="1300" dirty="0" smtClean="0"/>
                <a:t>JP MORGAN</a:t>
              </a:r>
              <a:endParaRPr lang="fr-FR" sz="1300" dirty="0"/>
            </a:p>
          </p:txBody>
        </p:sp>
      </p:grpSp>
      <p:grpSp>
        <p:nvGrpSpPr>
          <p:cNvPr id="58" name="Group 47"/>
          <p:cNvGrpSpPr/>
          <p:nvPr/>
        </p:nvGrpSpPr>
        <p:grpSpPr>
          <a:xfrm>
            <a:off x="8415008" y="5076775"/>
            <a:ext cx="1468196" cy="1379643"/>
            <a:chOff x="6258253" y="4724400"/>
            <a:chExt cx="1255465" cy="1251324"/>
          </a:xfrm>
        </p:grpSpPr>
        <p:cxnSp>
          <p:nvCxnSpPr>
            <p:cNvPr id="59" name="Straight Connector 25"/>
            <p:cNvCxnSpPr/>
            <p:nvPr/>
          </p:nvCxnSpPr>
          <p:spPr>
            <a:xfrm>
              <a:off x="6258253" y="4724400"/>
              <a:ext cx="0" cy="71437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0" name="TextBox 39"/>
            <p:cNvSpPr txBox="1"/>
            <p:nvPr/>
          </p:nvSpPr>
          <p:spPr>
            <a:xfrm>
              <a:off x="6323252" y="5305762"/>
              <a:ext cx="1190466" cy="669962"/>
            </a:xfrm>
            <a:prstGeom prst="rect">
              <a:avLst/>
            </a:prstGeom>
            <a:noFill/>
          </p:spPr>
          <p:txBody>
            <a:bodyPr wrap="square" rtlCol="0">
              <a:spAutoFit/>
            </a:bodyPr>
            <a:lstStyle/>
            <a:p>
              <a:r>
                <a:rPr lang="fr-FR" sz="1600" b="1" dirty="0" smtClean="0"/>
                <a:t>1997</a:t>
              </a:r>
              <a:endParaRPr lang="fr-FR" sz="1300" b="1" dirty="0"/>
            </a:p>
            <a:p>
              <a:r>
                <a:rPr lang="fr-FR" sz="1300" dirty="0" smtClean="0"/>
                <a:t>CreditMetrics</a:t>
              </a:r>
              <a:endParaRPr lang="fr-FR" sz="1300" dirty="0"/>
            </a:p>
            <a:p>
              <a:r>
                <a:rPr lang="fr-FR" sz="1300" dirty="0" smtClean="0"/>
                <a:t>JP MORGAN</a:t>
              </a:r>
              <a:endParaRPr lang="fr-FR" sz="1300" dirty="0"/>
            </a:p>
          </p:txBody>
        </p:sp>
      </p:grpSp>
      <p:grpSp>
        <p:nvGrpSpPr>
          <p:cNvPr id="41" name="Group 40"/>
          <p:cNvGrpSpPr/>
          <p:nvPr/>
        </p:nvGrpSpPr>
        <p:grpSpPr>
          <a:xfrm>
            <a:off x="4871387" y="2916535"/>
            <a:ext cx="2072615" cy="1726226"/>
            <a:chOff x="1371600" y="2834878"/>
            <a:chExt cx="1772308" cy="1565672"/>
          </a:xfrm>
        </p:grpSpPr>
        <p:cxnSp>
          <p:nvCxnSpPr>
            <p:cNvPr id="21" name="Straight Connector 20"/>
            <p:cNvCxnSpPr/>
            <p:nvPr/>
          </p:nvCxnSpPr>
          <p:spPr>
            <a:xfrm>
              <a:off x="1371600" y="2971800"/>
              <a:ext cx="0" cy="1428750"/>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460715" y="2834878"/>
              <a:ext cx="1683193" cy="1032857"/>
            </a:xfrm>
            <a:prstGeom prst="rect">
              <a:avLst/>
            </a:prstGeom>
            <a:noFill/>
          </p:spPr>
          <p:txBody>
            <a:bodyPr wrap="square" rtlCol="0">
              <a:spAutoFit/>
            </a:bodyPr>
            <a:lstStyle/>
            <a:p>
              <a:r>
                <a:rPr lang="fr-FR" sz="1600" b="1" dirty="0" smtClean="0"/>
                <a:t>1973</a:t>
              </a:r>
              <a:endParaRPr lang="fr-FR" sz="1300" b="1" dirty="0" smtClean="0"/>
            </a:p>
            <a:p>
              <a:r>
                <a:rPr lang="fr-FR" sz="1300" dirty="0"/>
                <a:t>Formule de valorisation </a:t>
              </a:r>
              <a:r>
                <a:rPr lang="fr-FR" sz="1300" dirty="0" smtClean="0"/>
                <a:t>d’une </a:t>
              </a:r>
              <a:r>
                <a:rPr lang="fr-FR" sz="1300" dirty="0"/>
                <a:t>option</a:t>
              </a:r>
            </a:p>
            <a:p>
              <a:r>
                <a:rPr lang="fr-FR" sz="1300" dirty="0"/>
                <a:t>BLACK &amp; </a:t>
              </a:r>
              <a:r>
                <a:rPr lang="fr-FR" sz="1300" dirty="0" smtClean="0"/>
                <a:t>SCHOLES</a:t>
              </a:r>
            </a:p>
            <a:p>
              <a:r>
                <a:rPr lang="fr-FR" sz="1300" dirty="0" smtClean="0"/>
                <a:t>MERTON</a:t>
              </a:r>
              <a:endParaRPr lang="fr-FR" sz="1300" dirty="0"/>
            </a:p>
          </p:txBody>
        </p:sp>
      </p:grpSp>
      <p:grpSp>
        <p:nvGrpSpPr>
          <p:cNvPr id="61" name="Group 47"/>
          <p:cNvGrpSpPr/>
          <p:nvPr/>
        </p:nvGrpSpPr>
        <p:grpSpPr>
          <a:xfrm>
            <a:off x="6810782" y="5029099"/>
            <a:ext cx="772104" cy="1179588"/>
            <a:chOff x="6258253" y="4724400"/>
            <a:chExt cx="1255465" cy="1069876"/>
          </a:xfrm>
        </p:grpSpPr>
        <p:cxnSp>
          <p:nvCxnSpPr>
            <p:cNvPr id="62" name="Straight Connector 25"/>
            <p:cNvCxnSpPr/>
            <p:nvPr/>
          </p:nvCxnSpPr>
          <p:spPr>
            <a:xfrm>
              <a:off x="6258253" y="4724400"/>
              <a:ext cx="0" cy="71437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3" name="TextBox 39"/>
            <p:cNvSpPr txBox="1"/>
            <p:nvPr/>
          </p:nvSpPr>
          <p:spPr>
            <a:xfrm>
              <a:off x="6323252" y="5305762"/>
              <a:ext cx="1190466" cy="48851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1600" b="1" dirty="0" smtClean="0"/>
                <a:t>1988</a:t>
              </a:r>
            </a:p>
            <a:p>
              <a:r>
                <a:rPr lang="fr-FR" sz="1300" b="1" dirty="0" smtClean="0"/>
                <a:t>Bâle I</a:t>
              </a:r>
              <a:endParaRPr lang="fr-FR" sz="1300" b="1" dirty="0"/>
            </a:p>
          </p:txBody>
        </p:sp>
      </p:grpSp>
      <p:grpSp>
        <p:nvGrpSpPr>
          <p:cNvPr id="64" name="Group 47"/>
          <p:cNvGrpSpPr/>
          <p:nvPr/>
        </p:nvGrpSpPr>
        <p:grpSpPr>
          <a:xfrm>
            <a:off x="4894381" y="5076765"/>
            <a:ext cx="1244407" cy="1130073"/>
            <a:chOff x="6258253" y="4677971"/>
            <a:chExt cx="2023444" cy="1024968"/>
          </a:xfrm>
        </p:grpSpPr>
        <p:cxnSp>
          <p:nvCxnSpPr>
            <p:cNvPr id="65" name="Straight Connector 25"/>
            <p:cNvCxnSpPr/>
            <p:nvPr/>
          </p:nvCxnSpPr>
          <p:spPr>
            <a:xfrm>
              <a:off x="6258253" y="4677971"/>
              <a:ext cx="0" cy="71437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6" name="TextBox 39"/>
            <p:cNvSpPr txBox="1"/>
            <p:nvPr/>
          </p:nvSpPr>
          <p:spPr>
            <a:xfrm>
              <a:off x="6375340" y="5200467"/>
              <a:ext cx="1906357" cy="50247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1600" b="1" dirty="0" smtClean="0"/>
                <a:t>1973 - 1979</a:t>
              </a:r>
            </a:p>
            <a:p>
              <a:r>
                <a:rPr lang="fr-FR" sz="1400" b="1" dirty="0" smtClean="0"/>
                <a:t>Solvabilité 1</a:t>
              </a:r>
              <a:endParaRPr lang="fr-FR" sz="1400" b="1" dirty="0"/>
            </a:p>
          </p:txBody>
        </p:sp>
      </p:grpSp>
      <p:sp>
        <p:nvSpPr>
          <p:cNvPr id="74" name="Titre 1"/>
          <p:cNvSpPr>
            <a:spLocks noGrp="1"/>
          </p:cNvSpPr>
          <p:nvPr>
            <p:ph type="title"/>
          </p:nvPr>
        </p:nvSpPr>
        <p:spPr>
          <a:xfrm>
            <a:off x="356447" y="168028"/>
            <a:ext cx="9980507" cy="957409"/>
          </a:xfrm>
        </p:spPr>
        <p:txBody>
          <a:bodyPr/>
          <a:lstStyle/>
          <a:p>
            <a:r>
              <a:rPr lang="fr-FR" dirty="0" smtClean="0"/>
              <a:t>Quelques dates … </a:t>
            </a:r>
            <a:endParaRPr lang="fr-FR" dirty="0"/>
          </a:p>
        </p:txBody>
      </p:sp>
      <p:sp>
        <p:nvSpPr>
          <p:cNvPr id="75" name="Rectangle 74"/>
          <p:cNvSpPr/>
          <p:nvPr/>
        </p:nvSpPr>
        <p:spPr>
          <a:xfrm>
            <a:off x="7856152" y="6832019"/>
            <a:ext cx="2347754" cy="4863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fr-FR" sz="1600" b="1" dirty="0" smtClean="0"/>
              <a:t>1992</a:t>
            </a:r>
            <a:endParaRPr lang="fr-FR" sz="1200" b="1" dirty="0" smtClean="0"/>
          </a:p>
          <a:p>
            <a:r>
              <a:rPr lang="fr-FR" sz="1300" b="1" dirty="0" smtClean="0"/>
              <a:t>Integrated Risk Management</a:t>
            </a:r>
            <a:endParaRPr lang="fr-FR" sz="1300" b="1" dirty="0"/>
          </a:p>
        </p:txBody>
      </p:sp>
      <p:grpSp>
        <p:nvGrpSpPr>
          <p:cNvPr id="49" name="Group 43"/>
          <p:cNvGrpSpPr/>
          <p:nvPr/>
        </p:nvGrpSpPr>
        <p:grpSpPr>
          <a:xfrm>
            <a:off x="6714852" y="1774578"/>
            <a:ext cx="1663234" cy="2903076"/>
            <a:chOff x="4100107" y="1790909"/>
            <a:chExt cx="1422243" cy="2633065"/>
          </a:xfrm>
        </p:grpSpPr>
        <p:cxnSp>
          <p:nvCxnSpPr>
            <p:cNvPr id="50" name="Straight Connector 23"/>
            <p:cNvCxnSpPr/>
            <p:nvPr/>
          </p:nvCxnSpPr>
          <p:spPr>
            <a:xfrm>
              <a:off x="4100107" y="1910558"/>
              <a:ext cx="0" cy="2513416"/>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53" name="TextBox 31"/>
            <p:cNvSpPr txBox="1"/>
            <p:nvPr/>
          </p:nvSpPr>
          <p:spPr>
            <a:xfrm>
              <a:off x="4170456" y="1790909"/>
              <a:ext cx="1351894" cy="1032857"/>
            </a:xfrm>
            <a:prstGeom prst="rect">
              <a:avLst/>
            </a:prstGeom>
            <a:noFill/>
          </p:spPr>
          <p:txBody>
            <a:bodyPr wrap="square" rtlCol="0">
              <a:spAutoFit/>
            </a:bodyPr>
            <a:lstStyle/>
            <a:p>
              <a:r>
                <a:rPr lang="fr-FR" sz="1600" b="1" dirty="0" smtClean="0"/>
                <a:t>1987</a:t>
              </a:r>
              <a:endParaRPr lang="fr-FR" sz="1300" b="1" dirty="0" smtClean="0"/>
            </a:p>
            <a:p>
              <a:r>
                <a:rPr lang="fr-FR" sz="1300" dirty="0" smtClean="0"/>
                <a:t>1</a:t>
              </a:r>
              <a:r>
                <a:rPr lang="fr-FR" sz="1300" baseline="30000" dirty="0" smtClean="0"/>
                <a:t>er</a:t>
              </a:r>
              <a:r>
                <a:rPr lang="fr-FR" sz="1300" dirty="0" smtClean="0"/>
                <a:t> département de gestion des risques dans une banque</a:t>
              </a:r>
            </a:p>
            <a:p>
              <a:r>
                <a:rPr lang="fr-FR" sz="1300" dirty="0" smtClean="0"/>
                <a:t>MERRYL LYNCH</a:t>
              </a:r>
              <a:endParaRPr lang="fr-FR" sz="1300" dirty="0"/>
            </a:p>
          </p:txBody>
        </p:sp>
      </p:grpSp>
      <p:sp>
        <p:nvSpPr>
          <p:cNvPr id="76" name="Rectangle 75"/>
          <p:cNvSpPr/>
          <p:nvPr/>
        </p:nvSpPr>
        <p:spPr>
          <a:xfrm>
            <a:off x="7856152" y="4182064"/>
            <a:ext cx="2738074" cy="49076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fr-FR" sz="1200" b="1" dirty="0" smtClean="0"/>
              <a:t>Préoccupation du besoin et de la calibration du niveau des fonds propres</a:t>
            </a:r>
            <a:endParaRPr lang="fr-FR" sz="1200" b="1" dirty="0"/>
          </a:p>
        </p:txBody>
      </p:sp>
      <p:sp>
        <p:nvSpPr>
          <p:cNvPr id="20" name="Rectangle 19"/>
          <p:cNvSpPr/>
          <p:nvPr/>
        </p:nvSpPr>
        <p:spPr>
          <a:xfrm>
            <a:off x="4626619" y="4331527"/>
            <a:ext cx="3201654" cy="34130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fr-FR" sz="1200" b="1" dirty="0" smtClean="0"/>
              <a:t>Marché des dérivés : protection &amp; spéculation</a:t>
            </a:r>
            <a:endParaRPr lang="fr-FR" sz="1200" b="1" dirty="0"/>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079" y="2517812"/>
            <a:ext cx="2655970" cy="2738113"/>
          </a:xfrm>
          <a:prstGeom prst="rect">
            <a:avLst/>
          </a:prstGeom>
        </p:spPr>
      </p:pic>
      <p:sp>
        <p:nvSpPr>
          <p:cNvPr id="79" name="Rectangle 78"/>
          <p:cNvSpPr/>
          <p:nvPr/>
        </p:nvSpPr>
        <p:spPr>
          <a:xfrm>
            <a:off x="1945161" y="4331528"/>
            <a:ext cx="2629421" cy="34130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fr-FR" sz="1200" b="1" dirty="0" smtClean="0"/>
              <a:t>Gestion financière : ( E[R] ; Var[R] )</a:t>
            </a:r>
            <a:endParaRPr lang="fr-FR" sz="1200" b="1" dirty="0"/>
          </a:p>
        </p:txBody>
      </p:sp>
      <p:grpSp>
        <p:nvGrpSpPr>
          <p:cNvPr id="27" name="Groupe 26"/>
          <p:cNvGrpSpPr/>
          <p:nvPr/>
        </p:nvGrpSpPr>
        <p:grpSpPr>
          <a:xfrm>
            <a:off x="3834532" y="1039561"/>
            <a:ext cx="6780661" cy="4767908"/>
            <a:chOff x="3834532" y="1039561"/>
            <a:chExt cx="6780661" cy="4767908"/>
          </a:xfrm>
        </p:grpSpPr>
        <p:sp>
          <p:nvSpPr>
            <p:cNvPr id="80" name="Éclair 79"/>
            <p:cNvSpPr/>
            <p:nvPr/>
          </p:nvSpPr>
          <p:spPr>
            <a:xfrm rot="1158064">
              <a:off x="9322681" y="1039561"/>
              <a:ext cx="549065" cy="3832575"/>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Rectangle 80"/>
            <p:cNvSpPr/>
            <p:nvPr/>
          </p:nvSpPr>
          <p:spPr>
            <a:xfrm>
              <a:off x="9054723" y="1114886"/>
              <a:ext cx="1560470" cy="64895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smtClean="0">
                  <a:solidFill>
                    <a:schemeClr val="tx1"/>
                  </a:solidFill>
                </a:rPr>
                <a:t>2000</a:t>
              </a:r>
            </a:p>
            <a:p>
              <a:r>
                <a:rPr lang="fr-FR" sz="1300" dirty="0" smtClean="0">
                  <a:solidFill>
                    <a:schemeClr val="tx1"/>
                  </a:solidFill>
                </a:rPr>
                <a:t>Eclatement de la  Bulle Internet</a:t>
              </a:r>
              <a:endParaRPr lang="fr-FR" sz="1300" dirty="0">
                <a:solidFill>
                  <a:schemeClr val="tx1"/>
                </a:solidFill>
              </a:endParaRPr>
            </a:p>
          </p:txBody>
        </p:sp>
        <p:grpSp>
          <p:nvGrpSpPr>
            <p:cNvPr id="82" name="Groupe 81"/>
            <p:cNvGrpSpPr/>
            <p:nvPr/>
          </p:nvGrpSpPr>
          <p:grpSpPr>
            <a:xfrm>
              <a:off x="3834532" y="1906497"/>
              <a:ext cx="6634520" cy="3900972"/>
              <a:chOff x="3834532" y="1906497"/>
              <a:chExt cx="6634520" cy="3900972"/>
            </a:xfrm>
          </p:grpSpPr>
          <p:grpSp>
            <p:nvGrpSpPr>
              <p:cNvPr id="83" name="Groupe 82"/>
              <p:cNvGrpSpPr/>
              <p:nvPr/>
            </p:nvGrpSpPr>
            <p:grpSpPr>
              <a:xfrm>
                <a:off x="7216821" y="1906497"/>
                <a:ext cx="3252231" cy="3900972"/>
                <a:chOff x="7216821" y="1906497"/>
                <a:chExt cx="3252231" cy="3900972"/>
              </a:xfrm>
            </p:grpSpPr>
            <p:sp>
              <p:nvSpPr>
                <p:cNvPr id="87" name="Éclair 86"/>
                <p:cNvSpPr/>
                <p:nvPr/>
              </p:nvSpPr>
              <p:spPr>
                <a:xfrm rot="784383">
                  <a:off x="7623815" y="3560664"/>
                  <a:ext cx="608045" cy="1300263"/>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8" name="Éclair 87"/>
                <p:cNvSpPr/>
                <p:nvPr/>
              </p:nvSpPr>
              <p:spPr>
                <a:xfrm rot="11700000">
                  <a:off x="9381034" y="4842759"/>
                  <a:ext cx="526038" cy="72532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9" name="Rectangle 88"/>
                <p:cNvSpPr/>
                <p:nvPr/>
              </p:nvSpPr>
              <p:spPr>
                <a:xfrm>
                  <a:off x="9115856" y="5317643"/>
                  <a:ext cx="1198186" cy="48982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smtClean="0">
                      <a:solidFill>
                        <a:schemeClr val="tx1"/>
                      </a:solidFill>
                    </a:rPr>
                    <a:t>2001</a:t>
                  </a:r>
                  <a:endParaRPr lang="fr-FR" sz="1600" b="1" dirty="0">
                    <a:solidFill>
                      <a:schemeClr val="tx1"/>
                    </a:solidFill>
                  </a:endParaRPr>
                </a:p>
                <a:p>
                  <a:r>
                    <a:rPr lang="fr-FR" sz="1300" dirty="0" smtClean="0">
                      <a:solidFill>
                        <a:schemeClr val="tx1"/>
                      </a:solidFill>
                    </a:rPr>
                    <a:t>Faillite ENRON</a:t>
                  </a:r>
                  <a:endParaRPr lang="fr-FR" sz="1300" dirty="0">
                    <a:solidFill>
                      <a:schemeClr val="tx1"/>
                    </a:solidFill>
                  </a:endParaRPr>
                </a:p>
              </p:txBody>
            </p:sp>
            <p:sp>
              <p:nvSpPr>
                <p:cNvPr id="90" name="Éclair 89"/>
                <p:cNvSpPr/>
                <p:nvPr/>
              </p:nvSpPr>
              <p:spPr>
                <a:xfrm rot="2234597">
                  <a:off x="8557994" y="2348875"/>
                  <a:ext cx="547243" cy="2595897"/>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 name="Rectangle 90"/>
                <p:cNvSpPr/>
                <p:nvPr/>
              </p:nvSpPr>
              <p:spPr>
                <a:xfrm>
                  <a:off x="7216821" y="3046731"/>
                  <a:ext cx="1872209"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smtClean="0">
                      <a:solidFill>
                        <a:schemeClr val="tx1"/>
                      </a:solidFill>
                    </a:rPr>
                    <a:t>1994-1995</a:t>
                  </a:r>
                  <a:endParaRPr lang="fr-FR" sz="1600" b="1" dirty="0">
                    <a:solidFill>
                      <a:schemeClr val="tx1"/>
                    </a:solidFill>
                  </a:endParaRPr>
                </a:p>
                <a:p>
                  <a:r>
                    <a:rPr lang="fr-FR" sz="1300" dirty="0" smtClean="0">
                      <a:solidFill>
                        <a:schemeClr val="tx1"/>
                      </a:solidFill>
                    </a:rPr>
                    <a:t>1</a:t>
                  </a:r>
                  <a:r>
                    <a:rPr lang="fr-FR" sz="1300" baseline="30000" dirty="0" smtClean="0">
                      <a:solidFill>
                        <a:schemeClr val="tx1"/>
                      </a:solidFill>
                    </a:rPr>
                    <a:t>ères </a:t>
                  </a:r>
                  <a:r>
                    <a:rPr lang="fr-FR" sz="1300" dirty="0">
                      <a:solidFill>
                        <a:schemeClr val="tx1"/>
                      </a:solidFill>
                    </a:rPr>
                    <a:t>faillites associées au mauvais usage des produits dérivés</a:t>
                  </a:r>
                </a:p>
              </p:txBody>
            </p:sp>
            <p:sp>
              <p:nvSpPr>
                <p:cNvPr id="92" name="Rectangle 91"/>
                <p:cNvSpPr/>
                <p:nvPr/>
              </p:nvSpPr>
              <p:spPr>
                <a:xfrm>
                  <a:off x="8596843" y="1906497"/>
                  <a:ext cx="1872209" cy="914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smtClean="0">
                      <a:solidFill>
                        <a:schemeClr val="tx1"/>
                      </a:solidFill>
                    </a:rPr>
                    <a:t>1997-1998</a:t>
                  </a:r>
                  <a:endParaRPr lang="fr-FR" sz="1600" b="1" dirty="0">
                    <a:solidFill>
                      <a:schemeClr val="tx1"/>
                    </a:solidFill>
                  </a:endParaRPr>
                </a:p>
                <a:p>
                  <a:r>
                    <a:rPr lang="fr-FR" sz="1300" dirty="0" smtClean="0">
                      <a:solidFill>
                        <a:schemeClr val="tx1"/>
                      </a:solidFill>
                    </a:rPr>
                    <a:t>Crises asiatiques et russes</a:t>
                  </a:r>
                </a:p>
                <a:p>
                  <a:r>
                    <a:rPr lang="fr-FR" sz="1300" dirty="0" smtClean="0">
                      <a:solidFill>
                        <a:schemeClr val="tx1"/>
                      </a:solidFill>
                    </a:rPr>
                    <a:t>Défaut du LTCM</a:t>
                  </a:r>
                  <a:endParaRPr lang="fr-FR" sz="1300" dirty="0">
                    <a:solidFill>
                      <a:schemeClr val="tx1"/>
                    </a:solidFill>
                  </a:endParaRPr>
                </a:p>
              </p:txBody>
            </p:sp>
          </p:grpSp>
          <p:grpSp>
            <p:nvGrpSpPr>
              <p:cNvPr id="84" name="Groupe 83"/>
              <p:cNvGrpSpPr/>
              <p:nvPr/>
            </p:nvGrpSpPr>
            <p:grpSpPr>
              <a:xfrm>
                <a:off x="3834532" y="2362175"/>
                <a:ext cx="1872209" cy="2563092"/>
                <a:chOff x="3834532" y="2362175"/>
                <a:chExt cx="1872209" cy="2563092"/>
              </a:xfrm>
            </p:grpSpPr>
            <p:sp>
              <p:nvSpPr>
                <p:cNvPr id="85" name="Éclair 84"/>
                <p:cNvSpPr/>
                <p:nvPr/>
              </p:nvSpPr>
              <p:spPr>
                <a:xfrm rot="21295850">
                  <a:off x="4270559" y="2428218"/>
                  <a:ext cx="608045" cy="2497049"/>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6" name="Rectangle 85"/>
                <p:cNvSpPr/>
                <p:nvPr/>
              </p:nvSpPr>
              <p:spPr>
                <a:xfrm>
                  <a:off x="3834532" y="2362175"/>
                  <a:ext cx="1872209" cy="55436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smtClean="0">
                      <a:solidFill>
                        <a:schemeClr val="tx1"/>
                      </a:solidFill>
                    </a:rPr>
                    <a:t>1973 - 1979</a:t>
                  </a:r>
                  <a:endParaRPr lang="fr-FR" sz="1600" b="1" dirty="0">
                    <a:solidFill>
                      <a:schemeClr val="tx1"/>
                    </a:solidFill>
                  </a:endParaRPr>
                </a:p>
                <a:p>
                  <a:r>
                    <a:rPr lang="fr-FR" sz="1300" dirty="0" smtClean="0">
                      <a:solidFill>
                        <a:schemeClr val="tx1"/>
                      </a:solidFill>
                    </a:rPr>
                    <a:t>Chocs pétroliers</a:t>
                  </a:r>
                  <a:endParaRPr lang="fr-FR" sz="1300" dirty="0">
                    <a:solidFill>
                      <a:schemeClr val="tx1"/>
                    </a:solidFill>
                  </a:endParaRPr>
                </a:p>
              </p:txBody>
            </p:sp>
          </p:grpSp>
        </p:grpSp>
      </p:grpSp>
      <p:grpSp>
        <p:nvGrpSpPr>
          <p:cNvPr id="25" name="Groupe 24"/>
          <p:cNvGrpSpPr/>
          <p:nvPr/>
        </p:nvGrpSpPr>
        <p:grpSpPr>
          <a:xfrm>
            <a:off x="9532949" y="3067498"/>
            <a:ext cx="1167390" cy="1631161"/>
            <a:chOff x="9532949" y="3067498"/>
            <a:chExt cx="1167390" cy="1631161"/>
          </a:xfrm>
        </p:grpSpPr>
        <p:grpSp>
          <p:nvGrpSpPr>
            <p:cNvPr id="46" name="Group 45"/>
            <p:cNvGrpSpPr/>
            <p:nvPr/>
          </p:nvGrpSpPr>
          <p:grpSpPr>
            <a:xfrm>
              <a:off x="9532949" y="3503933"/>
              <a:ext cx="1036402" cy="1194726"/>
              <a:chOff x="7713839" y="3335994"/>
              <a:chExt cx="886234" cy="1083606"/>
            </a:xfrm>
          </p:grpSpPr>
          <p:cxnSp>
            <p:nvCxnSpPr>
              <p:cNvPr id="29" name="Straight Connector 28"/>
              <p:cNvCxnSpPr/>
              <p:nvPr/>
            </p:nvCxnSpPr>
            <p:spPr>
              <a:xfrm>
                <a:off x="7713839" y="3492731"/>
                <a:ext cx="7801" cy="926869"/>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773087" y="3335994"/>
                <a:ext cx="826986" cy="48851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en-US"/>
                </a:defPPr>
                <a:lvl1pPr>
                  <a:defRPr sz="1600" b="1"/>
                </a:lvl1pPr>
              </a:lstStyle>
              <a:p>
                <a:r>
                  <a:rPr lang="fr-FR" dirty="0"/>
                  <a:t>2002</a:t>
                </a:r>
              </a:p>
              <a:p>
                <a:r>
                  <a:rPr lang="fr-FR" sz="1300" dirty="0"/>
                  <a:t>Loi SOX</a:t>
                </a:r>
              </a:p>
            </p:txBody>
          </p:sp>
        </p:grpSp>
        <p:pic>
          <p:nvPicPr>
            <p:cNvPr id="33" name="Imag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8638" y="3067498"/>
              <a:ext cx="531701" cy="928734"/>
            </a:xfrm>
            <a:prstGeom prst="rect">
              <a:avLst/>
            </a:prstGeom>
          </p:spPr>
        </p:pic>
      </p:grpSp>
      <p:pic>
        <p:nvPicPr>
          <p:cNvPr id="34" name="Imag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0171" y="5244362"/>
            <a:ext cx="520309" cy="908837"/>
          </a:xfrm>
          <a:prstGeom prst="rect">
            <a:avLst/>
          </a:prstGeom>
        </p:spPr>
      </p:pic>
      <p:sp>
        <p:nvSpPr>
          <p:cNvPr id="2" name="Triangle isocèle 1"/>
          <p:cNvSpPr/>
          <p:nvPr/>
        </p:nvSpPr>
        <p:spPr>
          <a:xfrm rot="5400000">
            <a:off x="10245988" y="4771194"/>
            <a:ext cx="206891" cy="22100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436399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79"/>
                                        </p:tgtEl>
                                        <p:attrNameLst>
                                          <p:attrName>style.visibility</p:attrName>
                                        </p:attrNameLst>
                                      </p:cBhvr>
                                      <p:to>
                                        <p:strVal val="visible"/>
                                      </p:to>
                                    </p:set>
                                    <p:anim calcmode="lin" valueType="num">
                                      <p:cBhvr>
                                        <p:cTn id="23" dur="500" fill="hold"/>
                                        <p:tgtEl>
                                          <p:spTgt spid="79"/>
                                        </p:tgtEl>
                                        <p:attrNameLst>
                                          <p:attrName>ppt_w</p:attrName>
                                        </p:attrNameLst>
                                      </p:cBhvr>
                                      <p:tavLst>
                                        <p:tav tm="0">
                                          <p:val>
                                            <p:fltVal val="0"/>
                                          </p:val>
                                        </p:tav>
                                        <p:tav tm="100000">
                                          <p:val>
                                            <p:strVal val="#ppt_w"/>
                                          </p:val>
                                        </p:tav>
                                      </p:tavLst>
                                    </p:anim>
                                    <p:anim calcmode="lin" valueType="num">
                                      <p:cBhvr>
                                        <p:cTn id="24" dur="500" fill="hold"/>
                                        <p:tgtEl>
                                          <p:spTgt spid="79"/>
                                        </p:tgtEl>
                                        <p:attrNameLst>
                                          <p:attrName>ppt_h</p:attrName>
                                        </p:attrNameLst>
                                      </p:cBhvr>
                                      <p:tavLst>
                                        <p:tav tm="0">
                                          <p:val>
                                            <p:fltVal val="0"/>
                                          </p:val>
                                        </p:tav>
                                        <p:tav tm="100000">
                                          <p:val>
                                            <p:strVal val="#ppt_h"/>
                                          </p:val>
                                        </p:tav>
                                      </p:tavLst>
                                    </p:anim>
                                    <p:animEffect transition="in" filter="fade">
                                      <p:cBhvr>
                                        <p:cTn id="25" dur="500"/>
                                        <p:tgtEl>
                                          <p:spTgt spid="79"/>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fade">
                                      <p:cBhvr>
                                        <p:cTn id="50" dur="500"/>
                                        <p:tgtEl>
                                          <p:spTgt spid="54"/>
                                        </p:tgtEl>
                                      </p:cBhvr>
                                    </p:animEffect>
                                  </p:childTnLst>
                                </p:cTn>
                              </p:par>
                            </p:childTnLst>
                          </p:cTn>
                        </p:par>
                        <p:par>
                          <p:cTn id="51" fill="hold">
                            <p:stCondLst>
                              <p:cond delay="2000"/>
                            </p:stCondLst>
                            <p:childTnLst>
                              <p:par>
                                <p:cTn id="52" presetID="53" presetClass="entr" presetSubtype="16"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500" fill="hold"/>
                                        <p:tgtEl>
                                          <p:spTgt spid="23"/>
                                        </p:tgtEl>
                                        <p:attrNameLst>
                                          <p:attrName>ppt_w</p:attrName>
                                        </p:attrNameLst>
                                      </p:cBhvr>
                                      <p:tavLst>
                                        <p:tav tm="0">
                                          <p:val>
                                            <p:fltVal val="0"/>
                                          </p:val>
                                        </p:tav>
                                        <p:tav tm="100000">
                                          <p:val>
                                            <p:strVal val="#ppt_w"/>
                                          </p:val>
                                        </p:tav>
                                      </p:tavLst>
                                    </p:anim>
                                    <p:anim calcmode="lin" valueType="num">
                                      <p:cBhvr>
                                        <p:cTn id="55" dur="500" fill="hold"/>
                                        <p:tgtEl>
                                          <p:spTgt spid="23"/>
                                        </p:tgtEl>
                                        <p:attrNameLst>
                                          <p:attrName>ppt_h</p:attrName>
                                        </p:attrNameLst>
                                      </p:cBhvr>
                                      <p:tavLst>
                                        <p:tav tm="0">
                                          <p:val>
                                            <p:fltVal val="0"/>
                                          </p:val>
                                        </p:tav>
                                        <p:tav tm="100000">
                                          <p:val>
                                            <p:strVal val="#ppt_h"/>
                                          </p:val>
                                        </p:tav>
                                      </p:tavLst>
                                    </p:anim>
                                    <p:animEffect transition="in" filter="fade">
                                      <p:cBhvr>
                                        <p:cTn id="56" dur="500"/>
                                        <p:tgtEl>
                                          <p:spTgt spid="23"/>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58"/>
                                        </p:tgtEl>
                                        <p:attrNameLst>
                                          <p:attrName>style.visibility</p:attrName>
                                        </p:attrNameLst>
                                      </p:cBhvr>
                                      <p:to>
                                        <p:strVal val="visible"/>
                                      </p:to>
                                    </p:set>
                                    <p:animEffect transition="in" filter="fade">
                                      <p:cBhvr>
                                        <p:cTn id="60" dur="500"/>
                                        <p:tgtEl>
                                          <p:spTgt spid="58"/>
                                        </p:tgtEl>
                                      </p:cBhvr>
                                    </p:animEffect>
                                  </p:childTnLst>
                                </p:cTn>
                              </p:par>
                            </p:childTnLst>
                          </p:cTn>
                        </p:par>
                        <p:par>
                          <p:cTn id="61" fill="hold">
                            <p:stCondLst>
                              <p:cond delay="3000"/>
                            </p:stCondLst>
                            <p:childTnLst>
                              <p:par>
                                <p:cTn id="62" presetID="53" presetClass="entr" presetSubtype="16" fill="hold" grpId="0" nodeType="afterEffect">
                                  <p:stCondLst>
                                    <p:cond delay="0"/>
                                  </p:stCondLst>
                                  <p:childTnLst>
                                    <p:set>
                                      <p:cBhvr>
                                        <p:cTn id="63" dur="1" fill="hold">
                                          <p:stCondLst>
                                            <p:cond delay="0"/>
                                          </p:stCondLst>
                                        </p:cTn>
                                        <p:tgtEl>
                                          <p:spTgt spid="75"/>
                                        </p:tgtEl>
                                        <p:attrNameLst>
                                          <p:attrName>style.visibility</p:attrName>
                                        </p:attrNameLst>
                                      </p:cBhvr>
                                      <p:to>
                                        <p:strVal val="visible"/>
                                      </p:to>
                                    </p:set>
                                    <p:anim calcmode="lin" valueType="num">
                                      <p:cBhvr>
                                        <p:cTn id="64" dur="500" fill="hold"/>
                                        <p:tgtEl>
                                          <p:spTgt spid="75"/>
                                        </p:tgtEl>
                                        <p:attrNameLst>
                                          <p:attrName>ppt_w</p:attrName>
                                        </p:attrNameLst>
                                      </p:cBhvr>
                                      <p:tavLst>
                                        <p:tav tm="0">
                                          <p:val>
                                            <p:fltVal val="0"/>
                                          </p:val>
                                        </p:tav>
                                        <p:tav tm="100000">
                                          <p:val>
                                            <p:strVal val="#ppt_w"/>
                                          </p:val>
                                        </p:tav>
                                      </p:tavLst>
                                    </p:anim>
                                    <p:anim calcmode="lin" valueType="num">
                                      <p:cBhvr>
                                        <p:cTn id="65" dur="500" fill="hold"/>
                                        <p:tgtEl>
                                          <p:spTgt spid="75"/>
                                        </p:tgtEl>
                                        <p:attrNameLst>
                                          <p:attrName>ppt_h</p:attrName>
                                        </p:attrNameLst>
                                      </p:cBhvr>
                                      <p:tavLst>
                                        <p:tav tm="0">
                                          <p:val>
                                            <p:fltVal val="0"/>
                                          </p:val>
                                        </p:tav>
                                        <p:tav tm="100000">
                                          <p:val>
                                            <p:strVal val="#ppt_h"/>
                                          </p:val>
                                        </p:tav>
                                      </p:tavLst>
                                    </p:anim>
                                    <p:animEffect transition="in" filter="fade">
                                      <p:cBhvr>
                                        <p:cTn id="66" dur="500"/>
                                        <p:tgtEl>
                                          <p:spTgt spid="75"/>
                                        </p:tgtEl>
                                      </p:cBhvr>
                                    </p:animEffect>
                                  </p:childTnLst>
                                </p:cTn>
                              </p:par>
                            </p:childTnLst>
                          </p:cTn>
                        </p:par>
                        <p:par>
                          <p:cTn id="67" fill="hold">
                            <p:stCondLst>
                              <p:cond delay="3500"/>
                            </p:stCondLst>
                            <p:childTnLst>
                              <p:par>
                                <p:cTn id="68" presetID="53" presetClass="entr" presetSubtype="16" fill="hold" grpId="0" nodeType="after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p:cTn id="70" dur="500" fill="hold"/>
                                        <p:tgtEl>
                                          <p:spTgt spid="76"/>
                                        </p:tgtEl>
                                        <p:attrNameLst>
                                          <p:attrName>ppt_w</p:attrName>
                                        </p:attrNameLst>
                                      </p:cBhvr>
                                      <p:tavLst>
                                        <p:tav tm="0">
                                          <p:val>
                                            <p:fltVal val="0"/>
                                          </p:val>
                                        </p:tav>
                                        <p:tav tm="100000">
                                          <p:val>
                                            <p:strVal val="#ppt_w"/>
                                          </p:val>
                                        </p:tav>
                                      </p:tavLst>
                                    </p:anim>
                                    <p:anim calcmode="lin" valueType="num">
                                      <p:cBhvr>
                                        <p:cTn id="71" dur="500" fill="hold"/>
                                        <p:tgtEl>
                                          <p:spTgt spid="76"/>
                                        </p:tgtEl>
                                        <p:attrNameLst>
                                          <p:attrName>ppt_h</p:attrName>
                                        </p:attrNameLst>
                                      </p:cBhvr>
                                      <p:tavLst>
                                        <p:tav tm="0">
                                          <p:val>
                                            <p:fltVal val="0"/>
                                          </p:val>
                                        </p:tav>
                                        <p:tav tm="100000">
                                          <p:val>
                                            <p:strVal val="#ppt_h"/>
                                          </p:val>
                                        </p:tav>
                                      </p:tavLst>
                                    </p:anim>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5" grpId="0" animBg="1"/>
      <p:bldP spid="76" grpId="0" animBg="1"/>
      <p:bldP spid="20" grpId="0" animBg="1"/>
      <p:bldP spid="7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346700" y="972319"/>
            <a:ext cx="4968552" cy="576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Rectangle 6"/>
          <p:cNvSpPr/>
          <p:nvPr/>
        </p:nvSpPr>
        <p:spPr>
          <a:xfrm>
            <a:off x="378148" y="972319"/>
            <a:ext cx="4968552" cy="576064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 name="Titre 1"/>
          <p:cNvSpPr>
            <a:spLocks noGrp="1"/>
          </p:cNvSpPr>
          <p:nvPr>
            <p:ph type="title"/>
          </p:nvPr>
        </p:nvSpPr>
        <p:spPr>
          <a:xfrm>
            <a:off x="356447" y="168028"/>
            <a:ext cx="9958805" cy="957409"/>
          </a:xfrm>
        </p:spPr>
        <p:txBody>
          <a:bodyPr>
            <a:normAutofit/>
          </a:bodyPr>
          <a:lstStyle/>
          <a:p>
            <a:r>
              <a:rPr lang="fr-FR" dirty="0" smtClean="0"/>
              <a:t>Devenir </a:t>
            </a:r>
            <a:r>
              <a:rPr lang="fr-FR" dirty="0"/>
              <a:t>actuaire expert </a:t>
            </a:r>
            <a:r>
              <a:rPr lang="fr-FR" dirty="0" smtClean="0"/>
              <a:t>ERM</a:t>
            </a:r>
            <a:endParaRPr lang="fr-FR" sz="2300" b="0" dirty="0">
              <a:solidFill>
                <a:schemeClr val="tx1">
                  <a:tint val="75000"/>
                </a:schemeClr>
              </a:solidFill>
              <a:ea typeface="+mn-ea"/>
              <a:cs typeface="+mn-cs"/>
            </a:endParaRPr>
          </a:p>
        </p:txBody>
      </p:sp>
      <p:sp>
        <p:nvSpPr>
          <p:cNvPr id="4" name="Espace réservé du texte 3"/>
          <p:cNvSpPr>
            <a:spLocks noGrp="1"/>
          </p:cNvSpPr>
          <p:nvPr>
            <p:ph type="body" idx="1"/>
          </p:nvPr>
        </p:nvSpPr>
        <p:spPr>
          <a:xfrm>
            <a:off x="534670" y="1995009"/>
            <a:ext cx="4724775" cy="849518"/>
          </a:xfrm>
        </p:spPr>
        <p:style>
          <a:lnRef idx="3">
            <a:schemeClr val="lt1"/>
          </a:lnRef>
          <a:fillRef idx="1">
            <a:schemeClr val="dk1"/>
          </a:fillRef>
          <a:effectRef idx="1">
            <a:schemeClr val="dk1"/>
          </a:effectRef>
          <a:fontRef idx="minor">
            <a:schemeClr val="lt1"/>
          </a:fontRef>
        </p:style>
        <p:txBody>
          <a:bodyPr>
            <a:normAutofit fontScale="92500" lnSpcReduction="20000"/>
          </a:bodyPr>
          <a:lstStyle/>
          <a:p>
            <a:pPr algn="ctr"/>
            <a:r>
              <a:rPr lang="fr-FR" sz="2800" dirty="0" smtClean="0"/>
              <a:t>Parcours ERM - SOA</a:t>
            </a:r>
          </a:p>
          <a:p>
            <a:pPr algn="ctr"/>
            <a:r>
              <a:rPr lang="fr-FR" b="0" i="1" dirty="0" smtClean="0"/>
              <a:t>1500 CERA sur 25000 actuaires SOA</a:t>
            </a:r>
            <a:endParaRPr lang="fr-FR" b="0" i="1" dirty="0"/>
          </a:p>
        </p:txBody>
      </p:sp>
      <p:sp>
        <p:nvSpPr>
          <p:cNvPr id="3" name="Espace réservé du contenu 2"/>
          <p:cNvSpPr>
            <a:spLocks noGrp="1"/>
          </p:cNvSpPr>
          <p:nvPr>
            <p:ph sz="half" idx="2"/>
          </p:nvPr>
        </p:nvSpPr>
        <p:spPr>
          <a:xfrm>
            <a:off x="534670" y="2973965"/>
            <a:ext cx="4724775" cy="3686986"/>
          </a:xfrm>
        </p:spPr>
        <p:txBody>
          <a:bodyPr>
            <a:noAutofit/>
          </a:bodyPr>
          <a:lstStyle/>
          <a:p>
            <a:pPr marL="367200">
              <a:spcBef>
                <a:spcPts val="0"/>
              </a:spcBef>
            </a:pPr>
            <a:r>
              <a:rPr lang="fr-FR" sz="1800" dirty="0" smtClean="0"/>
              <a:t>CERA lancé en 2007 et adhésion de la SOA au Global CERA en 2009 </a:t>
            </a:r>
          </a:p>
          <a:p>
            <a:pPr marL="367200">
              <a:spcBef>
                <a:spcPts val="0"/>
              </a:spcBef>
            </a:pPr>
            <a:r>
              <a:rPr lang="fr-FR" sz="1800" dirty="0" smtClean="0"/>
              <a:t>Actuaire </a:t>
            </a:r>
            <a:r>
              <a:rPr lang="fr-FR" sz="1800" dirty="0"/>
              <a:t>ERM </a:t>
            </a:r>
            <a:r>
              <a:rPr lang="fr-FR" sz="1800" dirty="0" smtClean="0"/>
              <a:t>SOA accrédités </a:t>
            </a:r>
            <a:r>
              <a:rPr lang="fr-FR" sz="1800" dirty="0"/>
              <a:t>CERA : qualification ERM au-delà des exigences minimum du CERA, 2 sessions d’examens annuels (mars et octobre) : </a:t>
            </a:r>
            <a:r>
              <a:rPr lang="fr-FR" sz="1600" i="1" dirty="0"/>
              <a:t>200 inscrits en octobre 2014</a:t>
            </a:r>
          </a:p>
          <a:p>
            <a:pPr marL="367200">
              <a:spcBef>
                <a:spcPts val="0"/>
              </a:spcBef>
            </a:pPr>
            <a:r>
              <a:rPr lang="fr-FR" sz="1800" dirty="0"/>
              <a:t>Examens en 3 modules (1000 heures de travail de préparation) + module de communication + séminaire d’éthique</a:t>
            </a:r>
          </a:p>
          <a:p>
            <a:pPr marL="367200">
              <a:spcBef>
                <a:spcPts val="0"/>
              </a:spcBef>
            </a:pPr>
            <a:r>
              <a:rPr lang="fr-FR" sz="1800" dirty="0" smtClean="0"/>
              <a:t>Récente restructuration des examens SOA pour donner accès à la spécialité ERM </a:t>
            </a:r>
            <a:r>
              <a:rPr lang="fr-FR" sz="1600" i="1" dirty="0" smtClean="0"/>
              <a:t>(approfondissement Life, </a:t>
            </a:r>
            <a:r>
              <a:rPr lang="fr-FR" sz="1600" i="1" dirty="0" err="1" smtClean="0"/>
              <a:t>Health</a:t>
            </a:r>
            <a:r>
              <a:rPr lang="fr-FR" sz="1600" i="1" dirty="0" smtClean="0"/>
              <a:t>, GI…)</a:t>
            </a:r>
          </a:p>
          <a:p>
            <a:pPr marL="0" indent="0" algn="just">
              <a:buNone/>
            </a:pPr>
            <a:endParaRPr lang="fr-FR" sz="1800" dirty="0" smtClean="0"/>
          </a:p>
        </p:txBody>
      </p:sp>
      <p:sp>
        <p:nvSpPr>
          <p:cNvPr id="5" name="Espace réservé du texte 4"/>
          <p:cNvSpPr>
            <a:spLocks noGrp="1"/>
          </p:cNvSpPr>
          <p:nvPr>
            <p:ph type="body" sz="quarter" idx="3"/>
          </p:nvPr>
        </p:nvSpPr>
        <p:spPr>
          <a:xfrm>
            <a:off x="5432099" y="1995009"/>
            <a:ext cx="4726632" cy="849518"/>
          </a:xfrm>
        </p:spPr>
        <p:style>
          <a:lnRef idx="3">
            <a:schemeClr val="lt1"/>
          </a:lnRef>
          <a:fillRef idx="1">
            <a:schemeClr val="dk1"/>
          </a:fillRef>
          <a:effectRef idx="1">
            <a:schemeClr val="dk1"/>
          </a:effectRef>
          <a:fontRef idx="minor">
            <a:schemeClr val="lt1"/>
          </a:fontRef>
        </p:style>
        <p:txBody>
          <a:bodyPr>
            <a:normAutofit lnSpcReduction="10000"/>
          </a:bodyPr>
          <a:lstStyle/>
          <a:p>
            <a:pPr algn="ctr"/>
            <a:r>
              <a:rPr lang="fr-FR" dirty="0" smtClean="0"/>
              <a:t>Parcours ERM - IA</a:t>
            </a:r>
          </a:p>
          <a:p>
            <a:pPr algn="ctr"/>
            <a:r>
              <a:rPr lang="fr-FR" sz="2200" b="0" i="1" dirty="0" smtClean="0"/>
              <a:t>91 CERA sur 3300 actuaires IA</a:t>
            </a:r>
            <a:endParaRPr lang="fr-FR" sz="2200" b="0" i="1" dirty="0"/>
          </a:p>
        </p:txBody>
      </p:sp>
      <p:sp>
        <p:nvSpPr>
          <p:cNvPr id="6" name="Espace réservé du contenu 5"/>
          <p:cNvSpPr>
            <a:spLocks noGrp="1"/>
          </p:cNvSpPr>
          <p:nvPr>
            <p:ph sz="quarter" idx="4"/>
          </p:nvPr>
        </p:nvSpPr>
        <p:spPr>
          <a:xfrm>
            <a:off x="5432099" y="2973965"/>
            <a:ext cx="4726632" cy="3644664"/>
          </a:xfrm>
        </p:spPr>
        <p:txBody>
          <a:bodyPr>
            <a:normAutofit/>
          </a:bodyPr>
          <a:lstStyle/>
          <a:p>
            <a:pPr marL="367200">
              <a:spcBef>
                <a:spcPts val="0"/>
              </a:spcBef>
            </a:pPr>
            <a:r>
              <a:rPr lang="fr-FR" sz="1800" dirty="0"/>
              <a:t>Formation Actuaire Expert ERM en 2009 et accréditation CERA en 2012</a:t>
            </a:r>
          </a:p>
          <a:p>
            <a:pPr marL="367200">
              <a:spcBef>
                <a:spcPts val="0"/>
              </a:spcBef>
            </a:pPr>
            <a:r>
              <a:rPr lang="fr-FR" sz="1800" dirty="0"/>
              <a:t>Actuaire Expert ERM IA accrédité CERA : 20 actuaires par an</a:t>
            </a:r>
          </a:p>
          <a:p>
            <a:pPr marL="367200">
              <a:spcBef>
                <a:spcPts val="0"/>
              </a:spcBef>
            </a:pPr>
            <a:r>
              <a:rPr lang="fr-FR" sz="1800" dirty="0"/>
              <a:t>Respect du Core Syllabus CERA avec forte dominante quantitative</a:t>
            </a:r>
          </a:p>
          <a:p>
            <a:pPr marL="367200">
              <a:spcBef>
                <a:spcPts val="0"/>
              </a:spcBef>
            </a:pPr>
            <a:r>
              <a:rPr lang="fr-FR" sz="1800" dirty="0"/>
              <a:t>Examens en 2 modules : examen écrit (QCM, questions ouvertes et étude de cas) et soutenance d’un rapport de fin d’études devant jury</a:t>
            </a:r>
          </a:p>
          <a:p>
            <a:pPr marL="367200">
              <a:spcBef>
                <a:spcPts val="0"/>
              </a:spcBef>
            </a:pPr>
            <a:r>
              <a:rPr lang="fr-FR" sz="1800" dirty="0"/>
              <a:t>Développement d’une communauté </a:t>
            </a:r>
            <a:r>
              <a:rPr lang="fr-FR" sz="1800" dirty="0" smtClean="0"/>
              <a:t>ERM-CERA </a:t>
            </a:r>
            <a:r>
              <a:rPr lang="fr-FR" sz="1800" dirty="0"/>
              <a:t>France via le Club ERM</a:t>
            </a:r>
          </a:p>
          <a:p>
            <a:pPr marL="0" indent="0">
              <a:buNone/>
            </a:pPr>
            <a:endParaRPr lang="fr-FR" sz="1800" dirty="0"/>
          </a:p>
        </p:txBody>
      </p:sp>
      <p:sp>
        <p:nvSpPr>
          <p:cNvPr id="9" name="Rectangle 8"/>
          <p:cNvSpPr/>
          <p:nvPr/>
        </p:nvSpPr>
        <p:spPr>
          <a:xfrm>
            <a:off x="991285" y="1642730"/>
            <a:ext cx="3963329" cy="338554"/>
          </a:xfrm>
          <a:prstGeom prst="rect">
            <a:avLst/>
          </a:prstGeom>
        </p:spPr>
        <p:txBody>
          <a:bodyPr wrap="none">
            <a:spAutoFit/>
          </a:bodyPr>
          <a:lstStyle/>
          <a:p>
            <a:r>
              <a:rPr lang="pt-BR" sz="1600" i="1" dirty="0">
                <a:solidFill>
                  <a:schemeClr val="bg1">
                    <a:lumMod val="50000"/>
                  </a:schemeClr>
                </a:solidFill>
                <a:latin typeface="Cambria" panose="02040503050406030204" pitchFamily="18" charset="0"/>
              </a:rPr>
              <a:t>David SCHRAUB, Actuaire IA, FSA SOA, CERA</a:t>
            </a:r>
            <a:endParaRPr lang="fr-FR" sz="1600" i="1" dirty="0">
              <a:solidFill>
                <a:schemeClr val="bg1">
                  <a:lumMod val="50000"/>
                </a:schemeClr>
              </a:solidFill>
              <a:latin typeface="Cambria" panose="02040503050406030204" pitchFamily="18"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02884" y="1084178"/>
            <a:ext cx="1584176" cy="835413"/>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1757" t="10231" r="21425" b="85415"/>
          <a:stretch/>
        </p:blipFill>
        <p:spPr bwMode="auto">
          <a:xfrm>
            <a:off x="1314252" y="1044327"/>
            <a:ext cx="3317396" cy="536769"/>
          </a:xfrm>
          <a:prstGeom prst="rect">
            <a:avLst/>
          </a:prstGeom>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2759509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l"/>
            <a:r>
              <a:rPr lang="fr-FR" sz="3600" b="0" cap="none" dirty="0"/>
              <a:t>Q</a:t>
            </a:r>
            <a:r>
              <a:rPr lang="fr-FR" sz="3600" b="0" cap="none" dirty="0" smtClean="0"/>
              <a:t>uelques mots sur le </a:t>
            </a:r>
            <a:r>
              <a:rPr lang="fr-FR" b="0" cap="none" dirty="0" smtClean="0">
                <a:solidFill>
                  <a:srgbClr val="FF0000"/>
                </a:solidFill>
              </a:rPr>
              <a:t>C</a:t>
            </a:r>
            <a:r>
              <a:rPr lang="fr-FR" b="0" cap="none" dirty="0" smtClean="0"/>
              <a:t>lub</a:t>
            </a:r>
            <a:r>
              <a:rPr lang="fr-FR" cap="none" dirty="0" smtClean="0"/>
              <a:t> </a:t>
            </a:r>
            <a:r>
              <a:rPr lang="fr-FR" dirty="0" smtClean="0"/>
              <a:t>ERM</a:t>
            </a:r>
            <a:endParaRPr lang="fr-FR" dirty="0">
              <a:solidFill>
                <a:srgbClr val="FF0000"/>
              </a:solidFill>
            </a:endParaRPr>
          </a:p>
        </p:txBody>
      </p:sp>
      <p:sp>
        <p:nvSpPr>
          <p:cNvPr id="5" name="Espace réservé du texte 4"/>
          <p:cNvSpPr>
            <a:spLocks noGrp="1"/>
          </p:cNvSpPr>
          <p:nvPr>
            <p:ph type="body" idx="1"/>
          </p:nvPr>
        </p:nvSpPr>
        <p:spPr/>
        <p:txBody>
          <a:bodyPr/>
          <a:lstStyle/>
          <a:p>
            <a:r>
              <a:rPr lang="fr-FR" dirty="0" smtClean="0"/>
              <a:t>Pour conclure …</a:t>
            </a:r>
            <a:endParaRPr lang="fr-FR" dirty="0"/>
          </a:p>
        </p:txBody>
      </p:sp>
    </p:spTree>
    <p:extLst>
      <p:ext uri="{BB962C8B-B14F-4D97-AF65-F5344CB8AC3E}">
        <p14:creationId xmlns:p14="http://schemas.microsoft.com/office/powerpoint/2010/main" val="2958030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Qui sommes-nous ? </a:t>
            </a:r>
            <a:endParaRPr lang="fr-FR" dirty="0"/>
          </a:p>
        </p:txBody>
      </p:sp>
      <p:sp>
        <p:nvSpPr>
          <p:cNvPr id="2" name="Espace réservé du contenu 1"/>
          <p:cNvSpPr>
            <a:spLocks noGrp="1"/>
          </p:cNvSpPr>
          <p:nvPr>
            <p:ph idx="1"/>
          </p:nvPr>
        </p:nvSpPr>
        <p:spPr/>
        <p:txBody>
          <a:bodyPr>
            <a:normAutofit fontScale="92500"/>
          </a:bodyPr>
          <a:lstStyle/>
          <a:p>
            <a:r>
              <a:rPr lang="fr-FR" dirty="0" smtClean="0"/>
              <a:t>Le club ERM a été lancé en juin 2013, en marge du congrès actuariel de Lyon</a:t>
            </a:r>
          </a:p>
          <a:p>
            <a:pPr lvl="1"/>
            <a:r>
              <a:rPr lang="fr-FR" dirty="0" smtClean="0"/>
              <a:t>Développer la communauté des actuaires en charge de la fonction « gestion des risques »</a:t>
            </a:r>
          </a:p>
          <a:p>
            <a:r>
              <a:rPr lang="fr-FR" dirty="0"/>
              <a:t>Pourquoi ce Club ?</a:t>
            </a:r>
          </a:p>
          <a:p>
            <a:pPr lvl="1">
              <a:spcAft>
                <a:spcPts val="648"/>
              </a:spcAft>
              <a:buClr>
                <a:schemeClr val="tx1"/>
              </a:buClr>
              <a:defRPr/>
            </a:pPr>
            <a:r>
              <a:rPr lang="fr-FR" dirty="0"/>
              <a:t>Rendre </a:t>
            </a:r>
            <a:r>
              <a:rPr lang="fr-FR" dirty="0" smtClean="0"/>
              <a:t>visible </a:t>
            </a:r>
            <a:r>
              <a:rPr lang="fr-FR" dirty="0"/>
              <a:t>la communauté Actuaire </a:t>
            </a:r>
            <a:r>
              <a:rPr lang="fr-FR" dirty="0" smtClean="0"/>
              <a:t>Expert ERM (91 diplômés)</a:t>
            </a:r>
            <a:endParaRPr lang="fr-FR" dirty="0"/>
          </a:p>
          <a:p>
            <a:pPr lvl="1">
              <a:spcAft>
                <a:spcPts val="648"/>
              </a:spcAft>
              <a:buClr>
                <a:schemeClr val="tx1"/>
              </a:buClr>
              <a:defRPr/>
            </a:pPr>
            <a:r>
              <a:rPr lang="fr-FR" dirty="0"/>
              <a:t>Partager son expérience : via des groupes de travail, conférences, discussions …</a:t>
            </a:r>
          </a:p>
          <a:p>
            <a:pPr lvl="1">
              <a:spcAft>
                <a:spcPts val="648"/>
              </a:spcAft>
              <a:buClr>
                <a:schemeClr val="tx1"/>
              </a:buClr>
              <a:defRPr/>
            </a:pPr>
            <a:r>
              <a:rPr lang="fr-FR" dirty="0"/>
              <a:t>Offrir des services à la communauté : faciliter les échanges </a:t>
            </a:r>
            <a:r>
              <a:rPr lang="fr-FR" dirty="0" smtClean="0"/>
              <a:t>(forum et rencontres) et informer (séminaires et documentation)</a:t>
            </a:r>
            <a:endParaRPr lang="fr-FR" dirty="0"/>
          </a:p>
          <a:p>
            <a:r>
              <a:rPr lang="fr-FR" dirty="0" smtClean="0"/>
              <a:t>Qui </a:t>
            </a:r>
            <a:r>
              <a:rPr lang="fr-FR" dirty="0"/>
              <a:t>peut adhérer ?</a:t>
            </a:r>
          </a:p>
          <a:p>
            <a:pPr lvl="1">
              <a:spcAft>
                <a:spcPts val="648"/>
              </a:spcAft>
              <a:buClr>
                <a:schemeClr val="tx1"/>
              </a:buClr>
              <a:defRPr/>
            </a:pPr>
            <a:r>
              <a:rPr lang="fr-FR" sz="2100" dirty="0"/>
              <a:t>Actuaires qualifiés IA, CERA ou non, ayant suivi / suivant la formation Expert ERM </a:t>
            </a:r>
          </a:p>
          <a:p>
            <a:pPr lvl="1">
              <a:spcAft>
                <a:spcPts val="648"/>
              </a:spcAft>
              <a:buClr>
                <a:schemeClr val="tx1"/>
              </a:buClr>
              <a:defRPr/>
            </a:pPr>
            <a:r>
              <a:rPr lang="fr-FR" sz="2100" dirty="0"/>
              <a:t>Corps enseignants et jurys de la formation Expert ERM</a:t>
            </a:r>
          </a:p>
          <a:p>
            <a:r>
              <a:rPr lang="fr-FR" dirty="0" smtClean="0"/>
              <a:t>Une </a:t>
            </a:r>
            <a:r>
              <a:rPr lang="fr-FR" dirty="0"/>
              <a:t>équipe d’organisateurs </a:t>
            </a:r>
            <a:r>
              <a:rPr lang="fr-FR" dirty="0" smtClean="0"/>
              <a:t>: Bureau Club ERM</a:t>
            </a:r>
            <a:endParaRPr lang="fr-FR" sz="2800" i="1" dirty="0">
              <a:solidFill>
                <a:schemeClr val="tx1">
                  <a:lumMod val="65000"/>
                  <a:lumOff val="35000"/>
                </a:schemeClr>
              </a:solidFill>
            </a:endParaRPr>
          </a:p>
          <a:p>
            <a:pPr lvl="1">
              <a:spcAft>
                <a:spcPts val="648"/>
              </a:spcAft>
              <a:buClr>
                <a:schemeClr val="tx1"/>
              </a:buClr>
              <a:defRPr/>
            </a:pPr>
            <a:r>
              <a:rPr lang="fr-FR" sz="2100" dirty="0"/>
              <a:t>David Dubois, Tristan </a:t>
            </a:r>
            <a:r>
              <a:rPr lang="fr-FR" sz="2100" dirty="0" err="1"/>
              <a:t>Palerm</a:t>
            </a:r>
            <a:r>
              <a:rPr lang="fr-FR" sz="2100" dirty="0"/>
              <a:t>, Voahirana </a:t>
            </a:r>
            <a:r>
              <a:rPr lang="fr-FR" sz="2100" dirty="0" smtClean="0"/>
              <a:t>Ranaivozanany, Nefissa Sator</a:t>
            </a:r>
            <a:endParaRPr lang="fr-FR" sz="2100" dirty="0"/>
          </a:p>
        </p:txBody>
      </p:sp>
    </p:spTree>
    <p:extLst>
      <p:ext uri="{BB962C8B-B14F-4D97-AF65-F5344CB8AC3E}">
        <p14:creationId xmlns:p14="http://schemas.microsoft.com/office/powerpoint/2010/main" val="42332594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Comment ça marche ? </a:t>
            </a:r>
            <a:endParaRPr lang="fr-FR" dirty="0"/>
          </a:p>
        </p:txBody>
      </p:sp>
      <p:sp>
        <p:nvSpPr>
          <p:cNvPr id="2" name="Espace réservé du contenu 1"/>
          <p:cNvSpPr>
            <a:spLocks noGrp="1"/>
          </p:cNvSpPr>
          <p:nvPr>
            <p:ph idx="1"/>
          </p:nvPr>
        </p:nvSpPr>
        <p:spPr/>
        <p:txBody>
          <a:bodyPr>
            <a:normAutofit/>
          </a:bodyPr>
          <a:lstStyle/>
          <a:p>
            <a:pPr algn="just"/>
            <a:r>
              <a:rPr lang="fr-FR" dirty="0" smtClean="0"/>
              <a:t>LinkedIn : 230 adhérents (membres IA ou non)</a:t>
            </a:r>
            <a:endParaRPr lang="fr-FR" dirty="0"/>
          </a:p>
          <a:p>
            <a:pPr lvl="1">
              <a:spcAft>
                <a:spcPts val="648"/>
              </a:spcAft>
              <a:defRPr/>
            </a:pPr>
            <a:r>
              <a:rPr lang="fr-FR" sz="1900" dirty="0" err="1"/>
              <a:t>LinkedIn</a:t>
            </a:r>
            <a:r>
              <a:rPr lang="fr-FR" sz="1900" dirty="0"/>
              <a:t> est le principal réseau social orienté vers l’univers professionnel</a:t>
            </a:r>
          </a:p>
          <a:p>
            <a:pPr lvl="1">
              <a:spcAft>
                <a:spcPts val="648"/>
              </a:spcAft>
              <a:defRPr/>
            </a:pPr>
            <a:r>
              <a:rPr lang="fr-FR" sz="1900" dirty="0"/>
              <a:t>Un groupe de discussion Club ERM a été créé au sein de </a:t>
            </a:r>
            <a:r>
              <a:rPr lang="fr-FR" sz="1900" dirty="0" err="1"/>
              <a:t>LinkedIn</a:t>
            </a:r>
            <a:r>
              <a:rPr lang="fr-FR" sz="1900" dirty="0"/>
              <a:t> : mise en contact des actuaires ERM, partage d’expériences, publication d’actualités …</a:t>
            </a:r>
          </a:p>
          <a:p>
            <a:pPr lvl="1">
              <a:spcAft>
                <a:spcPts val="648"/>
              </a:spcAft>
              <a:defRPr/>
            </a:pPr>
            <a:r>
              <a:rPr lang="fr-FR" sz="1900" dirty="0"/>
              <a:t>Les adhésions sont gérées par un système d’invitations. Il est également possible de postuler, l’adhésion étant dans ce cas contrôlée par les administrateurs du Groupe</a:t>
            </a:r>
          </a:p>
          <a:p>
            <a:pPr algn="just"/>
            <a:r>
              <a:rPr lang="fr-FR" dirty="0" smtClean="0"/>
              <a:t>« Groupe de travail » dans votre espace personnel sur le site IA</a:t>
            </a:r>
            <a:endParaRPr lang="fr-FR" dirty="0"/>
          </a:p>
          <a:p>
            <a:pPr lvl="1">
              <a:spcAft>
                <a:spcPts val="648"/>
              </a:spcAft>
              <a:defRPr/>
            </a:pPr>
            <a:r>
              <a:rPr lang="fr-FR" sz="1900" dirty="0" smtClean="0"/>
              <a:t>Réservé aux membres de l’IA</a:t>
            </a:r>
            <a:endParaRPr lang="fr-FR" sz="1900" dirty="0"/>
          </a:p>
          <a:p>
            <a:pPr lvl="1">
              <a:spcAft>
                <a:spcPts val="648"/>
              </a:spcAft>
              <a:defRPr/>
            </a:pPr>
            <a:r>
              <a:rPr lang="fr-FR" sz="1900" dirty="0"/>
              <a:t>Un </a:t>
            </a:r>
            <a:r>
              <a:rPr lang="fr-FR" sz="1900" dirty="0" smtClean="0"/>
              <a:t>espace partagé </a:t>
            </a:r>
            <a:r>
              <a:rPr lang="fr-FR" sz="1900" dirty="0"/>
              <a:t>a été mis en place : </a:t>
            </a:r>
            <a:r>
              <a:rPr lang="fr-FR" sz="1900" dirty="0" smtClean="0"/>
              <a:t>partage de documents et d’information</a:t>
            </a:r>
          </a:p>
          <a:p>
            <a:pPr lvl="1">
              <a:spcAft>
                <a:spcPts val="648"/>
              </a:spcAft>
              <a:defRPr/>
            </a:pPr>
            <a:r>
              <a:rPr lang="fr-FR" sz="1900" dirty="0" smtClean="0"/>
              <a:t>Remplacement du répertoire Dropbox</a:t>
            </a:r>
            <a:endParaRPr lang="fr-FR" sz="1900" dirty="0"/>
          </a:p>
        </p:txBody>
      </p:sp>
      <p:pic>
        <p:nvPicPr>
          <p:cNvPr id="8" name="Imag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46700" y="5099681"/>
            <a:ext cx="4803357" cy="2016224"/>
          </a:xfrm>
          <a:prstGeom prst="rect">
            <a:avLst/>
          </a:prstGeom>
          <a:ln>
            <a:noFill/>
          </a:ln>
          <a:effectLst>
            <a:softEdge rad="112500"/>
          </a:effectLst>
        </p:spPr>
      </p:pic>
    </p:spTree>
    <p:extLst>
      <p:ext uri="{BB962C8B-B14F-4D97-AF65-F5344CB8AC3E}">
        <p14:creationId xmlns:p14="http://schemas.microsoft.com/office/powerpoint/2010/main" val="28347424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dirty="0" smtClean="0"/>
              <a:t>Calendrier 2014-2015</a:t>
            </a:r>
            <a:endParaRPr lang="fr-FR" dirty="0"/>
          </a:p>
        </p:txBody>
      </p:sp>
      <p:pic>
        <p:nvPicPr>
          <p:cNvPr id="9" name="Image 8"/>
          <p:cNvPicPr>
            <a:picLocks noChangeAspect="1"/>
          </p:cNvPicPr>
          <p:nvPr/>
        </p:nvPicPr>
        <p:blipFill rotWithShape="1">
          <a:blip r:embed="rId3"/>
          <a:srcRect l="19288" t="26901" r="20862" b="12201"/>
          <a:stretch/>
        </p:blipFill>
        <p:spPr>
          <a:xfrm>
            <a:off x="522164" y="1332359"/>
            <a:ext cx="9183917" cy="5256584"/>
          </a:xfrm>
          <a:prstGeom prst="rect">
            <a:avLst/>
          </a:prstGeom>
          <a:ln>
            <a:noFill/>
          </a:ln>
          <a:effectLst>
            <a:softEdge rad="112500"/>
          </a:effectLst>
        </p:spPr>
      </p:pic>
    </p:spTree>
    <p:extLst>
      <p:ext uri="{BB962C8B-B14F-4D97-AF65-F5344CB8AC3E}">
        <p14:creationId xmlns:p14="http://schemas.microsoft.com/office/powerpoint/2010/main" val="4122727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705" y="4572719"/>
            <a:ext cx="9089390" cy="1501751"/>
          </a:xfrm>
        </p:spPr>
        <p:txBody>
          <a:bodyPr>
            <a:normAutofit fontScale="90000"/>
          </a:bodyPr>
          <a:lstStyle/>
          <a:p>
            <a:r>
              <a:rPr lang="fr-FR" cap="none" dirty="0" smtClean="0"/>
              <a:t>Diffusion d'une culture ERM au sein d'une organisation : une démarche complexe mais réalisable </a:t>
            </a:r>
            <a:endParaRPr lang="fr-FR" cap="none" dirty="0">
              <a:solidFill>
                <a:schemeClr val="tx1"/>
              </a:solidFill>
            </a:endParaRPr>
          </a:p>
        </p:txBody>
      </p:sp>
      <p:sp>
        <p:nvSpPr>
          <p:cNvPr id="3" name="Sous-titre 2"/>
          <p:cNvSpPr>
            <a:spLocks noGrp="1"/>
          </p:cNvSpPr>
          <p:nvPr>
            <p:ph type="body" idx="1"/>
          </p:nvPr>
        </p:nvSpPr>
        <p:spPr>
          <a:xfrm>
            <a:off x="844705" y="2918692"/>
            <a:ext cx="9089390" cy="1654025"/>
          </a:xfrm>
        </p:spPr>
        <p:txBody>
          <a:bodyPr/>
          <a:lstStyle/>
          <a:p>
            <a:r>
              <a:rPr lang="fr-FR" dirty="0" smtClean="0"/>
              <a:t>David DUBOIS, </a:t>
            </a:r>
            <a:r>
              <a:rPr lang="fr-FR" sz="1800" dirty="0" smtClean="0"/>
              <a:t>Actuaire Expert ERM, CERA, MBA</a:t>
            </a:r>
          </a:p>
          <a:p>
            <a:r>
              <a:rPr lang="fr-FR" dirty="0"/>
              <a:t>Voahirana RANAIVOZANANY,</a:t>
            </a:r>
            <a:r>
              <a:rPr lang="fr-FR" sz="1800" dirty="0" smtClean="0"/>
              <a:t> Actuaire Expert ERM, CERA</a:t>
            </a:r>
            <a:endParaRPr lang="fr-FR" sz="18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676" y="259779"/>
            <a:ext cx="4663575" cy="4974480"/>
          </a:xfrm>
          <a:prstGeom prst="rect">
            <a:avLst/>
          </a:prstGeom>
        </p:spPr>
      </p:pic>
    </p:spTree>
    <p:extLst>
      <p:ext uri="{BB962C8B-B14F-4D97-AF65-F5344CB8AC3E}">
        <p14:creationId xmlns:p14="http://schemas.microsoft.com/office/powerpoint/2010/main" val="17763238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66476">
            <a:off x="7488687" y="3042298"/>
            <a:ext cx="2448272"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924531" y="1116335"/>
            <a:ext cx="1713048" cy="173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Faillite d’ENRON (2001)</a:t>
            </a:r>
            <a:endParaRPr lang="fr-FR"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90449">
            <a:off x="914365" y="1607646"/>
            <a:ext cx="3013435" cy="4150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6580" y="3276575"/>
            <a:ext cx="3028950" cy="3457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98534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Loi Sarbanes-Oxley (2002)</a:t>
            </a:r>
            <a:endParaRPr lang="fr-FR" dirty="0"/>
          </a:p>
        </p:txBody>
      </p:sp>
      <p:sp>
        <p:nvSpPr>
          <p:cNvPr id="3" name="Espace réservé du contenu 2"/>
          <p:cNvSpPr>
            <a:spLocks noGrp="1"/>
          </p:cNvSpPr>
          <p:nvPr>
            <p:ph idx="1"/>
          </p:nvPr>
        </p:nvSpPr>
        <p:spPr/>
        <p:txBody>
          <a:bodyPr>
            <a:normAutofit fontScale="92500" lnSpcReduction="10000"/>
          </a:bodyPr>
          <a:lstStyle/>
          <a:p>
            <a:r>
              <a:rPr lang="fr-FR" dirty="0"/>
              <a:t>« Loi visant à protéger les investisseurs en améliorant l'exactitude et la fiabilité des publications des entreprises conformément aux lois sur les valeurs mobilières, ainsi qu'à d'autres fins apparentées. » </a:t>
            </a:r>
            <a:r>
              <a:rPr lang="fr-FR" dirty="0" smtClean="0"/>
              <a:t>(Public </a:t>
            </a:r>
            <a:r>
              <a:rPr lang="fr-FR" dirty="0"/>
              <a:t>Law </a:t>
            </a:r>
            <a:r>
              <a:rPr lang="fr-FR" dirty="0" smtClean="0"/>
              <a:t>107-204)</a:t>
            </a:r>
          </a:p>
          <a:p>
            <a:pPr lvl="1"/>
            <a:r>
              <a:rPr lang="fr-FR" dirty="0" smtClean="0"/>
              <a:t>Loi fédérale encadrant </a:t>
            </a:r>
            <a:r>
              <a:rPr lang="fr-FR" dirty="0"/>
              <a:t>le système comptable américain </a:t>
            </a:r>
            <a:r>
              <a:rPr lang="fr-FR" dirty="0" smtClean="0"/>
              <a:t>US GAAP, votée </a:t>
            </a:r>
            <a:r>
              <a:rPr lang="fr-FR" dirty="0"/>
              <a:t>suite aux différents scandales </a:t>
            </a:r>
            <a:r>
              <a:rPr lang="fr-FR" dirty="0" smtClean="0"/>
              <a:t>financiers</a:t>
            </a:r>
          </a:p>
          <a:p>
            <a:pPr lvl="1"/>
            <a:r>
              <a:rPr lang="fr-FR" dirty="0" smtClean="0"/>
              <a:t>Loi visant à accroître </a:t>
            </a:r>
            <a:r>
              <a:rPr lang="fr-FR" dirty="0"/>
              <a:t>la responsabilité des entreprises, </a:t>
            </a:r>
            <a:r>
              <a:rPr lang="fr-FR" dirty="0" smtClean="0"/>
              <a:t>rendre </a:t>
            </a:r>
            <a:r>
              <a:rPr lang="fr-FR" dirty="0"/>
              <a:t>la communication de l'information financière plus fiable et </a:t>
            </a:r>
            <a:r>
              <a:rPr lang="fr-FR" dirty="0" smtClean="0"/>
              <a:t>lutter </a:t>
            </a:r>
            <a:r>
              <a:rPr lang="fr-FR" dirty="0"/>
              <a:t>contre les comportements </a:t>
            </a:r>
            <a:r>
              <a:rPr lang="fr-FR" dirty="0" smtClean="0"/>
              <a:t>frauduleux</a:t>
            </a:r>
          </a:p>
          <a:p>
            <a:r>
              <a:rPr lang="fr-FR" dirty="0"/>
              <a:t>Portée large de cette loi </a:t>
            </a:r>
          </a:p>
          <a:p>
            <a:pPr lvl="1"/>
            <a:r>
              <a:rPr lang="fr-FR" dirty="0"/>
              <a:t>Certification des comptes et responsabilité du management</a:t>
            </a:r>
          </a:p>
          <a:p>
            <a:pPr lvl="1"/>
            <a:r>
              <a:rPr lang="fr-FR" dirty="0"/>
              <a:t>Obligation de reporting, </a:t>
            </a:r>
            <a:r>
              <a:rPr lang="fr-FR" dirty="0" smtClean="0"/>
              <a:t>renforcée </a:t>
            </a:r>
            <a:r>
              <a:rPr lang="fr-FR" dirty="0"/>
              <a:t>en cas de </a:t>
            </a:r>
            <a:r>
              <a:rPr lang="fr-FR" dirty="0" smtClean="0"/>
              <a:t>difficultés</a:t>
            </a:r>
            <a:endParaRPr lang="fr-FR" dirty="0"/>
          </a:p>
          <a:p>
            <a:pPr lvl="1"/>
            <a:r>
              <a:rPr lang="fr-FR" dirty="0"/>
              <a:t>Création d’un comité d’audit et de règles d’audit, code d’éthique</a:t>
            </a:r>
          </a:p>
          <a:p>
            <a:pPr lvl="1"/>
            <a:r>
              <a:rPr lang="fr-FR" dirty="0"/>
              <a:t>Sanctions en  cas de manquement</a:t>
            </a:r>
          </a:p>
          <a:p>
            <a:r>
              <a:rPr lang="fr-FR" dirty="0" smtClean="0"/>
              <a:t>Obligation </a:t>
            </a:r>
            <a:r>
              <a:rPr lang="fr-FR" dirty="0"/>
              <a:t>pour les dirigeants des sociétés américaines d’évaluer l’efficacité </a:t>
            </a:r>
            <a:r>
              <a:rPr lang="fr-FR" dirty="0" smtClean="0"/>
              <a:t>   et </a:t>
            </a:r>
            <a:r>
              <a:rPr lang="fr-FR" dirty="0"/>
              <a:t>la qualité de leur système de contrôle </a:t>
            </a:r>
            <a:r>
              <a:rPr lang="fr-FR" dirty="0" smtClean="0"/>
              <a:t>interne (impacts importants en termes d’organisation </a:t>
            </a:r>
            <a:r>
              <a:rPr lang="fr-FR" dirty="0"/>
              <a:t>des </a:t>
            </a:r>
            <a:r>
              <a:rPr lang="fr-FR" dirty="0" smtClean="0"/>
              <a:t>entreprises)</a:t>
            </a:r>
            <a:endParaRPr lang="fr-FR" dirty="0"/>
          </a:p>
        </p:txBody>
      </p:sp>
    </p:spTree>
    <p:extLst>
      <p:ext uri="{BB962C8B-B14F-4D97-AF65-F5344CB8AC3E}">
        <p14:creationId xmlns:p14="http://schemas.microsoft.com/office/powerpoint/2010/main" val="3341751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Content Placeholder 3"/>
          <p:cNvPicPr>
            <a:picLocks noChangeAspect="1"/>
          </p:cNvPicPr>
          <p:nvPr/>
        </p:nvPicPr>
        <p:blipFill>
          <a:blip r:embed="rId3">
            <a:grayscl/>
            <a:extLst>
              <a:ext uri="{BEBA8EAE-BF5A-486C-A8C5-ECC9F3942E4B}">
                <a14:imgProps xmlns:a14="http://schemas.microsoft.com/office/drawing/2010/main">
                  <a14:imgLayer r:embed="rId4">
                    <a14:imgEffect>
                      <a14:sharpenSoften amoun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9112" y="918027"/>
            <a:ext cx="10782512" cy="5162851"/>
          </a:xfrm>
          <a:prstGeom prst="rect">
            <a:avLst/>
          </a:prstGeom>
          <a:noFill/>
        </p:spPr>
      </p:pic>
      <p:grpSp>
        <p:nvGrpSpPr>
          <p:cNvPr id="4" name="Group 3"/>
          <p:cNvGrpSpPr/>
          <p:nvPr/>
        </p:nvGrpSpPr>
        <p:grpSpPr>
          <a:xfrm>
            <a:off x="0" y="4677654"/>
            <a:ext cx="10693400" cy="357060"/>
            <a:chOff x="0" y="2114550"/>
            <a:chExt cx="9144000" cy="323850"/>
          </a:xfrm>
        </p:grpSpPr>
        <p:sp>
          <p:nvSpPr>
            <p:cNvPr id="5" name="Rectangle 4"/>
            <p:cNvSpPr/>
            <p:nvPr/>
          </p:nvSpPr>
          <p:spPr>
            <a:xfrm>
              <a:off x="0" y="2133600"/>
              <a:ext cx="9144000" cy="304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a:off x="1371835"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641796"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181718"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21640"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91600" y="211455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451679"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11757" y="2133600"/>
              <a:ext cx="0" cy="30480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04801"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2002</a:t>
              </a:r>
              <a:endParaRPr lang="en-US" sz="1400" dirty="0">
                <a:solidFill>
                  <a:schemeClr val="bg1">
                    <a:lumMod val="85000"/>
                  </a:schemeClr>
                </a:solidFill>
              </a:endParaRPr>
            </a:p>
          </p:txBody>
        </p:sp>
        <p:sp>
          <p:nvSpPr>
            <p:cNvPr id="14" name="TextBox 13"/>
            <p:cNvSpPr txBox="1"/>
            <p:nvPr/>
          </p:nvSpPr>
          <p:spPr>
            <a:xfrm>
              <a:off x="1614166"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2005</a:t>
              </a:r>
              <a:endParaRPr lang="en-US" sz="1400" dirty="0">
                <a:solidFill>
                  <a:schemeClr val="bg1">
                    <a:lumMod val="85000"/>
                  </a:schemeClr>
                </a:solidFill>
              </a:endParaRPr>
            </a:p>
          </p:txBody>
        </p:sp>
        <p:sp>
          <p:nvSpPr>
            <p:cNvPr id="15" name="TextBox 14"/>
            <p:cNvSpPr txBox="1"/>
            <p:nvPr/>
          </p:nvSpPr>
          <p:spPr>
            <a:xfrm>
              <a:off x="2884127"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2008</a:t>
              </a:r>
              <a:endParaRPr lang="en-US" sz="1400" dirty="0">
                <a:solidFill>
                  <a:schemeClr val="bg1">
                    <a:lumMod val="85000"/>
                  </a:schemeClr>
                </a:solidFill>
              </a:endParaRPr>
            </a:p>
          </p:txBody>
        </p:sp>
        <p:sp>
          <p:nvSpPr>
            <p:cNvPr id="16" name="TextBox 15"/>
            <p:cNvSpPr txBox="1"/>
            <p:nvPr/>
          </p:nvSpPr>
          <p:spPr>
            <a:xfrm>
              <a:off x="4170456"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2011</a:t>
              </a:r>
              <a:endParaRPr lang="en-US" sz="1400" dirty="0">
                <a:solidFill>
                  <a:schemeClr val="bg1">
                    <a:lumMod val="85000"/>
                  </a:schemeClr>
                </a:solidFill>
              </a:endParaRPr>
            </a:p>
          </p:txBody>
        </p:sp>
        <p:sp>
          <p:nvSpPr>
            <p:cNvPr id="17" name="TextBox 16"/>
            <p:cNvSpPr txBox="1"/>
            <p:nvPr/>
          </p:nvSpPr>
          <p:spPr>
            <a:xfrm>
              <a:off x="5424049"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2014</a:t>
              </a:r>
              <a:endParaRPr lang="en-US" sz="1400" dirty="0">
                <a:solidFill>
                  <a:schemeClr val="bg1">
                    <a:lumMod val="85000"/>
                  </a:schemeClr>
                </a:solidFill>
              </a:endParaRPr>
            </a:p>
          </p:txBody>
        </p:sp>
        <p:sp>
          <p:nvSpPr>
            <p:cNvPr id="18" name="TextBox 17"/>
            <p:cNvSpPr txBox="1"/>
            <p:nvPr/>
          </p:nvSpPr>
          <p:spPr>
            <a:xfrm>
              <a:off x="6694010"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2016</a:t>
              </a:r>
              <a:endParaRPr lang="en-US" sz="1400" dirty="0">
                <a:solidFill>
                  <a:schemeClr val="bg1">
                    <a:lumMod val="85000"/>
                  </a:schemeClr>
                </a:solidFill>
              </a:endParaRPr>
            </a:p>
          </p:txBody>
        </p:sp>
        <p:sp>
          <p:nvSpPr>
            <p:cNvPr id="19" name="TextBox 18"/>
            <p:cNvSpPr txBox="1"/>
            <p:nvPr/>
          </p:nvSpPr>
          <p:spPr>
            <a:xfrm>
              <a:off x="7963970" y="2137975"/>
              <a:ext cx="1027630" cy="276999"/>
            </a:xfrm>
            <a:prstGeom prst="rect">
              <a:avLst/>
            </a:prstGeom>
            <a:noFill/>
          </p:spPr>
          <p:txBody>
            <a:bodyPr wrap="square" rtlCol="0">
              <a:spAutoFit/>
            </a:bodyPr>
            <a:lstStyle/>
            <a:p>
              <a:pPr algn="r"/>
              <a:r>
                <a:rPr lang="en-US" sz="1400" dirty="0" smtClean="0">
                  <a:solidFill>
                    <a:schemeClr val="bg1">
                      <a:lumMod val="85000"/>
                    </a:schemeClr>
                  </a:solidFill>
                </a:rPr>
                <a:t>?</a:t>
              </a:r>
              <a:endParaRPr lang="en-US" sz="1400" dirty="0">
                <a:solidFill>
                  <a:schemeClr val="bg1">
                    <a:lumMod val="85000"/>
                  </a:schemeClr>
                </a:solidFill>
              </a:endParaRPr>
            </a:p>
          </p:txBody>
        </p:sp>
      </p:grpSp>
      <p:sp>
        <p:nvSpPr>
          <p:cNvPr id="49" name="Titre 1"/>
          <p:cNvSpPr txBox="1">
            <a:spLocks/>
          </p:cNvSpPr>
          <p:nvPr/>
        </p:nvSpPr>
        <p:spPr>
          <a:xfrm>
            <a:off x="356447" y="168028"/>
            <a:ext cx="9980507" cy="957409"/>
          </a:xfrm>
          <a:prstGeom prst="rect">
            <a:avLst/>
          </a:prstGeom>
        </p:spPr>
        <p:txBody>
          <a:bodyPr vert="horz" lIns="97566" tIns="48783" rIns="97566" bIns="48783" rtlCol="0" anchor="ctr">
            <a:noAutofit/>
          </a:bodyPr>
          <a:lstStyle>
            <a:lvl1pPr algn="l" defTabSz="975665" rtl="0" eaLnBrk="1" latinLnBrk="0" hangingPunct="1">
              <a:spcBef>
                <a:spcPct val="0"/>
              </a:spcBef>
              <a:buNone/>
              <a:defRPr sz="3400" b="1" kern="1200">
                <a:solidFill>
                  <a:schemeClr val="tx1"/>
                </a:solidFill>
                <a:latin typeface="Cambria" pitchFamily="18" charset="0"/>
                <a:ea typeface="+mj-ea"/>
                <a:cs typeface="+mj-cs"/>
              </a:defRPr>
            </a:lvl1pPr>
          </a:lstStyle>
          <a:p>
            <a:r>
              <a:rPr lang="fr-FR" sz="3000" dirty="0" smtClean="0"/>
              <a:t>L’histoire récente de l’ERM : </a:t>
            </a:r>
            <a:r>
              <a:rPr lang="fr-FR" sz="3000" b="0" i="1" dirty="0"/>
              <a:t>des </a:t>
            </a:r>
            <a:r>
              <a:rPr lang="fr-FR" sz="3000" b="0" i="1" dirty="0" smtClean="0"/>
              <a:t>recommandations,</a:t>
            </a:r>
          </a:p>
          <a:p>
            <a:r>
              <a:rPr lang="fr-FR" sz="3000" b="0" i="1" dirty="0" smtClean="0"/>
              <a:t>des normes et des réglementations</a:t>
            </a:r>
            <a:endParaRPr lang="fr-FR" sz="3000" b="0" i="1" dirty="0"/>
          </a:p>
        </p:txBody>
      </p:sp>
      <p:grpSp>
        <p:nvGrpSpPr>
          <p:cNvPr id="25" name="Groupe 24"/>
          <p:cNvGrpSpPr/>
          <p:nvPr/>
        </p:nvGrpSpPr>
        <p:grpSpPr>
          <a:xfrm>
            <a:off x="356447" y="1044327"/>
            <a:ext cx="6559802" cy="3659151"/>
            <a:chOff x="356447" y="1044327"/>
            <a:chExt cx="6559802" cy="3659151"/>
          </a:xfrm>
        </p:grpSpPr>
        <p:grpSp>
          <p:nvGrpSpPr>
            <p:cNvPr id="39" name="Group 38"/>
            <p:cNvGrpSpPr/>
            <p:nvPr/>
          </p:nvGrpSpPr>
          <p:grpSpPr>
            <a:xfrm>
              <a:off x="5241496" y="3132559"/>
              <a:ext cx="1674753" cy="1541549"/>
              <a:chOff x="5181718" y="3686016"/>
              <a:chExt cx="1432093" cy="737959"/>
            </a:xfrm>
          </p:grpSpPr>
          <p:sp>
            <p:nvSpPr>
              <p:cNvPr id="38" name="TextBox 37"/>
              <p:cNvSpPr txBox="1"/>
              <p:nvPr/>
            </p:nvSpPr>
            <p:spPr>
              <a:xfrm>
                <a:off x="5261917" y="3686016"/>
                <a:ext cx="1351894" cy="353608"/>
              </a:xfrm>
              <a:prstGeom prst="rect">
                <a:avLst/>
              </a:prstGeom>
              <a:noFill/>
            </p:spPr>
            <p:txBody>
              <a:bodyPr wrap="square" rtlCol="0">
                <a:spAutoFit/>
              </a:bodyPr>
              <a:lstStyle/>
              <a:p>
                <a:r>
                  <a:rPr lang="en-US" sz="1600" b="1" dirty="0" smtClean="0"/>
                  <a:t>2010</a:t>
                </a:r>
                <a:endParaRPr lang="en-US" sz="1300" b="1" dirty="0"/>
              </a:p>
              <a:p>
                <a:r>
                  <a:rPr lang="en-US" sz="1300" dirty="0" smtClean="0"/>
                  <a:t>Référentiel ERM</a:t>
                </a:r>
              </a:p>
              <a:p>
                <a:endParaRPr lang="en-US" sz="1300" dirty="0"/>
              </a:p>
            </p:txBody>
          </p:sp>
          <p:cxnSp>
            <p:nvCxnSpPr>
              <p:cNvPr id="27" name="Straight Connector 26"/>
              <p:cNvCxnSpPr/>
              <p:nvPr/>
            </p:nvCxnSpPr>
            <p:spPr>
              <a:xfrm>
                <a:off x="5181718" y="3810000"/>
                <a:ext cx="0" cy="613975"/>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2352024" y="2951429"/>
              <a:ext cx="1698532" cy="1726226"/>
              <a:chOff x="2011236" y="2834878"/>
              <a:chExt cx="1452426" cy="1565672"/>
            </a:xfrm>
          </p:grpSpPr>
          <p:cxnSp>
            <p:nvCxnSpPr>
              <p:cNvPr id="21" name="Straight Connector 20"/>
              <p:cNvCxnSpPr/>
              <p:nvPr/>
            </p:nvCxnSpPr>
            <p:spPr>
              <a:xfrm>
                <a:off x="2011236" y="2971800"/>
                <a:ext cx="0" cy="1428750"/>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40252" y="2834878"/>
                <a:ext cx="1423410" cy="1032857"/>
              </a:xfrm>
              <a:prstGeom prst="rect">
                <a:avLst/>
              </a:prstGeom>
              <a:noFill/>
            </p:spPr>
            <p:txBody>
              <a:bodyPr wrap="square" rtlCol="0">
                <a:spAutoFit/>
              </a:bodyPr>
              <a:lstStyle/>
              <a:p>
                <a:r>
                  <a:rPr lang="en-US" sz="1600" b="1" dirty="0" smtClean="0"/>
                  <a:t>2003</a:t>
                </a:r>
                <a:endParaRPr lang="en-US" sz="1300" b="1" dirty="0"/>
              </a:p>
              <a:p>
                <a:r>
                  <a:rPr lang="pt-BR" sz="1300" dirty="0" smtClean="0"/>
                  <a:t>“Cadre de référence de la gestion des risques”</a:t>
                </a:r>
              </a:p>
              <a:p>
                <a:r>
                  <a:rPr lang="pt-BR" sz="1300" dirty="0" smtClean="0"/>
                  <a:t>FERMA</a:t>
                </a:r>
                <a:endParaRPr lang="en-US" sz="1300" dirty="0"/>
              </a:p>
            </p:txBody>
          </p:sp>
        </p:grpSp>
        <p:grpSp>
          <p:nvGrpSpPr>
            <p:cNvPr id="46" name="Group 45"/>
            <p:cNvGrpSpPr/>
            <p:nvPr/>
          </p:nvGrpSpPr>
          <p:grpSpPr>
            <a:xfrm>
              <a:off x="4993477" y="2073778"/>
              <a:ext cx="1574259" cy="2603875"/>
              <a:chOff x="7721640" y="2851847"/>
              <a:chExt cx="1346160" cy="2361693"/>
            </a:xfrm>
          </p:grpSpPr>
          <p:cxnSp>
            <p:nvCxnSpPr>
              <p:cNvPr id="29" name="Straight Connector 28"/>
              <p:cNvCxnSpPr/>
              <p:nvPr/>
            </p:nvCxnSpPr>
            <p:spPr>
              <a:xfrm>
                <a:off x="7721640" y="2990850"/>
                <a:ext cx="0" cy="2222690"/>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7802106" y="2851847"/>
                <a:ext cx="1265694" cy="851410"/>
              </a:xfrm>
              <a:prstGeom prst="rect">
                <a:avLst/>
              </a:prstGeom>
              <a:noFill/>
            </p:spPr>
            <p:txBody>
              <a:bodyPr wrap="square" rtlCol="0">
                <a:spAutoFit/>
              </a:bodyPr>
              <a:lstStyle/>
              <a:p>
                <a:r>
                  <a:rPr lang="en-US" sz="1600" b="1" dirty="0" smtClean="0"/>
                  <a:t>2009</a:t>
                </a:r>
                <a:endParaRPr lang="en-US" sz="1300" b="1" dirty="0"/>
              </a:p>
              <a:p>
                <a:r>
                  <a:rPr lang="en-US" sz="1300" dirty="0" smtClean="0"/>
                  <a:t>“</a:t>
                </a:r>
                <a:r>
                  <a:rPr lang="en-US" sz="1300" dirty="0"/>
                  <a:t>Risk management – Code of practice</a:t>
                </a:r>
                <a:r>
                  <a:rPr lang="en-US" sz="1300" dirty="0" smtClean="0"/>
                  <a:t>”</a:t>
                </a:r>
              </a:p>
              <a:p>
                <a:r>
                  <a:rPr lang="en-US" sz="1300" dirty="0" smtClean="0"/>
                  <a:t>ISO </a:t>
                </a:r>
                <a:r>
                  <a:rPr lang="en-US" sz="1300" dirty="0"/>
                  <a:t>31000 </a:t>
                </a:r>
              </a:p>
            </p:txBody>
          </p:sp>
        </p:grpSp>
        <p:grpSp>
          <p:nvGrpSpPr>
            <p:cNvPr id="20" name="Groupe 19"/>
            <p:cNvGrpSpPr/>
            <p:nvPr/>
          </p:nvGrpSpPr>
          <p:grpSpPr>
            <a:xfrm>
              <a:off x="356447" y="1044327"/>
              <a:ext cx="3617256" cy="3659151"/>
              <a:chOff x="356447" y="1044327"/>
              <a:chExt cx="3617256" cy="3659151"/>
            </a:xfrm>
          </p:grpSpPr>
          <p:grpSp>
            <p:nvGrpSpPr>
              <p:cNvPr id="44" name="Group 43"/>
              <p:cNvGrpSpPr/>
              <p:nvPr/>
            </p:nvGrpSpPr>
            <p:grpSpPr>
              <a:xfrm>
                <a:off x="1604284" y="1044327"/>
                <a:ext cx="2369419" cy="3659151"/>
                <a:chOff x="4100107" y="1105152"/>
                <a:chExt cx="2026107" cy="3318822"/>
              </a:xfrm>
            </p:grpSpPr>
            <p:cxnSp>
              <p:nvCxnSpPr>
                <p:cNvPr id="24" name="Straight Connector 23"/>
                <p:cNvCxnSpPr/>
                <p:nvPr/>
              </p:nvCxnSpPr>
              <p:spPr>
                <a:xfrm>
                  <a:off x="4100107" y="1308288"/>
                  <a:ext cx="0" cy="3115686"/>
                </a:xfrm>
                <a:prstGeom prst="line">
                  <a:avLst/>
                </a:prstGeom>
                <a:ln w="15875">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170456" y="1105152"/>
                  <a:ext cx="1955758" cy="1186391"/>
                </a:xfrm>
                <a:prstGeom prst="rect">
                  <a:avLst/>
                </a:prstGeom>
                <a:noFill/>
              </p:spPr>
              <p:txBody>
                <a:bodyPr wrap="square" rtlCol="0">
                  <a:spAutoFit/>
                </a:bodyPr>
                <a:lstStyle/>
                <a:p>
                  <a:r>
                    <a:rPr lang="en-US" sz="1600" b="1" dirty="0" smtClean="0"/>
                    <a:t>2002</a:t>
                  </a:r>
                  <a:endParaRPr lang="en-US" sz="1300" b="1" dirty="0"/>
                </a:p>
                <a:p>
                  <a:r>
                    <a:rPr lang="fr-FR" sz="1300" dirty="0" smtClean="0"/>
                    <a:t>Emergence d’un cadre </a:t>
                  </a:r>
                  <a:r>
                    <a:rPr lang="fr-FR" sz="1300" dirty="0"/>
                    <a:t>de </a:t>
                  </a:r>
                  <a:r>
                    <a:rPr lang="fr-FR" sz="1300" dirty="0" smtClean="0"/>
                    <a:t>référence</a:t>
                  </a:r>
                </a:p>
                <a:p>
                  <a:r>
                    <a:rPr lang="fr-FR" sz="1200" dirty="0" smtClean="0"/>
                    <a:t>COSO </a:t>
                  </a:r>
                  <a:r>
                    <a:rPr lang="fr-FR" sz="1200" dirty="0"/>
                    <a:t>1 (1992</a:t>
                  </a:r>
                  <a:r>
                    <a:rPr lang="fr-FR" sz="1200" dirty="0" smtClean="0"/>
                    <a:t>) - Contrôle interne</a:t>
                  </a:r>
                </a:p>
                <a:p>
                  <a:r>
                    <a:rPr lang="fr-FR" sz="1200" dirty="0" smtClean="0"/>
                    <a:t>COSO 2 (2004) - ERM</a:t>
                  </a:r>
                  <a:endParaRPr lang="fr-FR" sz="1200" dirty="0"/>
                </a:p>
                <a:p>
                  <a:endParaRPr lang="en-US" sz="1300" dirty="0"/>
                </a:p>
              </p:txBody>
            </p:sp>
          </p:gr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447" y="1620391"/>
                <a:ext cx="1098227" cy="101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t="21695" r="56786"/>
            <a:stretch/>
          </p:blipFill>
          <p:spPr bwMode="auto">
            <a:xfrm>
              <a:off x="5421047" y="3693709"/>
              <a:ext cx="1138360" cy="59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167710" y="1145788"/>
              <a:ext cx="762108" cy="94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415797" y="4090202"/>
              <a:ext cx="1634759" cy="535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3" name="Groupe 62"/>
          <p:cNvGrpSpPr/>
          <p:nvPr/>
        </p:nvGrpSpPr>
        <p:grpSpPr>
          <a:xfrm>
            <a:off x="3193249" y="2218661"/>
            <a:ext cx="1560470" cy="2740328"/>
            <a:chOff x="-67598" y="2264161"/>
            <a:chExt cx="1560470" cy="2505524"/>
          </a:xfrm>
        </p:grpSpPr>
        <p:sp>
          <p:nvSpPr>
            <p:cNvPr id="64" name="Éclair 63"/>
            <p:cNvSpPr/>
            <p:nvPr/>
          </p:nvSpPr>
          <p:spPr>
            <a:xfrm rot="746002">
              <a:off x="294660" y="2443715"/>
              <a:ext cx="458881" cy="2325970"/>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 name="Rectangle 64"/>
            <p:cNvSpPr/>
            <p:nvPr/>
          </p:nvSpPr>
          <p:spPr>
            <a:xfrm>
              <a:off x="-67598" y="2264161"/>
              <a:ext cx="1560470" cy="64895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smtClean="0">
                  <a:solidFill>
                    <a:schemeClr val="tx1"/>
                  </a:solidFill>
                </a:rPr>
                <a:t>2007</a:t>
              </a:r>
            </a:p>
            <a:p>
              <a:r>
                <a:rPr lang="fr-FR" sz="1300" dirty="0" smtClean="0">
                  <a:solidFill>
                    <a:schemeClr val="tx1"/>
                  </a:solidFill>
                </a:rPr>
                <a:t>Crise des Subprimes</a:t>
              </a:r>
              <a:endParaRPr lang="fr-FR" sz="1300" dirty="0">
                <a:solidFill>
                  <a:schemeClr val="tx1"/>
                </a:solidFill>
              </a:endParaRPr>
            </a:p>
          </p:txBody>
        </p:sp>
      </p:grpSp>
      <p:grpSp>
        <p:nvGrpSpPr>
          <p:cNvPr id="45" name="Groupe 44"/>
          <p:cNvGrpSpPr/>
          <p:nvPr/>
        </p:nvGrpSpPr>
        <p:grpSpPr>
          <a:xfrm>
            <a:off x="6292992" y="1145788"/>
            <a:ext cx="4344596" cy="3714963"/>
            <a:chOff x="6292992" y="1145788"/>
            <a:chExt cx="4344596" cy="3714963"/>
          </a:xfrm>
        </p:grpSpPr>
        <p:grpSp>
          <p:nvGrpSpPr>
            <p:cNvPr id="3" name="Groupe 2"/>
            <p:cNvGrpSpPr/>
            <p:nvPr/>
          </p:nvGrpSpPr>
          <p:grpSpPr>
            <a:xfrm>
              <a:off x="6990946" y="1145788"/>
              <a:ext cx="3646642" cy="2568186"/>
              <a:chOff x="4338588" y="4460433"/>
              <a:chExt cx="4385767" cy="2848590"/>
            </a:xfrm>
          </p:grpSpPr>
          <p:sp>
            <p:nvSpPr>
              <p:cNvPr id="2" name="Ellipse 1"/>
              <p:cNvSpPr/>
              <p:nvPr/>
            </p:nvSpPr>
            <p:spPr>
              <a:xfrm>
                <a:off x="4338588" y="4460433"/>
                <a:ext cx="4313759" cy="284859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FR" dirty="0"/>
              </a:p>
            </p:txBody>
          </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1117" y="4596315"/>
                <a:ext cx="4313238"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7" name="Imag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292992" y="2910831"/>
              <a:ext cx="1501980" cy="1949920"/>
            </a:xfrm>
            <a:prstGeom prst="rect">
              <a:avLst/>
            </a:prstGeom>
          </p:spPr>
        </p:pic>
      </p:grpSp>
      <p:grpSp>
        <p:nvGrpSpPr>
          <p:cNvPr id="2048" name="Groupe 2047"/>
          <p:cNvGrpSpPr/>
          <p:nvPr/>
        </p:nvGrpSpPr>
        <p:grpSpPr>
          <a:xfrm>
            <a:off x="1461729" y="5103825"/>
            <a:ext cx="1619966" cy="1773150"/>
            <a:chOff x="1461729" y="5103825"/>
            <a:chExt cx="1619966" cy="1773150"/>
          </a:xfrm>
        </p:grpSpPr>
        <p:grpSp>
          <p:nvGrpSpPr>
            <p:cNvPr id="48" name="Group 47"/>
            <p:cNvGrpSpPr/>
            <p:nvPr/>
          </p:nvGrpSpPr>
          <p:grpSpPr>
            <a:xfrm>
              <a:off x="1794602" y="5110248"/>
              <a:ext cx="1287093" cy="1766727"/>
              <a:chOff x="6258253" y="4373317"/>
              <a:chExt cx="1100601" cy="1602407"/>
            </a:xfrm>
          </p:grpSpPr>
          <p:cxnSp>
            <p:nvCxnSpPr>
              <p:cNvPr id="26" name="Straight Connector 25"/>
              <p:cNvCxnSpPr/>
              <p:nvPr/>
            </p:nvCxnSpPr>
            <p:spPr>
              <a:xfrm>
                <a:off x="6258253" y="4373317"/>
                <a:ext cx="0" cy="1065458"/>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6323252" y="5305762"/>
                <a:ext cx="1035602" cy="669962"/>
              </a:xfrm>
              <a:prstGeom prst="rect">
                <a:avLst/>
              </a:prstGeom>
              <a:noFill/>
            </p:spPr>
            <p:txBody>
              <a:bodyPr wrap="square" rtlCol="0">
                <a:spAutoFit/>
              </a:bodyPr>
              <a:lstStyle/>
              <a:p>
                <a:r>
                  <a:rPr lang="en-US" sz="1600" b="1" dirty="0" smtClean="0"/>
                  <a:t>2003</a:t>
                </a:r>
                <a:endParaRPr lang="en-US" sz="1600" b="1" dirty="0"/>
              </a:p>
              <a:p>
                <a:r>
                  <a:rPr lang="fr-FR" sz="1300" dirty="0" smtClean="0"/>
                  <a:t>Loi  Sécurité Financière </a:t>
                </a:r>
                <a:endParaRPr lang="en-US" sz="1300" dirty="0"/>
              </a:p>
            </p:txBody>
          </p:sp>
        </p:grpSp>
        <p:pic>
          <p:nvPicPr>
            <p:cNvPr id="36" name="Image 3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61729" y="5103825"/>
              <a:ext cx="650055" cy="1135467"/>
            </a:xfrm>
            <a:prstGeom prst="rect">
              <a:avLst/>
            </a:prstGeom>
          </p:spPr>
        </p:pic>
      </p:grpSp>
      <p:grpSp>
        <p:nvGrpSpPr>
          <p:cNvPr id="28" name="Groupe 27"/>
          <p:cNvGrpSpPr/>
          <p:nvPr/>
        </p:nvGrpSpPr>
        <p:grpSpPr>
          <a:xfrm>
            <a:off x="2538388" y="5049314"/>
            <a:ext cx="4377861" cy="1832264"/>
            <a:chOff x="2538388" y="5049314"/>
            <a:chExt cx="4377861" cy="1832264"/>
          </a:xfrm>
        </p:grpSpPr>
        <p:grpSp>
          <p:nvGrpSpPr>
            <p:cNvPr id="54" name="Group 47"/>
            <p:cNvGrpSpPr/>
            <p:nvPr/>
          </p:nvGrpSpPr>
          <p:grpSpPr>
            <a:xfrm>
              <a:off x="2538388" y="5049315"/>
              <a:ext cx="772104" cy="1179588"/>
              <a:chOff x="6258253" y="4724400"/>
              <a:chExt cx="1255465" cy="1069876"/>
            </a:xfrm>
          </p:grpSpPr>
          <p:cxnSp>
            <p:nvCxnSpPr>
              <p:cNvPr id="58" name="Straight Connector 25"/>
              <p:cNvCxnSpPr/>
              <p:nvPr/>
            </p:nvCxnSpPr>
            <p:spPr>
              <a:xfrm>
                <a:off x="6258253" y="4724400"/>
                <a:ext cx="0" cy="71437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TextBox 39"/>
              <p:cNvSpPr txBox="1"/>
              <p:nvPr/>
            </p:nvSpPr>
            <p:spPr>
              <a:xfrm>
                <a:off x="6323252" y="5305762"/>
                <a:ext cx="1190466" cy="48851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1600" b="1" dirty="0" smtClean="0"/>
                  <a:t>2004</a:t>
                </a:r>
              </a:p>
              <a:p>
                <a:r>
                  <a:rPr lang="fr-FR" sz="1300" dirty="0" smtClean="0"/>
                  <a:t>Bâle II</a:t>
                </a:r>
                <a:endParaRPr lang="fr-FR" sz="1300" dirty="0"/>
              </a:p>
            </p:txBody>
          </p:sp>
        </p:grpSp>
        <p:grpSp>
          <p:nvGrpSpPr>
            <p:cNvPr id="67" name="Group 47"/>
            <p:cNvGrpSpPr/>
            <p:nvPr/>
          </p:nvGrpSpPr>
          <p:grpSpPr>
            <a:xfrm>
              <a:off x="5346703" y="5076777"/>
              <a:ext cx="804135" cy="1152128"/>
              <a:chOff x="6246933" y="4834529"/>
              <a:chExt cx="1307548" cy="791058"/>
            </a:xfrm>
          </p:grpSpPr>
          <p:cxnSp>
            <p:nvCxnSpPr>
              <p:cNvPr id="68" name="Straight Connector 25"/>
              <p:cNvCxnSpPr/>
              <p:nvPr/>
            </p:nvCxnSpPr>
            <p:spPr>
              <a:xfrm>
                <a:off x="6246933" y="4834529"/>
                <a:ext cx="0" cy="521938"/>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69" name="TextBox 39"/>
              <p:cNvSpPr txBox="1"/>
              <p:nvPr/>
            </p:nvSpPr>
            <p:spPr>
              <a:xfrm>
                <a:off x="6364015" y="5255775"/>
                <a:ext cx="1190466" cy="36981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1600" b="1" dirty="0" smtClean="0"/>
                  <a:t>2010</a:t>
                </a:r>
              </a:p>
              <a:p>
                <a:r>
                  <a:rPr lang="fr-FR" sz="1300" dirty="0" smtClean="0"/>
                  <a:t>Bâle III</a:t>
                </a:r>
                <a:endParaRPr lang="fr-FR" sz="1300" dirty="0"/>
              </a:p>
            </p:txBody>
          </p:sp>
        </p:grpSp>
        <p:grpSp>
          <p:nvGrpSpPr>
            <p:cNvPr id="42" name="Group 41"/>
            <p:cNvGrpSpPr/>
            <p:nvPr/>
          </p:nvGrpSpPr>
          <p:grpSpPr>
            <a:xfrm>
              <a:off x="4993477" y="5049314"/>
              <a:ext cx="1922772" cy="1832264"/>
              <a:chOff x="3073979" y="3719833"/>
              <a:chExt cx="1644175" cy="1661850"/>
            </a:xfrm>
          </p:grpSpPr>
          <p:cxnSp>
            <p:nvCxnSpPr>
              <p:cNvPr id="22" name="Straight Connector 21"/>
              <p:cNvCxnSpPr/>
              <p:nvPr/>
            </p:nvCxnSpPr>
            <p:spPr>
              <a:xfrm flipH="1">
                <a:off x="3073979" y="3719833"/>
                <a:ext cx="1" cy="1356665"/>
              </a:xfrm>
              <a:prstGeom prst="line">
                <a:avLst/>
              </a:prstGeom>
              <a:ln w="15875">
                <a:solidFill>
                  <a:schemeClr val="tx1">
                    <a:lumMod val="85000"/>
                    <a:lumOff val="15000"/>
                  </a:schemeClr>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75383" y="4893170"/>
                <a:ext cx="1542771" cy="488513"/>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defPPr>
                  <a:defRPr lang="en-US"/>
                </a:defPPr>
                <a:lvl1pPr>
                  <a:defRPr sz="1600" b="1"/>
                </a:lvl1pPr>
              </a:lstStyle>
              <a:p>
                <a:r>
                  <a:rPr lang="en-US" dirty="0"/>
                  <a:t>2009</a:t>
                </a:r>
              </a:p>
              <a:p>
                <a:r>
                  <a:rPr lang="fr-FR" sz="1300" dirty="0" smtClean="0"/>
                  <a:t>Directive Solvabilité 2</a:t>
                </a:r>
                <a:endParaRPr lang="fr-FR" sz="1300" dirty="0"/>
              </a:p>
            </p:txBody>
          </p:sp>
        </p:grpSp>
      </p:grpSp>
      <p:pic>
        <p:nvPicPr>
          <p:cNvPr id="78" name="Imag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34674" y="5481359"/>
            <a:ext cx="664483" cy="1160669"/>
          </a:xfrm>
          <a:prstGeom prst="rect">
            <a:avLst/>
          </a:prstGeom>
        </p:spPr>
      </p:pic>
      <p:sp>
        <p:nvSpPr>
          <p:cNvPr id="33" name="Bouton d’action : Suivant 32">
            <a:hlinkClick r:id="rId13" action="ppaction://hlinksldjump" highlightClick="1"/>
          </p:cNvPr>
          <p:cNvSpPr/>
          <p:nvPr/>
        </p:nvSpPr>
        <p:spPr>
          <a:xfrm>
            <a:off x="1794602" y="2204450"/>
            <a:ext cx="383396" cy="402595"/>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
        <p:nvSpPr>
          <p:cNvPr id="34" name="Bouton d’action : Suivant 33">
            <a:hlinkClick r:id="rId14" action="ppaction://hlinksldjump" highlightClick="1"/>
          </p:cNvPr>
          <p:cNvSpPr/>
          <p:nvPr/>
        </p:nvSpPr>
        <p:spPr>
          <a:xfrm>
            <a:off x="10099228" y="6881578"/>
            <a:ext cx="415948" cy="427445"/>
          </a:xfrm>
          <a:prstGeom prst="actionButtonForwardNex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943528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COSO 1 (1992) </a:t>
            </a:r>
            <a:r>
              <a:rPr lang="fr-FR" dirty="0"/>
              <a:t>- Internal Control </a:t>
            </a:r>
            <a:r>
              <a:rPr lang="fr-FR" dirty="0" smtClean="0"/>
              <a:t/>
            </a:r>
            <a:br>
              <a:rPr lang="fr-FR" dirty="0" smtClean="0"/>
            </a:br>
            <a:r>
              <a:rPr lang="fr-FR" dirty="0" smtClean="0"/>
              <a:t>COSO 2 (2004) - </a:t>
            </a:r>
            <a:r>
              <a:rPr lang="en-US" dirty="0" smtClean="0"/>
              <a:t>Enterprise Risk Management</a:t>
            </a:r>
            <a:endParaRPr lang="en-US" dirty="0"/>
          </a:p>
        </p:txBody>
      </p:sp>
      <p:sp>
        <p:nvSpPr>
          <p:cNvPr id="5" name="Espace réservé du contenu 4"/>
          <p:cNvSpPr>
            <a:spLocks noGrp="1"/>
          </p:cNvSpPr>
          <p:nvPr>
            <p:ph idx="1"/>
          </p:nvPr>
        </p:nvSpPr>
        <p:spPr>
          <a:xfrm>
            <a:off x="356447" y="1512253"/>
            <a:ext cx="9980507" cy="5436730"/>
          </a:xfrm>
        </p:spPr>
        <p:txBody>
          <a:bodyPr>
            <a:normAutofit lnSpcReduction="10000"/>
          </a:bodyPr>
          <a:lstStyle/>
          <a:p>
            <a:r>
              <a:rPr lang="fr-FR" dirty="0" smtClean="0"/>
              <a:t>COSO 1</a:t>
            </a:r>
          </a:p>
          <a:p>
            <a:pPr lvl="1"/>
            <a:r>
              <a:rPr lang="fr-FR" b="1" dirty="0" smtClean="0"/>
              <a:t>Référentiel de contrôle interne utilisé notamment dans le cadre de la mise en place des dispositions relevant des lois SOX</a:t>
            </a:r>
          </a:p>
          <a:p>
            <a:pPr lvl="1"/>
            <a:r>
              <a:rPr lang="fr-FR" dirty="0" smtClean="0"/>
              <a:t>Processus </a:t>
            </a:r>
            <a:r>
              <a:rPr lang="fr-FR" dirty="0"/>
              <a:t>mis en œuvre par les dirigeants à tous les niveaux de l’entreprise et destiné à fournir une assurance raisonnable quant à la réalisation des trois objectifs suivants </a:t>
            </a:r>
            <a:r>
              <a:rPr lang="fr-FR" dirty="0" smtClean="0"/>
              <a:t>:</a:t>
            </a:r>
          </a:p>
          <a:p>
            <a:pPr lvl="2"/>
            <a:r>
              <a:rPr lang="fr-FR" dirty="0"/>
              <a:t>l'efficacité et l'efficience des </a:t>
            </a:r>
            <a:r>
              <a:rPr lang="fr-FR" dirty="0" smtClean="0"/>
              <a:t>opérations</a:t>
            </a:r>
            <a:endParaRPr lang="fr-FR" dirty="0"/>
          </a:p>
          <a:p>
            <a:pPr lvl="2"/>
            <a:r>
              <a:rPr lang="fr-FR" dirty="0"/>
              <a:t>la fiabilité des informations </a:t>
            </a:r>
            <a:r>
              <a:rPr lang="fr-FR" dirty="0" smtClean="0"/>
              <a:t>financières</a:t>
            </a:r>
            <a:endParaRPr lang="fr-FR" dirty="0"/>
          </a:p>
          <a:p>
            <a:pPr lvl="2"/>
            <a:r>
              <a:rPr lang="fr-FR" dirty="0"/>
              <a:t>la conformité aux lois et </a:t>
            </a:r>
            <a:r>
              <a:rPr lang="fr-FR" dirty="0" smtClean="0"/>
              <a:t>règlements</a:t>
            </a:r>
            <a:endParaRPr lang="fr-FR" dirty="0"/>
          </a:p>
          <a:p>
            <a:r>
              <a:rPr lang="fr-FR" dirty="0" smtClean="0"/>
              <a:t>COSO 2 </a:t>
            </a:r>
          </a:p>
          <a:p>
            <a:pPr lvl="1"/>
            <a:r>
              <a:rPr lang="fr-FR" b="1" dirty="0" smtClean="0"/>
              <a:t>Cadre </a:t>
            </a:r>
            <a:r>
              <a:rPr lang="fr-FR" b="1" dirty="0"/>
              <a:t>de référence pour la gestion des risques de l’entreprise </a:t>
            </a:r>
            <a:endParaRPr lang="fr-FR" b="1" dirty="0" smtClean="0"/>
          </a:p>
          <a:p>
            <a:pPr lvl="1"/>
            <a:r>
              <a:rPr lang="fr-FR" dirty="0" smtClean="0"/>
              <a:t>Processus </a:t>
            </a:r>
            <a:r>
              <a:rPr lang="fr-FR" dirty="0"/>
              <a:t>mis en œuvre par le conseil d’administration, les dirigeants et le personnel d’une organisation, exploité pour l’élaboration de la stratégie et transversal à </a:t>
            </a:r>
            <a:r>
              <a:rPr lang="fr-FR" dirty="0" smtClean="0"/>
              <a:t>l’entreprise</a:t>
            </a:r>
          </a:p>
          <a:p>
            <a:pPr lvl="1"/>
            <a:r>
              <a:rPr lang="fr-FR" dirty="0" smtClean="0"/>
              <a:t>Processus visant à identifier les événements susceptibles d’affecter l’organisation, à gérer les risques dans les limites de l’appétence et à fournir une assurance raisonnable quant à l'atteinte des objectifs</a:t>
            </a:r>
            <a:endParaRPr lang="fr-FR" dirty="0"/>
          </a:p>
        </p:txBody>
      </p:sp>
    </p:spTree>
    <p:extLst>
      <p:ext uri="{BB962C8B-B14F-4D97-AF65-F5344CB8AC3E}">
        <p14:creationId xmlns:p14="http://schemas.microsoft.com/office/powerpoint/2010/main" val="1103336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8148" y="168028"/>
            <a:ext cx="9980507" cy="957409"/>
          </a:xfrm>
        </p:spPr>
        <p:txBody>
          <a:bodyPr>
            <a:normAutofit fontScale="90000"/>
          </a:bodyPr>
          <a:lstStyle/>
          <a:p>
            <a:r>
              <a:rPr lang="fr-FR" dirty="0" smtClean="0"/>
              <a:t>Cube COSO</a:t>
            </a:r>
            <a:br>
              <a:rPr lang="fr-FR" dirty="0" smtClean="0"/>
            </a:br>
            <a:r>
              <a:rPr lang="fr-FR" i="1" dirty="0" smtClean="0"/>
              <a:t>ERM (2004)</a:t>
            </a:r>
            <a:endParaRPr lang="fr-FR" i="1" dirty="0"/>
          </a:p>
        </p:txBody>
      </p:sp>
      <p:sp>
        <p:nvSpPr>
          <p:cNvPr id="18" name="Cube 17"/>
          <p:cNvSpPr/>
          <p:nvPr/>
        </p:nvSpPr>
        <p:spPr>
          <a:xfrm>
            <a:off x="5128932" y="5246119"/>
            <a:ext cx="5184576" cy="1990896"/>
          </a:xfrm>
          <a:prstGeom prst="cube">
            <a:avLst>
              <a:gd name="adj" fmla="val 77560"/>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Pilotage</a:t>
            </a:r>
            <a:endParaRPr lang="fr-FR" sz="1800" b="1" dirty="0">
              <a:solidFill>
                <a:schemeClr val="tx1"/>
              </a:solidFill>
              <a:latin typeface="Cambria" panose="02040503050406030204" pitchFamily="18" charset="0"/>
            </a:endParaRPr>
          </a:p>
        </p:txBody>
      </p:sp>
      <p:sp>
        <p:nvSpPr>
          <p:cNvPr id="19" name="Cube 18"/>
          <p:cNvSpPr/>
          <p:nvPr/>
        </p:nvSpPr>
        <p:spPr>
          <a:xfrm>
            <a:off x="5128932" y="4814071"/>
            <a:ext cx="5184576" cy="1990896"/>
          </a:xfrm>
          <a:prstGeom prst="cube">
            <a:avLst>
              <a:gd name="adj" fmla="val 77560"/>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Information &amp; communication</a:t>
            </a:r>
            <a:endParaRPr lang="fr-FR" sz="1800" b="1" dirty="0">
              <a:solidFill>
                <a:schemeClr val="tx1"/>
              </a:solidFill>
              <a:latin typeface="Cambria" panose="02040503050406030204" pitchFamily="18" charset="0"/>
            </a:endParaRPr>
          </a:p>
        </p:txBody>
      </p:sp>
      <p:sp>
        <p:nvSpPr>
          <p:cNvPr id="20" name="Cube 19"/>
          <p:cNvSpPr/>
          <p:nvPr/>
        </p:nvSpPr>
        <p:spPr>
          <a:xfrm>
            <a:off x="5128932" y="4382023"/>
            <a:ext cx="5184576" cy="1990896"/>
          </a:xfrm>
          <a:prstGeom prst="cube">
            <a:avLst>
              <a:gd name="adj" fmla="val 77560"/>
            </a:avLst>
          </a:prstGeom>
          <a:solidFill>
            <a:schemeClr val="accent5">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Activités de contrôle </a:t>
            </a:r>
            <a:endParaRPr lang="fr-FR" sz="1800" b="1" dirty="0">
              <a:solidFill>
                <a:schemeClr val="tx1"/>
              </a:solidFill>
              <a:latin typeface="Cambria" panose="02040503050406030204" pitchFamily="18" charset="0"/>
            </a:endParaRPr>
          </a:p>
        </p:txBody>
      </p:sp>
      <p:sp>
        <p:nvSpPr>
          <p:cNvPr id="21" name="Cube 20"/>
          <p:cNvSpPr/>
          <p:nvPr/>
        </p:nvSpPr>
        <p:spPr>
          <a:xfrm>
            <a:off x="5128932" y="3949975"/>
            <a:ext cx="5184576" cy="1990896"/>
          </a:xfrm>
          <a:prstGeom prst="cube">
            <a:avLst>
              <a:gd name="adj" fmla="val 77560"/>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Traitement des risques</a:t>
            </a:r>
            <a:endParaRPr lang="fr-FR" sz="1800" b="1" dirty="0">
              <a:solidFill>
                <a:schemeClr val="tx1"/>
              </a:solidFill>
              <a:latin typeface="Cambria" panose="02040503050406030204" pitchFamily="18" charset="0"/>
            </a:endParaRPr>
          </a:p>
        </p:txBody>
      </p:sp>
      <p:sp>
        <p:nvSpPr>
          <p:cNvPr id="22" name="Cube 21"/>
          <p:cNvSpPr/>
          <p:nvPr/>
        </p:nvSpPr>
        <p:spPr>
          <a:xfrm>
            <a:off x="5128932" y="3517927"/>
            <a:ext cx="5184576" cy="1990896"/>
          </a:xfrm>
          <a:prstGeom prst="cube">
            <a:avLst>
              <a:gd name="adj" fmla="val 77560"/>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Évaluation des risques</a:t>
            </a:r>
            <a:endParaRPr lang="fr-FR" sz="1800" b="1" dirty="0">
              <a:solidFill>
                <a:schemeClr val="tx1"/>
              </a:solidFill>
              <a:latin typeface="Cambria" panose="02040503050406030204" pitchFamily="18" charset="0"/>
            </a:endParaRPr>
          </a:p>
        </p:txBody>
      </p:sp>
      <p:sp>
        <p:nvSpPr>
          <p:cNvPr id="23" name="Cube 22"/>
          <p:cNvSpPr/>
          <p:nvPr/>
        </p:nvSpPr>
        <p:spPr>
          <a:xfrm>
            <a:off x="5128932" y="3074306"/>
            <a:ext cx="5184576" cy="1990896"/>
          </a:xfrm>
          <a:prstGeom prst="cube">
            <a:avLst>
              <a:gd name="adj" fmla="val 77560"/>
            </a:avLst>
          </a:prstGeom>
          <a:solidFill>
            <a:srgbClr val="FF5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Identification des évènements</a:t>
            </a:r>
            <a:endParaRPr lang="fr-FR" sz="1800" b="1" dirty="0">
              <a:solidFill>
                <a:schemeClr val="tx1"/>
              </a:solidFill>
              <a:latin typeface="Cambria" panose="02040503050406030204" pitchFamily="18" charset="0"/>
            </a:endParaRPr>
          </a:p>
        </p:txBody>
      </p:sp>
      <p:sp>
        <p:nvSpPr>
          <p:cNvPr id="24" name="Cube 23"/>
          <p:cNvSpPr/>
          <p:nvPr/>
        </p:nvSpPr>
        <p:spPr>
          <a:xfrm>
            <a:off x="5128932" y="2630685"/>
            <a:ext cx="5184576" cy="1990896"/>
          </a:xfrm>
          <a:prstGeom prst="cube">
            <a:avLst>
              <a:gd name="adj" fmla="val 77560"/>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Définition des objectifs</a:t>
            </a:r>
            <a:endParaRPr lang="fr-FR" sz="1800" b="1" dirty="0">
              <a:solidFill>
                <a:schemeClr val="tx1"/>
              </a:solidFill>
              <a:latin typeface="Cambria" panose="02040503050406030204" pitchFamily="18" charset="0"/>
            </a:endParaRPr>
          </a:p>
        </p:txBody>
      </p:sp>
      <p:sp>
        <p:nvSpPr>
          <p:cNvPr id="25" name="Cube 24"/>
          <p:cNvSpPr/>
          <p:nvPr/>
        </p:nvSpPr>
        <p:spPr>
          <a:xfrm>
            <a:off x="5128932" y="2197627"/>
            <a:ext cx="5184576" cy="1990896"/>
          </a:xfrm>
          <a:prstGeom prst="cube">
            <a:avLst>
              <a:gd name="adj" fmla="val 77560"/>
            </a:avLst>
          </a:prstGeom>
          <a:solidFill>
            <a:srgbClr val="FFFF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solidFill>
                  <a:schemeClr val="tx1"/>
                </a:solidFill>
                <a:latin typeface="Cambria" panose="02040503050406030204" pitchFamily="18" charset="0"/>
              </a:rPr>
              <a:t>Environnement de contrôle </a:t>
            </a:r>
            <a:endParaRPr lang="fr-FR" sz="1800" b="1" dirty="0">
              <a:solidFill>
                <a:schemeClr val="tx1"/>
              </a:solidFill>
              <a:latin typeface="Cambria" panose="02040503050406030204" pitchFamily="18" charset="0"/>
            </a:endParaRPr>
          </a:p>
        </p:txBody>
      </p:sp>
      <p:sp>
        <p:nvSpPr>
          <p:cNvPr id="29" name="Rectangle 28"/>
          <p:cNvSpPr/>
          <p:nvPr/>
        </p:nvSpPr>
        <p:spPr>
          <a:xfrm>
            <a:off x="5128932" y="3733951"/>
            <a:ext cx="3636000" cy="3503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 name="Parallélogramme 29"/>
          <p:cNvSpPr/>
          <p:nvPr/>
        </p:nvSpPr>
        <p:spPr>
          <a:xfrm>
            <a:off x="5128932" y="2197627"/>
            <a:ext cx="5184576" cy="1536324"/>
          </a:xfrm>
          <a:prstGeom prst="parallelogram">
            <a:avLst>
              <a:gd name="adj" fmla="val 10100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2" name="Connecteur droit 31"/>
          <p:cNvCxnSpPr/>
          <p:nvPr/>
        </p:nvCxnSpPr>
        <p:spPr>
          <a:xfrm flipV="1">
            <a:off x="8764932" y="5678167"/>
            <a:ext cx="1548576" cy="1558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10313508" y="2197627"/>
            <a:ext cx="0" cy="348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9665436" y="2845699"/>
            <a:ext cx="0" cy="348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10025476" y="2485659"/>
            <a:ext cx="0" cy="348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9233388" y="3277747"/>
            <a:ext cx="0" cy="34805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6831152" y="2193577"/>
            <a:ext cx="1538140" cy="1540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flipH="1">
            <a:off x="7829445" y="2189812"/>
            <a:ext cx="1547959" cy="15441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flipH="1">
            <a:off x="5963357" y="2197627"/>
            <a:ext cx="1547959" cy="15441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p:nvPr/>
        </p:nvSpPr>
        <p:spPr>
          <a:xfrm rot="5400000">
            <a:off x="7370279" y="5089177"/>
            <a:ext cx="3433860" cy="384721"/>
          </a:xfrm>
          <a:prstGeom prst="rect">
            <a:avLst/>
          </a:prstGeom>
          <a:noFill/>
        </p:spPr>
        <p:txBody>
          <a:bodyPr wrap="square" rtlCol="0">
            <a:spAutoFit/>
          </a:bodyPr>
          <a:lstStyle/>
          <a:p>
            <a:pPr algn="ctr"/>
            <a:r>
              <a:rPr lang="fr-FR" b="1" dirty="0" smtClean="0">
                <a:latin typeface="Cambria" panose="02040503050406030204" pitchFamily="18" charset="0"/>
              </a:rPr>
              <a:t>Entreprise</a:t>
            </a:r>
            <a:endParaRPr lang="fr-FR" b="1" dirty="0">
              <a:latin typeface="Cambria" panose="02040503050406030204" pitchFamily="18" charset="0"/>
            </a:endParaRPr>
          </a:p>
        </p:txBody>
      </p:sp>
      <p:sp>
        <p:nvSpPr>
          <p:cNvPr id="48" name="ZoneTexte 47"/>
          <p:cNvSpPr txBox="1"/>
          <p:nvPr/>
        </p:nvSpPr>
        <p:spPr>
          <a:xfrm rot="18900000">
            <a:off x="5680661" y="2756922"/>
            <a:ext cx="1187056" cy="384721"/>
          </a:xfrm>
          <a:prstGeom prst="rect">
            <a:avLst/>
          </a:prstGeom>
          <a:noFill/>
        </p:spPr>
        <p:txBody>
          <a:bodyPr wrap="none" rtlCol="0">
            <a:spAutoFit/>
          </a:bodyPr>
          <a:lstStyle/>
          <a:p>
            <a:pPr algn="ctr"/>
            <a:r>
              <a:rPr lang="fr-FR" b="1" dirty="0" smtClean="0">
                <a:latin typeface="Cambria" panose="02040503050406030204" pitchFamily="18" charset="0"/>
              </a:rPr>
              <a:t>Stratégie</a:t>
            </a:r>
            <a:endParaRPr lang="fr-FR" b="1" dirty="0">
              <a:latin typeface="Cambria" panose="02040503050406030204" pitchFamily="18" charset="0"/>
            </a:endParaRPr>
          </a:p>
        </p:txBody>
      </p:sp>
      <p:sp>
        <p:nvSpPr>
          <p:cNvPr id="49" name="ZoneTexte 48"/>
          <p:cNvSpPr txBox="1"/>
          <p:nvPr/>
        </p:nvSpPr>
        <p:spPr>
          <a:xfrm rot="5400000">
            <a:off x="7779405" y="4711891"/>
            <a:ext cx="3433860" cy="384721"/>
          </a:xfrm>
          <a:prstGeom prst="rect">
            <a:avLst/>
          </a:prstGeom>
          <a:noFill/>
        </p:spPr>
        <p:txBody>
          <a:bodyPr wrap="square" rtlCol="0">
            <a:spAutoFit/>
          </a:bodyPr>
          <a:lstStyle/>
          <a:p>
            <a:pPr algn="ctr"/>
            <a:r>
              <a:rPr lang="fr-FR" b="1" dirty="0" smtClean="0">
                <a:latin typeface="Cambria" panose="02040503050406030204" pitchFamily="18" charset="0"/>
              </a:rPr>
              <a:t>Division</a:t>
            </a:r>
            <a:endParaRPr lang="fr-FR" b="1" dirty="0">
              <a:latin typeface="Cambria" panose="02040503050406030204" pitchFamily="18" charset="0"/>
            </a:endParaRPr>
          </a:p>
        </p:txBody>
      </p:sp>
      <p:sp>
        <p:nvSpPr>
          <p:cNvPr id="50" name="ZoneTexte 49"/>
          <p:cNvSpPr txBox="1"/>
          <p:nvPr/>
        </p:nvSpPr>
        <p:spPr>
          <a:xfrm rot="5400000">
            <a:off x="8140867" y="4197656"/>
            <a:ext cx="3433860" cy="384721"/>
          </a:xfrm>
          <a:prstGeom prst="rect">
            <a:avLst/>
          </a:prstGeom>
          <a:noFill/>
        </p:spPr>
        <p:txBody>
          <a:bodyPr wrap="square" rtlCol="0">
            <a:spAutoFit/>
          </a:bodyPr>
          <a:lstStyle/>
          <a:p>
            <a:pPr algn="ctr"/>
            <a:r>
              <a:rPr lang="fr-FR" b="1" dirty="0" smtClean="0">
                <a:latin typeface="Cambria" panose="02040503050406030204" pitchFamily="18" charset="0"/>
              </a:rPr>
              <a:t>Unité</a:t>
            </a:r>
            <a:endParaRPr lang="fr-FR" b="1" dirty="0">
              <a:latin typeface="Cambria" panose="02040503050406030204" pitchFamily="18" charset="0"/>
            </a:endParaRPr>
          </a:p>
        </p:txBody>
      </p:sp>
      <p:sp>
        <p:nvSpPr>
          <p:cNvPr id="51" name="ZoneTexte 50"/>
          <p:cNvSpPr txBox="1"/>
          <p:nvPr/>
        </p:nvSpPr>
        <p:spPr>
          <a:xfrm rot="5400000">
            <a:off x="8477969" y="3745537"/>
            <a:ext cx="3433860" cy="384721"/>
          </a:xfrm>
          <a:prstGeom prst="rect">
            <a:avLst/>
          </a:prstGeom>
          <a:noFill/>
        </p:spPr>
        <p:txBody>
          <a:bodyPr wrap="square" rtlCol="0">
            <a:spAutoFit/>
          </a:bodyPr>
          <a:lstStyle/>
          <a:p>
            <a:pPr algn="ctr"/>
            <a:r>
              <a:rPr lang="fr-FR" b="1" dirty="0" smtClean="0">
                <a:latin typeface="Cambria" panose="02040503050406030204" pitchFamily="18" charset="0"/>
              </a:rPr>
              <a:t>Filiale</a:t>
            </a:r>
            <a:endParaRPr lang="fr-FR" b="1" dirty="0">
              <a:latin typeface="Cambria" panose="02040503050406030204" pitchFamily="18" charset="0"/>
            </a:endParaRPr>
          </a:p>
        </p:txBody>
      </p:sp>
      <p:sp>
        <p:nvSpPr>
          <p:cNvPr id="52" name="ZoneTexte 51"/>
          <p:cNvSpPr txBox="1"/>
          <p:nvPr/>
        </p:nvSpPr>
        <p:spPr>
          <a:xfrm rot="18900000">
            <a:off x="6371941" y="2764738"/>
            <a:ext cx="1434047" cy="384721"/>
          </a:xfrm>
          <a:prstGeom prst="rect">
            <a:avLst/>
          </a:prstGeom>
          <a:noFill/>
        </p:spPr>
        <p:txBody>
          <a:bodyPr wrap="none" rtlCol="0">
            <a:spAutoFit/>
          </a:bodyPr>
          <a:lstStyle/>
          <a:p>
            <a:pPr algn="ctr"/>
            <a:r>
              <a:rPr lang="fr-FR" b="1" dirty="0" smtClean="0">
                <a:latin typeface="Cambria" panose="02040503050406030204" pitchFamily="18" charset="0"/>
              </a:rPr>
              <a:t>Opérations</a:t>
            </a:r>
            <a:endParaRPr lang="fr-FR" b="1" dirty="0">
              <a:latin typeface="Cambria" panose="02040503050406030204" pitchFamily="18" charset="0"/>
            </a:endParaRPr>
          </a:p>
        </p:txBody>
      </p:sp>
      <p:sp>
        <p:nvSpPr>
          <p:cNvPr id="53" name="ZoneTexte 52"/>
          <p:cNvSpPr txBox="1"/>
          <p:nvPr/>
        </p:nvSpPr>
        <p:spPr>
          <a:xfrm rot="18900000">
            <a:off x="7248685" y="2621448"/>
            <a:ext cx="1661032" cy="677108"/>
          </a:xfrm>
          <a:prstGeom prst="rect">
            <a:avLst/>
          </a:prstGeom>
          <a:noFill/>
        </p:spPr>
        <p:txBody>
          <a:bodyPr wrap="none" rtlCol="0">
            <a:spAutoFit/>
          </a:bodyPr>
          <a:lstStyle/>
          <a:p>
            <a:pPr algn="ctr"/>
            <a:r>
              <a:rPr lang="fr-FR" b="1" dirty="0" smtClean="0">
                <a:latin typeface="Cambria" panose="02040503050406030204" pitchFamily="18" charset="0"/>
              </a:rPr>
              <a:t>Informations</a:t>
            </a:r>
          </a:p>
          <a:p>
            <a:pPr algn="ctr"/>
            <a:r>
              <a:rPr lang="fr-FR" b="1" dirty="0" smtClean="0">
                <a:latin typeface="Cambria" panose="02040503050406030204" pitchFamily="18" charset="0"/>
              </a:rPr>
              <a:t>financières</a:t>
            </a:r>
            <a:endParaRPr lang="fr-FR" b="1" dirty="0">
              <a:latin typeface="Cambria" panose="02040503050406030204" pitchFamily="18" charset="0"/>
            </a:endParaRPr>
          </a:p>
        </p:txBody>
      </p:sp>
      <p:sp>
        <p:nvSpPr>
          <p:cNvPr id="54" name="ZoneTexte 53"/>
          <p:cNvSpPr txBox="1"/>
          <p:nvPr/>
        </p:nvSpPr>
        <p:spPr>
          <a:xfrm rot="18900000">
            <a:off x="8210710" y="2803601"/>
            <a:ext cx="1503745" cy="384721"/>
          </a:xfrm>
          <a:prstGeom prst="rect">
            <a:avLst/>
          </a:prstGeom>
          <a:noFill/>
        </p:spPr>
        <p:txBody>
          <a:bodyPr wrap="none" rtlCol="0">
            <a:spAutoFit/>
          </a:bodyPr>
          <a:lstStyle/>
          <a:p>
            <a:r>
              <a:rPr lang="fr-FR" b="1" dirty="0" smtClean="0">
                <a:latin typeface="Cambria" panose="02040503050406030204" pitchFamily="18" charset="0"/>
              </a:rPr>
              <a:t>Conformité </a:t>
            </a:r>
            <a:endParaRPr lang="fr-FR" b="1" dirty="0">
              <a:latin typeface="Cambria" panose="02040503050406030204" pitchFamily="18" charset="0"/>
            </a:endParaRPr>
          </a:p>
        </p:txBody>
      </p:sp>
      <p:grpSp>
        <p:nvGrpSpPr>
          <p:cNvPr id="5" name="Groupe 4"/>
          <p:cNvGrpSpPr/>
          <p:nvPr/>
        </p:nvGrpSpPr>
        <p:grpSpPr>
          <a:xfrm>
            <a:off x="3474492" y="141322"/>
            <a:ext cx="7128792" cy="2043584"/>
            <a:chOff x="3474492" y="141322"/>
            <a:chExt cx="7128792" cy="2043584"/>
          </a:xfrm>
        </p:grpSpPr>
        <p:sp>
          <p:nvSpPr>
            <p:cNvPr id="89" name="Rectangle 88"/>
            <p:cNvSpPr/>
            <p:nvPr/>
          </p:nvSpPr>
          <p:spPr>
            <a:xfrm>
              <a:off x="3474492" y="141322"/>
              <a:ext cx="1661280" cy="830997"/>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a:latin typeface="Cambria" panose="02040503050406030204" pitchFamily="18" charset="0"/>
                </a:rPr>
                <a:t>O</a:t>
              </a:r>
              <a:r>
                <a:rPr lang="fr-FR" sz="1600" dirty="0" smtClean="0">
                  <a:solidFill>
                    <a:schemeClr val="dk1"/>
                  </a:solidFill>
                  <a:latin typeface="Cambria" panose="02040503050406030204" pitchFamily="18" charset="0"/>
                </a:rPr>
                <a:t>bjectifs servant </a:t>
              </a:r>
              <a:r>
                <a:rPr lang="fr-FR" sz="1600" dirty="0">
                  <a:solidFill>
                    <a:schemeClr val="dk1"/>
                  </a:solidFill>
                  <a:latin typeface="Cambria" panose="02040503050406030204" pitchFamily="18" charset="0"/>
                </a:rPr>
                <a:t>la mission de </a:t>
              </a:r>
              <a:r>
                <a:rPr lang="fr-FR" sz="1600" dirty="0" smtClean="0">
                  <a:solidFill>
                    <a:schemeClr val="dk1"/>
                  </a:solidFill>
                  <a:latin typeface="Cambria" panose="02040503050406030204" pitchFamily="18" charset="0"/>
                </a:rPr>
                <a:t>l’organisation</a:t>
              </a:r>
              <a:endParaRPr lang="fr-FR" sz="1600" dirty="0">
                <a:solidFill>
                  <a:schemeClr val="dk1"/>
                </a:solidFill>
                <a:latin typeface="Cambria" panose="02040503050406030204" pitchFamily="18" charset="0"/>
              </a:endParaRPr>
            </a:p>
          </p:txBody>
        </p:sp>
        <p:sp>
          <p:nvSpPr>
            <p:cNvPr id="90" name="Rectangle 89"/>
            <p:cNvSpPr/>
            <p:nvPr/>
          </p:nvSpPr>
          <p:spPr>
            <a:xfrm>
              <a:off x="5241927" y="147537"/>
              <a:ext cx="1904973" cy="1077218"/>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Objectifs </a:t>
              </a:r>
              <a:r>
                <a:rPr lang="fr-FR" sz="1600" dirty="0">
                  <a:solidFill>
                    <a:schemeClr val="dk1"/>
                  </a:solidFill>
                  <a:latin typeface="Cambria" panose="02040503050406030204" pitchFamily="18" charset="0"/>
                </a:rPr>
                <a:t>visant l’utilisation efficace et efficiente des ressources</a:t>
              </a:r>
            </a:p>
          </p:txBody>
        </p:sp>
        <p:sp>
          <p:nvSpPr>
            <p:cNvPr id="91" name="Rectangle 90"/>
            <p:cNvSpPr/>
            <p:nvPr/>
          </p:nvSpPr>
          <p:spPr>
            <a:xfrm>
              <a:off x="7218908" y="157289"/>
              <a:ext cx="1368152" cy="830997"/>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Fiabilité et transparence du </a:t>
              </a:r>
              <a:r>
                <a:rPr lang="fr-FR" sz="1600" dirty="0">
                  <a:solidFill>
                    <a:schemeClr val="dk1"/>
                  </a:solidFill>
                  <a:latin typeface="Cambria" panose="02040503050406030204" pitchFamily="18" charset="0"/>
                </a:rPr>
                <a:t>reporting</a:t>
              </a:r>
            </a:p>
          </p:txBody>
        </p:sp>
        <p:sp>
          <p:nvSpPr>
            <p:cNvPr id="92" name="Rectangle 91"/>
            <p:cNvSpPr/>
            <p:nvPr/>
          </p:nvSpPr>
          <p:spPr>
            <a:xfrm>
              <a:off x="8659068" y="166440"/>
              <a:ext cx="1944216" cy="584775"/>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Conformité </a:t>
              </a:r>
              <a:r>
                <a:rPr lang="fr-FR" sz="1600" dirty="0">
                  <a:solidFill>
                    <a:schemeClr val="dk1"/>
                  </a:solidFill>
                  <a:latin typeface="Cambria" panose="02040503050406030204" pitchFamily="18" charset="0"/>
                </a:rPr>
                <a:t>aux lois et </a:t>
              </a:r>
              <a:r>
                <a:rPr lang="fr-FR" sz="1600" dirty="0" smtClean="0">
                  <a:solidFill>
                    <a:schemeClr val="dk1"/>
                  </a:solidFill>
                  <a:latin typeface="Cambria" panose="02040503050406030204" pitchFamily="18" charset="0"/>
                </a:rPr>
                <a:t>réglementations</a:t>
              </a:r>
              <a:endParaRPr lang="fr-FR" sz="1600" dirty="0">
                <a:solidFill>
                  <a:schemeClr val="dk1"/>
                </a:solidFill>
                <a:latin typeface="Cambria" panose="02040503050406030204" pitchFamily="18" charset="0"/>
              </a:endParaRPr>
            </a:p>
          </p:txBody>
        </p:sp>
        <p:cxnSp>
          <p:nvCxnSpPr>
            <p:cNvPr id="96" name="Connecteur droit 95"/>
            <p:cNvCxnSpPr>
              <a:stCxn id="89" idx="2"/>
            </p:cNvCxnSpPr>
            <p:nvPr/>
          </p:nvCxnSpPr>
          <p:spPr>
            <a:xfrm>
              <a:off x="4305132" y="972319"/>
              <a:ext cx="2708016" cy="1205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6374393" y="1224755"/>
              <a:ext cx="1466528" cy="9601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a:stCxn id="91" idx="2"/>
            </p:cNvCxnSpPr>
            <p:nvPr/>
          </p:nvCxnSpPr>
          <p:spPr>
            <a:xfrm>
              <a:off x="7902984" y="988286"/>
              <a:ext cx="707512" cy="11739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a:stCxn id="92" idx="2"/>
            </p:cNvCxnSpPr>
            <p:nvPr/>
          </p:nvCxnSpPr>
          <p:spPr>
            <a:xfrm flipH="1">
              <a:off x="9618608" y="751215"/>
              <a:ext cx="12568" cy="1421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6642844" y="1704830"/>
              <a:ext cx="3715811" cy="428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latin typeface="Cambria" panose="02040503050406030204" pitchFamily="18" charset="0"/>
                </a:rPr>
                <a:t>OBJECTIFS</a:t>
              </a:r>
              <a:endParaRPr lang="fr-FR" sz="1800" b="1" dirty="0">
                <a:latin typeface="Cambria" panose="02040503050406030204" pitchFamily="18" charset="0"/>
              </a:endParaRPr>
            </a:p>
          </p:txBody>
        </p:sp>
      </p:grpSp>
      <p:grpSp>
        <p:nvGrpSpPr>
          <p:cNvPr id="6" name="Groupe 5"/>
          <p:cNvGrpSpPr/>
          <p:nvPr/>
        </p:nvGrpSpPr>
        <p:grpSpPr>
          <a:xfrm>
            <a:off x="118170" y="1415503"/>
            <a:ext cx="5010762" cy="6037536"/>
            <a:chOff x="118170" y="1415503"/>
            <a:chExt cx="5010762" cy="6037536"/>
          </a:xfrm>
        </p:grpSpPr>
        <p:sp>
          <p:nvSpPr>
            <p:cNvPr id="56" name="Rectangle 55"/>
            <p:cNvSpPr/>
            <p:nvPr/>
          </p:nvSpPr>
          <p:spPr>
            <a:xfrm>
              <a:off x="140452" y="1415503"/>
              <a:ext cx="4166295" cy="830997"/>
            </a:xfrm>
            <a:prstGeom prst="rect">
              <a:avLst/>
            </a:prstGeom>
            <a:solidFill>
              <a:srgbClr val="FFFF99"/>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latin typeface="Cambria" panose="02040503050406030204" pitchFamily="18" charset="0"/>
                </a:rPr>
                <a:t>Appréhension </a:t>
              </a:r>
              <a:r>
                <a:rPr lang="fr-FR" sz="1600" dirty="0">
                  <a:latin typeface="Cambria" panose="02040503050406030204" pitchFamily="18" charset="0"/>
                </a:rPr>
                <a:t>des risques, conception du management, </a:t>
              </a:r>
              <a:r>
                <a:rPr lang="fr-FR" sz="1600" dirty="0" smtClean="0">
                  <a:latin typeface="Cambria" panose="02040503050406030204" pitchFamily="18" charset="0"/>
                </a:rPr>
                <a:t>appétence, </a:t>
              </a:r>
              <a:r>
                <a:rPr lang="fr-FR" sz="1600" dirty="0">
                  <a:latin typeface="Cambria" panose="02040503050406030204" pitchFamily="18" charset="0"/>
                </a:rPr>
                <a:t>intégrité, valeurs éthiques et environnement</a:t>
              </a:r>
            </a:p>
          </p:txBody>
        </p:sp>
        <p:sp>
          <p:nvSpPr>
            <p:cNvPr id="57" name="Rectangle 56"/>
            <p:cNvSpPr/>
            <p:nvPr/>
          </p:nvSpPr>
          <p:spPr>
            <a:xfrm>
              <a:off x="141583" y="2393020"/>
              <a:ext cx="4165164" cy="584775"/>
            </a:xfrm>
            <a:prstGeom prst="rect">
              <a:avLst/>
            </a:prstGeom>
            <a:solidFill>
              <a:schemeClr val="accent6">
                <a:lumMod val="60000"/>
                <a:lumOff val="40000"/>
              </a:schemeClr>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latin typeface="Cambria" panose="02040503050406030204" pitchFamily="18" charset="0"/>
                </a:rPr>
                <a:t>Processus </a:t>
              </a:r>
              <a:r>
                <a:rPr lang="fr-FR" sz="1600" dirty="0" smtClean="0">
                  <a:solidFill>
                    <a:schemeClr val="dk1"/>
                  </a:solidFill>
                  <a:latin typeface="Cambria" panose="02040503050406030204" pitchFamily="18" charset="0"/>
                </a:rPr>
                <a:t>de </a:t>
              </a:r>
              <a:r>
                <a:rPr lang="fr-FR" sz="1600" dirty="0">
                  <a:solidFill>
                    <a:schemeClr val="dk1"/>
                  </a:solidFill>
                  <a:latin typeface="Cambria" panose="02040503050406030204" pitchFamily="18" charset="0"/>
                </a:rPr>
                <a:t>fixation des objectifs en ligne avec la mission de l’entité et son </a:t>
              </a:r>
              <a:r>
                <a:rPr lang="fr-FR" sz="1600" dirty="0" smtClean="0">
                  <a:solidFill>
                    <a:schemeClr val="dk1"/>
                  </a:solidFill>
                  <a:latin typeface="Cambria" panose="02040503050406030204" pitchFamily="18" charset="0"/>
                </a:rPr>
                <a:t>appétence</a:t>
              </a:r>
              <a:endParaRPr lang="fr-FR" sz="1600" dirty="0">
                <a:solidFill>
                  <a:schemeClr val="dk1"/>
                </a:solidFill>
                <a:latin typeface="Cambria" panose="02040503050406030204" pitchFamily="18" charset="0"/>
              </a:endParaRPr>
            </a:p>
          </p:txBody>
        </p:sp>
        <p:sp>
          <p:nvSpPr>
            <p:cNvPr id="58" name="Rectangle 57"/>
            <p:cNvSpPr/>
            <p:nvPr/>
          </p:nvSpPr>
          <p:spPr>
            <a:xfrm>
              <a:off x="127462" y="3113100"/>
              <a:ext cx="4160634" cy="584775"/>
            </a:xfrm>
            <a:prstGeom prst="rect">
              <a:avLst/>
            </a:prstGeom>
            <a:solidFill>
              <a:srgbClr val="FF5050"/>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Evènements </a:t>
              </a:r>
              <a:r>
                <a:rPr lang="fr-FR" sz="1600" dirty="0">
                  <a:solidFill>
                    <a:schemeClr val="dk1"/>
                  </a:solidFill>
                  <a:latin typeface="Cambria" panose="02040503050406030204" pitchFamily="18" charset="0"/>
                </a:rPr>
                <a:t>internes et externes susceptibles d’affecter l’atteinte des </a:t>
              </a:r>
              <a:r>
                <a:rPr lang="fr-FR" sz="1600" dirty="0" smtClean="0">
                  <a:solidFill>
                    <a:schemeClr val="dk1"/>
                  </a:solidFill>
                  <a:latin typeface="Cambria" panose="02040503050406030204" pitchFamily="18" charset="0"/>
                </a:rPr>
                <a:t>objectifs</a:t>
              </a:r>
              <a:endParaRPr lang="fr-FR" sz="1600" dirty="0">
                <a:solidFill>
                  <a:schemeClr val="dk1"/>
                </a:solidFill>
                <a:latin typeface="Cambria" panose="02040503050406030204" pitchFamily="18" charset="0"/>
              </a:endParaRPr>
            </a:p>
          </p:txBody>
        </p:sp>
        <p:sp>
          <p:nvSpPr>
            <p:cNvPr id="59" name="Rectangle 58"/>
            <p:cNvSpPr/>
            <p:nvPr/>
          </p:nvSpPr>
          <p:spPr>
            <a:xfrm>
              <a:off x="127462" y="3800081"/>
              <a:ext cx="4179285" cy="584775"/>
            </a:xfrm>
            <a:prstGeom prst="rect">
              <a:avLst/>
            </a:prstGeom>
            <a:solidFill>
              <a:srgbClr val="BDC497"/>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Analyse </a:t>
              </a:r>
              <a:r>
                <a:rPr lang="fr-FR" sz="1600" dirty="0">
                  <a:solidFill>
                    <a:schemeClr val="dk1"/>
                  </a:solidFill>
                  <a:latin typeface="Cambria" panose="02040503050406030204" pitchFamily="18" charset="0"/>
                </a:rPr>
                <a:t>des risques avec leur probabilité et leurs </a:t>
              </a:r>
              <a:r>
                <a:rPr lang="fr-FR" sz="1600" dirty="0" smtClean="0">
                  <a:solidFill>
                    <a:schemeClr val="dk1"/>
                  </a:solidFill>
                  <a:latin typeface="Cambria" panose="02040503050406030204" pitchFamily="18" charset="0"/>
                </a:rPr>
                <a:t>impacts</a:t>
              </a:r>
              <a:endParaRPr lang="fr-FR" sz="1600" dirty="0">
                <a:solidFill>
                  <a:schemeClr val="dk1"/>
                </a:solidFill>
                <a:latin typeface="Cambria" panose="02040503050406030204" pitchFamily="18" charset="0"/>
              </a:endParaRPr>
            </a:p>
          </p:txBody>
        </p:sp>
        <p:sp>
          <p:nvSpPr>
            <p:cNvPr id="60" name="Rectangle 59"/>
            <p:cNvSpPr/>
            <p:nvPr/>
          </p:nvSpPr>
          <p:spPr>
            <a:xfrm>
              <a:off x="126762" y="4555135"/>
              <a:ext cx="4161334" cy="830997"/>
            </a:xfrm>
            <a:prstGeom prst="rect">
              <a:avLst/>
            </a:prstGeom>
            <a:solidFill>
              <a:schemeClr val="accent4">
                <a:lumMod val="40000"/>
                <a:lumOff val="60000"/>
              </a:schemeClr>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latin typeface="Cambria" panose="02040503050406030204" pitchFamily="18" charset="0"/>
                </a:rPr>
                <a:t>Solutions définies en fonction </a:t>
              </a:r>
              <a:r>
                <a:rPr lang="fr-FR" sz="1600" dirty="0" smtClean="0">
                  <a:solidFill>
                    <a:schemeClr val="dk1"/>
                  </a:solidFill>
                  <a:latin typeface="Cambria" panose="02040503050406030204" pitchFamily="18" charset="0"/>
                </a:rPr>
                <a:t>de la tolérance </a:t>
              </a:r>
              <a:r>
                <a:rPr lang="fr-FR" sz="1600" dirty="0">
                  <a:solidFill>
                    <a:schemeClr val="dk1"/>
                  </a:solidFill>
                  <a:latin typeface="Cambria" panose="02040503050406030204" pitchFamily="18" charset="0"/>
                </a:rPr>
                <a:t>et de </a:t>
              </a:r>
              <a:r>
                <a:rPr lang="fr-FR" sz="1600" dirty="0" smtClean="0">
                  <a:solidFill>
                    <a:schemeClr val="dk1"/>
                  </a:solidFill>
                  <a:latin typeface="Cambria" panose="02040503050406030204" pitchFamily="18" charset="0"/>
                </a:rPr>
                <a:t>l’appétence. Solutions d’évitement</a:t>
              </a:r>
              <a:r>
                <a:rPr lang="fr-FR" sz="1600" dirty="0">
                  <a:solidFill>
                    <a:schemeClr val="dk1"/>
                  </a:solidFill>
                  <a:latin typeface="Cambria" panose="02040503050406030204" pitchFamily="18" charset="0"/>
                </a:rPr>
                <a:t>, </a:t>
              </a:r>
              <a:r>
                <a:rPr lang="fr-FR" sz="1600" dirty="0" smtClean="0">
                  <a:solidFill>
                    <a:schemeClr val="dk1"/>
                  </a:solidFill>
                  <a:latin typeface="Cambria" panose="02040503050406030204" pitchFamily="18" charset="0"/>
                </a:rPr>
                <a:t>d’acceptation, de réduction </a:t>
              </a:r>
              <a:r>
                <a:rPr lang="fr-FR" sz="1600" dirty="0">
                  <a:solidFill>
                    <a:schemeClr val="dk1"/>
                  </a:solidFill>
                  <a:latin typeface="Cambria" panose="02040503050406030204" pitchFamily="18" charset="0"/>
                </a:rPr>
                <a:t>ou </a:t>
              </a:r>
              <a:r>
                <a:rPr lang="fr-FR" sz="1600" dirty="0" smtClean="0">
                  <a:solidFill>
                    <a:schemeClr val="dk1"/>
                  </a:solidFill>
                  <a:latin typeface="Cambria" panose="02040503050406030204" pitchFamily="18" charset="0"/>
                </a:rPr>
                <a:t>de partage</a:t>
              </a:r>
              <a:endParaRPr lang="fr-FR" sz="1600" dirty="0">
                <a:solidFill>
                  <a:schemeClr val="dk1"/>
                </a:solidFill>
                <a:latin typeface="Cambria" panose="02040503050406030204" pitchFamily="18" charset="0"/>
              </a:endParaRPr>
            </a:p>
          </p:txBody>
        </p:sp>
        <p:sp>
          <p:nvSpPr>
            <p:cNvPr id="61" name="Rectangle 60"/>
            <p:cNvSpPr/>
            <p:nvPr/>
          </p:nvSpPr>
          <p:spPr>
            <a:xfrm>
              <a:off x="118170" y="5493250"/>
              <a:ext cx="4169926" cy="584775"/>
            </a:xfrm>
            <a:prstGeom prst="rect">
              <a:avLst/>
            </a:prstGeom>
            <a:solidFill>
              <a:schemeClr val="accent5">
                <a:lumMod val="40000"/>
                <a:lumOff val="60000"/>
              </a:schemeClr>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Politiques </a:t>
              </a:r>
              <a:r>
                <a:rPr lang="fr-FR" sz="1600" dirty="0">
                  <a:solidFill>
                    <a:schemeClr val="dk1"/>
                  </a:solidFill>
                  <a:latin typeface="Cambria" panose="02040503050406030204" pitchFamily="18" charset="0"/>
                </a:rPr>
                <a:t>et procédures </a:t>
              </a:r>
              <a:r>
                <a:rPr lang="fr-FR" sz="1600" dirty="0" smtClean="0">
                  <a:solidFill>
                    <a:schemeClr val="dk1"/>
                  </a:solidFill>
                  <a:latin typeface="Cambria" panose="02040503050406030204" pitchFamily="18" charset="0"/>
                </a:rPr>
                <a:t>pour l’application </a:t>
              </a:r>
              <a:r>
                <a:rPr lang="fr-FR" sz="1600" dirty="0">
                  <a:solidFill>
                    <a:schemeClr val="dk1"/>
                  </a:solidFill>
                  <a:latin typeface="Cambria" panose="02040503050406030204" pitchFamily="18" charset="0"/>
                </a:rPr>
                <a:t>effective des mesures de </a:t>
              </a:r>
              <a:r>
                <a:rPr lang="fr-FR" sz="1600" dirty="0" smtClean="0">
                  <a:solidFill>
                    <a:schemeClr val="dk1"/>
                  </a:solidFill>
                  <a:latin typeface="Cambria" panose="02040503050406030204" pitchFamily="18" charset="0"/>
                </a:rPr>
                <a:t>traitement</a:t>
              </a:r>
              <a:endParaRPr lang="fr-FR" sz="1600" dirty="0">
                <a:solidFill>
                  <a:schemeClr val="dk1"/>
                </a:solidFill>
                <a:latin typeface="Cambria" panose="02040503050406030204" pitchFamily="18" charset="0"/>
              </a:endParaRPr>
            </a:p>
          </p:txBody>
        </p:sp>
        <p:sp>
          <p:nvSpPr>
            <p:cNvPr id="62" name="Rectangle 61"/>
            <p:cNvSpPr/>
            <p:nvPr/>
          </p:nvSpPr>
          <p:spPr>
            <a:xfrm>
              <a:off x="126762" y="6212011"/>
              <a:ext cx="4161334" cy="584775"/>
            </a:xfrm>
            <a:prstGeom prst="rect">
              <a:avLst/>
            </a:prstGeom>
            <a:solidFill>
              <a:schemeClr val="accent1">
                <a:lumMod val="60000"/>
                <a:lumOff val="40000"/>
              </a:schemeClr>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a:latin typeface="Cambria" panose="02040503050406030204" pitchFamily="18" charset="0"/>
                </a:rPr>
                <a:t>I</a:t>
              </a:r>
              <a:r>
                <a:rPr lang="fr-FR" sz="1600" dirty="0" smtClean="0">
                  <a:solidFill>
                    <a:schemeClr val="dk1"/>
                  </a:solidFill>
                  <a:latin typeface="Cambria" panose="02040503050406030204" pitchFamily="18" charset="0"/>
                </a:rPr>
                <a:t>nformations </a:t>
              </a:r>
              <a:r>
                <a:rPr lang="fr-FR" sz="1600" dirty="0">
                  <a:solidFill>
                    <a:schemeClr val="dk1"/>
                  </a:solidFill>
                  <a:latin typeface="Cambria" panose="02040503050406030204" pitchFamily="18" charset="0"/>
                </a:rPr>
                <a:t>identifiées, collectées et communiquées </a:t>
              </a:r>
              <a:r>
                <a:rPr lang="fr-FR" sz="1600" dirty="0" smtClean="0">
                  <a:solidFill>
                    <a:schemeClr val="dk1"/>
                  </a:solidFill>
                  <a:latin typeface="Cambria" panose="02040503050406030204" pitchFamily="18" charset="0"/>
                </a:rPr>
                <a:t>au </a:t>
              </a:r>
              <a:r>
                <a:rPr lang="fr-FR" sz="1600" dirty="0">
                  <a:solidFill>
                    <a:schemeClr val="dk1"/>
                  </a:solidFill>
                  <a:latin typeface="Cambria" panose="02040503050406030204" pitchFamily="18" charset="0"/>
                </a:rPr>
                <a:t>sein de l’organisation</a:t>
              </a:r>
            </a:p>
          </p:txBody>
        </p:sp>
        <p:sp>
          <p:nvSpPr>
            <p:cNvPr id="63" name="Rectangle 62"/>
            <p:cNvSpPr/>
            <p:nvPr/>
          </p:nvSpPr>
          <p:spPr>
            <a:xfrm>
              <a:off x="118170" y="6868264"/>
              <a:ext cx="4188577" cy="584775"/>
            </a:xfrm>
            <a:prstGeom prst="rect">
              <a:avLst/>
            </a:prstGeom>
            <a:solidFill>
              <a:schemeClr val="tx2">
                <a:lumMod val="60000"/>
                <a:lumOff val="40000"/>
              </a:schemeClr>
            </a:solidFill>
            <a:ln w="19050"/>
          </p:spPr>
          <p:style>
            <a:lnRef idx="2">
              <a:schemeClr val="dk1"/>
            </a:lnRef>
            <a:fillRef idx="1">
              <a:schemeClr val="lt1"/>
            </a:fillRef>
            <a:effectRef idx="0">
              <a:schemeClr val="dk1"/>
            </a:effectRef>
            <a:fontRef idx="minor">
              <a:schemeClr val="dk1"/>
            </a:fontRef>
          </p:style>
          <p:txBody>
            <a:bodyPr wrap="square">
              <a:spAutoFit/>
            </a:bodyPr>
            <a:lstStyle/>
            <a:p>
              <a:r>
                <a:rPr lang="fr-FR" sz="1600" dirty="0" smtClean="0">
                  <a:solidFill>
                    <a:schemeClr val="dk1"/>
                  </a:solidFill>
                  <a:latin typeface="Cambria" panose="02040503050406030204" pitchFamily="18" charset="0"/>
                </a:rPr>
                <a:t>Activités </a:t>
              </a:r>
              <a:r>
                <a:rPr lang="fr-FR" sz="1600" dirty="0">
                  <a:solidFill>
                    <a:schemeClr val="dk1"/>
                  </a:solidFill>
                  <a:latin typeface="Cambria" panose="02040503050406030204" pitchFamily="18" charset="0"/>
                </a:rPr>
                <a:t>permanentes de management, évaluations indépendantes</a:t>
              </a:r>
            </a:p>
          </p:txBody>
        </p:sp>
        <p:cxnSp>
          <p:nvCxnSpPr>
            <p:cNvPr id="65" name="Connecteur droit 64"/>
            <p:cNvCxnSpPr>
              <a:stCxn id="63" idx="3"/>
              <a:endCxn id="18" idx="2"/>
            </p:cNvCxnSpPr>
            <p:nvPr/>
          </p:nvCxnSpPr>
          <p:spPr>
            <a:xfrm flipV="1">
              <a:off x="4306747" y="7013636"/>
              <a:ext cx="822185" cy="147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a:stCxn id="56" idx="3"/>
              <a:endCxn id="25" idx="2"/>
            </p:cNvCxnSpPr>
            <p:nvPr/>
          </p:nvCxnSpPr>
          <p:spPr>
            <a:xfrm>
              <a:off x="4306747" y="1831002"/>
              <a:ext cx="822185" cy="21341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a:stCxn id="57" idx="3"/>
              <a:endCxn id="24" idx="2"/>
            </p:cNvCxnSpPr>
            <p:nvPr/>
          </p:nvCxnSpPr>
          <p:spPr>
            <a:xfrm>
              <a:off x="4306747" y="2685408"/>
              <a:ext cx="822185" cy="17127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a:stCxn id="58" idx="3"/>
              <a:endCxn id="23" idx="2"/>
            </p:cNvCxnSpPr>
            <p:nvPr/>
          </p:nvCxnSpPr>
          <p:spPr>
            <a:xfrm>
              <a:off x="4288096" y="3405488"/>
              <a:ext cx="840836" cy="14363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a:stCxn id="59" idx="3"/>
              <a:endCxn id="22" idx="2"/>
            </p:cNvCxnSpPr>
            <p:nvPr/>
          </p:nvCxnSpPr>
          <p:spPr>
            <a:xfrm>
              <a:off x="4306747" y="4092469"/>
              <a:ext cx="822185" cy="11929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a:stCxn id="60" idx="3"/>
              <a:endCxn id="21" idx="2"/>
            </p:cNvCxnSpPr>
            <p:nvPr/>
          </p:nvCxnSpPr>
          <p:spPr>
            <a:xfrm>
              <a:off x="4288096" y="4970634"/>
              <a:ext cx="840836" cy="746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a:stCxn id="61" idx="3"/>
              <a:endCxn id="20" idx="2"/>
            </p:cNvCxnSpPr>
            <p:nvPr/>
          </p:nvCxnSpPr>
          <p:spPr>
            <a:xfrm>
              <a:off x="4288096" y="5785638"/>
              <a:ext cx="840836" cy="3639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a:stCxn id="62" idx="3"/>
              <a:endCxn id="19" idx="2"/>
            </p:cNvCxnSpPr>
            <p:nvPr/>
          </p:nvCxnSpPr>
          <p:spPr>
            <a:xfrm>
              <a:off x="4288096" y="6504399"/>
              <a:ext cx="840836" cy="771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rot="16200000">
              <a:off x="3042806" y="5252566"/>
              <a:ext cx="3499787" cy="469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latin typeface="Cambria" panose="02040503050406030204" pitchFamily="18" charset="0"/>
                </a:rPr>
                <a:t>DISPOSITIFS ERM</a:t>
              </a:r>
              <a:endParaRPr lang="fr-FR" sz="1800" b="1" dirty="0">
                <a:latin typeface="Cambria" panose="02040503050406030204" pitchFamily="18" charset="0"/>
              </a:endParaRPr>
            </a:p>
          </p:txBody>
        </p:sp>
      </p:grpSp>
      <p:sp>
        <p:nvSpPr>
          <p:cNvPr id="119" name="Rectangle 118"/>
          <p:cNvSpPr/>
          <p:nvPr/>
        </p:nvSpPr>
        <p:spPr>
          <a:xfrm rot="18900000">
            <a:off x="8603709" y="6434176"/>
            <a:ext cx="2183828" cy="364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dirty="0" smtClean="0">
                <a:latin typeface="Cambria" panose="02040503050406030204" pitchFamily="18" charset="0"/>
              </a:rPr>
              <a:t>UNITES</a:t>
            </a:r>
            <a:endParaRPr lang="fr-FR" sz="1800" b="1" dirty="0">
              <a:latin typeface="Cambria" panose="02040503050406030204" pitchFamily="18" charset="0"/>
            </a:endParaRPr>
          </a:p>
        </p:txBody>
      </p:sp>
      <p:sp>
        <p:nvSpPr>
          <p:cNvPr id="3" name="Bouton d'action : Retour 2">
            <a:hlinkClick r:id="rId3" action="ppaction://hlinksldjump" highlightClick="1"/>
          </p:cNvPr>
          <p:cNvSpPr/>
          <p:nvPr/>
        </p:nvSpPr>
        <p:spPr>
          <a:xfrm>
            <a:off x="10002538" y="6828306"/>
            <a:ext cx="546346" cy="454571"/>
          </a:xfrm>
          <a:prstGeom prst="actionButtonReturn">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6835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dirty="0" smtClean="0"/>
              <a:t>La notion de risque a évolué dans le temps</a:t>
            </a:r>
            <a:endParaRPr lang="fr-FR" dirty="0"/>
          </a:p>
        </p:txBody>
      </p:sp>
      <p:sp>
        <p:nvSpPr>
          <p:cNvPr id="5" name="Espace réservé du contenu 4"/>
          <p:cNvSpPr>
            <a:spLocks noGrp="1"/>
          </p:cNvSpPr>
          <p:nvPr>
            <p:ph idx="1"/>
          </p:nvPr>
        </p:nvSpPr>
        <p:spPr>
          <a:xfrm>
            <a:off x="356447" y="1512253"/>
            <a:ext cx="9980507" cy="1476290"/>
          </a:xfrm>
        </p:spPr>
        <p:txBody>
          <a:bodyPr>
            <a:normAutofit/>
          </a:bodyPr>
          <a:lstStyle/>
          <a:p>
            <a:r>
              <a:rPr lang="fr-FR" dirty="0"/>
              <a:t>Selon le référentiel ISO Guide 73 – </a:t>
            </a:r>
            <a:r>
              <a:rPr lang="fr-FR" dirty="0" smtClean="0"/>
              <a:t>« Vocabulaire </a:t>
            </a:r>
            <a:r>
              <a:rPr lang="fr-FR" dirty="0"/>
              <a:t>du management du </a:t>
            </a:r>
            <a:r>
              <a:rPr lang="fr-FR" dirty="0" smtClean="0"/>
              <a:t>risque » révisé lors </a:t>
            </a:r>
            <a:r>
              <a:rPr lang="fr-FR" dirty="0"/>
              <a:t>du développement de la norme ISO </a:t>
            </a:r>
            <a:r>
              <a:rPr lang="fr-FR" dirty="0" smtClean="0"/>
              <a:t>31000 (2009) </a:t>
            </a:r>
            <a:r>
              <a:rPr lang="fr-FR" dirty="0"/>
              <a:t>– </a:t>
            </a:r>
            <a:r>
              <a:rPr lang="fr-FR" i="1" dirty="0" smtClean="0"/>
              <a:t>« Management </a:t>
            </a:r>
            <a:r>
              <a:rPr lang="fr-FR" i="1" dirty="0"/>
              <a:t>du </a:t>
            </a:r>
            <a:r>
              <a:rPr lang="fr-FR" i="1" dirty="0" smtClean="0"/>
              <a:t>risque </a:t>
            </a:r>
            <a:r>
              <a:rPr lang="fr-FR" i="1" dirty="0"/>
              <a:t>— Principes et lignes </a:t>
            </a:r>
            <a:r>
              <a:rPr lang="fr-FR" i="1" dirty="0" smtClean="0"/>
              <a:t>directrices » </a:t>
            </a:r>
            <a:endParaRPr lang="fr-FR" dirty="0" smtClean="0"/>
          </a:p>
        </p:txBody>
      </p:sp>
      <p:grpSp>
        <p:nvGrpSpPr>
          <p:cNvPr id="2" name="Groupe 1"/>
          <p:cNvGrpSpPr/>
          <p:nvPr/>
        </p:nvGrpSpPr>
        <p:grpSpPr>
          <a:xfrm>
            <a:off x="450156" y="3384706"/>
            <a:ext cx="4464496" cy="2628173"/>
            <a:chOff x="450156" y="3384706"/>
            <a:chExt cx="4464496" cy="2628173"/>
          </a:xfrm>
        </p:grpSpPr>
        <p:sp>
          <p:nvSpPr>
            <p:cNvPr id="7" name="Rectangle 6"/>
            <p:cNvSpPr/>
            <p:nvPr/>
          </p:nvSpPr>
          <p:spPr>
            <a:xfrm>
              <a:off x="819250" y="3780392"/>
              <a:ext cx="4095402" cy="2232487"/>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fr-FR" sz="2400" b="1" dirty="0" smtClean="0"/>
                <a:t>Risque </a:t>
              </a:r>
            </a:p>
            <a:p>
              <a:pPr algn="ctr"/>
              <a:r>
                <a:rPr lang="fr-FR" sz="2400" b="1" dirty="0" smtClean="0"/>
                <a:t>=</a:t>
              </a:r>
            </a:p>
            <a:p>
              <a:pPr algn="ctr"/>
              <a:r>
                <a:rPr lang="fr-FR" sz="2400" b="1" dirty="0" smtClean="0"/>
                <a:t>Combinaison </a:t>
              </a:r>
              <a:r>
                <a:rPr lang="fr-FR" sz="2400" b="1" dirty="0"/>
                <a:t>de la </a:t>
              </a:r>
              <a:r>
                <a:rPr lang="fr-FR" sz="2400" b="1" dirty="0" smtClean="0"/>
                <a:t>probabilité</a:t>
              </a:r>
            </a:p>
            <a:p>
              <a:pPr algn="ctr"/>
              <a:r>
                <a:rPr lang="fr-FR" sz="2400" b="1" dirty="0" smtClean="0"/>
                <a:t>d'un </a:t>
              </a:r>
              <a:r>
                <a:rPr lang="fr-FR" sz="2400" b="1" dirty="0"/>
                <a:t>événement et de </a:t>
              </a:r>
              <a:endParaRPr lang="fr-FR" sz="2400" b="1" dirty="0" smtClean="0"/>
            </a:p>
            <a:p>
              <a:pPr algn="ctr"/>
              <a:r>
                <a:rPr lang="fr-FR" sz="2400" b="1" dirty="0"/>
                <a:t>s</a:t>
              </a:r>
              <a:r>
                <a:rPr lang="fr-FR" sz="2400" b="1" dirty="0" smtClean="0"/>
                <a:t>es conséquences</a:t>
              </a:r>
              <a:endParaRPr lang="fr-FR" sz="2400" b="1" dirty="0"/>
            </a:p>
          </p:txBody>
        </p:sp>
        <p:sp>
          <p:nvSpPr>
            <p:cNvPr id="3" name="Rectangle 2"/>
            <p:cNvSpPr/>
            <p:nvPr/>
          </p:nvSpPr>
          <p:spPr>
            <a:xfrm>
              <a:off x="450156" y="3384706"/>
              <a:ext cx="1071066" cy="7918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smtClean="0"/>
                <a:t>2002</a:t>
              </a:r>
              <a:endParaRPr lang="fr-FR" sz="2800" b="1" dirty="0"/>
            </a:p>
          </p:txBody>
        </p:sp>
      </p:grpSp>
      <p:grpSp>
        <p:nvGrpSpPr>
          <p:cNvPr id="9" name="Groupe 8"/>
          <p:cNvGrpSpPr/>
          <p:nvPr/>
        </p:nvGrpSpPr>
        <p:grpSpPr>
          <a:xfrm>
            <a:off x="5994772" y="3384467"/>
            <a:ext cx="4320480" cy="2628651"/>
            <a:chOff x="5994772" y="3384467"/>
            <a:chExt cx="4320480" cy="2628651"/>
          </a:xfrm>
        </p:grpSpPr>
        <p:sp>
          <p:nvSpPr>
            <p:cNvPr id="6" name="Rectangle 5"/>
            <p:cNvSpPr/>
            <p:nvPr/>
          </p:nvSpPr>
          <p:spPr>
            <a:xfrm>
              <a:off x="6354812" y="3780631"/>
              <a:ext cx="3960440" cy="2232487"/>
            </a:xfrm>
            <a:prstGeom prst="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fr-FR" sz="2400" b="1" dirty="0" smtClean="0"/>
                <a:t>Risque </a:t>
              </a:r>
            </a:p>
            <a:p>
              <a:pPr algn="ctr"/>
              <a:r>
                <a:rPr lang="fr-FR" sz="2400" b="1" dirty="0" smtClean="0"/>
                <a:t>= </a:t>
              </a:r>
            </a:p>
            <a:p>
              <a:pPr algn="ctr"/>
              <a:r>
                <a:rPr lang="fr-FR" sz="2400" b="1" dirty="0" smtClean="0"/>
                <a:t>Effet </a:t>
              </a:r>
              <a:r>
                <a:rPr lang="fr-FR" sz="2400" b="1" dirty="0"/>
                <a:t>de l’incertitude </a:t>
              </a:r>
              <a:endParaRPr lang="fr-FR" sz="2400" b="1" dirty="0" smtClean="0"/>
            </a:p>
            <a:p>
              <a:pPr algn="ctr"/>
              <a:r>
                <a:rPr lang="fr-FR" sz="2400" b="1" dirty="0" smtClean="0"/>
                <a:t>sur </a:t>
              </a:r>
              <a:r>
                <a:rPr lang="fr-FR" sz="2400" b="1" dirty="0"/>
                <a:t>les </a:t>
              </a:r>
              <a:r>
                <a:rPr lang="fr-FR" sz="2400" b="1" dirty="0" smtClean="0"/>
                <a:t>objectifs de </a:t>
              </a:r>
            </a:p>
            <a:p>
              <a:pPr algn="ctr"/>
              <a:r>
                <a:rPr lang="fr-FR" sz="2400" b="1" dirty="0" smtClean="0"/>
                <a:t>l’entreprise</a:t>
              </a:r>
              <a:endParaRPr lang="fr-FR" sz="2400" b="1" dirty="0"/>
            </a:p>
          </p:txBody>
        </p:sp>
        <p:sp>
          <p:nvSpPr>
            <p:cNvPr id="8" name="Rectangle 7"/>
            <p:cNvSpPr/>
            <p:nvPr/>
          </p:nvSpPr>
          <p:spPr>
            <a:xfrm>
              <a:off x="5994772" y="3384467"/>
              <a:ext cx="1071066" cy="7918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FR" sz="2800" b="1" dirty="0">
                  <a:solidFill>
                    <a:schemeClr val="dk1"/>
                  </a:solidFill>
                </a:rPr>
                <a:t>2009</a:t>
              </a:r>
            </a:p>
          </p:txBody>
        </p:sp>
      </p:grpSp>
    </p:spTree>
    <p:extLst>
      <p:ext uri="{BB962C8B-B14F-4D97-AF65-F5344CB8AC3E}">
        <p14:creationId xmlns:p14="http://schemas.microsoft.com/office/powerpoint/2010/main" val="56457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ésentation ERM Dubois &amp; Foata 2012 version au 19 11 2012 - Défini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 ERM Dubois &amp; Foata 2012 version au 19 11 2012 - Définitive</Template>
  <TotalTime>7247</TotalTime>
  <Words>3638</Words>
  <Application>Microsoft Office PowerPoint</Application>
  <PresentationFormat>Personnalisé</PresentationFormat>
  <Paragraphs>616</Paragraphs>
  <Slides>35</Slides>
  <Notes>35</Notes>
  <HiddenSlides>0</HiddenSlides>
  <MMClips>6</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35</vt:i4>
      </vt:variant>
    </vt:vector>
  </HeadingPairs>
  <TitlesOfParts>
    <vt:vector size="46" baseType="lpstr">
      <vt:lpstr>Microsoft YaHei</vt:lpstr>
      <vt:lpstr>Arial</vt:lpstr>
      <vt:lpstr>Calibri</vt:lpstr>
      <vt:lpstr>Cambria</vt:lpstr>
      <vt:lpstr>Courier New</vt:lpstr>
      <vt:lpstr>Times New Roman</vt:lpstr>
      <vt:lpstr>Verdana</vt:lpstr>
      <vt:lpstr>Verdana </vt:lpstr>
      <vt:lpstr>Wingdings</vt:lpstr>
      <vt:lpstr>Wingdings 2</vt:lpstr>
      <vt:lpstr>Présentation ERM Dubois &amp; Foata 2012 version au 19 11 2012 - Définitive</vt:lpstr>
      <vt:lpstr>Diffusion d'une culture ERM au sein d'une organisation : une démarche complexe mais réalisable </vt:lpstr>
      <vt:lpstr>Agenda de l’atelier</vt:lpstr>
      <vt:lpstr>Quelques dates … </vt:lpstr>
      <vt:lpstr>Faillite d’ENRON (2001)</vt:lpstr>
      <vt:lpstr>Loi Sarbanes-Oxley (2002)</vt:lpstr>
      <vt:lpstr>Présentation PowerPoint</vt:lpstr>
      <vt:lpstr>COSO 1 (1992) - Internal Control  COSO 2 (2004) - Enterprise Risk Management</vt:lpstr>
      <vt:lpstr>Cube COSO ERM (2004)</vt:lpstr>
      <vt:lpstr>La notion de risque a évolué dans le temps</vt:lpstr>
      <vt:lpstr>Pourquoi un intérêt grandissant pour l’ERM ?</vt:lpstr>
      <vt:lpstr>Pourquoi un intérêt grandissant pour l’ERM ?</vt:lpstr>
      <vt:lpstr>Définir l’ERM : préalable à la culture du risque</vt:lpstr>
      <vt:lpstr>Définir l’ERM : capacité à répondre à ces questions </vt:lpstr>
      <vt:lpstr>Témoignages : quelle est la place de l’ERM dans votre entreprise ? La parole aux Actuaires Expert ERM</vt:lpstr>
      <vt:lpstr>Témoignages : quelle est la place de l’ERM dans votre entreprise ? La parole aux Actuaires Expert ERM</vt:lpstr>
      <vt:lpstr>ERM dans Solvabilité II : la définition de l’appétence au risque est un prérequis </vt:lpstr>
      <vt:lpstr>Gouvernance des risques : Conception, conduite et contrôle du risque vis-à-vis des parties prenantes de l’entreprise  </vt:lpstr>
      <vt:lpstr>Gouvernance des risques : Conception, conduite et contrôle du risque vis-à-vis des parties prenantes de l’entreprise </vt:lpstr>
      <vt:lpstr>Généraliser l’ERM à toute l’organisation implique le développement d’une « culture ERM »</vt:lpstr>
      <vt:lpstr>Culture d’entreprise : fondements et apports pour l’entreprise</vt:lpstr>
      <vt:lpstr>Pourquoi renforcer la culture ERM au sein des organisations ?</vt:lpstr>
      <vt:lpstr>Développer la culture ERM : oui mais …   l’ERM ne se limite pas au contrôle des risques !</vt:lpstr>
      <vt:lpstr>12 caractéristiques d’une saine culture ERM Source : RiskWise – ERM Symposium 2013</vt:lpstr>
      <vt:lpstr>Le cadre ERM soutient la culture ERM</vt:lpstr>
      <vt:lpstr>La culture ERM repose sur la responsabilisation de tous les collaborateurs … </vt:lpstr>
      <vt:lpstr>Diffuser l’ERM : faire face à la résistance </vt:lpstr>
      <vt:lpstr>La vision US de l’ERM 3 questions à Nefissa Sator, Actuaire Expert ERM, CERA</vt:lpstr>
      <vt:lpstr>La vision US de l’ERM 3 questions à Nefissa Sator, Actuaire Expert ERM, CERA</vt:lpstr>
      <vt:lpstr>La vision US de l’ERM 3 questions à Nefissa Sator, Actuaire Expert ERM, CERA</vt:lpstr>
      <vt:lpstr>Devenir actuaire expert ERM</vt:lpstr>
      <vt:lpstr>Quelques mots sur le Club ERM</vt:lpstr>
      <vt:lpstr>Qui sommes-nous ? </vt:lpstr>
      <vt:lpstr>Comment ça marche ? </vt:lpstr>
      <vt:lpstr>Calendrier 2014-2015</vt:lpstr>
      <vt:lpstr>Diffusion d'une culture ERM au sein d'une organisation : une démarche complexe mais réalisable </vt:lpstr>
    </vt:vector>
  </TitlesOfParts>
  <Company>RGARE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 des risques (ERM)</dc:title>
  <dc:creator>Dubois, David</dc:creator>
  <cp:lastModifiedBy>David Dubois</cp:lastModifiedBy>
  <cp:revision>298</cp:revision>
  <cp:lastPrinted>2014-11-06T17:20:26Z</cp:lastPrinted>
  <dcterms:created xsi:type="dcterms:W3CDTF">2014-10-01T14:58:50Z</dcterms:created>
  <dcterms:modified xsi:type="dcterms:W3CDTF">2014-11-22T20:46:39Z</dcterms:modified>
</cp:coreProperties>
</file>