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32" r:id="rId2"/>
  </p:sldMasterIdLst>
  <p:notesMasterIdLst>
    <p:notesMasterId r:id="rId49"/>
  </p:notesMasterIdLst>
  <p:sldIdLst>
    <p:sldId id="256" r:id="rId3"/>
    <p:sldId id="257" r:id="rId4"/>
    <p:sldId id="462" r:id="rId5"/>
    <p:sldId id="463" r:id="rId6"/>
    <p:sldId id="451" r:id="rId7"/>
    <p:sldId id="450" r:id="rId8"/>
    <p:sldId id="452" r:id="rId9"/>
    <p:sldId id="375" r:id="rId10"/>
    <p:sldId id="440" r:id="rId11"/>
    <p:sldId id="417" r:id="rId12"/>
    <p:sldId id="418" r:id="rId13"/>
    <p:sldId id="381" r:id="rId14"/>
    <p:sldId id="455" r:id="rId15"/>
    <p:sldId id="382" r:id="rId16"/>
    <p:sldId id="377" r:id="rId17"/>
    <p:sldId id="472" r:id="rId18"/>
    <p:sldId id="423" r:id="rId19"/>
    <p:sldId id="445" r:id="rId20"/>
    <p:sldId id="424" r:id="rId21"/>
    <p:sldId id="459" r:id="rId22"/>
    <p:sldId id="407" r:id="rId23"/>
    <p:sldId id="425" r:id="rId24"/>
    <p:sldId id="430" r:id="rId25"/>
    <p:sldId id="465" r:id="rId26"/>
    <p:sldId id="466" r:id="rId27"/>
    <p:sldId id="406" r:id="rId28"/>
    <p:sldId id="426" r:id="rId29"/>
    <p:sldId id="404" r:id="rId30"/>
    <p:sldId id="408" r:id="rId31"/>
    <p:sldId id="420" r:id="rId32"/>
    <p:sldId id="421" r:id="rId33"/>
    <p:sldId id="461" r:id="rId34"/>
    <p:sldId id="386" r:id="rId35"/>
    <p:sldId id="439" r:id="rId36"/>
    <p:sldId id="434" r:id="rId37"/>
    <p:sldId id="436" r:id="rId38"/>
    <p:sldId id="391" r:id="rId39"/>
    <p:sldId id="392" r:id="rId40"/>
    <p:sldId id="389" r:id="rId41"/>
    <p:sldId id="390" r:id="rId42"/>
    <p:sldId id="468" r:id="rId43"/>
    <p:sldId id="393" r:id="rId44"/>
    <p:sldId id="438" r:id="rId45"/>
    <p:sldId id="467" r:id="rId46"/>
    <p:sldId id="259" r:id="rId47"/>
    <p:sldId id="261" r:id="rId48"/>
  </p:sldIdLst>
  <p:sldSz cx="12192000" cy="6858000"/>
  <p:notesSz cx="6858000" cy="9144000"/>
  <p:defaultTextStyle>
    <a:defPPr>
      <a:defRPr lang="fr-FR"/>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57C"/>
    <a:srgbClr val="FE393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04" autoAdjust="0"/>
    <p:restoredTop sz="94660"/>
  </p:normalViewPr>
  <p:slideViewPr>
    <p:cSldViewPr snapToGrid="0">
      <p:cViewPr varScale="1">
        <p:scale>
          <a:sx n="86" d="100"/>
          <a:sy n="86" d="100"/>
        </p:scale>
        <p:origin x="470"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viewProps" Target="view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image" Target="../media/image9.png"/></Relationships>
</file>

<file path=ppt/diagrams/_rels/drawing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image" Target="../media/image9.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537A98C-2570-CF46-B9E5-4E9147B2FB8E}" type="doc">
      <dgm:prSet loTypeId="urn:microsoft.com/office/officeart/2005/8/layout/hProcess10" loCatId="" qsTypeId="urn:microsoft.com/office/officeart/2005/8/quickstyle/simple1" qsCatId="simple" csTypeId="urn:microsoft.com/office/officeart/2005/8/colors/accent1_2" csCatId="accent1" phldr="1"/>
      <dgm:spPr/>
      <dgm:t>
        <a:bodyPr/>
        <a:lstStyle/>
        <a:p>
          <a:endParaRPr lang="en-US"/>
        </a:p>
      </dgm:t>
    </dgm:pt>
    <dgm:pt modelId="{FE547B11-617C-904C-A438-F3A20F42FDB5}">
      <dgm:prSet phldrT="[Text]"/>
      <dgm:spPr/>
      <dgm:t>
        <a:bodyPr/>
        <a:lstStyle/>
        <a:p>
          <a:r>
            <a:rPr lang="en-US" b="1" dirty="0"/>
            <a:t>1. Background</a:t>
          </a:r>
        </a:p>
      </dgm:t>
    </dgm:pt>
    <dgm:pt modelId="{A601A3B9-7FBC-FC40-BF55-D69958A4DE02}" type="parTrans" cxnId="{842C81C0-D539-3247-9243-F2302C78FD49}">
      <dgm:prSet/>
      <dgm:spPr/>
      <dgm:t>
        <a:bodyPr/>
        <a:lstStyle/>
        <a:p>
          <a:endParaRPr lang="en-US"/>
        </a:p>
      </dgm:t>
    </dgm:pt>
    <dgm:pt modelId="{A4F0CFF4-76AA-3242-A042-D3D3FF3D3A64}" type="sibTrans" cxnId="{842C81C0-D539-3247-9243-F2302C78FD49}">
      <dgm:prSet/>
      <dgm:spPr/>
      <dgm:t>
        <a:bodyPr/>
        <a:lstStyle/>
        <a:p>
          <a:endParaRPr lang="en-US"/>
        </a:p>
      </dgm:t>
    </dgm:pt>
    <dgm:pt modelId="{FE634587-8FDF-E940-85FA-05C2690E891A}">
      <dgm:prSet phldrT="[Text]"/>
      <dgm:spPr/>
      <dgm:t>
        <a:bodyPr/>
        <a:lstStyle/>
        <a:p>
          <a:r>
            <a:rPr lang="en-US" dirty="0"/>
            <a:t>Disability insurance in SA</a:t>
          </a:r>
        </a:p>
      </dgm:t>
    </dgm:pt>
    <dgm:pt modelId="{2CE42F69-E755-2B49-99EF-99538F388F7C}" type="parTrans" cxnId="{070CBB71-D74B-EC4C-B824-F56524CA2915}">
      <dgm:prSet/>
      <dgm:spPr/>
      <dgm:t>
        <a:bodyPr/>
        <a:lstStyle/>
        <a:p>
          <a:endParaRPr lang="en-US"/>
        </a:p>
      </dgm:t>
    </dgm:pt>
    <dgm:pt modelId="{49CBD275-CF77-1D47-B77B-F5F93BC58B76}" type="sibTrans" cxnId="{070CBB71-D74B-EC4C-B824-F56524CA2915}">
      <dgm:prSet/>
      <dgm:spPr/>
      <dgm:t>
        <a:bodyPr/>
        <a:lstStyle/>
        <a:p>
          <a:endParaRPr lang="en-US"/>
        </a:p>
      </dgm:t>
    </dgm:pt>
    <dgm:pt modelId="{7FDF8E52-2D2F-ED41-BEFD-7D8985945F67}">
      <dgm:prSet phldrT="[Text]"/>
      <dgm:spPr/>
      <dgm:t>
        <a:bodyPr/>
        <a:lstStyle/>
        <a:p>
          <a:r>
            <a:rPr lang="en-US" dirty="0"/>
            <a:t>Claim intervention</a:t>
          </a:r>
        </a:p>
      </dgm:t>
    </dgm:pt>
    <dgm:pt modelId="{1A39E0DC-06E7-9B43-8FFF-7179C570F9D9}" type="parTrans" cxnId="{2E4557EC-883A-B040-A005-5EE60BDC3F3D}">
      <dgm:prSet/>
      <dgm:spPr/>
      <dgm:t>
        <a:bodyPr/>
        <a:lstStyle/>
        <a:p>
          <a:endParaRPr lang="en-US"/>
        </a:p>
      </dgm:t>
    </dgm:pt>
    <dgm:pt modelId="{8D6CE66A-7BA4-994E-BEC3-D1FE5E00EA14}" type="sibTrans" cxnId="{2E4557EC-883A-B040-A005-5EE60BDC3F3D}">
      <dgm:prSet/>
      <dgm:spPr/>
      <dgm:t>
        <a:bodyPr/>
        <a:lstStyle/>
        <a:p>
          <a:endParaRPr lang="en-US"/>
        </a:p>
      </dgm:t>
    </dgm:pt>
    <dgm:pt modelId="{8C7C0881-2098-D642-AEDD-DA6758718513}">
      <dgm:prSet phldrT="[Text]" custT="1"/>
      <dgm:spPr/>
      <dgm:t>
        <a:bodyPr/>
        <a:lstStyle/>
        <a:p>
          <a:pPr algn="l"/>
          <a:r>
            <a:rPr lang="en-US" sz="2600" b="1" dirty="0"/>
            <a:t>2. Data &amp; </a:t>
          </a:r>
        </a:p>
        <a:p>
          <a:pPr algn="l"/>
          <a:r>
            <a:rPr lang="en-US" sz="2600" b="1" dirty="0"/>
            <a:t>3. </a:t>
          </a:r>
          <a:r>
            <a:rPr lang="en-US" sz="2500" b="1" dirty="0"/>
            <a:t>Methodology</a:t>
          </a:r>
        </a:p>
      </dgm:t>
    </dgm:pt>
    <dgm:pt modelId="{8B5757EE-F3AF-BF49-A9B9-B874FB83BACC}" type="parTrans" cxnId="{9783A037-92B4-3D40-91C0-4D9B58689933}">
      <dgm:prSet/>
      <dgm:spPr/>
      <dgm:t>
        <a:bodyPr/>
        <a:lstStyle/>
        <a:p>
          <a:endParaRPr lang="en-US"/>
        </a:p>
      </dgm:t>
    </dgm:pt>
    <dgm:pt modelId="{574A0D3D-780B-AB4C-BA10-D60F95ECE278}" type="sibTrans" cxnId="{9783A037-92B4-3D40-91C0-4D9B58689933}">
      <dgm:prSet/>
      <dgm:spPr/>
      <dgm:t>
        <a:bodyPr/>
        <a:lstStyle/>
        <a:p>
          <a:endParaRPr lang="en-US"/>
        </a:p>
      </dgm:t>
    </dgm:pt>
    <dgm:pt modelId="{72EA23EA-FCEF-6741-9406-7C098432755A}">
      <dgm:prSet phldrT="[Text]"/>
      <dgm:spPr/>
      <dgm:t>
        <a:bodyPr/>
        <a:lstStyle/>
        <a:p>
          <a:pPr>
            <a:buNone/>
          </a:pPr>
          <a:r>
            <a:rPr lang="en-US" sz="2600" b="1" dirty="0"/>
            <a:t>4. Results</a:t>
          </a:r>
        </a:p>
      </dgm:t>
    </dgm:pt>
    <dgm:pt modelId="{239259FE-410B-7D49-938F-AE30ECC993C3}" type="parTrans" cxnId="{C2C16E91-5B15-1741-992B-4255F55A38F5}">
      <dgm:prSet/>
      <dgm:spPr/>
      <dgm:t>
        <a:bodyPr/>
        <a:lstStyle/>
        <a:p>
          <a:endParaRPr lang="en-US"/>
        </a:p>
      </dgm:t>
    </dgm:pt>
    <dgm:pt modelId="{BED8CB3D-191B-1A4F-9778-77D7B7974D0E}" type="sibTrans" cxnId="{C2C16E91-5B15-1741-992B-4255F55A38F5}">
      <dgm:prSet/>
      <dgm:spPr/>
      <dgm:t>
        <a:bodyPr/>
        <a:lstStyle/>
        <a:p>
          <a:endParaRPr lang="en-US"/>
        </a:p>
      </dgm:t>
    </dgm:pt>
    <dgm:pt modelId="{FFF33210-4DB2-B645-BEE0-FA14E6151FAF}">
      <dgm:prSet phldrT="[Text]"/>
      <dgm:spPr/>
      <dgm:t>
        <a:bodyPr/>
        <a:lstStyle/>
        <a:p>
          <a:r>
            <a:rPr lang="en-US" sz="2000" dirty="0"/>
            <a:t>Exploratory</a:t>
          </a:r>
        </a:p>
      </dgm:t>
    </dgm:pt>
    <dgm:pt modelId="{E6F88ECA-BF9B-604C-BCC7-F8D86E840BB3}" type="parTrans" cxnId="{A978F022-3077-3D44-AC2F-3057E1AA8EA5}">
      <dgm:prSet/>
      <dgm:spPr/>
      <dgm:t>
        <a:bodyPr/>
        <a:lstStyle/>
        <a:p>
          <a:endParaRPr lang="en-US"/>
        </a:p>
      </dgm:t>
    </dgm:pt>
    <dgm:pt modelId="{5DF036E1-9F81-B443-88A6-08E9EE53CAA3}" type="sibTrans" cxnId="{A978F022-3077-3D44-AC2F-3057E1AA8EA5}">
      <dgm:prSet/>
      <dgm:spPr/>
      <dgm:t>
        <a:bodyPr/>
        <a:lstStyle/>
        <a:p>
          <a:endParaRPr lang="en-US"/>
        </a:p>
      </dgm:t>
    </dgm:pt>
    <dgm:pt modelId="{8FD34B6F-D02D-E34E-9D0F-9B85B7FB9746}">
      <dgm:prSet phldrT="[Text]"/>
      <dgm:spPr/>
      <dgm:t>
        <a:bodyPr/>
        <a:lstStyle/>
        <a:p>
          <a:r>
            <a:rPr lang="en-US" sz="2000" dirty="0"/>
            <a:t>Intervened subgroup</a:t>
          </a:r>
        </a:p>
      </dgm:t>
    </dgm:pt>
    <dgm:pt modelId="{5FED9239-1B5C-B249-9569-2A94ED2DD883}" type="parTrans" cxnId="{BA536399-1A0E-8F46-9D69-3633B55B81DB}">
      <dgm:prSet/>
      <dgm:spPr/>
      <dgm:t>
        <a:bodyPr/>
        <a:lstStyle/>
        <a:p>
          <a:endParaRPr lang="en-US"/>
        </a:p>
      </dgm:t>
    </dgm:pt>
    <dgm:pt modelId="{E26CBB1D-82F6-FA49-B501-8EF8496E0E9A}" type="sibTrans" cxnId="{BA536399-1A0E-8F46-9D69-3633B55B81DB}">
      <dgm:prSet/>
      <dgm:spPr/>
      <dgm:t>
        <a:bodyPr/>
        <a:lstStyle/>
        <a:p>
          <a:endParaRPr lang="en-US"/>
        </a:p>
      </dgm:t>
    </dgm:pt>
    <dgm:pt modelId="{D9AC8DDB-1539-D442-B20B-6155ED5ACEFE}">
      <dgm:prSet phldrT="[Text]"/>
      <dgm:spPr/>
      <dgm:t>
        <a:bodyPr/>
        <a:lstStyle/>
        <a:p>
          <a:r>
            <a:rPr lang="en-US" dirty="0"/>
            <a:t>Claim factors significant to RTW</a:t>
          </a:r>
        </a:p>
      </dgm:t>
    </dgm:pt>
    <dgm:pt modelId="{FC82E43C-9C58-254A-AF14-ADE12A4F8F54}" type="parTrans" cxnId="{2835FADA-9894-E74F-BC7C-4913A31A13F7}">
      <dgm:prSet/>
      <dgm:spPr/>
      <dgm:t>
        <a:bodyPr/>
        <a:lstStyle/>
        <a:p>
          <a:endParaRPr lang="en-US"/>
        </a:p>
      </dgm:t>
    </dgm:pt>
    <dgm:pt modelId="{52D685BF-6973-A74D-A873-5993864A5CE7}" type="sibTrans" cxnId="{2835FADA-9894-E74F-BC7C-4913A31A13F7}">
      <dgm:prSet/>
      <dgm:spPr/>
      <dgm:t>
        <a:bodyPr/>
        <a:lstStyle/>
        <a:p>
          <a:endParaRPr lang="en-US"/>
        </a:p>
      </dgm:t>
    </dgm:pt>
    <dgm:pt modelId="{4AC77C66-E566-6A46-BD38-EFA07CACB106}">
      <dgm:prSet phldrT="[Text]" custT="1"/>
      <dgm:spPr/>
      <dgm:t>
        <a:bodyPr/>
        <a:lstStyle/>
        <a:p>
          <a:pPr>
            <a:buNone/>
          </a:pPr>
          <a:r>
            <a:rPr lang="en-US" sz="2600" b="1" dirty="0"/>
            <a:t>5.Conclusions</a:t>
          </a:r>
          <a:endParaRPr lang="en-US" sz="2600" dirty="0"/>
        </a:p>
      </dgm:t>
    </dgm:pt>
    <dgm:pt modelId="{77C1F92D-F803-574B-8E4F-7E6D64A85416}" type="parTrans" cxnId="{348F181F-AEB4-B645-9D07-10109DE0B5A1}">
      <dgm:prSet/>
      <dgm:spPr/>
      <dgm:t>
        <a:bodyPr/>
        <a:lstStyle/>
        <a:p>
          <a:endParaRPr lang="en-US"/>
        </a:p>
      </dgm:t>
    </dgm:pt>
    <dgm:pt modelId="{E03E4F08-66A6-0F46-899F-0A8BB0281190}" type="sibTrans" cxnId="{348F181F-AEB4-B645-9D07-10109DE0B5A1}">
      <dgm:prSet/>
      <dgm:spPr/>
      <dgm:t>
        <a:bodyPr/>
        <a:lstStyle/>
        <a:p>
          <a:endParaRPr lang="en-US"/>
        </a:p>
      </dgm:t>
    </dgm:pt>
    <dgm:pt modelId="{E1250511-CCCA-6646-BBCD-E8C957D08E04}">
      <dgm:prSet phldrT="[Text]"/>
      <dgm:spPr/>
      <dgm:t>
        <a:bodyPr/>
        <a:lstStyle/>
        <a:p>
          <a:endParaRPr lang="en-US" sz="2000" dirty="0"/>
        </a:p>
      </dgm:t>
    </dgm:pt>
    <dgm:pt modelId="{14636A8A-5C56-2141-8648-9A9CA7581563}" type="parTrans" cxnId="{38315BED-6497-2A46-ADE0-10D9C1B8577F}">
      <dgm:prSet/>
      <dgm:spPr/>
      <dgm:t>
        <a:bodyPr/>
        <a:lstStyle/>
        <a:p>
          <a:endParaRPr lang="en-US"/>
        </a:p>
      </dgm:t>
    </dgm:pt>
    <dgm:pt modelId="{B710D6C7-3287-9B45-BF60-D61D335A3E26}" type="sibTrans" cxnId="{38315BED-6497-2A46-ADE0-10D9C1B8577F}">
      <dgm:prSet/>
      <dgm:spPr/>
      <dgm:t>
        <a:bodyPr/>
        <a:lstStyle/>
        <a:p>
          <a:endParaRPr lang="en-US"/>
        </a:p>
      </dgm:t>
    </dgm:pt>
    <dgm:pt modelId="{D78FEFDC-D696-714B-ABF4-0BD3D28901BB}" type="pres">
      <dgm:prSet presAssocID="{1537A98C-2570-CF46-B9E5-4E9147B2FB8E}" presName="Name0" presStyleCnt="0">
        <dgm:presLayoutVars>
          <dgm:dir/>
          <dgm:resizeHandles val="exact"/>
        </dgm:presLayoutVars>
      </dgm:prSet>
      <dgm:spPr/>
    </dgm:pt>
    <dgm:pt modelId="{8CD1B992-EC8D-DA4C-953F-7EC5F057CDFB}" type="pres">
      <dgm:prSet presAssocID="{FE547B11-617C-904C-A438-F3A20F42FDB5}" presName="composite" presStyleCnt="0"/>
      <dgm:spPr/>
    </dgm:pt>
    <dgm:pt modelId="{6D4E0A9D-B5F4-E044-8C24-9E7C448B301E}" type="pres">
      <dgm:prSet presAssocID="{FE547B11-617C-904C-A438-F3A20F42FDB5}" presName="imagSh" presStyleLbl="bgImgPlace1" presStyleIdx="0" presStyleCnt="3"/>
      <dgm:spPr>
        <a:blipFill rotWithShape="1">
          <a:blip xmlns:r="http://schemas.openxmlformats.org/officeDocument/2006/relationships" r:embed="rId1">
            <a:duotone>
              <a:prstClr val="black"/>
              <a:schemeClr val="accent1">
                <a:tint val="45000"/>
                <a:satMod val="400000"/>
              </a:schemeClr>
            </a:duotone>
          </a:blip>
          <a:srcRect/>
          <a:stretch>
            <a:fillRect l="-1000" r="-1000"/>
          </a:stretch>
        </a:blipFill>
      </dgm:spPr>
    </dgm:pt>
    <dgm:pt modelId="{66058C5C-C421-1C4B-B73E-0A10A66CE12F}" type="pres">
      <dgm:prSet presAssocID="{FE547B11-617C-904C-A438-F3A20F42FDB5}" presName="txNode" presStyleLbl="node1" presStyleIdx="0" presStyleCnt="3">
        <dgm:presLayoutVars>
          <dgm:bulletEnabled val="1"/>
        </dgm:presLayoutVars>
      </dgm:prSet>
      <dgm:spPr/>
    </dgm:pt>
    <dgm:pt modelId="{E1822A8A-6E47-514D-9911-AD80DAD1F0AA}" type="pres">
      <dgm:prSet presAssocID="{A4F0CFF4-76AA-3242-A042-D3D3FF3D3A64}" presName="sibTrans" presStyleLbl="sibTrans2D1" presStyleIdx="0" presStyleCnt="2"/>
      <dgm:spPr/>
    </dgm:pt>
    <dgm:pt modelId="{F5B94D64-7BCD-6D43-A893-DCBACDA35DBC}" type="pres">
      <dgm:prSet presAssocID="{A4F0CFF4-76AA-3242-A042-D3D3FF3D3A64}" presName="connTx" presStyleLbl="sibTrans2D1" presStyleIdx="0" presStyleCnt="2"/>
      <dgm:spPr/>
    </dgm:pt>
    <dgm:pt modelId="{79293D92-64B8-4F47-A920-178487133E5B}" type="pres">
      <dgm:prSet presAssocID="{8C7C0881-2098-D642-AEDD-DA6758718513}" presName="composite" presStyleCnt="0"/>
      <dgm:spPr/>
    </dgm:pt>
    <dgm:pt modelId="{04BD3379-398F-2C45-95B6-9E762FC65664}" type="pres">
      <dgm:prSet presAssocID="{8C7C0881-2098-D642-AEDD-DA6758718513}" presName="imagSh" presStyleLbl="bgImgPlace1" presStyleIdx="1" presStyleCnt="3"/>
      <dgm:spPr>
        <a:blipFill rotWithShape="1">
          <a:blip xmlns:r="http://schemas.openxmlformats.org/officeDocument/2006/relationships" r:embed="rId2">
            <a:duotone>
              <a:schemeClr val="accent1">
                <a:shade val="45000"/>
                <a:satMod val="135000"/>
              </a:schemeClr>
              <a:prstClr val="white"/>
            </a:duotone>
          </a:blip>
          <a:srcRect/>
          <a:stretch>
            <a:fillRect l="-2000" r="-2000"/>
          </a:stretch>
        </a:blipFill>
      </dgm:spPr>
    </dgm:pt>
    <dgm:pt modelId="{C45EAB3F-5154-884D-A53E-67CA6FE35FC4}" type="pres">
      <dgm:prSet presAssocID="{8C7C0881-2098-D642-AEDD-DA6758718513}" presName="txNode" presStyleLbl="node1" presStyleIdx="1" presStyleCnt="3">
        <dgm:presLayoutVars>
          <dgm:bulletEnabled val="1"/>
        </dgm:presLayoutVars>
      </dgm:prSet>
      <dgm:spPr/>
    </dgm:pt>
    <dgm:pt modelId="{909BB20F-A351-F34F-8A57-8ED2B90B786C}" type="pres">
      <dgm:prSet presAssocID="{574A0D3D-780B-AB4C-BA10-D60F95ECE278}" presName="sibTrans" presStyleLbl="sibTrans2D1" presStyleIdx="1" presStyleCnt="2"/>
      <dgm:spPr/>
    </dgm:pt>
    <dgm:pt modelId="{96E6DF98-5F6E-FF42-93C7-8015C3B1D35F}" type="pres">
      <dgm:prSet presAssocID="{574A0D3D-780B-AB4C-BA10-D60F95ECE278}" presName="connTx" presStyleLbl="sibTrans2D1" presStyleIdx="1" presStyleCnt="2"/>
      <dgm:spPr/>
    </dgm:pt>
    <dgm:pt modelId="{7BBA7277-1CD6-394E-A418-5ABF9B01BCA2}" type="pres">
      <dgm:prSet presAssocID="{72EA23EA-FCEF-6741-9406-7C098432755A}" presName="composite" presStyleCnt="0"/>
      <dgm:spPr/>
    </dgm:pt>
    <dgm:pt modelId="{629931D0-AFF0-7442-824A-662781E0C8A7}" type="pres">
      <dgm:prSet presAssocID="{72EA23EA-FCEF-6741-9406-7C098432755A}" presName="imagSh" presStyleLbl="bgImgPlace1" presStyleIdx="2" presStyleCnt="3"/>
      <dgm:spPr>
        <a:blipFill rotWithShape="1">
          <a:blip xmlns:r="http://schemas.openxmlformats.org/officeDocument/2006/relationships" r:embed="rId3">
            <a:duotone>
              <a:schemeClr val="accent1">
                <a:shade val="45000"/>
                <a:satMod val="135000"/>
              </a:schemeClr>
              <a:prstClr val="white"/>
            </a:duotone>
          </a:blip>
          <a:srcRect/>
          <a:stretch>
            <a:fillRect/>
          </a:stretch>
        </a:blipFill>
      </dgm:spPr>
    </dgm:pt>
    <dgm:pt modelId="{4298E532-7143-A34E-BD8F-8590B9E7276C}" type="pres">
      <dgm:prSet presAssocID="{72EA23EA-FCEF-6741-9406-7C098432755A}" presName="txNode" presStyleLbl="node1" presStyleIdx="2" presStyleCnt="3">
        <dgm:presLayoutVars>
          <dgm:bulletEnabled val="1"/>
        </dgm:presLayoutVars>
      </dgm:prSet>
      <dgm:spPr/>
    </dgm:pt>
  </dgm:ptLst>
  <dgm:cxnLst>
    <dgm:cxn modelId="{9068B501-90F8-9345-B448-1F09C3E3128A}" type="presOf" srcId="{FE547B11-617C-904C-A438-F3A20F42FDB5}" destId="{66058C5C-C421-1C4B-B73E-0A10A66CE12F}" srcOrd="0" destOrd="0" presId="urn:microsoft.com/office/officeart/2005/8/layout/hProcess10"/>
    <dgm:cxn modelId="{9870DD12-1E3B-0247-B627-8B447E5DF4D0}" type="presOf" srcId="{574A0D3D-780B-AB4C-BA10-D60F95ECE278}" destId="{96E6DF98-5F6E-FF42-93C7-8015C3B1D35F}" srcOrd="1" destOrd="0" presId="urn:microsoft.com/office/officeart/2005/8/layout/hProcess10"/>
    <dgm:cxn modelId="{348F181F-AEB4-B645-9D07-10109DE0B5A1}" srcId="{72EA23EA-FCEF-6741-9406-7C098432755A}" destId="{4AC77C66-E566-6A46-BD38-EFA07CACB106}" srcOrd="3" destOrd="0" parTransId="{77C1F92D-F803-574B-8E4F-7E6D64A85416}" sibTransId="{E03E4F08-66A6-0F46-899F-0A8BB0281190}"/>
    <dgm:cxn modelId="{A978F022-3077-3D44-AC2F-3057E1AA8EA5}" srcId="{72EA23EA-FCEF-6741-9406-7C098432755A}" destId="{FFF33210-4DB2-B645-BEE0-FA14E6151FAF}" srcOrd="0" destOrd="0" parTransId="{E6F88ECA-BF9B-604C-BCC7-F8D86E840BB3}" sibTransId="{5DF036E1-9F81-B443-88A6-08E9EE53CAA3}"/>
    <dgm:cxn modelId="{2A2FFD2E-D093-D74A-8E5A-06490252D8D1}" type="presOf" srcId="{1537A98C-2570-CF46-B9E5-4E9147B2FB8E}" destId="{D78FEFDC-D696-714B-ABF4-0BD3D28901BB}" srcOrd="0" destOrd="0" presId="urn:microsoft.com/office/officeart/2005/8/layout/hProcess10"/>
    <dgm:cxn modelId="{C32CBA2F-3EC5-9F47-B304-3A1AEFA609E3}" type="presOf" srcId="{A4F0CFF4-76AA-3242-A042-D3D3FF3D3A64}" destId="{E1822A8A-6E47-514D-9911-AD80DAD1F0AA}" srcOrd="0" destOrd="0" presId="urn:microsoft.com/office/officeart/2005/8/layout/hProcess10"/>
    <dgm:cxn modelId="{9783A037-92B4-3D40-91C0-4D9B58689933}" srcId="{1537A98C-2570-CF46-B9E5-4E9147B2FB8E}" destId="{8C7C0881-2098-D642-AEDD-DA6758718513}" srcOrd="1" destOrd="0" parTransId="{8B5757EE-F3AF-BF49-A9B9-B874FB83BACC}" sibTransId="{574A0D3D-780B-AB4C-BA10-D60F95ECE278}"/>
    <dgm:cxn modelId="{16F4EE5E-0EAC-414E-8007-7E7ED8B3C32A}" type="presOf" srcId="{4AC77C66-E566-6A46-BD38-EFA07CACB106}" destId="{4298E532-7143-A34E-BD8F-8590B9E7276C}" srcOrd="0" destOrd="4" presId="urn:microsoft.com/office/officeart/2005/8/layout/hProcess10"/>
    <dgm:cxn modelId="{6482E65F-3736-0A4C-8327-8F3ABEB45C51}" type="presOf" srcId="{D9AC8DDB-1539-D442-B20B-6155ED5ACEFE}" destId="{66058C5C-C421-1C4B-B73E-0A10A66CE12F}" srcOrd="0" destOrd="3" presId="urn:microsoft.com/office/officeart/2005/8/layout/hProcess10"/>
    <dgm:cxn modelId="{A44BE245-D889-8448-87FD-07D97160FF2E}" type="presOf" srcId="{FE634587-8FDF-E940-85FA-05C2690E891A}" destId="{66058C5C-C421-1C4B-B73E-0A10A66CE12F}" srcOrd="0" destOrd="1" presId="urn:microsoft.com/office/officeart/2005/8/layout/hProcess10"/>
    <dgm:cxn modelId="{8447CA4D-1569-5D48-8EBD-1EF5087FB883}" type="presOf" srcId="{8C7C0881-2098-D642-AEDD-DA6758718513}" destId="{C45EAB3F-5154-884D-A53E-67CA6FE35FC4}" srcOrd="0" destOrd="0" presId="urn:microsoft.com/office/officeart/2005/8/layout/hProcess10"/>
    <dgm:cxn modelId="{87089C50-0066-4443-83E2-A85B58419270}" type="presOf" srcId="{72EA23EA-FCEF-6741-9406-7C098432755A}" destId="{4298E532-7143-A34E-BD8F-8590B9E7276C}" srcOrd="0" destOrd="0" presId="urn:microsoft.com/office/officeart/2005/8/layout/hProcess10"/>
    <dgm:cxn modelId="{070CBB71-D74B-EC4C-B824-F56524CA2915}" srcId="{FE547B11-617C-904C-A438-F3A20F42FDB5}" destId="{FE634587-8FDF-E940-85FA-05C2690E891A}" srcOrd="0" destOrd="0" parTransId="{2CE42F69-E755-2B49-99EF-99538F388F7C}" sibTransId="{49CBD275-CF77-1D47-B77B-F5F93BC58B76}"/>
    <dgm:cxn modelId="{C2C16E91-5B15-1741-992B-4255F55A38F5}" srcId="{1537A98C-2570-CF46-B9E5-4E9147B2FB8E}" destId="{72EA23EA-FCEF-6741-9406-7C098432755A}" srcOrd="2" destOrd="0" parTransId="{239259FE-410B-7D49-938F-AE30ECC993C3}" sibTransId="{BED8CB3D-191B-1A4F-9778-77D7B7974D0E}"/>
    <dgm:cxn modelId="{BA536399-1A0E-8F46-9D69-3633B55B81DB}" srcId="{72EA23EA-FCEF-6741-9406-7C098432755A}" destId="{8FD34B6F-D02D-E34E-9D0F-9B85B7FB9746}" srcOrd="1" destOrd="0" parTransId="{5FED9239-1B5C-B249-9569-2A94ED2DD883}" sibTransId="{E26CBB1D-82F6-FA49-B501-8EF8496E0E9A}"/>
    <dgm:cxn modelId="{54E6FEA8-4CBF-D046-A2C8-B52548FA9A1F}" type="presOf" srcId="{FFF33210-4DB2-B645-BEE0-FA14E6151FAF}" destId="{4298E532-7143-A34E-BD8F-8590B9E7276C}" srcOrd="0" destOrd="1" presId="urn:microsoft.com/office/officeart/2005/8/layout/hProcess10"/>
    <dgm:cxn modelId="{842C81C0-D539-3247-9243-F2302C78FD49}" srcId="{1537A98C-2570-CF46-B9E5-4E9147B2FB8E}" destId="{FE547B11-617C-904C-A438-F3A20F42FDB5}" srcOrd="0" destOrd="0" parTransId="{A601A3B9-7FBC-FC40-BF55-D69958A4DE02}" sibTransId="{A4F0CFF4-76AA-3242-A042-D3D3FF3D3A64}"/>
    <dgm:cxn modelId="{C8E0D2CF-D00E-D14D-A4EB-A64F81DA9734}" type="presOf" srcId="{8FD34B6F-D02D-E34E-9D0F-9B85B7FB9746}" destId="{4298E532-7143-A34E-BD8F-8590B9E7276C}" srcOrd="0" destOrd="2" presId="urn:microsoft.com/office/officeart/2005/8/layout/hProcess10"/>
    <dgm:cxn modelId="{60C6F9D7-F0B0-4B4F-BB70-8F200721E593}" type="presOf" srcId="{7FDF8E52-2D2F-ED41-BEFD-7D8985945F67}" destId="{66058C5C-C421-1C4B-B73E-0A10A66CE12F}" srcOrd="0" destOrd="2" presId="urn:microsoft.com/office/officeart/2005/8/layout/hProcess10"/>
    <dgm:cxn modelId="{2835FADA-9894-E74F-BC7C-4913A31A13F7}" srcId="{FE547B11-617C-904C-A438-F3A20F42FDB5}" destId="{D9AC8DDB-1539-D442-B20B-6155ED5ACEFE}" srcOrd="2" destOrd="0" parTransId="{FC82E43C-9C58-254A-AF14-ADE12A4F8F54}" sibTransId="{52D685BF-6973-A74D-A873-5993864A5CE7}"/>
    <dgm:cxn modelId="{E4E278DD-9A5A-E246-86AF-9BBC6DA9194C}" type="presOf" srcId="{E1250511-CCCA-6646-BBCD-E8C957D08E04}" destId="{4298E532-7143-A34E-BD8F-8590B9E7276C}" srcOrd="0" destOrd="3" presId="urn:microsoft.com/office/officeart/2005/8/layout/hProcess10"/>
    <dgm:cxn modelId="{635D48E8-04B4-2D41-869B-EC2DE72E92F9}" type="presOf" srcId="{A4F0CFF4-76AA-3242-A042-D3D3FF3D3A64}" destId="{F5B94D64-7BCD-6D43-A893-DCBACDA35DBC}" srcOrd="1" destOrd="0" presId="urn:microsoft.com/office/officeart/2005/8/layout/hProcess10"/>
    <dgm:cxn modelId="{2E4557EC-883A-B040-A005-5EE60BDC3F3D}" srcId="{FE547B11-617C-904C-A438-F3A20F42FDB5}" destId="{7FDF8E52-2D2F-ED41-BEFD-7D8985945F67}" srcOrd="1" destOrd="0" parTransId="{1A39E0DC-06E7-9B43-8FFF-7179C570F9D9}" sibTransId="{8D6CE66A-7BA4-994E-BEC3-D1FE5E00EA14}"/>
    <dgm:cxn modelId="{38315BED-6497-2A46-ADE0-10D9C1B8577F}" srcId="{72EA23EA-FCEF-6741-9406-7C098432755A}" destId="{E1250511-CCCA-6646-BBCD-E8C957D08E04}" srcOrd="2" destOrd="0" parTransId="{14636A8A-5C56-2141-8648-9A9CA7581563}" sibTransId="{B710D6C7-3287-9B45-BF60-D61D335A3E26}"/>
    <dgm:cxn modelId="{14A243FB-C6FB-3F4E-8C4E-7FDF95969047}" type="presOf" srcId="{574A0D3D-780B-AB4C-BA10-D60F95ECE278}" destId="{909BB20F-A351-F34F-8A57-8ED2B90B786C}" srcOrd="0" destOrd="0" presId="urn:microsoft.com/office/officeart/2005/8/layout/hProcess10"/>
    <dgm:cxn modelId="{D1EF8676-748A-394A-BD86-019C28B50ADC}" type="presParOf" srcId="{D78FEFDC-D696-714B-ABF4-0BD3D28901BB}" destId="{8CD1B992-EC8D-DA4C-953F-7EC5F057CDFB}" srcOrd="0" destOrd="0" presId="urn:microsoft.com/office/officeart/2005/8/layout/hProcess10"/>
    <dgm:cxn modelId="{E055D837-4A99-0645-908F-4DCF7C4D0AC6}" type="presParOf" srcId="{8CD1B992-EC8D-DA4C-953F-7EC5F057CDFB}" destId="{6D4E0A9D-B5F4-E044-8C24-9E7C448B301E}" srcOrd="0" destOrd="0" presId="urn:microsoft.com/office/officeart/2005/8/layout/hProcess10"/>
    <dgm:cxn modelId="{909F43E2-A177-9141-9CBD-C0448502B71B}" type="presParOf" srcId="{8CD1B992-EC8D-DA4C-953F-7EC5F057CDFB}" destId="{66058C5C-C421-1C4B-B73E-0A10A66CE12F}" srcOrd="1" destOrd="0" presId="urn:microsoft.com/office/officeart/2005/8/layout/hProcess10"/>
    <dgm:cxn modelId="{A277E61B-7411-854D-8930-20ED64C7430E}" type="presParOf" srcId="{D78FEFDC-D696-714B-ABF4-0BD3D28901BB}" destId="{E1822A8A-6E47-514D-9911-AD80DAD1F0AA}" srcOrd="1" destOrd="0" presId="urn:microsoft.com/office/officeart/2005/8/layout/hProcess10"/>
    <dgm:cxn modelId="{B10D5D16-F6A5-B046-BA9F-19479E72D300}" type="presParOf" srcId="{E1822A8A-6E47-514D-9911-AD80DAD1F0AA}" destId="{F5B94D64-7BCD-6D43-A893-DCBACDA35DBC}" srcOrd="0" destOrd="0" presId="urn:microsoft.com/office/officeart/2005/8/layout/hProcess10"/>
    <dgm:cxn modelId="{C1589A0C-1CF7-E64D-ABA9-C4993FD29C3D}" type="presParOf" srcId="{D78FEFDC-D696-714B-ABF4-0BD3D28901BB}" destId="{79293D92-64B8-4F47-A920-178487133E5B}" srcOrd="2" destOrd="0" presId="urn:microsoft.com/office/officeart/2005/8/layout/hProcess10"/>
    <dgm:cxn modelId="{0A2B5243-3EAD-8943-9280-F61E6C69A223}" type="presParOf" srcId="{79293D92-64B8-4F47-A920-178487133E5B}" destId="{04BD3379-398F-2C45-95B6-9E762FC65664}" srcOrd="0" destOrd="0" presId="urn:microsoft.com/office/officeart/2005/8/layout/hProcess10"/>
    <dgm:cxn modelId="{B0EFCF34-59E1-1445-A03C-881D2F86C7C1}" type="presParOf" srcId="{79293D92-64B8-4F47-A920-178487133E5B}" destId="{C45EAB3F-5154-884D-A53E-67CA6FE35FC4}" srcOrd="1" destOrd="0" presId="urn:microsoft.com/office/officeart/2005/8/layout/hProcess10"/>
    <dgm:cxn modelId="{FDAD02C0-A597-154C-BDF0-00F99623B115}" type="presParOf" srcId="{D78FEFDC-D696-714B-ABF4-0BD3D28901BB}" destId="{909BB20F-A351-F34F-8A57-8ED2B90B786C}" srcOrd="3" destOrd="0" presId="urn:microsoft.com/office/officeart/2005/8/layout/hProcess10"/>
    <dgm:cxn modelId="{C198A08F-1EE4-5742-B232-223B099997A4}" type="presParOf" srcId="{909BB20F-A351-F34F-8A57-8ED2B90B786C}" destId="{96E6DF98-5F6E-FF42-93C7-8015C3B1D35F}" srcOrd="0" destOrd="0" presId="urn:microsoft.com/office/officeart/2005/8/layout/hProcess10"/>
    <dgm:cxn modelId="{4F20C770-9048-1E41-8C2B-D70EA745E220}" type="presParOf" srcId="{D78FEFDC-D696-714B-ABF4-0BD3D28901BB}" destId="{7BBA7277-1CD6-394E-A418-5ABF9B01BCA2}" srcOrd="4" destOrd="0" presId="urn:microsoft.com/office/officeart/2005/8/layout/hProcess10"/>
    <dgm:cxn modelId="{9EE4DAC7-7FC3-DB4E-A2D1-03946D0899C0}" type="presParOf" srcId="{7BBA7277-1CD6-394E-A418-5ABF9B01BCA2}" destId="{629931D0-AFF0-7442-824A-662781E0C8A7}" srcOrd="0" destOrd="0" presId="urn:microsoft.com/office/officeart/2005/8/layout/hProcess10"/>
    <dgm:cxn modelId="{EA42B5AE-CB89-6B41-89B5-34E0936DA40E}" type="presParOf" srcId="{7BBA7277-1CD6-394E-A418-5ABF9B01BCA2}" destId="{4298E532-7143-A34E-BD8F-8590B9E7276C}" srcOrd="1" destOrd="0" presId="urn:microsoft.com/office/officeart/2005/8/layout/hProcess10"/>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2AA380C-0BB6-BB46-9700-171F1FECCC2D}" type="doc">
      <dgm:prSet loTypeId="urn:microsoft.com/office/officeart/2005/8/layout/hProcess7" loCatId="" qsTypeId="urn:microsoft.com/office/officeart/2005/8/quickstyle/simple2" qsCatId="simple" csTypeId="urn:microsoft.com/office/officeart/2005/8/colors/accent1_3" csCatId="accent1" phldr="1"/>
      <dgm:spPr/>
      <dgm:t>
        <a:bodyPr/>
        <a:lstStyle/>
        <a:p>
          <a:endParaRPr lang="en-US"/>
        </a:p>
      </dgm:t>
    </dgm:pt>
    <dgm:pt modelId="{E6BCB07E-A3B3-F44B-9CA7-41EF2681BB5A}">
      <dgm:prSet phldrT="[Text]" custT="1"/>
      <dgm:spPr/>
      <dgm:t>
        <a:bodyPr/>
        <a:lstStyle/>
        <a:p>
          <a:r>
            <a:rPr lang="en-US" sz="2800" dirty="0"/>
            <a:t>10 Multivariate </a:t>
          </a:r>
        </a:p>
      </dgm:t>
    </dgm:pt>
    <dgm:pt modelId="{01542A12-AEBD-944B-9A50-1A8D3EA10643}" type="parTrans" cxnId="{C880B084-F0C8-384D-8006-5306F1E104A5}">
      <dgm:prSet/>
      <dgm:spPr/>
      <dgm:t>
        <a:bodyPr/>
        <a:lstStyle/>
        <a:p>
          <a:endParaRPr lang="en-US" sz="2800"/>
        </a:p>
      </dgm:t>
    </dgm:pt>
    <dgm:pt modelId="{5934EC77-B4E6-1C40-8135-313C34CD53FB}" type="sibTrans" cxnId="{C880B084-F0C8-384D-8006-5306F1E104A5}">
      <dgm:prSet/>
      <dgm:spPr/>
      <dgm:t>
        <a:bodyPr/>
        <a:lstStyle/>
        <a:p>
          <a:endParaRPr lang="en-US" sz="2800"/>
        </a:p>
      </dgm:t>
    </dgm:pt>
    <dgm:pt modelId="{D6F43F72-3B5C-7E41-A7E2-2E9D0DD1DDC8}">
      <dgm:prSet phldrT="[Text]" custT="1"/>
      <dgm:spPr/>
      <dgm:t>
        <a:bodyPr/>
        <a:lstStyle/>
        <a:p>
          <a:r>
            <a:rPr lang="en-US" sz="2800" dirty="0"/>
            <a:t>7      Optimal</a:t>
          </a:r>
        </a:p>
        <a:p>
          <a:r>
            <a:rPr lang="en-US" sz="2800" dirty="0"/>
            <a:t> </a:t>
          </a:r>
        </a:p>
      </dgm:t>
    </dgm:pt>
    <dgm:pt modelId="{21FE8DC6-9F31-B348-87D5-1BDD73E6DC76}" type="parTrans" cxnId="{972CFD11-CE51-2049-80A4-A86F531B05FD}">
      <dgm:prSet/>
      <dgm:spPr/>
      <dgm:t>
        <a:bodyPr/>
        <a:lstStyle/>
        <a:p>
          <a:endParaRPr lang="en-US" sz="2800"/>
        </a:p>
      </dgm:t>
    </dgm:pt>
    <dgm:pt modelId="{A36AFEB8-F99A-6848-A579-FA00BE2685D7}" type="sibTrans" cxnId="{972CFD11-CE51-2049-80A4-A86F531B05FD}">
      <dgm:prSet/>
      <dgm:spPr/>
      <dgm:t>
        <a:bodyPr/>
        <a:lstStyle/>
        <a:p>
          <a:endParaRPr lang="en-US" sz="2800"/>
        </a:p>
      </dgm:t>
    </dgm:pt>
    <dgm:pt modelId="{B1CB13D1-997A-854A-B631-11785BE02B6A}">
      <dgm:prSet phldrT="[Text]" custT="1"/>
      <dgm:spPr/>
      <dgm:t>
        <a:bodyPr/>
        <a:lstStyle/>
        <a:p>
          <a:r>
            <a:rPr lang="en-US" sz="2800" dirty="0"/>
            <a:t>13 Exploratory</a:t>
          </a:r>
        </a:p>
      </dgm:t>
    </dgm:pt>
    <dgm:pt modelId="{A631DAC6-9D64-274D-9411-2CDDA61C32E2}" type="sibTrans" cxnId="{13F49CEB-7F3E-9643-B7B5-A024AD408078}">
      <dgm:prSet/>
      <dgm:spPr/>
      <dgm:t>
        <a:bodyPr/>
        <a:lstStyle/>
        <a:p>
          <a:endParaRPr lang="en-US" sz="2800"/>
        </a:p>
      </dgm:t>
    </dgm:pt>
    <dgm:pt modelId="{7CF3B420-83EF-BA4A-9362-46BE77D96AB2}" type="parTrans" cxnId="{13F49CEB-7F3E-9643-B7B5-A024AD408078}">
      <dgm:prSet/>
      <dgm:spPr/>
      <dgm:t>
        <a:bodyPr/>
        <a:lstStyle/>
        <a:p>
          <a:endParaRPr lang="en-US" sz="2800"/>
        </a:p>
      </dgm:t>
    </dgm:pt>
    <dgm:pt modelId="{875E9BE5-9393-E640-9CC1-5112B8E46586}" type="pres">
      <dgm:prSet presAssocID="{C2AA380C-0BB6-BB46-9700-171F1FECCC2D}" presName="Name0" presStyleCnt="0">
        <dgm:presLayoutVars>
          <dgm:dir/>
          <dgm:animLvl val="lvl"/>
          <dgm:resizeHandles val="exact"/>
        </dgm:presLayoutVars>
      </dgm:prSet>
      <dgm:spPr/>
    </dgm:pt>
    <dgm:pt modelId="{1B884FEC-3A4B-F445-B063-314EF94431A8}" type="pres">
      <dgm:prSet presAssocID="{B1CB13D1-997A-854A-B631-11785BE02B6A}" presName="compositeNode" presStyleCnt="0">
        <dgm:presLayoutVars>
          <dgm:bulletEnabled val="1"/>
        </dgm:presLayoutVars>
      </dgm:prSet>
      <dgm:spPr/>
    </dgm:pt>
    <dgm:pt modelId="{71EEC14B-306C-EC40-B34B-2F57BB544E3F}" type="pres">
      <dgm:prSet presAssocID="{B1CB13D1-997A-854A-B631-11785BE02B6A}" presName="bgRect" presStyleLbl="node1" presStyleIdx="0" presStyleCnt="3" custScaleY="128340"/>
      <dgm:spPr/>
    </dgm:pt>
    <dgm:pt modelId="{B764EEA7-5011-6F4D-80F0-F7DA9931D311}" type="pres">
      <dgm:prSet presAssocID="{B1CB13D1-997A-854A-B631-11785BE02B6A}" presName="parentNode" presStyleLbl="node1" presStyleIdx="0" presStyleCnt="3">
        <dgm:presLayoutVars>
          <dgm:chMax val="0"/>
          <dgm:bulletEnabled val="1"/>
        </dgm:presLayoutVars>
      </dgm:prSet>
      <dgm:spPr/>
    </dgm:pt>
    <dgm:pt modelId="{A389BA4D-A4A0-B14F-AC60-073F87917517}" type="pres">
      <dgm:prSet presAssocID="{A631DAC6-9D64-274D-9411-2CDDA61C32E2}" presName="hSp" presStyleCnt="0"/>
      <dgm:spPr/>
    </dgm:pt>
    <dgm:pt modelId="{920C65A7-2F68-2F48-9999-2EBF590C2B3B}" type="pres">
      <dgm:prSet presAssocID="{A631DAC6-9D64-274D-9411-2CDDA61C32E2}" presName="vProcSp" presStyleCnt="0"/>
      <dgm:spPr/>
    </dgm:pt>
    <dgm:pt modelId="{648249FD-6113-F749-AB14-3CC63AD094FA}" type="pres">
      <dgm:prSet presAssocID="{A631DAC6-9D64-274D-9411-2CDDA61C32E2}" presName="vSp1" presStyleCnt="0"/>
      <dgm:spPr/>
    </dgm:pt>
    <dgm:pt modelId="{A9736432-D2B4-464C-A149-CE8B965994A1}" type="pres">
      <dgm:prSet presAssocID="{A631DAC6-9D64-274D-9411-2CDDA61C32E2}" presName="simulatedConn" presStyleLbl="solidFgAcc1" presStyleIdx="0" presStyleCnt="2"/>
      <dgm:spPr/>
    </dgm:pt>
    <dgm:pt modelId="{1BFEEB3F-FE86-C542-8EC7-97BA0D9D9530}" type="pres">
      <dgm:prSet presAssocID="{A631DAC6-9D64-274D-9411-2CDDA61C32E2}" presName="vSp2" presStyleCnt="0"/>
      <dgm:spPr/>
    </dgm:pt>
    <dgm:pt modelId="{B097D26A-2987-9E44-8454-0F8439BF65CA}" type="pres">
      <dgm:prSet presAssocID="{A631DAC6-9D64-274D-9411-2CDDA61C32E2}" presName="sibTrans" presStyleCnt="0"/>
      <dgm:spPr/>
    </dgm:pt>
    <dgm:pt modelId="{838545AE-484C-D541-B29F-0052A764ED38}" type="pres">
      <dgm:prSet presAssocID="{E6BCB07E-A3B3-F44B-9CA7-41EF2681BB5A}" presName="compositeNode" presStyleCnt="0">
        <dgm:presLayoutVars>
          <dgm:bulletEnabled val="1"/>
        </dgm:presLayoutVars>
      </dgm:prSet>
      <dgm:spPr/>
    </dgm:pt>
    <dgm:pt modelId="{6E87999D-B978-7B42-AB9D-969923068A3F}" type="pres">
      <dgm:prSet presAssocID="{E6BCB07E-A3B3-F44B-9CA7-41EF2681BB5A}" presName="bgRect" presStyleLbl="node1" presStyleIdx="1" presStyleCnt="3" custScaleY="128843"/>
      <dgm:spPr/>
    </dgm:pt>
    <dgm:pt modelId="{F57AB682-89BF-D741-AE0A-C5D624F36E32}" type="pres">
      <dgm:prSet presAssocID="{E6BCB07E-A3B3-F44B-9CA7-41EF2681BB5A}" presName="parentNode" presStyleLbl="node1" presStyleIdx="1" presStyleCnt="3">
        <dgm:presLayoutVars>
          <dgm:chMax val="0"/>
          <dgm:bulletEnabled val="1"/>
        </dgm:presLayoutVars>
      </dgm:prSet>
      <dgm:spPr/>
    </dgm:pt>
    <dgm:pt modelId="{1FDBC1B9-D13F-6B46-BDF0-7D13BBC1CBB5}" type="pres">
      <dgm:prSet presAssocID="{5934EC77-B4E6-1C40-8135-313C34CD53FB}" presName="hSp" presStyleCnt="0"/>
      <dgm:spPr/>
    </dgm:pt>
    <dgm:pt modelId="{7CC9BFCE-714E-534C-BE3B-EEBBE428DE0D}" type="pres">
      <dgm:prSet presAssocID="{5934EC77-B4E6-1C40-8135-313C34CD53FB}" presName="vProcSp" presStyleCnt="0"/>
      <dgm:spPr/>
    </dgm:pt>
    <dgm:pt modelId="{FB478315-1082-8F4B-8D3E-CC0C2F8B0A42}" type="pres">
      <dgm:prSet presAssocID="{5934EC77-B4E6-1C40-8135-313C34CD53FB}" presName="vSp1" presStyleCnt="0"/>
      <dgm:spPr/>
    </dgm:pt>
    <dgm:pt modelId="{742BBF2D-4F36-AF42-92F1-6F3BC4AE8BB1}" type="pres">
      <dgm:prSet presAssocID="{5934EC77-B4E6-1C40-8135-313C34CD53FB}" presName="simulatedConn" presStyleLbl="solidFgAcc1" presStyleIdx="1" presStyleCnt="2"/>
      <dgm:spPr/>
    </dgm:pt>
    <dgm:pt modelId="{13445AF8-74E6-5A4F-A878-3F4CB138CA0F}" type="pres">
      <dgm:prSet presAssocID="{5934EC77-B4E6-1C40-8135-313C34CD53FB}" presName="vSp2" presStyleCnt="0"/>
      <dgm:spPr/>
    </dgm:pt>
    <dgm:pt modelId="{D2D415BC-0617-5E40-9BC2-7736B4BB0ABB}" type="pres">
      <dgm:prSet presAssocID="{5934EC77-B4E6-1C40-8135-313C34CD53FB}" presName="sibTrans" presStyleCnt="0"/>
      <dgm:spPr/>
    </dgm:pt>
    <dgm:pt modelId="{48BF04DD-8615-7748-B2A5-296D03025E6E}" type="pres">
      <dgm:prSet presAssocID="{D6F43F72-3B5C-7E41-A7E2-2E9D0DD1DDC8}" presName="compositeNode" presStyleCnt="0">
        <dgm:presLayoutVars>
          <dgm:bulletEnabled val="1"/>
        </dgm:presLayoutVars>
      </dgm:prSet>
      <dgm:spPr/>
    </dgm:pt>
    <dgm:pt modelId="{B7E607C2-8DF2-C04F-A7BA-8B43C6688F46}" type="pres">
      <dgm:prSet presAssocID="{D6F43F72-3B5C-7E41-A7E2-2E9D0DD1DDC8}" presName="bgRect" presStyleLbl="node1" presStyleIdx="2" presStyleCnt="3" custScaleY="128095"/>
      <dgm:spPr/>
    </dgm:pt>
    <dgm:pt modelId="{294C2A5E-8804-3C44-9CC5-0D7974550455}" type="pres">
      <dgm:prSet presAssocID="{D6F43F72-3B5C-7E41-A7E2-2E9D0DD1DDC8}" presName="parentNode" presStyleLbl="node1" presStyleIdx="2" presStyleCnt="3">
        <dgm:presLayoutVars>
          <dgm:chMax val="0"/>
          <dgm:bulletEnabled val="1"/>
        </dgm:presLayoutVars>
      </dgm:prSet>
      <dgm:spPr/>
    </dgm:pt>
  </dgm:ptLst>
  <dgm:cxnLst>
    <dgm:cxn modelId="{F9723809-07BB-1448-BB13-F24D27A243F8}" type="presOf" srcId="{D6F43F72-3B5C-7E41-A7E2-2E9D0DD1DDC8}" destId="{294C2A5E-8804-3C44-9CC5-0D7974550455}" srcOrd="1" destOrd="0" presId="urn:microsoft.com/office/officeart/2005/8/layout/hProcess7"/>
    <dgm:cxn modelId="{C9A9D50D-F6BA-AE41-9937-4DE40D40F6D9}" type="presOf" srcId="{D6F43F72-3B5C-7E41-A7E2-2E9D0DD1DDC8}" destId="{B7E607C2-8DF2-C04F-A7BA-8B43C6688F46}" srcOrd="0" destOrd="0" presId="urn:microsoft.com/office/officeart/2005/8/layout/hProcess7"/>
    <dgm:cxn modelId="{972CFD11-CE51-2049-80A4-A86F531B05FD}" srcId="{C2AA380C-0BB6-BB46-9700-171F1FECCC2D}" destId="{D6F43F72-3B5C-7E41-A7E2-2E9D0DD1DDC8}" srcOrd="2" destOrd="0" parTransId="{21FE8DC6-9F31-B348-87D5-1BDD73E6DC76}" sibTransId="{A36AFEB8-F99A-6848-A579-FA00BE2685D7}"/>
    <dgm:cxn modelId="{2B72CC5C-243B-E944-B352-2586125737AD}" type="presOf" srcId="{E6BCB07E-A3B3-F44B-9CA7-41EF2681BB5A}" destId="{6E87999D-B978-7B42-AB9D-969923068A3F}" srcOrd="0" destOrd="0" presId="urn:microsoft.com/office/officeart/2005/8/layout/hProcess7"/>
    <dgm:cxn modelId="{C880B084-F0C8-384D-8006-5306F1E104A5}" srcId="{C2AA380C-0BB6-BB46-9700-171F1FECCC2D}" destId="{E6BCB07E-A3B3-F44B-9CA7-41EF2681BB5A}" srcOrd="1" destOrd="0" parTransId="{01542A12-AEBD-944B-9A50-1A8D3EA10643}" sibTransId="{5934EC77-B4E6-1C40-8135-313C34CD53FB}"/>
    <dgm:cxn modelId="{D1659A8E-3F3F-454C-AF65-45B9F31E34B0}" type="presOf" srcId="{B1CB13D1-997A-854A-B631-11785BE02B6A}" destId="{B764EEA7-5011-6F4D-80F0-F7DA9931D311}" srcOrd="1" destOrd="0" presId="urn:microsoft.com/office/officeart/2005/8/layout/hProcess7"/>
    <dgm:cxn modelId="{50FBD9E3-F33A-8D4D-A90B-30937D4B2200}" type="presOf" srcId="{E6BCB07E-A3B3-F44B-9CA7-41EF2681BB5A}" destId="{F57AB682-89BF-D741-AE0A-C5D624F36E32}" srcOrd="1" destOrd="0" presId="urn:microsoft.com/office/officeart/2005/8/layout/hProcess7"/>
    <dgm:cxn modelId="{13F49CEB-7F3E-9643-B7B5-A024AD408078}" srcId="{C2AA380C-0BB6-BB46-9700-171F1FECCC2D}" destId="{B1CB13D1-997A-854A-B631-11785BE02B6A}" srcOrd="0" destOrd="0" parTransId="{7CF3B420-83EF-BA4A-9362-46BE77D96AB2}" sibTransId="{A631DAC6-9D64-274D-9411-2CDDA61C32E2}"/>
    <dgm:cxn modelId="{DA133CEE-26E5-2945-8FA9-9E6E7FF80739}" type="presOf" srcId="{B1CB13D1-997A-854A-B631-11785BE02B6A}" destId="{71EEC14B-306C-EC40-B34B-2F57BB544E3F}" srcOrd="0" destOrd="0" presId="urn:microsoft.com/office/officeart/2005/8/layout/hProcess7"/>
    <dgm:cxn modelId="{B2F46BF2-3E03-6449-9FE4-5D3649381963}" type="presOf" srcId="{C2AA380C-0BB6-BB46-9700-171F1FECCC2D}" destId="{875E9BE5-9393-E640-9CC1-5112B8E46586}" srcOrd="0" destOrd="0" presId="urn:microsoft.com/office/officeart/2005/8/layout/hProcess7"/>
    <dgm:cxn modelId="{72D0826E-6007-2145-A6EB-004452E3F613}" type="presParOf" srcId="{875E9BE5-9393-E640-9CC1-5112B8E46586}" destId="{1B884FEC-3A4B-F445-B063-314EF94431A8}" srcOrd="0" destOrd="0" presId="urn:microsoft.com/office/officeart/2005/8/layout/hProcess7"/>
    <dgm:cxn modelId="{58C7737D-7B20-F447-BB70-302188AD048E}" type="presParOf" srcId="{1B884FEC-3A4B-F445-B063-314EF94431A8}" destId="{71EEC14B-306C-EC40-B34B-2F57BB544E3F}" srcOrd="0" destOrd="0" presId="urn:microsoft.com/office/officeart/2005/8/layout/hProcess7"/>
    <dgm:cxn modelId="{08802A6A-6CDA-A247-ABFB-E86E1617EDEB}" type="presParOf" srcId="{1B884FEC-3A4B-F445-B063-314EF94431A8}" destId="{B764EEA7-5011-6F4D-80F0-F7DA9931D311}" srcOrd="1" destOrd="0" presId="urn:microsoft.com/office/officeart/2005/8/layout/hProcess7"/>
    <dgm:cxn modelId="{E7A61F7A-B7B1-3A47-A028-13C5B92EEF96}" type="presParOf" srcId="{875E9BE5-9393-E640-9CC1-5112B8E46586}" destId="{A389BA4D-A4A0-B14F-AC60-073F87917517}" srcOrd="1" destOrd="0" presId="urn:microsoft.com/office/officeart/2005/8/layout/hProcess7"/>
    <dgm:cxn modelId="{28197A5A-CD35-284D-A3CB-D818DA8A74FB}" type="presParOf" srcId="{875E9BE5-9393-E640-9CC1-5112B8E46586}" destId="{920C65A7-2F68-2F48-9999-2EBF590C2B3B}" srcOrd="2" destOrd="0" presId="urn:microsoft.com/office/officeart/2005/8/layout/hProcess7"/>
    <dgm:cxn modelId="{A7707CE0-C19B-D144-B8C0-C29785D3DD31}" type="presParOf" srcId="{920C65A7-2F68-2F48-9999-2EBF590C2B3B}" destId="{648249FD-6113-F749-AB14-3CC63AD094FA}" srcOrd="0" destOrd="0" presId="urn:microsoft.com/office/officeart/2005/8/layout/hProcess7"/>
    <dgm:cxn modelId="{4214E009-0E8C-3547-A196-2EC1A61341FC}" type="presParOf" srcId="{920C65A7-2F68-2F48-9999-2EBF590C2B3B}" destId="{A9736432-D2B4-464C-A149-CE8B965994A1}" srcOrd="1" destOrd="0" presId="urn:microsoft.com/office/officeart/2005/8/layout/hProcess7"/>
    <dgm:cxn modelId="{BC960EBB-9859-FA4C-B931-FDDF80BBE96B}" type="presParOf" srcId="{920C65A7-2F68-2F48-9999-2EBF590C2B3B}" destId="{1BFEEB3F-FE86-C542-8EC7-97BA0D9D9530}" srcOrd="2" destOrd="0" presId="urn:microsoft.com/office/officeart/2005/8/layout/hProcess7"/>
    <dgm:cxn modelId="{D94D45D6-DF6F-874D-B533-EA322D872C02}" type="presParOf" srcId="{875E9BE5-9393-E640-9CC1-5112B8E46586}" destId="{B097D26A-2987-9E44-8454-0F8439BF65CA}" srcOrd="3" destOrd="0" presId="urn:microsoft.com/office/officeart/2005/8/layout/hProcess7"/>
    <dgm:cxn modelId="{07A49A0F-1060-2C47-9323-81A143A5E3B3}" type="presParOf" srcId="{875E9BE5-9393-E640-9CC1-5112B8E46586}" destId="{838545AE-484C-D541-B29F-0052A764ED38}" srcOrd="4" destOrd="0" presId="urn:microsoft.com/office/officeart/2005/8/layout/hProcess7"/>
    <dgm:cxn modelId="{A2A6160C-8919-574F-8DAC-EB5E41BA8D02}" type="presParOf" srcId="{838545AE-484C-D541-B29F-0052A764ED38}" destId="{6E87999D-B978-7B42-AB9D-969923068A3F}" srcOrd="0" destOrd="0" presId="urn:microsoft.com/office/officeart/2005/8/layout/hProcess7"/>
    <dgm:cxn modelId="{2FF59E1D-9189-4E46-BDCB-82F1152F6EE4}" type="presParOf" srcId="{838545AE-484C-D541-B29F-0052A764ED38}" destId="{F57AB682-89BF-D741-AE0A-C5D624F36E32}" srcOrd="1" destOrd="0" presId="urn:microsoft.com/office/officeart/2005/8/layout/hProcess7"/>
    <dgm:cxn modelId="{2FCF0101-392B-AE4D-A27F-3BDF600A1108}" type="presParOf" srcId="{875E9BE5-9393-E640-9CC1-5112B8E46586}" destId="{1FDBC1B9-D13F-6B46-BDF0-7D13BBC1CBB5}" srcOrd="5" destOrd="0" presId="urn:microsoft.com/office/officeart/2005/8/layout/hProcess7"/>
    <dgm:cxn modelId="{CCF69D72-45E7-454E-AA39-1FA059E0DF89}" type="presParOf" srcId="{875E9BE5-9393-E640-9CC1-5112B8E46586}" destId="{7CC9BFCE-714E-534C-BE3B-EEBBE428DE0D}" srcOrd="6" destOrd="0" presId="urn:microsoft.com/office/officeart/2005/8/layout/hProcess7"/>
    <dgm:cxn modelId="{ABD9BDF3-E014-5E4A-AF85-D1144FEAC0FE}" type="presParOf" srcId="{7CC9BFCE-714E-534C-BE3B-EEBBE428DE0D}" destId="{FB478315-1082-8F4B-8D3E-CC0C2F8B0A42}" srcOrd="0" destOrd="0" presId="urn:microsoft.com/office/officeart/2005/8/layout/hProcess7"/>
    <dgm:cxn modelId="{7ABCE46E-76BC-744F-86DA-F9E3B638E050}" type="presParOf" srcId="{7CC9BFCE-714E-534C-BE3B-EEBBE428DE0D}" destId="{742BBF2D-4F36-AF42-92F1-6F3BC4AE8BB1}" srcOrd="1" destOrd="0" presId="urn:microsoft.com/office/officeart/2005/8/layout/hProcess7"/>
    <dgm:cxn modelId="{45500088-0FFA-934C-A2A6-D03FDC1A86B6}" type="presParOf" srcId="{7CC9BFCE-714E-534C-BE3B-EEBBE428DE0D}" destId="{13445AF8-74E6-5A4F-A878-3F4CB138CA0F}" srcOrd="2" destOrd="0" presId="urn:microsoft.com/office/officeart/2005/8/layout/hProcess7"/>
    <dgm:cxn modelId="{F83116CB-2322-0142-BBCE-A2635AB7A384}" type="presParOf" srcId="{875E9BE5-9393-E640-9CC1-5112B8E46586}" destId="{D2D415BC-0617-5E40-9BC2-7736B4BB0ABB}" srcOrd="7" destOrd="0" presId="urn:microsoft.com/office/officeart/2005/8/layout/hProcess7"/>
    <dgm:cxn modelId="{566DD480-AE41-A744-BCD9-349D23AA99E5}" type="presParOf" srcId="{875E9BE5-9393-E640-9CC1-5112B8E46586}" destId="{48BF04DD-8615-7748-B2A5-296D03025E6E}" srcOrd="8" destOrd="0" presId="urn:microsoft.com/office/officeart/2005/8/layout/hProcess7"/>
    <dgm:cxn modelId="{FB19DC51-B2E4-184F-AAAD-73CBE8CFA775}" type="presParOf" srcId="{48BF04DD-8615-7748-B2A5-296D03025E6E}" destId="{B7E607C2-8DF2-C04F-A7BA-8B43C6688F46}" srcOrd="0" destOrd="0" presId="urn:microsoft.com/office/officeart/2005/8/layout/hProcess7"/>
    <dgm:cxn modelId="{DF0E05E7-60B6-E947-9927-07D9EE7414DB}" type="presParOf" srcId="{48BF04DD-8615-7748-B2A5-296D03025E6E}" destId="{294C2A5E-8804-3C44-9CC5-0D7974550455}" srcOrd="1" destOrd="0" presId="urn:microsoft.com/office/officeart/2005/8/layout/hProcess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2AA380C-0BB6-BB46-9700-171F1FECCC2D}" type="doc">
      <dgm:prSet loTypeId="urn:microsoft.com/office/officeart/2005/8/layout/hProcess7" loCatId="" qsTypeId="urn:microsoft.com/office/officeart/2005/8/quickstyle/simple2" qsCatId="simple" csTypeId="urn:microsoft.com/office/officeart/2005/8/colors/accent1_3" csCatId="accent1" phldr="1"/>
      <dgm:spPr/>
      <dgm:t>
        <a:bodyPr/>
        <a:lstStyle/>
        <a:p>
          <a:endParaRPr lang="en-US"/>
        </a:p>
      </dgm:t>
    </dgm:pt>
    <dgm:pt modelId="{B1CB13D1-997A-854A-B631-11785BE02B6A}">
      <dgm:prSet phldrT="[Text]"/>
      <dgm:spPr/>
      <dgm:t>
        <a:bodyPr/>
        <a:lstStyle/>
        <a:p>
          <a:r>
            <a:rPr lang="en-US" dirty="0"/>
            <a:t> Exploratory 13 </a:t>
          </a:r>
        </a:p>
      </dgm:t>
    </dgm:pt>
    <dgm:pt modelId="{7CF3B420-83EF-BA4A-9362-46BE77D96AB2}" type="parTrans" cxnId="{13F49CEB-7F3E-9643-B7B5-A024AD408078}">
      <dgm:prSet/>
      <dgm:spPr/>
      <dgm:t>
        <a:bodyPr/>
        <a:lstStyle/>
        <a:p>
          <a:endParaRPr lang="en-US"/>
        </a:p>
      </dgm:t>
    </dgm:pt>
    <dgm:pt modelId="{A631DAC6-9D64-274D-9411-2CDDA61C32E2}" type="sibTrans" cxnId="{13F49CEB-7F3E-9643-B7B5-A024AD408078}">
      <dgm:prSet/>
      <dgm:spPr/>
      <dgm:t>
        <a:bodyPr/>
        <a:lstStyle/>
        <a:p>
          <a:endParaRPr lang="en-US"/>
        </a:p>
      </dgm:t>
    </dgm:pt>
    <dgm:pt modelId="{D5088F3F-7057-8443-8913-9C6917E5D63D}">
      <dgm:prSet phldrT="[Text]" custT="1"/>
      <dgm:spPr/>
      <dgm:t>
        <a:bodyPr/>
        <a:lstStyle/>
        <a:p>
          <a:r>
            <a:rPr lang="en-ZA" sz="1800" b="1" u="sng" dirty="0"/>
            <a:t>Claim characteristics </a:t>
          </a:r>
          <a:r>
            <a:rPr lang="en-ZA" sz="1800" b="1" dirty="0"/>
            <a:t>(C)</a:t>
          </a:r>
          <a:endParaRPr lang="en-US" sz="1800" dirty="0"/>
        </a:p>
      </dgm:t>
    </dgm:pt>
    <dgm:pt modelId="{2C3185E8-FD5C-B049-86D7-D8E91C14424A}" type="parTrans" cxnId="{5105374A-608B-E740-A6F5-45367D007B5A}">
      <dgm:prSet/>
      <dgm:spPr/>
      <dgm:t>
        <a:bodyPr/>
        <a:lstStyle/>
        <a:p>
          <a:endParaRPr lang="en-US"/>
        </a:p>
      </dgm:t>
    </dgm:pt>
    <dgm:pt modelId="{7116ECD8-9291-D84F-814E-71078A3F82ED}" type="sibTrans" cxnId="{5105374A-608B-E740-A6F5-45367D007B5A}">
      <dgm:prSet/>
      <dgm:spPr/>
      <dgm:t>
        <a:bodyPr/>
        <a:lstStyle/>
        <a:p>
          <a:endParaRPr lang="en-US"/>
        </a:p>
      </dgm:t>
    </dgm:pt>
    <dgm:pt modelId="{E6BCB07E-A3B3-F44B-9CA7-41EF2681BB5A}">
      <dgm:prSet phldrT="[Text]"/>
      <dgm:spPr/>
      <dgm:t>
        <a:bodyPr/>
        <a:lstStyle/>
        <a:p>
          <a:r>
            <a:rPr lang="en-US" dirty="0"/>
            <a:t>Multivariate 10</a:t>
          </a:r>
        </a:p>
      </dgm:t>
    </dgm:pt>
    <dgm:pt modelId="{01542A12-AEBD-944B-9A50-1A8D3EA10643}" type="parTrans" cxnId="{C880B084-F0C8-384D-8006-5306F1E104A5}">
      <dgm:prSet/>
      <dgm:spPr/>
      <dgm:t>
        <a:bodyPr/>
        <a:lstStyle/>
        <a:p>
          <a:endParaRPr lang="en-US"/>
        </a:p>
      </dgm:t>
    </dgm:pt>
    <dgm:pt modelId="{5934EC77-B4E6-1C40-8135-313C34CD53FB}" type="sibTrans" cxnId="{C880B084-F0C8-384D-8006-5306F1E104A5}">
      <dgm:prSet/>
      <dgm:spPr/>
      <dgm:t>
        <a:bodyPr/>
        <a:lstStyle/>
        <a:p>
          <a:endParaRPr lang="en-US"/>
        </a:p>
      </dgm:t>
    </dgm:pt>
    <dgm:pt modelId="{D6F43F72-3B5C-7E41-A7E2-2E9D0DD1DDC8}">
      <dgm:prSet phldrT="[Text]"/>
      <dgm:spPr/>
      <dgm:t>
        <a:bodyPr/>
        <a:lstStyle/>
        <a:p>
          <a:r>
            <a:rPr lang="en-US" dirty="0"/>
            <a:t>Optimal 7</a:t>
          </a:r>
        </a:p>
      </dgm:t>
    </dgm:pt>
    <dgm:pt modelId="{21FE8DC6-9F31-B348-87D5-1BDD73E6DC76}" type="parTrans" cxnId="{972CFD11-CE51-2049-80A4-A86F531B05FD}">
      <dgm:prSet/>
      <dgm:spPr/>
      <dgm:t>
        <a:bodyPr/>
        <a:lstStyle/>
        <a:p>
          <a:endParaRPr lang="en-US"/>
        </a:p>
      </dgm:t>
    </dgm:pt>
    <dgm:pt modelId="{A36AFEB8-F99A-6848-A579-FA00BE2685D7}" type="sibTrans" cxnId="{972CFD11-CE51-2049-80A4-A86F531B05FD}">
      <dgm:prSet/>
      <dgm:spPr/>
      <dgm:t>
        <a:bodyPr/>
        <a:lstStyle/>
        <a:p>
          <a:endParaRPr lang="en-US"/>
        </a:p>
      </dgm:t>
    </dgm:pt>
    <dgm:pt modelId="{1329D7C5-781A-9749-9853-B9278232BFFA}">
      <dgm:prSet phldrT="[Text]" custT="1"/>
      <dgm:spPr/>
      <dgm:t>
        <a:bodyPr/>
        <a:lstStyle/>
        <a:p>
          <a:pPr>
            <a:buNone/>
          </a:pPr>
          <a:r>
            <a:rPr lang="en-ZA" sz="1800" b="1" u="sng" dirty="0"/>
            <a:t>Claim characteristics </a:t>
          </a:r>
          <a:r>
            <a:rPr lang="en-ZA" sz="1800" b="1" dirty="0"/>
            <a:t>(C)</a:t>
          </a:r>
          <a:endParaRPr lang="en-US" sz="1800" dirty="0"/>
        </a:p>
      </dgm:t>
    </dgm:pt>
    <dgm:pt modelId="{4CBCD733-A374-AC4D-BA3D-2A2D721EE2BB}" type="parTrans" cxnId="{BFA995F1-72CF-6F4D-A0CC-471FC7C9E504}">
      <dgm:prSet/>
      <dgm:spPr/>
      <dgm:t>
        <a:bodyPr/>
        <a:lstStyle/>
        <a:p>
          <a:endParaRPr lang="en-US"/>
        </a:p>
      </dgm:t>
    </dgm:pt>
    <dgm:pt modelId="{7C259A9C-C55E-8D47-8F76-C540F6630338}" type="sibTrans" cxnId="{BFA995F1-72CF-6F4D-A0CC-471FC7C9E504}">
      <dgm:prSet/>
      <dgm:spPr/>
      <dgm:t>
        <a:bodyPr/>
        <a:lstStyle/>
        <a:p>
          <a:endParaRPr lang="en-US"/>
        </a:p>
      </dgm:t>
    </dgm:pt>
    <dgm:pt modelId="{21521F66-08FF-7845-AD33-F529080B0DB6}">
      <dgm:prSet custT="1"/>
      <dgm:spPr/>
      <dgm:t>
        <a:bodyPr/>
        <a:lstStyle/>
        <a:p>
          <a:r>
            <a:rPr lang="en-ZA" sz="1800" dirty="0"/>
            <a:t>Claim intervention</a:t>
          </a:r>
        </a:p>
      </dgm:t>
    </dgm:pt>
    <dgm:pt modelId="{E4646CFF-9197-764C-A6FA-777B8CC9CA8E}" type="parTrans" cxnId="{ACC62457-834E-4549-9898-E3BAA4F70EDE}">
      <dgm:prSet/>
      <dgm:spPr/>
      <dgm:t>
        <a:bodyPr/>
        <a:lstStyle/>
        <a:p>
          <a:endParaRPr lang="en-US"/>
        </a:p>
      </dgm:t>
    </dgm:pt>
    <dgm:pt modelId="{A8C1556B-EBC8-FE4D-A7C9-8144B32102D8}" type="sibTrans" cxnId="{ACC62457-834E-4549-9898-E3BAA4F70EDE}">
      <dgm:prSet/>
      <dgm:spPr/>
      <dgm:t>
        <a:bodyPr/>
        <a:lstStyle/>
        <a:p>
          <a:endParaRPr lang="en-US"/>
        </a:p>
      </dgm:t>
    </dgm:pt>
    <dgm:pt modelId="{FA086C8E-8770-884C-A72B-D7090372C9A4}">
      <dgm:prSet custT="1"/>
      <dgm:spPr/>
      <dgm:t>
        <a:bodyPr/>
        <a:lstStyle/>
        <a:p>
          <a:r>
            <a:rPr lang="en-ZA" sz="1800" dirty="0"/>
            <a:t>Date of disability</a:t>
          </a:r>
        </a:p>
      </dgm:t>
    </dgm:pt>
    <dgm:pt modelId="{14CFBE14-92D9-BE43-8BEC-2EF1845764C3}" type="parTrans" cxnId="{98972363-C548-5449-88C8-7CA222BC89D0}">
      <dgm:prSet/>
      <dgm:spPr/>
      <dgm:t>
        <a:bodyPr/>
        <a:lstStyle/>
        <a:p>
          <a:endParaRPr lang="en-US"/>
        </a:p>
      </dgm:t>
    </dgm:pt>
    <dgm:pt modelId="{821571CA-04D4-E844-9F80-3F679C854A20}" type="sibTrans" cxnId="{98972363-C548-5449-88C8-7CA222BC89D0}">
      <dgm:prSet/>
      <dgm:spPr/>
      <dgm:t>
        <a:bodyPr/>
        <a:lstStyle/>
        <a:p>
          <a:endParaRPr lang="en-US"/>
        </a:p>
      </dgm:t>
    </dgm:pt>
    <dgm:pt modelId="{B2BFE8D2-9CC4-124A-8D24-45355AC5C93E}">
      <dgm:prSet custT="1"/>
      <dgm:spPr/>
      <dgm:t>
        <a:bodyPr/>
        <a:lstStyle/>
        <a:p>
          <a:r>
            <a:rPr lang="en-ZA" sz="1800" dirty="0"/>
            <a:t>Claim duration</a:t>
          </a:r>
        </a:p>
      </dgm:t>
    </dgm:pt>
    <dgm:pt modelId="{DA959B10-5EE1-774C-8002-5166EF0AD9EA}" type="parTrans" cxnId="{7455D57C-D816-0241-B1B7-6F3B523E95B3}">
      <dgm:prSet/>
      <dgm:spPr/>
      <dgm:t>
        <a:bodyPr/>
        <a:lstStyle/>
        <a:p>
          <a:endParaRPr lang="en-US"/>
        </a:p>
      </dgm:t>
    </dgm:pt>
    <dgm:pt modelId="{4BB19500-9BF9-E747-8CBB-2962C37CD14D}" type="sibTrans" cxnId="{7455D57C-D816-0241-B1B7-6F3B523E95B3}">
      <dgm:prSet/>
      <dgm:spPr/>
      <dgm:t>
        <a:bodyPr/>
        <a:lstStyle/>
        <a:p>
          <a:endParaRPr lang="en-US"/>
        </a:p>
      </dgm:t>
    </dgm:pt>
    <dgm:pt modelId="{F7392D43-3393-254E-BB19-8FE801E6F357}">
      <dgm:prSet custT="1"/>
      <dgm:spPr/>
      <dgm:t>
        <a:bodyPr/>
        <a:lstStyle/>
        <a:p>
          <a:r>
            <a:rPr lang="en-ZA" sz="1800" dirty="0"/>
            <a:t>Cause of disability</a:t>
          </a:r>
        </a:p>
      </dgm:t>
    </dgm:pt>
    <dgm:pt modelId="{B9005746-F9DD-AA46-AD71-FB744B3ABE87}" type="parTrans" cxnId="{10B8D7F9-4F92-704D-BAF8-1A6B94F2B54C}">
      <dgm:prSet/>
      <dgm:spPr/>
      <dgm:t>
        <a:bodyPr/>
        <a:lstStyle/>
        <a:p>
          <a:endParaRPr lang="en-US"/>
        </a:p>
      </dgm:t>
    </dgm:pt>
    <dgm:pt modelId="{EC514187-8BC3-F349-9F23-AA779F065CC1}" type="sibTrans" cxnId="{10B8D7F9-4F92-704D-BAF8-1A6B94F2B54C}">
      <dgm:prSet/>
      <dgm:spPr/>
      <dgm:t>
        <a:bodyPr/>
        <a:lstStyle/>
        <a:p>
          <a:endParaRPr lang="en-US"/>
        </a:p>
      </dgm:t>
    </dgm:pt>
    <dgm:pt modelId="{DF72D0F5-4D7B-824E-A3B7-BAC6603A5D83}">
      <dgm:prSet custT="1"/>
      <dgm:spPr/>
      <dgm:t>
        <a:bodyPr/>
        <a:lstStyle/>
        <a:p>
          <a:r>
            <a:rPr lang="en-ZA" sz="1800" b="1" u="sng" dirty="0"/>
            <a:t>Demographic </a:t>
          </a:r>
          <a:r>
            <a:rPr lang="en-ZA" sz="1800" b="1" dirty="0"/>
            <a:t>(D)</a:t>
          </a:r>
        </a:p>
      </dgm:t>
    </dgm:pt>
    <dgm:pt modelId="{AB6FB1B6-3DAC-194F-B279-0158A4DAAF97}" type="parTrans" cxnId="{07DF1581-580C-4849-928C-8BBD5F40F634}">
      <dgm:prSet/>
      <dgm:spPr/>
      <dgm:t>
        <a:bodyPr/>
        <a:lstStyle/>
        <a:p>
          <a:endParaRPr lang="en-US"/>
        </a:p>
      </dgm:t>
    </dgm:pt>
    <dgm:pt modelId="{594FCD59-E508-D14D-967B-2AF7ADD7E1A7}" type="sibTrans" cxnId="{07DF1581-580C-4849-928C-8BBD5F40F634}">
      <dgm:prSet/>
      <dgm:spPr/>
      <dgm:t>
        <a:bodyPr/>
        <a:lstStyle/>
        <a:p>
          <a:endParaRPr lang="en-US"/>
        </a:p>
      </dgm:t>
    </dgm:pt>
    <dgm:pt modelId="{D505B56C-9A50-E045-931A-F98AAF85200B}">
      <dgm:prSet custT="1"/>
      <dgm:spPr/>
      <dgm:t>
        <a:bodyPr/>
        <a:lstStyle/>
        <a:p>
          <a:r>
            <a:rPr lang="en-ZA" sz="1800" dirty="0"/>
            <a:t> Age</a:t>
          </a:r>
        </a:p>
      </dgm:t>
    </dgm:pt>
    <dgm:pt modelId="{7F0CC403-15FF-E04C-B1A9-F3F6AFE3110B}" type="parTrans" cxnId="{2A0E5598-FCD1-1A45-8373-840114B6EBA2}">
      <dgm:prSet/>
      <dgm:spPr/>
      <dgm:t>
        <a:bodyPr/>
        <a:lstStyle/>
        <a:p>
          <a:endParaRPr lang="en-US"/>
        </a:p>
      </dgm:t>
    </dgm:pt>
    <dgm:pt modelId="{F5260F0C-4647-4345-AD42-65879E72E7D5}" type="sibTrans" cxnId="{2A0E5598-FCD1-1A45-8373-840114B6EBA2}">
      <dgm:prSet/>
      <dgm:spPr/>
      <dgm:t>
        <a:bodyPr/>
        <a:lstStyle/>
        <a:p>
          <a:endParaRPr lang="en-US"/>
        </a:p>
      </dgm:t>
    </dgm:pt>
    <dgm:pt modelId="{837D0828-8098-E644-9DD8-E0691E318187}">
      <dgm:prSet custT="1"/>
      <dgm:spPr/>
      <dgm:t>
        <a:bodyPr/>
        <a:lstStyle/>
        <a:p>
          <a:r>
            <a:rPr lang="en-ZA" sz="1800" dirty="0"/>
            <a:t>Sex</a:t>
          </a:r>
        </a:p>
      </dgm:t>
    </dgm:pt>
    <dgm:pt modelId="{72976727-741C-9A4A-AEEA-CD88F78CC9C7}" type="parTrans" cxnId="{4F4C979A-6BE9-E84B-B4F5-7CAF6817C368}">
      <dgm:prSet/>
      <dgm:spPr/>
      <dgm:t>
        <a:bodyPr/>
        <a:lstStyle/>
        <a:p>
          <a:endParaRPr lang="en-US"/>
        </a:p>
      </dgm:t>
    </dgm:pt>
    <dgm:pt modelId="{3940E1A7-37CC-8C43-92E1-3902A47568D7}" type="sibTrans" cxnId="{4F4C979A-6BE9-E84B-B4F5-7CAF6817C368}">
      <dgm:prSet/>
      <dgm:spPr/>
      <dgm:t>
        <a:bodyPr/>
        <a:lstStyle/>
        <a:p>
          <a:endParaRPr lang="en-US"/>
        </a:p>
      </dgm:t>
    </dgm:pt>
    <dgm:pt modelId="{833D92A3-925F-3443-8BA8-3407001F2AA2}">
      <dgm:prSet custT="1"/>
      <dgm:spPr/>
      <dgm:t>
        <a:bodyPr/>
        <a:lstStyle/>
        <a:p>
          <a:r>
            <a:rPr lang="en-ZA" sz="1800" dirty="0"/>
            <a:t>Education level</a:t>
          </a:r>
        </a:p>
      </dgm:t>
    </dgm:pt>
    <dgm:pt modelId="{D1BF3364-8998-CD47-B088-D0B709606586}" type="parTrans" cxnId="{AAFDAEAB-63A5-644E-8F63-6713F6A56048}">
      <dgm:prSet/>
      <dgm:spPr/>
      <dgm:t>
        <a:bodyPr/>
        <a:lstStyle/>
        <a:p>
          <a:endParaRPr lang="en-US"/>
        </a:p>
      </dgm:t>
    </dgm:pt>
    <dgm:pt modelId="{075B8D1B-4991-6744-BCC4-37190226428D}" type="sibTrans" cxnId="{AAFDAEAB-63A5-644E-8F63-6713F6A56048}">
      <dgm:prSet/>
      <dgm:spPr/>
      <dgm:t>
        <a:bodyPr/>
        <a:lstStyle/>
        <a:p>
          <a:endParaRPr lang="en-US"/>
        </a:p>
      </dgm:t>
    </dgm:pt>
    <dgm:pt modelId="{17445517-FF85-C246-8809-280B997E8AF5}">
      <dgm:prSet custT="1"/>
      <dgm:spPr/>
      <dgm:t>
        <a:bodyPr/>
        <a:lstStyle/>
        <a:p>
          <a:r>
            <a:rPr lang="en-ZA" sz="1800" b="1" u="sng" dirty="0"/>
            <a:t>Occupation-related</a:t>
          </a:r>
          <a:r>
            <a:rPr lang="en-ZA" sz="1800" b="1" dirty="0"/>
            <a:t> (O)</a:t>
          </a:r>
        </a:p>
      </dgm:t>
    </dgm:pt>
    <dgm:pt modelId="{28A23429-E82F-DE46-ABC6-CB7043BA9D7D}" type="parTrans" cxnId="{F2901DC5-300A-DA4B-B06B-A5CFCB55829A}">
      <dgm:prSet/>
      <dgm:spPr/>
      <dgm:t>
        <a:bodyPr/>
        <a:lstStyle/>
        <a:p>
          <a:endParaRPr lang="en-US"/>
        </a:p>
      </dgm:t>
    </dgm:pt>
    <dgm:pt modelId="{08C2F2FC-B967-504B-BE5E-C4CB91F4D043}" type="sibTrans" cxnId="{F2901DC5-300A-DA4B-B06B-A5CFCB55829A}">
      <dgm:prSet/>
      <dgm:spPr/>
      <dgm:t>
        <a:bodyPr/>
        <a:lstStyle/>
        <a:p>
          <a:endParaRPr lang="en-US"/>
        </a:p>
      </dgm:t>
    </dgm:pt>
    <dgm:pt modelId="{EB02564A-E8EF-A14B-B62F-FEA14769D4A5}">
      <dgm:prSet custT="1"/>
      <dgm:spPr/>
      <dgm:t>
        <a:bodyPr/>
        <a:lstStyle/>
        <a:p>
          <a:r>
            <a:rPr lang="en-ZA" sz="1800" dirty="0"/>
            <a:t>Salary</a:t>
          </a:r>
        </a:p>
      </dgm:t>
    </dgm:pt>
    <dgm:pt modelId="{426EAD48-0BCF-8C43-8D96-E042B2F54E57}" type="parTrans" cxnId="{B7C3404A-A578-D24F-B193-D794B18AE414}">
      <dgm:prSet/>
      <dgm:spPr/>
      <dgm:t>
        <a:bodyPr/>
        <a:lstStyle/>
        <a:p>
          <a:endParaRPr lang="en-US"/>
        </a:p>
      </dgm:t>
    </dgm:pt>
    <dgm:pt modelId="{45626285-3648-4241-8C4F-B69E66D8F198}" type="sibTrans" cxnId="{B7C3404A-A578-D24F-B193-D794B18AE414}">
      <dgm:prSet/>
      <dgm:spPr/>
      <dgm:t>
        <a:bodyPr/>
        <a:lstStyle/>
        <a:p>
          <a:endParaRPr lang="en-US"/>
        </a:p>
      </dgm:t>
    </dgm:pt>
    <dgm:pt modelId="{2F504787-6B18-2442-9E21-FA1C484D41E4}">
      <dgm:prSet custT="1"/>
      <dgm:spPr/>
      <dgm:t>
        <a:bodyPr/>
        <a:lstStyle/>
        <a:p>
          <a:r>
            <a:rPr lang="en-ZA" sz="1800" dirty="0"/>
            <a:t>Occupation field</a:t>
          </a:r>
        </a:p>
      </dgm:t>
    </dgm:pt>
    <dgm:pt modelId="{433DCDEC-BE06-244B-BD82-C74AE4F17ACD}" type="parTrans" cxnId="{448BC403-091A-6D40-AF77-25C922199795}">
      <dgm:prSet/>
      <dgm:spPr/>
      <dgm:t>
        <a:bodyPr/>
        <a:lstStyle/>
        <a:p>
          <a:endParaRPr lang="en-US"/>
        </a:p>
      </dgm:t>
    </dgm:pt>
    <dgm:pt modelId="{94DAD167-F3FF-C447-BD23-F9B5FD55D98B}" type="sibTrans" cxnId="{448BC403-091A-6D40-AF77-25C922199795}">
      <dgm:prSet/>
      <dgm:spPr/>
      <dgm:t>
        <a:bodyPr/>
        <a:lstStyle/>
        <a:p>
          <a:endParaRPr lang="en-US"/>
        </a:p>
      </dgm:t>
    </dgm:pt>
    <dgm:pt modelId="{133CD7EA-2D20-FC4A-AA92-CB4E1FE14640}">
      <dgm:prSet custT="1"/>
      <dgm:spPr/>
      <dgm:t>
        <a:bodyPr/>
        <a:lstStyle/>
        <a:p>
          <a:r>
            <a:rPr lang="en-ZA" sz="1800" dirty="0"/>
            <a:t>Occupation level</a:t>
          </a:r>
        </a:p>
      </dgm:t>
    </dgm:pt>
    <dgm:pt modelId="{6988D72E-A65C-EF49-B468-2B8F59B25B0D}" type="parTrans" cxnId="{7AC60D9A-3231-C646-A0C5-88B6A1DE4CAA}">
      <dgm:prSet/>
      <dgm:spPr/>
      <dgm:t>
        <a:bodyPr/>
        <a:lstStyle/>
        <a:p>
          <a:endParaRPr lang="en-US"/>
        </a:p>
      </dgm:t>
    </dgm:pt>
    <dgm:pt modelId="{2C781526-578D-A048-9B3A-E39B96170DC0}" type="sibTrans" cxnId="{7AC60D9A-3231-C646-A0C5-88B6A1DE4CAA}">
      <dgm:prSet/>
      <dgm:spPr/>
      <dgm:t>
        <a:bodyPr/>
        <a:lstStyle/>
        <a:p>
          <a:endParaRPr lang="en-US"/>
        </a:p>
      </dgm:t>
    </dgm:pt>
    <dgm:pt modelId="{E0D90FD0-3ACA-5E4F-A8F3-F8A89E9F3EFD}">
      <dgm:prSet custT="1"/>
      <dgm:spPr/>
      <dgm:t>
        <a:bodyPr/>
        <a:lstStyle/>
        <a:p>
          <a:r>
            <a:rPr lang="en-ZA" sz="1800" dirty="0"/>
            <a:t>Occupation strength rating</a:t>
          </a:r>
        </a:p>
      </dgm:t>
    </dgm:pt>
    <dgm:pt modelId="{FB3DAD87-9669-314B-A0BA-3FEF38D22621}" type="parTrans" cxnId="{873D60D0-4164-D24E-AFE6-CC01DA7FE6D9}">
      <dgm:prSet/>
      <dgm:spPr/>
      <dgm:t>
        <a:bodyPr/>
        <a:lstStyle/>
        <a:p>
          <a:endParaRPr lang="en-US"/>
        </a:p>
      </dgm:t>
    </dgm:pt>
    <dgm:pt modelId="{5FD724A9-FCF1-9D41-B560-A11AD89BDF30}" type="sibTrans" cxnId="{873D60D0-4164-D24E-AFE6-CC01DA7FE6D9}">
      <dgm:prSet/>
      <dgm:spPr/>
      <dgm:t>
        <a:bodyPr/>
        <a:lstStyle/>
        <a:p>
          <a:endParaRPr lang="en-US"/>
        </a:p>
      </dgm:t>
    </dgm:pt>
    <dgm:pt modelId="{7519C160-70A2-194D-B7E0-3B4E887A19FB}">
      <dgm:prSet custT="1"/>
      <dgm:spPr/>
      <dgm:t>
        <a:bodyPr/>
        <a:lstStyle/>
        <a:p>
          <a:r>
            <a:rPr lang="en-ZA" sz="1800" b="1" u="sng" dirty="0"/>
            <a:t>Policy characteristics </a:t>
          </a:r>
          <a:r>
            <a:rPr lang="en-ZA" sz="1800" b="1" dirty="0"/>
            <a:t>(P)</a:t>
          </a:r>
        </a:p>
      </dgm:t>
    </dgm:pt>
    <dgm:pt modelId="{4977B1A3-98F0-FA4C-96F9-DE8327833905}" type="parTrans" cxnId="{85519BF6-AE27-3849-9E6A-781E88D274F7}">
      <dgm:prSet/>
      <dgm:spPr/>
      <dgm:t>
        <a:bodyPr/>
        <a:lstStyle/>
        <a:p>
          <a:endParaRPr lang="en-US"/>
        </a:p>
      </dgm:t>
    </dgm:pt>
    <dgm:pt modelId="{8763F7DD-EF5E-9449-B032-B78A31812762}" type="sibTrans" cxnId="{85519BF6-AE27-3849-9E6A-781E88D274F7}">
      <dgm:prSet/>
      <dgm:spPr/>
      <dgm:t>
        <a:bodyPr/>
        <a:lstStyle/>
        <a:p>
          <a:endParaRPr lang="en-US"/>
        </a:p>
      </dgm:t>
    </dgm:pt>
    <dgm:pt modelId="{7288CAD1-5B35-8648-98EA-ECE9686E3A3F}">
      <dgm:prSet custT="1"/>
      <dgm:spPr/>
      <dgm:t>
        <a:bodyPr/>
        <a:lstStyle/>
        <a:p>
          <a:r>
            <a:rPr lang="en-ZA" sz="1800" dirty="0"/>
            <a:t>Benefit amount</a:t>
          </a:r>
        </a:p>
      </dgm:t>
    </dgm:pt>
    <dgm:pt modelId="{24EB2763-CBE1-B94E-9626-636181D7C5E5}" type="parTrans" cxnId="{386901F7-D93E-EF49-9CA0-80324662901A}">
      <dgm:prSet/>
      <dgm:spPr/>
      <dgm:t>
        <a:bodyPr/>
        <a:lstStyle/>
        <a:p>
          <a:endParaRPr lang="en-US"/>
        </a:p>
      </dgm:t>
    </dgm:pt>
    <dgm:pt modelId="{3F185EED-076A-BE49-9BAA-6F28C677F23F}" type="sibTrans" cxnId="{386901F7-D93E-EF49-9CA0-80324662901A}">
      <dgm:prSet/>
      <dgm:spPr/>
      <dgm:t>
        <a:bodyPr/>
        <a:lstStyle/>
        <a:p>
          <a:endParaRPr lang="en-US"/>
        </a:p>
      </dgm:t>
    </dgm:pt>
    <dgm:pt modelId="{9E955CAF-4C7A-DF4C-A9B5-DCF2BE737AB6}">
      <dgm:prSet custT="1"/>
      <dgm:spPr/>
      <dgm:t>
        <a:bodyPr/>
        <a:lstStyle/>
        <a:p>
          <a:r>
            <a:rPr lang="en-ZA" sz="1800" dirty="0"/>
            <a:t>Replacement ratio</a:t>
          </a:r>
        </a:p>
      </dgm:t>
    </dgm:pt>
    <dgm:pt modelId="{FDE14053-CF46-3445-835C-5C2D02261F6B}" type="parTrans" cxnId="{839E2E34-5DD3-964E-897E-AEEF3E505B8A}">
      <dgm:prSet/>
      <dgm:spPr/>
      <dgm:t>
        <a:bodyPr/>
        <a:lstStyle/>
        <a:p>
          <a:endParaRPr lang="en-US"/>
        </a:p>
      </dgm:t>
    </dgm:pt>
    <dgm:pt modelId="{6B23760C-8F29-CF4D-9B7D-8EDBC127E3D0}" type="sibTrans" cxnId="{839E2E34-5DD3-964E-897E-AEEF3E505B8A}">
      <dgm:prSet/>
      <dgm:spPr/>
      <dgm:t>
        <a:bodyPr/>
        <a:lstStyle/>
        <a:p>
          <a:endParaRPr lang="en-US"/>
        </a:p>
      </dgm:t>
    </dgm:pt>
    <dgm:pt modelId="{EED479B4-4E67-DD4E-9939-A633C7F2DEF0}">
      <dgm:prSet phldrT="[Text]" custT="1"/>
      <dgm:spPr/>
      <dgm:t>
        <a:bodyPr/>
        <a:lstStyle/>
        <a:p>
          <a:pPr>
            <a:buNone/>
          </a:pPr>
          <a:r>
            <a:rPr lang="en-ZA" sz="1800" b="1" u="sng" dirty="0"/>
            <a:t>Claim characteristics </a:t>
          </a:r>
          <a:r>
            <a:rPr lang="en-ZA" sz="1800" b="1" dirty="0"/>
            <a:t>(C)</a:t>
          </a:r>
          <a:endParaRPr lang="en-US" sz="1800" dirty="0"/>
        </a:p>
      </dgm:t>
    </dgm:pt>
    <dgm:pt modelId="{15BAAC0D-9534-274F-BD12-67C40423C422}" type="sibTrans" cxnId="{BC5AF0ED-B29C-464E-8F6D-3E2B5C03F186}">
      <dgm:prSet/>
      <dgm:spPr/>
      <dgm:t>
        <a:bodyPr/>
        <a:lstStyle/>
        <a:p>
          <a:endParaRPr lang="en-US"/>
        </a:p>
      </dgm:t>
    </dgm:pt>
    <dgm:pt modelId="{151947BD-878B-E144-A17A-1AB6D795462E}" type="parTrans" cxnId="{BC5AF0ED-B29C-464E-8F6D-3E2B5C03F186}">
      <dgm:prSet/>
      <dgm:spPr/>
      <dgm:t>
        <a:bodyPr/>
        <a:lstStyle/>
        <a:p>
          <a:endParaRPr lang="en-US"/>
        </a:p>
      </dgm:t>
    </dgm:pt>
    <dgm:pt modelId="{97CCC0BC-DDF9-6D4A-9DDC-031B6409066D}">
      <dgm:prSet custT="1"/>
      <dgm:spPr/>
      <dgm:t>
        <a:bodyPr/>
        <a:lstStyle/>
        <a:p>
          <a:pPr>
            <a:buFont typeface="Arial" panose="020B0604020202020204" pitchFamily="34" charset="0"/>
            <a:buChar char="•"/>
          </a:pPr>
          <a:r>
            <a:rPr lang="en-ZA" sz="1800" dirty="0">
              <a:solidFill>
                <a:schemeClr val="bg1"/>
              </a:solidFill>
            </a:rPr>
            <a:t>Claim intervention</a:t>
          </a:r>
        </a:p>
      </dgm:t>
    </dgm:pt>
    <dgm:pt modelId="{A9E9C85D-12BA-1D40-A493-104D0786CC7F}" type="parTrans" cxnId="{9EA8FD95-535D-4B49-A6BB-20AD8763C2A1}">
      <dgm:prSet/>
      <dgm:spPr/>
      <dgm:t>
        <a:bodyPr/>
        <a:lstStyle/>
        <a:p>
          <a:endParaRPr lang="en-US"/>
        </a:p>
      </dgm:t>
    </dgm:pt>
    <dgm:pt modelId="{BFFB7A89-5CA9-0543-AEA2-910C8A5F95A5}" type="sibTrans" cxnId="{9EA8FD95-535D-4B49-A6BB-20AD8763C2A1}">
      <dgm:prSet/>
      <dgm:spPr/>
      <dgm:t>
        <a:bodyPr/>
        <a:lstStyle/>
        <a:p>
          <a:endParaRPr lang="en-US"/>
        </a:p>
      </dgm:t>
    </dgm:pt>
    <dgm:pt modelId="{8734028C-2F3B-B747-8238-917EDA6FC08C}">
      <dgm:prSet custT="1"/>
      <dgm:spPr/>
      <dgm:t>
        <a:bodyPr/>
        <a:lstStyle/>
        <a:p>
          <a:pPr>
            <a:buFont typeface="Arial" panose="020B0604020202020204" pitchFamily="34" charset="0"/>
            <a:buChar char="•"/>
          </a:pPr>
          <a:r>
            <a:rPr lang="en-ZA" sz="1800" dirty="0">
              <a:solidFill>
                <a:schemeClr val="accent1">
                  <a:lumMod val="60000"/>
                  <a:lumOff val="40000"/>
                </a:schemeClr>
              </a:solidFill>
            </a:rPr>
            <a:t>Date of disability</a:t>
          </a:r>
        </a:p>
      </dgm:t>
    </dgm:pt>
    <dgm:pt modelId="{5EF8E40F-7513-EB44-B4AA-994F612928AC}" type="parTrans" cxnId="{6B13A2EE-A75A-174F-9C6B-762A139FD50D}">
      <dgm:prSet/>
      <dgm:spPr/>
      <dgm:t>
        <a:bodyPr/>
        <a:lstStyle/>
        <a:p>
          <a:endParaRPr lang="en-US"/>
        </a:p>
      </dgm:t>
    </dgm:pt>
    <dgm:pt modelId="{F9CCEADC-683E-F940-88C1-EAA3BE227E50}" type="sibTrans" cxnId="{6B13A2EE-A75A-174F-9C6B-762A139FD50D}">
      <dgm:prSet/>
      <dgm:spPr/>
      <dgm:t>
        <a:bodyPr/>
        <a:lstStyle/>
        <a:p>
          <a:endParaRPr lang="en-US"/>
        </a:p>
      </dgm:t>
    </dgm:pt>
    <dgm:pt modelId="{082EB680-F4F9-8744-8292-EB290AC621EE}">
      <dgm:prSet custT="1"/>
      <dgm:spPr/>
      <dgm:t>
        <a:bodyPr/>
        <a:lstStyle/>
        <a:p>
          <a:pPr>
            <a:buFont typeface="Arial" panose="020B0604020202020204" pitchFamily="34" charset="0"/>
            <a:buChar char="•"/>
          </a:pPr>
          <a:r>
            <a:rPr lang="en-ZA" sz="1800" dirty="0">
              <a:solidFill>
                <a:schemeClr val="accent1">
                  <a:lumMod val="60000"/>
                  <a:lumOff val="40000"/>
                </a:schemeClr>
              </a:solidFill>
            </a:rPr>
            <a:t>Claim duration</a:t>
          </a:r>
        </a:p>
      </dgm:t>
    </dgm:pt>
    <dgm:pt modelId="{BEE7CE4C-7F83-504D-83B9-827049498BE1}" type="parTrans" cxnId="{DCBACD49-2310-4B4B-96B6-C435AE530AF0}">
      <dgm:prSet/>
      <dgm:spPr/>
      <dgm:t>
        <a:bodyPr/>
        <a:lstStyle/>
        <a:p>
          <a:endParaRPr lang="en-US"/>
        </a:p>
      </dgm:t>
    </dgm:pt>
    <dgm:pt modelId="{923669C2-2230-FE4D-8349-8C4D776DC8B6}" type="sibTrans" cxnId="{DCBACD49-2310-4B4B-96B6-C435AE530AF0}">
      <dgm:prSet/>
      <dgm:spPr/>
      <dgm:t>
        <a:bodyPr/>
        <a:lstStyle/>
        <a:p>
          <a:endParaRPr lang="en-US"/>
        </a:p>
      </dgm:t>
    </dgm:pt>
    <dgm:pt modelId="{456C6ED1-68D6-0047-96EA-3319BA06DE4E}">
      <dgm:prSet custT="1"/>
      <dgm:spPr/>
      <dgm:t>
        <a:bodyPr/>
        <a:lstStyle/>
        <a:p>
          <a:pPr>
            <a:buFont typeface="Arial" panose="020B0604020202020204" pitchFamily="34" charset="0"/>
            <a:buChar char="•"/>
          </a:pPr>
          <a:r>
            <a:rPr lang="en-ZA" sz="1800" dirty="0"/>
            <a:t>Cause of disability</a:t>
          </a:r>
        </a:p>
      </dgm:t>
    </dgm:pt>
    <dgm:pt modelId="{44BBFC17-E838-2043-8DAA-630F85F98647}" type="parTrans" cxnId="{358D794B-A3DF-A646-B638-DF0D22752A02}">
      <dgm:prSet/>
      <dgm:spPr/>
      <dgm:t>
        <a:bodyPr/>
        <a:lstStyle/>
        <a:p>
          <a:endParaRPr lang="en-US"/>
        </a:p>
      </dgm:t>
    </dgm:pt>
    <dgm:pt modelId="{028A97A0-EC7F-6045-9F93-C21316BD9493}" type="sibTrans" cxnId="{358D794B-A3DF-A646-B638-DF0D22752A02}">
      <dgm:prSet/>
      <dgm:spPr/>
      <dgm:t>
        <a:bodyPr/>
        <a:lstStyle/>
        <a:p>
          <a:endParaRPr lang="en-US"/>
        </a:p>
      </dgm:t>
    </dgm:pt>
    <dgm:pt modelId="{40468136-ECA8-0142-AB90-8FB4C01A2693}">
      <dgm:prSet custT="1"/>
      <dgm:spPr/>
      <dgm:t>
        <a:bodyPr/>
        <a:lstStyle/>
        <a:p>
          <a:pPr>
            <a:buNone/>
          </a:pPr>
          <a:r>
            <a:rPr lang="en-ZA" sz="1800" b="1" u="sng" dirty="0"/>
            <a:t>Demographic </a:t>
          </a:r>
          <a:r>
            <a:rPr lang="en-ZA" sz="1800" b="1" dirty="0"/>
            <a:t>(D)</a:t>
          </a:r>
        </a:p>
      </dgm:t>
    </dgm:pt>
    <dgm:pt modelId="{F1871524-F7FE-E648-8C24-947336F044D2}" type="parTrans" cxnId="{389E353D-B389-7D4C-BFF5-ACC53242EA4C}">
      <dgm:prSet/>
      <dgm:spPr/>
      <dgm:t>
        <a:bodyPr/>
        <a:lstStyle/>
        <a:p>
          <a:endParaRPr lang="en-US"/>
        </a:p>
      </dgm:t>
    </dgm:pt>
    <dgm:pt modelId="{92B5B40B-6954-8741-9719-4BD46422E383}" type="sibTrans" cxnId="{389E353D-B389-7D4C-BFF5-ACC53242EA4C}">
      <dgm:prSet/>
      <dgm:spPr/>
      <dgm:t>
        <a:bodyPr/>
        <a:lstStyle/>
        <a:p>
          <a:endParaRPr lang="en-US"/>
        </a:p>
      </dgm:t>
    </dgm:pt>
    <dgm:pt modelId="{36997490-47D1-684B-A0BE-851FD8309E0C}">
      <dgm:prSet custT="1"/>
      <dgm:spPr/>
      <dgm:t>
        <a:bodyPr/>
        <a:lstStyle/>
        <a:p>
          <a:pPr>
            <a:buFont typeface="Arial" panose="020B0604020202020204" pitchFamily="34" charset="0"/>
            <a:buChar char="•"/>
          </a:pPr>
          <a:r>
            <a:rPr lang="en-ZA" sz="1800" dirty="0"/>
            <a:t>Age</a:t>
          </a:r>
        </a:p>
      </dgm:t>
    </dgm:pt>
    <dgm:pt modelId="{ECDB4235-E677-284E-9380-5E7E953A1784}" type="parTrans" cxnId="{D5AA0DFB-63EE-6A47-9025-6442D7A85D31}">
      <dgm:prSet/>
      <dgm:spPr/>
      <dgm:t>
        <a:bodyPr/>
        <a:lstStyle/>
        <a:p>
          <a:endParaRPr lang="en-US"/>
        </a:p>
      </dgm:t>
    </dgm:pt>
    <dgm:pt modelId="{088CF4B7-0E73-8849-9D0C-E052066BA60D}" type="sibTrans" cxnId="{D5AA0DFB-63EE-6A47-9025-6442D7A85D31}">
      <dgm:prSet/>
      <dgm:spPr/>
      <dgm:t>
        <a:bodyPr/>
        <a:lstStyle/>
        <a:p>
          <a:endParaRPr lang="en-US"/>
        </a:p>
      </dgm:t>
    </dgm:pt>
    <dgm:pt modelId="{E43FA976-1F84-6C43-9B8F-9E38A3B626ED}">
      <dgm:prSet custT="1"/>
      <dgm:spPr/>
      <dgm:t>
        <a:bodyPr/>
        <a:lstStyle/>
        <a:p>
          <a:pPr>
            <a:buFont typeface="Arial" panose="020B0604020202020204" pitchFamily="34" charset="0"/>
            <a:buChar char="•"/>
          </a:pPr>
          <a:r>
            <a:rPr lang="en-ZA" sz="1800" dirty="0"/>
            <a:t>Sex</a:t>
          </a:r>
        </a:p>
      </dgm:t>
    </dgm:pt>
    <dgm:pt modelId="{2DABA5F1-F9D7-AC46-BB6E-3EE8590C2129}" type="parTrans" cxnId="{23A7F917-4676-D242-8CF9-B5B1AFD5E0F7}">
      <dgm:prSet/>
      <dgm:spPr/>
      <dgm:t>
        <a:bodyPr/>
        <a:lstStyle/>
        <a:p>
          <a:endParaRPr lang="en-US"/>
        </a:p>
      </dgm:t>
    </dgm:pt>
    <dgm:pt modelId="{3BB3B298-3C56-6940-8698-C6208706D474}" type="sibTrans" cxnId="{23A7F917-4676-D242-8CF9-B5B1AFD5E0F7}">
      <dgm:prSet/>
      <dgm:spPr/>
      <dgm:t>
        <a:bodyPr/>
        <a:lstStyle/>
        <a:p>
          <a:endParaRPr lang="en-US"/>
        </a:p>
      </dgm:t>
    </dgm:pt>
    <dgm:pt modelId="{A02716F5-97AB-2345-98AC-ABFC70F396C1}">
      <dgm:prSet custT="1"/>
      <dgm:spPr/>
      <dgm:t>
        <a:bodyPr/>
        <a:lstStyle/>
        <a:p>
          <a:pPr>
            <a:buFont typeface="Arial" panose="020B0604020202020204" pitchFamily="34" charset="0"/>
            <a:buChar char="•"/>
          </a:pPr>
          <a:r>
            <a:rPr lang="en-ZA" sz="1800" dirty="0"/>
            <a:t>Education level</a:t>
          </a:r>
        </a:p>
      </dgm:t>
    </dgm:pt>
    <dgm:pt modelId="{4409F660-8B2A-C64F-915B-91973ABBEB8E}" type="parTrans" cxnId="{51485FED-27D7-DF42-BBE7-FE5C1CAAE5BB}">
      <dgm:prSet/>
      <dgm:spPr/>
      <dgm:t>
        <a:bodyPr/>
        <a:lstStyle/>
        <a:p>
          <a:endParaRPr lang="en-US"/>
        </a:p>
      </dgm:t>
    </dgm:pt>
    <dgm:pt modelId="{892542D3-4C5C-684A-8ACA-0751638EAE80}" type="sibTrans" cxnId="{51485FED-27D7-DF42-BBE7-FE5C1CAAE5BB}">
      <dgm:prSet/>
      <dgm:spPr/>
      <dgm:t>
        <a:bodyPr/>
        <a:lstStyle/>
        <a:p>
          <a:endParaRPr lang="en-US"/>
        </a:p>
      </dgm:t>
    </dgm:pt>
    <dgm:pt modelId="{79B7182E-2DE3-0443-8008-99F7664CD3D1}">
      <dgm:prSet custT="1"/>
      <dgm:spPr/>
      <dgm:t>
        <a:bodyPr/>
        <a:lstStyle/>
        <a:p>
          <a:pPr>
            <a:buNone/>
          </a:pPr>
          <a:r>
            <a:rPr lang="en-ZA" sz="1800" b="1" u="sng" dirty="0"/>
            <a:t>Occupation-related </a:t>
          </a:r>
          <a:r>
            <a:rPr lang="en-ZA" sz="1800" b="1" dirty="0"/>
            <a:t>(O)</a:t>
          </a:r>
        </a:p>
      </dgm:t>
    </dgm:pt>
    <dgm:pt modelId="{56FD1B04-56BE-1C4D-8EE7-76BCBC84513F}" type="parTrans" cxnId="{560E5C7C-53AB-9A4D-A63D-F94A8EE1EE89}">
      <dgm:prSet/>
      <dgm:spPr/>
      <dgm:t>
        <a:bodyPr/>
        <a:lstStyle/>
        <a:p>
          <a:endParaRPr lang="en-US"/>
        </a:p>
      </dgm:t>
    </dgm:pt>
    <dgm:pt modelId="{F0FA4747-3531-324E-A9C9-E4CD47CE2E49}" type="sibTrans" cxnId="{560E5C7C-53AB-9A4D-A63D-F94A8EE1EE89}">
      <dgm:prSet/>
      <dgm:spPr/>
      <dgm:t>
        <a:bodyPr/>
        <a:lstStyle/>
        <a:p>
          <a:endParaRPr lang="en-US"/>
        </a:p>
      </dgm:t>
    </dgm:pt>
    <dgm:pt modelId="{F0C4F68B-1B88-F04E-B8D0-9EED775249EF}">
      <dgm:prSet custT="1"/>
      <dgm:spPr/>
      <dgm:t>
        <a:bodyPr/>
        <a:lstStyle/>
        <a:p>
          <a:pPr>
            <a:buFont typeface="Arial" panose="020B0604020202020204" pitchFamily="34" charset="0"/>
            <a:buChar char="•"/>
          </a:pPr>
          <a:r>
            <a:rPr lang="en-ZA" sz="1800" dirty="0"/>
            <a:t>Salary</a:t>
          </a:r>
        </a:p>
      </dgm:t>
    </dgm:pt>
    <dgm:pt modelId="{113127F7-5133-B949-B925-53F2014D5E4A}" type="parTrans" cxnId="{4A732A21-7DCC-9B43-AC1B-7CD9A87912BB}">
      <dgm:prSet/>
      <dgm:spPr/>
      <dgm:t>
        <a:bodyPr/>
        <a:lstStyle/>
        <a:p>
          <a:endParaRPr lang="en-US"/>
        </a:p>
      </dgm:t>
    </dgm:pt>
    <dgm:pt modelId="{912186B7-0EB4-3644-906D-0CF5412D4AEB}" type="sibTrans" cxnId="{4A732A21-7DCC-9B43-AC1B-7CD9A87912BB}">
      <dgm:prSet/>
      <dgm:spPr/>
      <dgm:t>
        <a:bodyPr/>
        <a:lstStyle/>
        <a:p>
          <a:endParaRPr lang="en-US"/>
        </a:p>
      </dgm:t>
    </dgm:pt>
    <dgm:pt modelId="{1834F7AF-9C64-5242-95E1-4C0FC0798F5A}">
      <dgm:prSet custT="1"/>
      <dgm:spPr/>
      <dgm:t>
        <a:bodyPr/>
        <a:lstStyle/>
        <a:p>
          <a:pPr>
            <a:buFont typeface="Arial" panose="020B0604020202020204" pitchFamily="34" charset="0"/>
            <a:buChar char="•"/>
          </a:pPr>
          <a:r>
            <a:rPr lang="en-ZA" sz="1800" dirty="0">
              <a:solidFill>
                <a:schemeClr val="accent1">
                  <a:lumMod val="60000"/>
                  <a:lumOff val="40000"/>
                </a:schemeClr>
              </a:solidFill>
            </a:rPr>
            <a:t>Occupation field</a:t>
          </a:r>
        </a:p>
      </dgm:t>
    </dgm:pt>
    <dgm:pt modelId="{8D23D0C8-743A-2346-8708-422AFBD487DA}" type="parTrans" cxnId="{A2E37506-6768-A14B-ADF0-A1275AF28172}">
      <dgm:prSet/>
      <dgm:spPr/>
      <dgm:t>
        <a:bodyPr/>
        <a:lstStyle/>
        <a:p>
          <a:endParaRPr lang="en-US"/>
        </a:p>
      </dgm:t>
    </dgm:pt>
    <dgm:pt modelId="{E0268834-0022-6A40-B12A-7C710762E0AD}" type="sibTrans" cxnId="{A2E37506-6768-A14B-ADF0-A1275AF28172}">
      <dgm:prSet/>
      <dgm:spPr/>
      <dgm:t>
        <a:bodyPr/>
        <a:lstStyle/>
        <a:p>
          <a:endParaRPr lang="en-US"/>
        </a:p>
      </dgm:t>
    </dgm:pt>
    <dgm:pt modelId="{1A2BFF5A-700A-E048-9465-79C309CBEC1A}">
      <dgm:prSet custT="1"/>
      <dgm:spPr/>
      <dgm:t>
        <a:bodyPr/>
        <a:lstStyle/>
        <a:p>
          <a:pPr>
            <a:buFont typeface="Arial" panose="020B0604020202020204" pitchFamily="34" charset="0"/>
            <a:buChar char="•"/>
          </a:pPr>
          <a:r>
            <a:rPr lang="en-ZA" sz="1800" dirty="0">
              <a:solidFill>
                <a:schemeClr val="bg1"/>
              </a:solidFill>
            </a:rPr>
            <a:t>Occupation level</a:t>
          </a:r>
        </a:p>
      </dgm:t>
    </dgm:pt>
    <dgm:pt modelId="{EAEF8F8B-D71B-774F-B680-B524D144B984}" type="parTrans" cxnId="{5C9965AC-C1BB-BC47-B8DF-15F403C1ED4B}">
      <dgm:prSet/>
      <dgm:spPr/>
      <dgm:t>
        <a:bodyPr/>
        <a:lstStyle/>
        <a:p>
          <a:endParaRPr lang="en-US"/>
        </a:p>
      </dgm:t>
    </dgm:pt>
    <dgm:pt modelId="{55558FAC-A0FA-4E43-94D3-A6EA427C70E8}" type="sibTrans" cxnId="{5C9965AC-C1BB-BC47-B8DF-15F403C1ED4B}">
      <dgm:prSet/>
      <dgm:spPr/>
      <dgm:t>
        <a:bodyPr/>
        <a:lstStyle/>
        <a:p>
          <a:endParaRPr lang="en-US"/>
        </a:p>
      </dgm:t>
    </dgm:pt>
    <dgm:pt modelId="{B10EBF7D-D2D1-D14F-B8F9-DC53F6762733}">
      <dgm:prSet custT="1"/>
      <dgm:spPr/>
      <dgm:t>
        <a:bodyPr/>
        <a:lstStyle/>
        <a:p>
          <a:pPr>
            <a:buFont typeface="Arial" panose="020B0604020202020204" pitchFamily="34" charset="0"/>
            <a:buChar char="•"/>
          </a:pPr>
          <a:r>
            <a:rPr lang="en-ZA" sz="1800" dirty="0"/>
            <a:t>Occupation strength rating</a:t>
          </a:r>
        </a:p>
      </dgm:t>
    </dgm:pt>
    <dgm:pt modelId="{921E75E2-DCB5-EB46-A36C-797ABF496484}" type="parTrans" cxnId="{E236501E-846C-8D4F-A56A-242299B99BC7}">
      <dgm:prSet/>
      <dgm:spPr/>
      <dgm:t>
        <a:bodyPr/>
        <a:lstStyle/>
        <a:p>
          <a:endParaRPr lang="en-US"/>
        </a:p>
      </dgm:t>
    </dgm:pt>
    <dgm:pt modelId="{43A35532-72BD-F44D-ADD2-5C73E81762C2}" type="sibTrans" cxnId="{E236501E-846C-8D4F-A56A-242299B99BC7}">
      <dgm:prSet/>
      <dgm:spPr/>
      <dgm:t>
        <a:bodyPr/>
        <a:lstStyle/>
        <a:p>
          <a:endParaRPr lang="en-US"/>
        </a:p>
      </dgm:t>
    </dgm:pt>
    <dgm:pt modelId="{F5E6694C-ABAB-0942-B143-98A96E94D04B}">
      <dgm:prSet custT="1"/>
      <dgm:spPr/>
      <dgm:t>
        <a:bodyPr/>
        <a:lstStyle/>
        <a:p>
          <a:pPr>
            <a:buNone/>
          </a:pPr>
          <a:r>
            <a:rPr lang="en-ZA" sz="1800" b="1" u="sng" dirty="0"/>
            <a:t>Policy characteristics </a:t>
          </a:r>
          <a:r>
            <a:rPr lang="en-ZA" sz="1800" b="1" dirty="0"/>
            <a:t>(P)</a:t>
          </a:r>
        </a:p>
      </dgm:t>
    </dgm:pt>
    <dgm:pt modelId="{F1C07755-DEF9-C44C-81F0-C6F8A39E1016}" type="parTrans" cxnId="{1EB7DB2A-CA78-6549-A661-8B3E8AD92C7B}">
      <dgm:prSet/>
      <dgm:spPr/>
      <dgm:t>
        <a:bodyPr/>
        <a:lstStyle/>
        <a:p>
          <a:endParaRPr lang="en-US"/>
        </a:p>
      </dgm:t>
    </dgm:pt>
    <dgm:pt modelId="{2522733B-9956-7841-953B-4FC337EC70DA}" type="sibTrans" cxnId="{1EB7DB2A-CA78-6549-A661-8B3E8AD92C7B}">
      <dgm:prSet/>
      <dgm:spPr/>
      <dgm:t>
        <a:bodyPr/>
        <a:lstStyle/>
        <a:p>
          <a:endParaRPr lang="en-US"/>
        </a:p>
      </dgm:t>
    </dgm:pt>
    <dgm:pt modelId="{0FC1CC13-D81E-D049-9242-80880CEBA42A}">
      <dgm:prSet custT="1"/>
      <dgm:spPr/>
      <dgm:t>
        <a:bodyPr/>
        <a:lstStyle/>
        <a:p>
          <a:pPr>
            <a:buFont typeface="Arial" panose="020B0604020202020204" pitchFamily="34" charset="0"/>
            <a:buChar char="•"/>
          </a:pPr>
          <a:r>
            <a:rPr lang="en-ZA" sz="1800" dirty="0"/>
            <a:t>Benefit amount</a:t>
          </a:r>
        </a:p>
      </dgm:t>
    </dgm:pt>
    <dgm:pt modelId="{C3616EF9-F8E4-D643-A8FF-4AF30AF58243}" type="parTrans" cxnId="{ADCD994F-21ED-1F4D-9B7D-87EE19382C14}">
      <dgm:prSet/>
      <dgm:spPr/>
      <dgm:t>
        <a:bodyPr/>
        <a:lstStyle/>
        <a:p>
          <a:endParaRPr lang="en-US"/>
        </a:p>
      </dgm:t>
    </dgm:pt>
    <dgm:pt modelId="{F3380AA1-AC12-5147-B1F7-D1CA7BDCF383}" type="sibTrans" cxnId="{ADCD994F-21ED-1F4D-9B7D-87EE19382C14}">
      <dgm:prSet/>
      <dgm:spPr/>
      <dgm:t>
        <a:bodyPr/>
        <a:lstStyle/>
        <a:p>
          <a:endParaRPr lang="en-US"/>
        </a:p>
      </dgm:t>
    </dgm:pt>
    <dgm:pt modelId="{7CA5D6C7-05E2-9F4F-9A50-190DC76D9918}">
      <dgm:prSet custT="1"/>
      <dgm:spPr/>
      <dgm:t>
        <a:bodyPr/>
        <a:lstStyle/>
        <a:p>
          <a:pPr>
            <a:buFont typeface="Arial" panose="020B0604020202020204" pitchFamily="34" charset="0"/>
            <a:buChar char="•"/>
          </a:pPr>
          <a:r>
            <a:rPr lang="en-ZA" sz="1800" dirty="0"/>
            <a:t>Replacement ratio</a:t>
          </a:r>
        </a:p>
      </dgm:t>
    </dgm:pt>
    <dgm:pt modelId="{05BF83D1-75D6-F948-B1F3-87F816D98A45}" type="parTrans" cxnId="{F5BF72D0-B532-064E-B6B5-05DDA5B6BD97}">
      <dgm:prSet/>
      <dgm:spPr/>
      <dgm:t>
        <a:bodyPr/>
        <a:lstStyle/>
        <a:p>
          <a:endParaRPr lang="en-US"/>
        </a:p>
      </dgm:t>
    </dgm:pt>
    <dgm:pt modelId="{0F257398-017A-DE49-9DD5-F60238844BC7}" type="sibTrans" cxnId="{F5BF72D0-B532-064E-B6B5-05DDA5B6BD97}">
      <dgm:prSet/>
      <dgm:spPr/>
      <dgm:t>
        <a:bodyPr/>
        <a:lstStyle/>
        <a:p>
          <a:endParaRPr lang="en-US"/>
        </a:p>
      </dgm:t>
    </dgm:pt>
    <dgm:pt modelId="{61C32FC6-F157-8940-9E72-CC80D74AEABA}">
      <dgm:prSet custT="1"/>
      <dgm:spPr/>
      <dgm:t>
        <a:bodyPr/>
        <a:lstStyle/>
        <a:p>
          <a:pPr>
            <a:buFont typeface="Arial" panose="020B0604020202020204" pitchFamily="34" charset="0"/>
            <a:buChar char="•"/>
          </a:pPr>
          <a:r>
            <a:rPr lang="en-ZA" sz="1800" dirty="0"/>
            <a:t>Claim intervention</a:t>
          </a:r>
        </a:p>
      </dgm:t>
    </dgm:pt>
    <dgm:pt modelId="{88815E06-2FC6-C34C-A06E-9AF6AE87B981}" type="parTrans" cxnId="{BD3E57BF-07A3-D14A-98E8-01CAED063539}">
      <dgm:prSet/>
      <dgm:spPr/>
      <dgm:t>
        <a:bodyPr/>
        <a:lstStyle/>
        <a:p>
          <a:endParaRPr lang="en-US"/>
        </a:p>
      </dgm:t>
    </dgm:pt>
    <dgm:pt modelId="{95CAD6E3-D8AD-0543-BCA9-F7ADD55C5FFE}" type="sibTrans" cxnId="{BD3E57BF-07A3-D14A-98E8-01CAED063539}">
      <dgm:prSet/>
      <dgm:spPr/>
      <dgm:t>
        <a:bodyPr/>
        <a:lstStyle/>
        <a:p>
          <a:endParaRPr lang="en-US"/>
        </a:p>
      </dgm:t>
    </dgm:pt>
    <dgm:pt modelId="{17462669-2DD2-FD4E-80FE-0C598A1B998C}">
      <dgm:prSet custT="1"/>
      <dgm:spPr/>
      <dgm:t>
        <a:bodyPr/>
        <a:lstStyle/>
        <a:p>
          <a:pPr>
            <a:buFont typeface="Arial" panose="020B0604020202020204" pitchFamily="34" charset="0"/>
            <a:buChar char="•"/>
          </a:pPr>
          <a:r>
            <a:rPr lang="en-ZA" sz="1800" dirty="0"/>
            <a:t>Cause of disability</a:t>
          </a:r>
        </a:p>
      </dgm:t>
    </dgm:pt>
    <dgm:pt modelId="{5C1E2BA2-73C8-FC4E-9093-877B38091E05}" type="parTrans" cxnId="{4905F10E-3831-F14F-A99A-7B18FED93D9D}">
      <dgm:prSet/>
      <dgm:spPr/>
      <dgm:t>
        <a:bodyPr/>
        <a:lstStyle/>
        <a:p>
          <a:endParaRPr lang="en-US"/>
        </a:p>
      </dgm:t>
    </dgm:pt>
    <dgm:pt modelId="{A8BFC310-E1C0-DC4B-93C8-14BA87897576}" type="sibTrans" cxnId="{4905F10E-3831-F14F-A99A-7B18FED93D9D}">
      <dgm:prSet/>
      <dgm:spPr/>
      <dgm:t>
        <a:bodyPr/>
        <a:lstStyle/>
        <a:p>
          <a:endParaRPr lang="en-US"/>
        </a:p>
      </dgm:t>
    </dgm:pt>
    <dgm:pt modelId="{DA057793-EC22-F24A-B023-C1578E87BA43}">
      <dgm:prSet custT="1"/>
      <dgm:spPr/>
      <dgm:t>
        <a:bodyPr/>
        <a:lstStyle/>
        <a:p>
          <a:pPr>
            <a:buFont typeface="Arial" panose="020B0604020202020204" pitchFamily="34" charset="0"/>
            <a:buChar char="•"/>
          </a:pPr>
          <a:r>
            <a:rPr lang="en-ZA" sz="1800" b="1" u="sng" dirty="0"/>
            <a:t>Demographic</a:t>
          </a:r>
          <a:r>
            <a:rPr lang="en-ZA" sz="1800" b="1" dirty="0"/>
            <a:t> (D)</a:t>
          </a:r>
        </a:p>
      </dgm:t>
    </dgm:pt>
    <dgm:pt modelId="{8B1925AA-0ADE-2B47-B3F7-92C24D411A44}" type="parTrans" cxnId="{24246851-FFB9-1F44-B657-0F4057D84EE9}">
      <dgm:prSet/>
      <dgm:spPr/>
      <dgm:t>
        <a:bodyPr/>
        <a:lstStyle/>
        <a:p>
          <a:endParaRPr lang="en-US"/>
        </a:p>
      </dgm:t>
    </dgm:pt>
    <dgm:pt modelId="{85F5D73A-7C31-CA4D-863D-D78259869316}" type="sibTrans" cxnId="{24246851-FFB9-1F44-B657-0F4057D84EE9}">
      <dgm:prSet/>
      <dgm:spPr/>
      <dgm:t>
        <a:bodyPr/>
        <a:lstStyle/>
        <a:p>
          <a:endParaRPr lang="en-US"/>
        </a:p>
      </dgm:t>
    </dgm:pt>
    <dgm:pt modelId="{FE056CD9-7E5C-2544-B90B-AE7985B30D2E}">
      <dgm:prSet custT="1"/>
      <dgm:spPr/>
      <dgm:t>
        <a:bodyPr/>
        <a:lstStyle/>
        <a:p>
          <a:pPr>
            <a:buFont typeface="Arial" panose="020B0604020202020204" pitchFamily="34" charset="0"/>
            <a:buChar char="•"/>
          </a:pPr>
          <a:r>
            <a:rPr lang="en-ZA" sz="1800" dirty="0"/>
            <a:t>Age</a:t>
          </a:r>
        </a:p>
      </dgm:t>
    </dgm:pt>
    <dgm:pt modelId="{D258F18D-895A-8D4F-925B-DBAECA46695B}" type="parTrans" cxnId="{8C70EDD1-B51C-9A43-968F-728A06C7B856}">
      <dgm:prSet/>
      <dgm:spPr/>
      <dgm:t>
        <a:bodyPr/>
        <a:lstStyle/>
        <a:p>
          <a:endParaRPr lang="en-US"/>
        </a:p>
      </dgm:t>
    </dgm:pt>
    <dgm:pt modelId="{A509D320-E5B1-3B4F-BC3F-C9990AF9C235}" type="sibTrans" cxnId="{8C70EDD1-B51C-9A43-968F-728A06C7B856}">
      <dgm:prSet/>
      <dgm:spPr/>
      <dgm:t>
        <a:bodyPr/>
        <a:lstStyle/>
        <a:p>
          <a:endParaRPr lang="en-US"/>
        </a:p>
      </dgm:t>
    </dgm:pt>
    <dgm:pt modelId="{631BC207-5E26-9D40-AD12-ACF913F0BB91}">
      <dgm:prSet custT="1"/>
      <dgm:spPr/>
      <dgm:t>
        <a:bodyPr/>
        <a:lstStyle/>
        <a:p>
          <a:pPr>
            <a:buFont typeface="Arial" panose="020B0604020202020204" pitchFamily="34" charset="0"/>
            <a:buChar char="•"/>
          </a:pPr>
          <a:r>
            <a:rPr lang="en-ZA" sz="1800" dirty="0"/>
            <a:t>Sex</a:t>
          </a:r>
        </a:p>
      </dgm:t>
    </dgm:pt>
    <dgm:pt modelId="{592864AC-1B59-E347-9B10-359A3E2DD360}" type="parTrans" cxnId="{08AE5FF2-B657-3F42-9942-2279B7E0046F}">
      <dgm:prSet/>
      <dgm:spPr/>
      <dgm:t>
        <a:bodyPr/>
        <a:lstStyle/>
        <a:p>
          <a:endParaRPr lang="en-US"/>
        </a:p>
      </dgm:t>
    </dgm:pt>
    <dgm:pt modelId="{416A9B34-627A-A44D-B8FA-3DC3456D783B}" type="sibTrans" cxnId="{08AE5FF2-B657-3F42-9942-2279B7E0046F}">
      <dgm:prSet/>
      <dgm:spPr/>
      <dgm:t>
        <a:bodyPr/>
        <a:lstStyle/>
        <a:p>
          <a:endParaRPr lang="en-US"/>
        </a:p>
      </dgm:t>
    </dgm:pt>
    <dgm:pt modelId="{6AF4DB8F-8DB0-084C-8AA2-072819917918}">
      <dgm:prSet custT="1"/>
      <dgm:spPr/>
      <dgm:t>
        <a:bodyPr/>
        <a:lstStyle/>
        <a:p>
          <a:pPr>
            <a:buFont typeface="Arial" panose="020B0604020202020204" pitchFamily="34" charset="0"/>
            <a:buChar char="•"/>
          </a:pPr>
          <a:r>
            <a:rPr lang="en-ZA" sz="1800" dirty="0"/>
            <a:t>Education level</a:t>
          </a:r>
        </a:p>
      </dgm:t>
    </dgm:pt>
    <dgm:pt modelId="{0DB9349F-3BB4-3841-A721-A17370053D24}" type="parTrans" cxnId="{31FCAD4E-E7AE-3D49-9362-4614EA86835C}">
      <dgm:prSet/>
      <dgm:spPr/>
      <dgm:t>
        <a:bodyPr/>
        <a:lstStyle/>
        <a:p>
          <a:endParaRPr lang="en-US"/>
        </a:p>
      </dgm:t>
    </dgm:pt>
    <dgm:pt modelId="{0EA9B468-8ECB-1B4A-BDD2-C934AC5FE055}" type="sibTrans" cxnId="{31FCAD4E-E7AE-3D49-9362-4614EA86835C}">
      <dgm:prSet/>
      <dgm:spPr/>
      <dgm:t>
        <a:bodyPr/>
        <a:lstStyle/>
        <a:p>
          <a:endParaRPr lang="en-US"/>
        </a:p>
      </dgm:t>
    </dgm:pt>
    <dgm:pt modelId="{CFE80331-9941-4748-8483-A6F774E7FEBF}">
      <dgm:prSet custT="1"/>
      <dgm:spPr/>
      <dgm:t>
        <a:bodyPr/>
        <a:lstStyle/>
        <a:p>
          <a:pPr>
            <a:buFont typeface="Arial" panose="020B0604020202020204" pitchFamily="34" charset="0"/>
            <a:buChar char="•"/>
          </a:pPr>
          <a:r>
            <a:rPr lang="en-ZA" sz="1800" b="1" u="sng" dirty="0"/>
            <a:t>Occupation-related</a:t>
          </a:r>
          <a:r>
            <a:rPr lang="en-ZA" sz="1800" b="1" dirty="0"/>
            <a:t> (O)</a:t>
          </a:r>
        </a:p>
      </dgm:t>
    </dgm:pt>
    <dgm:pt modelId="{F1D9DE09-FD16-A34C-A63E-4621E41B69D3}" type="parTrans" cxnId="{29D01F96-C7FC-4647-92A6-FD83FF5A0F0D}">
      <dgm:prSet/>
      <dgm:spPr/>
      <dgm:t>
        <a:bodyPr/>
        <a:lstStyle/>
        <a:p>
          <a:endParaRPr lang="en-US"/>
        </a:p>
      </dgm:t>
    </dgm:pt>
    <dgm:pt modelId="{5EEED73E-B463-7045-BD20-1F9083DED730}" type="sibTrans" cxnId="{29D01F96-C7FC-4647-92A6-FD83FF5A0F0D}">
      <dgm:prSet/>
      <dgm:spPr/>
      <dgm:t>
        <a:bodyPr/>
        <a:lstStyle/>
        <a:p>
          <a:endParaRPr lang="en-US"/>
        </a:p>
      </dgm:t>
    </dgm:pt>
    <dgm:pt modelId="{2E82F20F-A7F5-5A4D-A83E-1C9A959C6269}">
      <dgm:prSet custT="1"/>
      <dgm:spPr/>
      <dgm:t>
        <a:bodyPr/>
        <a:lstStyle/>
        <a:p>
          <a:pPr>
            <a:buFont typeface="Arial" panose="020B0604020202020204" pitchFamily="34" charset="0"/>
            <a:buChar char="•"/>
          </a:pPr>
          <a:r>
            <a:rPr lang="en-ZA" sz="1800" b="1" u="sng" dirty="0"/>
            <a:t>Policy characteristics </a:t>
          </a:r>
          <a:r>
            <a:rPr lang="en-ZA" sz="1800" b="1" dirty="0"/>
            <a:t>(P)</a:t>
          </a:r>
        </a:p>
      </dgm:t>
    </dgm:pt>
    <dgm:pt modelId="{D1ACCC34-DB67-9944-96D5-06DEDF617853}" type="parTrans" cxnId="{0A70E4E6-BEDE-DB4A-9BBE-BA791FA3E92C}">
      <dgm:prSet/>
      <dgm:spPr/>
      <dgm:t>
        <a:bodyPr/>
        <a:lstStyle/>
        <a:p>
          <a:endParaRPr lang="en-US"/>
        </a:p>
      </dgm:t>
    </dgm:pt>
    <dgm:pt modelId="{AE173DF4-2098-4046-A0B2-B52A67A5BE07}" type="sibTrans" cxnId="{0A70E4E6-BEDE-DB4A-9BBE-BA791FA3E92C}">
      <dgm:prSet/>
      <dgm:spPr/>
      <dgm:t>
        <a:bodyPr/>
        <a:lstStyle/>
        <a:p>
          <a:endParaRPr lang="en-US"/>
        </a:p>
      </dgm:t>
    </dgm:pt>
    <dgm:pt modelId="{0F9F2B8F-C278-6946-979C-838F7FC8F676}">
      <dgm:prSet custT="1"/>
      <dgm:spPr/>
      <dgm:t>
        <a:bodyPr/>
        <a:lstStyle/>
        <a:p>
          <a:pPr>
            <a:buFont typeface="Arial" panose="020B0604020202020204" pitchFamily="34" charset="0"/>
            <a:buChar char="•"/>
          </a:pPr>
          <a:r>
            <a:rPr lang="en-ZA" sz="1800" dirty="0">
              <a:solidFill>
                <a:schemeClr val="accent1">
                  <a:lumMod val="60000"/>
                  <a:lumOff val="40000"/>
                </a:schemeClr>
              </a:solidFill>
            </a:rPr>
            <a:t>Benefit amount</a:t>
          </a:r>
        </a:p>
      </dgm:t>
    </dgm:pt>
    <dgm:pt modelId="{5A323F7D-8125-AB4B-95B4-B84F6004D275}" type="parTrans" cxnId="{33F4D8AB-9EFA-5047-BB3F-6931CCFBF36A}">
      <dgm:prSet/>
      <dgm:spPr/>
      <dgm:t>
        <a:bodyPr/>
        <a:lstStyle/>
        <a:p>
          <a:endParaRPr lang="en-US"/>
        </a:p>
      </dgm:t>
    </dgm:pt>
    <dgm:pt modelId="{AF7C908D-EC94-404C-BA1B-C3129E1F07CC}" type="sibTrans" cxnId="{33F4D8AB-9EFA-5047-BB3F-6931CCFBF36A}">
      <dgm:prSet/>
      <dgm:spPr/>
      <dgm:t>
        <a:bodyPr/>
        <a:lstStyle/>
        <a:p>
          <a:endParaRPr lang="en-US"/>
        </a:p>
      </dgm:t>
    </dgm:pt>
    <dgm:pt modelId="{E9870004-5B33-EC49-81CB-F2B0F2CA03A7}">
      <dgm:prSet custT="1"/>
      <dgm:spPr/>
      <dgm:t>
        <a:bodyPr/>
        <a:lstStyle/>
        <a:p>
          <a:pPr>
            <a:buFont typeface="Arial" panose="020B0604020202020204" pitchFamily="34" charset="0"/>
            <a:buChar char="•"/>
          </a:pPr>
          <a:r>
            <a:rPr lang="en-ZA" sz="1800" dirty="0"/>
            <a:t>Replacement ratio</a:t>
          </a:r>
        </a:p>
      </dgm:t>
    </dgm:pt>
    <dgm:pt modelId="{CD9F4D23-67F2-054D-8FAC-440F4229776F}" type="parTrans" cxnId="{03215DD3-896B-D94B-A9F1-E1BEA6252E57}">
      <dgm:prSet/>
      <dgm:spPr/>
      <dgm:t>
        <a:bodyPr/>
        <a:lstStyle/>
        <a:p>
          <a:endParaRPr lang="en-US"/>
        </a:p>
      </dgm:t>
    </dgm:pt>
    <dgm:pt modelId="{FDD57AF7-4792-6E41-A062-158B3C00D4BB}" type="sibTrans" cxnId="{03215DD3-896B-D94B-A9F1-E1BEA6252E57}">
      <dgm:prSet/>
      <dgm:spPr/>
      <dgm:t>
        <a:bodyPr/>
        <a:lstStyle/>
        <a:p>
          <a:endParaRPr lang="en-US"/>
        </a:p>
      </dgm:t>
    </dgm:pt>
    <dgm:pt modelId="{B58AE3A5-23D4-E34C-981E-AF5D00132B2D}">
      <dgm:prSet custT="1"/>
      <dgm:spPr/>
      <dgm:t>
        <a:bodyPr/>
        <a:lstStyle/>
        <a:p>
          <a:pPr>
            <a:buFont typeface="Arial" panose="020B0604020202020204" pitchFamily="34" charset="0"/>
            <a:buChar char="•"/>
          </a:pPr>
          <a:r>
            <a:rPr lang="en-ZA" sz="1800" dirty="0">
              <a:solidFill>
                <a:schemeClr val="accent1">
                  <a:lumMod val="60000"/>
                  <a:lumOff val="40000"/>
                </a:schemeClr>
              </a:solidFill>
            </a:rPr>
            <a:t>Claim duration</a:t>
          </a:r>
          <a:endParaRPr lang="en-ZA" sz="1800" dirty="0"/>
        </a:p>
      </dgm:t>
    </dgm:pt>
    <dgm:pt modelId="{AB35C3CC-9569-E548-94E5-62C2E68F8366}" type="parTrans" cxnId="{DBD73625-B88F-644D-9118-1C8B6C57255B}">
      <dgm:prSet/>
      <dgm:spPr/>
    </dgm:pt>
    <dgm:pt modelId="{775EDC2A-B0A2-AC47-8854-21D890240096}" type="sibTrans" cxnId="{DBD73625-B88F-644D-9118-1C8B6C57255B}">
      <dgm:prSet/>
      <dgm:spPr/>
    </dgm:pt>
    <dgm:pt modelId="{4B611698-D213-4F4A-9BB3-3E814AD5531D}">
      <dgm:prSet custT="1"/>
      <dgm:spPr/>
      <dgm:t>
        <a:bodyPr/>
        <a:lstStyle/>
        <a:p>
          <a:pPr>
            <a:buFont typeface="Arial" panose="020B0604020202020204" pitchFamily="34" charset="0"/>
            <a:buChar char="•"/>
          </a:pPr>
          <a:r>
            <a:rPr lang="en-ZA" sz="1800" dirty="0">
              <a:solidFill>
                <a:schemeClr val="accent1">
                  <a:lumMod val="60000"/>
                  <a:lumOff val="40000"/>
                </a:schemeClr>
              </a:solidFill>
            </a:rPr>
            <a:t>Date of disability</a:t>
          </a:r>
          <a:endParaRPr lang="en-ZA" sz="1800" dirty="0"/>
        </a:p>
      </dgm:t>
    </dgm:pt>
    <dgm:pt modelId="{D6249980-CE35-294F-8EFF-4C5DC465A842}" type="parTrans" cxnId="{A7A3D16A-8651-6144-8901-00C819E77CCF}">
      <dgm:prSet/>
      <dgm:spPr/>
    </dgm:pt>
    <dgm:pt modelId="{395770D1-B2BD-0A40-8D2B-41C6C4BE4482}" type="sibTrans" cxnId="{A7A3D16A-8651-6144-8901-00C819E77CCF}">
      <dgm:prSet/>
      <dgm:spPr/>
    </dgm:pt>
    <dgm:pt modelId="{74103AF0-EE09-0948-9DDE-828E2E1EF952}">
      <dgm:prSet custT="1"/>
      <dgm:spPr/>
      <dgm:t>
        <a:bodyPr/>
        <a:lstStyle/>
        <a:p>
          <a:pPr>
            <a:buFont typeface="Arial" panose="020B0604020202020204" pitchFamily="34" charset="0"/>
            <a:buChar char="•"/>
          </a:pPr>
          <a:r>
            <a:rPr lang="en-ZA" sz="1800" dirty="0"/>
            <a:t>Occupation level</a:t>
          </a:r>
        </a:p>
      </dgm:t>
    </dgm:pt>
    <dgm:pt modelId="{4E868241-1B97-9B41-A060-87147637EAC3}" type="parTrans" cxnId="{BFBD3266-0135-9E42-BA77-019F7B321A2A}">
      <dgm:prSet/>
      <dgm:spPr/>
    </dgm:pt>
    <dgm:pt modelId="{31F21A2D-1088-534C-BA4A-2718FADA1D08}" type="sibTrans" cxnId="{BFBD3266-0135-9E42-BA77-019F7B321A2A}">
      <dgm:prSet/>
      <dgm:spPr/>
    </dgm:pt>
    <dgm:pt modelId="{E4CC8973-8A35-934E-A11D-C290736CB32E}">
      <dgm:prSet custT="1"/>
      <dgm:spPr/>
      <dgm:t>
        <a:bodyPr/>
        <a:lstStyle/>
        <a:p>
          <a:pPr>
            <a:buFont typeface="Arial" panose="020B0604020202020204" pitchFamily="34" charset="0"/>
            <a:buChar char="•"/>
          </a:pPr>
          <a:r>
            <a:rPr lang="en-ZA" sz="1800" dirty="0">
              <a:solidFill>
                <a:schemeClr val="accent1">
                  <a:lumMod val="60000"/>
                  <a:lumOff val="40000"/>
                </a:schemeClr>
              </a:solidFill>
            </a:rPr>
            <a:t>Salary</a:t>
          </a:r>
        </a:p>
      </dgm:t>
    </dgm:pt>
    <dgm:pt modelId="{D8B603DB-6461-B546-8E0E-0DF1DBC20BE3}" type="parTrans" cxnId="{0F05AB85-CF91-C54C-A43D-E52F2ED75AF2}">
      <dgm:prSet/>
      <dgm:spPr/>
    </dgm:pt>
    <dgm:pt modelId="{E10D09B2-5BE8-C342-8817-5E25D6B2883C}" type="sibTrans" cxnId="{0F05AB85-CF91-C54C-A43D-E52F2ED75AF2}">
      <dgm:prSet/>
      <dgm:spPr/>
    </dgm:pt>
    <dgm:pt modelId="{FCFCF0ED-494A-D34A-B3E8-83DD7D65DB12}">
      <dgm:prSet custT="1"/>
      <dgm:spPr/>
      <dgm:t>
        <a:bodyPr/>
        <a:lstStyle/>
        <a:p>
          <a:pPr>
            <a:buFont typeface="Arial" panose="020B0604020202020204" pitchFamily="34" charset="0"/>
            <a:buChar char="•"/>
          </a:pPr>
          <a:r>
            <a:rPr lang="en-ZA" sz="1800" dirty="0">
              <a:solidFill>
                <a:schemeClr val="accent1">
                  <a:lumMod val="60000"/>
                  <a:lumOff val="40000"/>
                </a:schemeClr>
              </a:solidFill>
            </a:rPr>
            <a:t>Occupation field</a:t>
          </a:r>
          <a:endParaRPr lang="en-ZA" sz="1800" dirty="0"/>
        </a:p>
      </dgm:t>
    </dgm:pt>
    <dgm:pt modelId="{7561F50B-D49F-F341-8056-3EED88482769}" type="sibTrans" cxnId="{6F8C4CA2-5FC9-9141-8018-7E4844ED3E95}">
      <dgm:prSet/>
      <dgm:spPr/>
    </dgm:pt>
    <dgm:pt modelId="{AF18101A-4946-9E47-B7C3-6B3F5DE2A34D}" type="parTrans" cxnId="{6F8C4CA2-5FC9-9141-8018-7E4844ED3E95}">
      <dgm:prSet/>
      <dgm:spPr/>
    </dgm:pt>
    <dgm:pt modelId="{8BC1DAD1-0928-9C4B-949A-6D4E46161E99}">
      <dgm:prSet custT="1"/>
      <dgm:spPr/>
      <dgm:t>
        <a:bodyPr/>
        <a:lstStyle/>
        <a:p>
          <a:pPr>
            <a:buFont typeface="Arial" panose="020B0604020202020204" pitchFamily="34" charset="0"/>
            <a:buChar char="•"/>
          </a:pPr>
          <a:r>
            <a:rPr lang="en-ZA" sz="1800" dirty="0">
              <a:solidFill>
                <a:schemeClr val="accent1">
                  <a:lumMod val="60000"/>
                  <a:lumOff val="40000"/>
                </a:schemeClr>
              </a:solidFill>
            </a:rPr>
            <a:t>Occupation strength rating</a:t>
          </a:r>
          <a:endParaRPr lang="en-ZA" sz="1800" dirty="0"/>
        </a:p>
      </dgm:t>
    </dgm:pt>
    <dgm:pt modelId="{B856060D-41FF-3F4A-82E2-38A9AA766E38}" type="parTrans" cxnId="{2313AAB5-46D3-7B4E-A842-F33672B0CD38}">
      <dgm:prSet/>
      <dgm:spPr/>
    </dgm:pt>
    <dgm:pt modelId="{19A98C93-342D-BF42-87B1-341CE04A8A85}" type="sibTrans" cxnId="{2313AAB5-46D3-7B4E-A842-F33672B0CD38}">
      <dgm:prSet/>
      <dgm:spPr/>
    </dgm:pt>
    <dgm:pt modelId="{875E9BE5-9393-E640-9CC1-5112B8E46586}" type="pres">
      <dgm:prSet presAssocID="{C2AA380C-0BB6-BB46-9700-171F1FECCC2D}" presName="Name0" presStyleCnt="0">
        <dgm:presLayoutVars>
          <dgm:dir/>
          <dgm:animLvl val="lvl"/>
          <dgm:resizeHandles val="exact"/>
        </dgm:presLayoutVars>
      </dgm:prSet>
      <dgm:spPr/>
    </dgm:pt>
    <dgm:pt modelId="{1B884FEC-3A4B-F445-B063-314EF94431A8}" type="pres">
      <dgm:prSet presAssocID="{B1CB13D1-997A-854A-B631-11785BE02B6A}" presName="compositeNode" presStyleCnt="0">
        <dgm:presLayoutVars>
          <dgm:bulletEnabled val="1"/>
        </dgm:presLayoutVars>
      </dgm:prSet>
      <dgm:spPr/>
    </dgm:pt>
    <dgm:pt modelId="{71EEC14B-306C-EC40-B34B-2F57BB544E3F}" type="pres">
      <dgm:prSet presAssocID="{B1CB13D1-997A-854A-B631-11785BE02B6A}" presName="bgRect" presStyleLbl="node1" presStyleIdx="0" presStyleCnt="3" custScaleY="123450"/>
      <dgm:spPr/>
    </dgm:pt>
    <dgm:pt modelId="{B764EEA7-5011-6F4D-80F0-F7DA9931D311}" type="pres">
      <dgm:prSet presAssocID="{B1CB13D1-997A-854A-B631-11785BE02B6A}" presName="parentNode" presStyleLbl="node1" presStyleIdx="0" presStyleCnt="3">
        <dgm:presLayoutVars>
          <dgm:chMax val="0"/>
          <dgm:bulletEnabled val="1"/>
        </dgm:presLayoutVars>
      </dgm:prSet>
      <dgm:spPr/>
    </dgm:pt>
    <dgm:pt modelId="{E3E07A9F-1269-2946-83A0-E66E754C9757}" type="pres">
      <dgm:prSet presAssocID="{B1CB13D1-997A-854A-B631-11785BE02B6A}" presName="childNode" presStyleLbl="node1" presStyleIdx="0" presStyleCnt="3">
        <dgm:presLayoutVars>
          <dgm:bulletEnabled val="1"/>
        </dgm:presLayoutVars>
      </dgm:prSet>
      <dgm:spPr/>
    </dgm:pt>
    <dgm:pt modelId="{A389BA4D-A4A0-B14F-AC60-073F87917517}" type="pres">
      <dgm:prSet presAssocID="{A631DAC6-9D64-274D-9411-2CDDA61C32E2}" presName="hSp" presStyleCnt="0"/>
      <dgm:spPr/>
    </dgm:pt>
    <dgm:pt modelId="{920C65A7-2F68-2F48-9999-2EBF590C2B3B}" type="pres">
      <dgm:prSet presAssocID="{A631DAC6-9D64-274D-9411-2CDDA61C32E2}" presName="vProcSp" presStyleCnt="0"/>
      <dgm:spPr/>
    </dgm:pt>
    <dgm:pt modelId="{648249FD-6113-F749-AB14-3CC63AD094FA}" type="pres">
      <dgm:prSet presAssocID="{A631DAC6-9D64-274D-9411-2CDDA61C32E2}" presName="vSp1" presStyleCnt="0"/>
      <dgm:spPr/>
    </dgm:pt>
    <dgm:pt modelId="{A9736432-D2B4-464C-A149-CE8B965994A1}" type="pres">
      <dgm:prSet presAssocID="{A631DAC6-9D64-274D-9411-2CDDA61C32E2}" presName="simulatedConn" presStyleLbl="solidFgAcc1" presStyleIdx="0" presStyleCnt="2"/>
      <dgm:spPr/>
    </dgm:pt>
    <dgm:pt modelId="{1BFEEB3F-FE86-C542-8EC7-97BA0D9D9530}" type="pres">
      <dgm:prSet presAssocID="{A631DAC6-9D64-274D-9411-2CDDA61C32E2}" presName="vSp2" presStyleCnt="0"/>
      <dgm:spPr/>
    </dgm:pt>
    <dgm:pt modelId="{B097D26A-2987-9E44-8454-0F8439BF65CA}" type="pres">
      <dgm:prSet presAssocID="{A631DAC6-9D64-274D-9411-2CDDA61C32E2}" presName="sibTrans" presStyleCnt="0"/>
      <dgm:spPr/>
    </dgm:pt>
    <dgm:pt modelId="{838545AE-484C-D541-B29F-0052A764ED38}" type="pres">
      <dgm:prSet presAssocID="{E6BCB07E-A3B3-F44B-9CA7-41EF2681BB5A}" presName="compositeNode" presStyleCnt="0">
        <dgm:presLayoutVars>
          <dgm:bulletEnabled val="1"/>
        </dgm:presLayoutVars>
      </dgm:prSet>
      <dgm:spPr/>
    </dgm:pt>
    <dgm:pt modelId="{6E87999D-B978-7B42-AB9D-969923068A3F}" type="pres">
      <dgm:prSet presAssocID="{E6BCB07E-A3B3-F44B-9CA7-41EF2681BB5A}" presName="bgRect" presStyleLbl="node1" presStyleIdx="1" presStyleCnt="3" custScaleY="123934"/>
      <dgm:spPr/>
    </dgm:pt>
    <dgm:pt modelId="{F57AB682-89BF-D741-AE0A-C5D624F36E32}" type="pres">
      <dgm:prSet presAssocID="{E6BCB07E-A3B3-F44B-9CA7-41EF2681BB5A}" presName="parentNode" presStyleLbl="node1" presStyleIdx="1" presStyleCnt="3">
        <dgm:presLayoutVars>
          <dgm:chMax val="0"/>
          <dgm:bulletEnabled val="1"/>
        </dgm:presLayoutVars>
      </dgm:prSet>
      <dgm:spPr/>
    </dgm:pt>
    <dgm:pt modelId="{1968D054-8254-FE47-9145-4E88EF9F62A2}" type="pres">
      <dgm:prSet presAssocID="{E6BCB07E-A3B3-F44B-9CA7-41EF2681BB5A}" presName="childNode" presStyleLbl="node1" presStyleIdx="1" presStyleCnt="3">
        <dgm:presLayoutVars>
          <dgm:bulletEnabled val="1"/>
        </dgm:presLayoutVars>
      </dgm:prSet>
      <dgm:spPr/>
    </dgm:pt>
    <dgm:pt modelId="{1FDBC1B9-D13F-6B46-BDF0-7D13BBC1CBB5}" type="pres">
      <dgm:prSet presAssocID="{5934EC77-B4E6-1C40-8135-313C34CD53FB}" presName="hSp" presStyleCnt="0"/>
      <dgm:spPr/>
    </dgm:pt>
    <dgm:pt modelId="{7CC9BFCE-714E-534C-BE3B-EEBBE428DE0D}" type="pres">
      <dgm:prSet presAssocID="{5934EC77-B4E6-1C40-8135-313C34CD53FB}" presName="vProcSp" presStyleCnt="0"/>
      <dgm:spPr/>
    </dgm:pt>
    <dgm:pt modelId="{FB478315-1082-8F4B-8D3E-CC0C2F8B0A42}" type="pres">
      <dgm:prSet presAssocID="{5934EC77-B4E6-1C40-8135-313C34CD53FB}" presName="vSp1" presStyleCnt="0"/>
      <dgm:spPr/>
    </dgm:pt>
    <dgm:pt modelId="{742BBF2D-4F36-AF42-92F1-6F3BC4AE8BB1}" type="pres">
      <dgm:prSet presAssocID="{5934EC77-B4E6-1C40-8135-313C34CD53FB}" presName="simulatedConn" presStyleLbl="solidFgAcc1" presStyleIdx="1" presStyleCnt="2"/>
      <dgm:spPr/>
    </dgm:pt>
    <dgm:pt modelId="{13445AF8-74E6-5A4F-A878-3F4CB138CA0F}" type="pres">
      <dgm:prSet presAssocID="{5934EC77-B4E6-1C40-8135-313C34CD53FB}" presName="vSp2" presStyleCnt="0"/>
      <dgm:spPr/>
    </dgm:pt>
    <dgm:pt modelId="{D2D415BC-0617-5E40-9BC2-7736B4BB0ABB}" type="pres">
      <dgm:prSet presAssocID="{5934EC77-B4E6-1C40-8135-313C34CD53FB}" presName="sibTrans" presStyleCnt="0"/>
      <dgm:spPr/>
    </dgm:pt>
    <dgm:pt modelId="{48BF04DD-8615-7748-B2A5-296D03025E6E}" type="pres">
      <dgm:prSet presAssocID="{D6F43F72-3B5C-7E41-A7E2-2E9D0DD1DDC8}" presName="compositeNode" presStyleCnt="0">
        <dgm:presLayoutVars>
          <dgm:bulletEnabled val="1"/>
        </dgm:presLayoutVars>
      </dgm:prSet>
      <dgm:spPr/>
    </dgm:pt>
    <dgm:pt modelId="{B7E607C2-8DF2-C04F-A7BA-8B43C6688F46}" type="pres">
      <dgm:prSet presAssocID="{D6F43F72-3B5C-7E41-A7E2-2E9D0DD1DDC8}" presName="bgRect" presStyleLbl="node1" presStyleIdx="2" presStyleCnt="3" custScaleY="123216"/>
      <dgm:spPr/>
    </dgm:pt>
    <dgm:pt modelId="{294C2A5E-8804-3C44-9CC5-0D7974550455}" type="pres">
      <dgm:prSet presAssocID="{D6F43F72-3B5C-7E41-A7E2-2E9D0DD1DDC8}" presName="parentNode" presStyleLbl="node1" presStyleIdx="2" presStyleCnt="3">
        <dgm:presLayoutVars>
          <dgm:chMax val="0"/>
          <dgm:bulletEnabled val="1"/>
        </dgm:presLayoutVars>
      </dgm:prSet>
      <dgm:spPr/>
    </dgm:pt>
    <dgm:pt modelId="{BF2CCF9F-F5A9-8A4D-B062-4C34C6AD698F}" type="pres">
      <dgm:prSet presAssocID="{D6F43F72-3B5C-7E41-A7E2-2E9D0DD1DDC8}" presName="childNode" presStyleLbl="node1" presStyleIdx="2" presStyleCnt="3">
        <dgm:presLayoutVars>
          <dgm:bulletEnabled val="1"/>
        </dgm:presLayoutVars>
      </dgm:prSet>
      <dgm:spPr/>
    </dgm:pt>
  </dgm:ptLst>
  <dgm:cxnLst>
    <dgm:cxn modelId="{448BC403-091A-6D40-AF77-25C922199795}" srcId="{17445517-FF85-C246-8809-280B997E8AF5}" destId="{2F504787-6B18-2442-9E21-FA1C484D41E4}" srcOrd="1" destOrd="0" parTransId="{433DCDEC-BE06-244B-BD82-C74AE4F17ACD}" sibTransId="{94DAD167-F3FF-C447-BD23-F9B5FD55D98B}"/>
    <dgm:cxn modelId="{817DF105-C834-2B43-8B39-5625962B1B63}" type="presOf" srcId="{FA086C8E-8770-884C-A72B-D7090372C9A4}" destId="{E3E07A9F-1269-2946-83A0-E66E754C9757}" srcOrd="0" destOrd="2" presId="urn:microsoft.com/office/officeart/2005/8/layout/hProcess7"/>
    <dgm:cxn modelId="{A2E37506-6768-A14B-ADF0-A1275AF28172}" srcId="{79B7182E-2DE3-0443-8008-99F7664CD3D1}" destId="{1834F7AF-9C64-5242-95E1-4C0FC0798F5A}" srcOrd="1" destOrd="0" parTransId="{8D23D0C8-743A-2346-8708-422AFBD487DA}" sibTransId="{E0268834-0022-6A40-B12A-7C710762E0AD}"/>
    <dgm:cxn modelId="{356DAD08-FFB4-CA4E-AAC2-C239F47BED0E}" type="presOf" srcId="{40468136-ECA8-0142-AB90-8FB4C01A2693}" destId="{1968D054-8254-FE47-9145-4E88EF9F62A2}" srcOrd="0" destOrd="5" presId="urn:microsoft.com/office/officeart/2005/8/layout/hProcess7"/>
    <dgm:cxn modelId="{F9723809-07BB-1448-BB13-F24D27A243F8}" type="presOf" srcId="{D6F43F72-3B5C-7E41-A7E2-2E9D0DD1DDC8}" destId="{294C2A5E-8804-3C44-9CC5-0D7974550455}" srcOrd="1" destOrd="0" presId="urn:microsoft.com/office/officeart/2005/8/layout/hProcess7"/>
    <dgm:cxn modelId="{45361F0C-7295-ED4D-8CB5-47FCF8F930BF}" type="presOf" srcId="{EED479B4-4E67-DD4E-9939-A633C7F2DEF0}" destId="{1968D054-8254-FE47-9145-4E88EF9F62A2}" srcOrd="0" destOrd="0" presId="urn:microsoft.com/office/officeart/2005/8/layout/hProcess7"/>
    <dgm:cxn modelId="{C9A9D50D-F6BA-AE41-9937-4DE40D40F6D9}" type="presOf" srcId="{D6F43F72-3B5C-7E41-A7E2-2E9D0DD1DDC8}" destId="{B7E607C2-8DF2-C04F-A7BA-8B43C6688F46}" srcOrd="0" destOrd="0" presId="urn:microsoft.com/office/officeart/2005/8/layout/hProcess7"/>
    <dgm:cxn modelId="{4905F10E-3831-F14F-A99A-7B18FED93D9D}" srcId="{1329D7C5-781A-9749-9853-B9278232BFFA}" destId="{17462669-2DD2-FD4E-80FE-0C598A1B998C}" srcOrd="3" destOrd="0" parTransId="{5C1E2BA2-73C8-FC4E-9093-877B38091E05}" sibTransId="{A8BFC310-E1C0-DC4B-93C8-14BA87897576}"/>
    <dgm:cxn modelId="{1FCF2F0F-0A9A-D645-9F3E-DC0D19079123}" type="presOf" srcId="{A02716F5-97AB-2345-98AC-ABFC70F396C1}" destId="{1968D054-8254-FE47-9145-4E88EF9F62A2}" srcOrd="0" destOrd="8" presId="urn:microsoft.com/office/officeart/2005/8/layout/hProcess7"/>
    <dgm:cxn modelId="{972CFD11-CE51-2049-80A4-A86F531B05FD}" srcId="{C2AA380C-0BB6-BB46-9700-171F1FECCC2D}" destId="{D6F43F72-3B5C-7E41-A7E2-2E9D0DD1DDC8}" srcOrd="2" destOrd="0" parTransId="{21FE8DC6-9F31-B348-87D5-1BDD73E6DC76}" sibTransId="{A36AFEB8-F99A-6848-A579-FA00BE2685D7}"/>
    <dgm:cxn modelId="{8C1BA616-3260-0C43-8ED5-9737C1B2A064}" type="presOf" srcId="{833D92A3-925F-3443-8BA8-3407001F2AA2}" destId="{E3E07A9F-1269-2946-83A0-E66E754C9757}" srcOrd="0" destOrd="8" presId="urn:microsoft.com/office/officeart/2005/8/layout/hProcess7"/>
    <dgm:cxn modelId="{23A7F917-4676-D242-8CF9-B5B1AFD5E0F7}" srcId="{40468136-ECA8-0142-AB90-8FB4C01A2693}" destId="{E43FA976-1F84-6C43-9B8F-9E38A3B626ED}" srcOrd="1" destOrd="0" parTransId="{2DABA5F1-F9D7-AC46-BB6E-3EE8590C2129}" sibTransId="{3BB3B298-3C56-6940-8698-C6208706D474}"/>
    <dgm:cxn modelId="{A3C98D1A-490E-C84B-BC9F-69DC17B1DC5E}" type="presOf" srcId="{4B611698-D213-4F4A-9BB3-3E814AD5531D}" destId="{BF2CCF9F-F5A9-8A4D-B062-4C34C6AD698F}" srcOrd="0" destOrd="2" presId="urn:microsoft.com/office/officeart/2005/8/layout/hProcess7"/>
    <dgm:cxn modelId="{DE35B91A-BFC2-854E-8270-42B56E490760}" type="presOf" srcId="{8BC1DAD1-0928-9C4B-949A-6D4E46161E99}" destId="{BF2CCF9F-F5A9-8A4D-B062-4C34C6AD698F}" srcOrd="0" destOrd="13" presId="urn:microsoft.com/office/officeart/2005/8/layout/hProcess7"/>
    <dgm:cxn modelId="{4705F31C-88A8-1543-9385-937F10C3964C}" type="presOf" srcId="{17462669-2DD2-FD4E-80FE-0C598A1B998C}" destId="{BF2CCF9F-F5A9-8A4D-B062-4C34C6AD698F}" srcOrd="0" destOrd="4" presId="urn:microsoft.com/office/officeart/2005/8/layout/hProcess7"/>
    <dgm:cxn modelId="{E236501E-846C-8D4F-A56A-242299B99BC7}" srcId="{79B7182E-2DE3-0443-8008-99F7664CD3D1}" destId="{B10EBF7D-D2D1-D14F-B8F9-DC53F6762733}" srcOrd="3" destOrd="0" parTransId="{921E75E2-DCB5-EB46-A36C-797ABF496484}" sibTransId="{43A35532-72BD-F44D-ADD2-5C73E81762C2}"/>
    <dgm:cxn modelId="{A04B1D21-084B-4248-87AE-0808F2BEC63F}" type="presOf" srcId="{7519C160-70A2-194D-B7E0-3B4E887A19FB}" destId="{E3E07A9F-1269-2946-83A0-E66E754C9757}" srcOrd="0" destOrd="14" presId="urn:microsoft.com/office/officeart/2005/8/layout/hProcess7"/>
    <dgm:cxn modelId="{4A732A21-7DCC-9B43-AC1B-7CD9A87912BB}" srcId="{79B7182E-2DE3-0443-8008-99F7664CD3D1}" destId="{F0C4F68B-1B88-F04E-B8D0-9EED775249EF}" srcOrd="0" destOrd="0" parTransId="{113127F7-5133-B949-B925-53F2014D5E4A}" sibTransId="{912186B7-0EB4-3644-906D-0CF5412D4AEB}"/>
    <dgm:cxn modelId="{026E9D23-371C-5540-9275-414DB8B7C75F}" type="presOf" srcId="{B58AE3A5-23D4-E34C-981E-AF5D00132B2D}" destId="{BF2CCF9F-F5A9-8A4D-B062-4C34C6AD698F}" srcOrd="0" destOrd="3" presId="urn:microsoft.com/office/officeart/2005/8/layout/hProcess7"/>
    <dgm:cxn modelId="{A035EC24-EB1A-4341-A109-C6A45C99D98F}" type="presOf" srcId="{CFE80331-9941-4748-8483-A6F774E7FEBF}" destId="{BF2CCF9F-F5A9-8A4D-B062-4C34C6AD698F}" srcOrd="0" destOrd="9" presId="urn:microsoft.com/office/officeart/2005/8/layout/hProcess7"/>
    <dgm:cxn modelId="{DBD73625-B88F-644D-9118-1C8B6C57255B}" srcId="{1329D7C5-781A-9749-9853-B9278232BFFA}" destId="{B58AE3A5-23D4-E34C-981E-AF5D00132B2D}" srcOrd="2" destOrd="0" parTransId="{AB35C3CC-9569-E548-94E5-62C2E68F8366}" sibTransId="{775EDC2A-B0A2-AC47-8854-21D890240096}"/>
    <dgm:cxn modelId="{1EB7DB2A-CA78-6549-A661-8B3E8AD92C7B}" srcId="{E6BCB07E-A3B3-F44B-9CA7-41EF2681BB5A}" destId="{F5E6694C-ABAB-0942-B143-98A96E94D04B}" srcOrd="3" destOrd="0" parTransId="{F1C07755-DEF9-C44C-81F0-C6F8A39E1016}" sibTransId="{2522733B-9956-7841-953B-4FC337EC70DA}"/>
    <dgm:cxn modelId="{57DC192E-5116-CC4B-A0FF-1C1874B2AFE4}" type="presOf" srcId="{E9870004-5B33-EC49-81CB-F2B0F2CA03A7}" destId="{BF2CCF9F-F5A9-8A4D-B062-4C34C6AD698F}" srcOrd="0" destOrd="16" presId="urn:microsoft.com/office/officeart/2005/8/layout/hProcess7"/>
    <dgm:cxn modelId="{2E0FC82E-4364-5743-AA00-5D187CF92FE9}" type="presOf" srcId="{EB02564A-E8EF-A14B-B62F-FEA14769D4A5}" destId="{E3E07A9F-1269-2946-83A0-E66E754C9757}" srcOrd="0" destOrd="10" presId="urn:microsoft.com/office/officeart/2005/8/layout/hProcess7"/>
    <dgm:cxn modelId="{968E7D2F-3008-DD45-A529-059D88430109}" type="presOf" srcId="{74103AF0-EE09-0948-9DDE-828E2E1EF952}" destId="{BF2CCF9F-F5A9-8A4D-B062-4C34C6AD698F}" srcOrd="0" destOrd="12" presId="urn:microsoft.com/office/officeart/2005/8/layout/hProcess7"/>
    <dgm:cxn modelId="{839E2E34-5DD3-964E-897E-AEEF3E505B8A}" srcId="{7519C160-70A2-194D-B7E0-3B4E887A19FB}" destId="{9E955CAF-4C7A-DF4C-A9B5-DCF2BE737AB6}" srcOrd="1" destOrd="0" parTransId="{FDE14053-CF46-3445-835C-5C2D02261F6B}" sibTransId="{6B23760C-8F29-CF4D-9B7D-8EDBC127E3D0}"/>
    <dgm:cxn modelId="{94B34637-1523-D745-9C28-A9618F30E94B}" type="presOf" srcId="{17445517-FF85-C246-8809-280B997E8AF5}" destId="{E3E07A9F-1269-2946-83A0-E66E754C9757}" srcOrd="0" destOrd="9" presId="urn:microsoft.com/office/officeart/2005/8/layout/hProcess7"/>
    <dgm:cxn modelId="{6A098939-1F74-7E4F-B719-454DE5A59415}" type="presOf" srcId="{7CA5D6C7-05E2-9F4F-9A50-190DC76D9918}" destId="{1968D054-8254-FE47-9145-4E88EF9F62A2}" srcOrd="0" destOrd="16" presId="urn:microsoft.com/office/officeart/2005/8/layout/hProcess7"/>
    <dgm:cxn modelId="{389E353D-B389-7D4C-BFF5-ACC53242EA4C}" srcId="{E6BCB07E-A3B3-F44B-9CA7-41EF2681BB5A}" destId="{40468136-ECA8-0142-AB90-8FB4C01A2693}" srcOrd="1" destOrd="0" parTransId="{F1871524-F7FE-E648-8C24-947336F044D2}" sibTransId="{92B5B40B-6954-8741-9719-4BD46422E383}"/>
    <dgm:cxn modelId="{E1798040-321E-0949-956A-2C9172347E2F}" type="presOf" srcId="{D505B56C-9A50-E045-931A-F98AAF85200B}" destId="{E3E07A9F-1269-2946-83A0-E66E754C9757}" srcOrd="0" destOrd="6" presId="urn:microsoft.com/office/officeart/2005/8/layout/hProcess7"/>
    <dgm:cxn modelId="{2B72CC5C-243B-E944-B352-2586125737AD}" type="presOf" srcId="{E6BCB07E-A3B3-F44B-9CA7-41EF2681BB5A}" destId="{6E87999D-B978-7B42-AB9D-969923068A3F}" srcOrd="0" destOrd="0" presId="urn:microsoft.com/office/officeart/2005/8/layout/hProcess7"/>
    <dgm:cxn modelId="{B8CBE35E-4195-4048-A7F5-31AAFC537B3E}" type="presOf" srcId="{133CD7EA-2D20-FC4A-AA92-CB4E1FE14640}" destId="{E3E07A9F-1269-2946-83A0-E66E754C9757}" srcOrd="0" destOrd="12" presId="urn:microsoft.com/office/officeart/2005/8/layout/hProcess7"/>
    <dgm:cxn modelId="{B0ADE55E-7161-D34A-9411-5A38229EBEB6}" type="presOf" srcId="{FCFCF0ED-494A-D34A-B3E8-83DD7D65DB12}" destId="{BF2CCF9F-F5A9-8A4D-B062-4C34C6AD698F}" srcOrd="0" destOrd="11" presId="urn:microsoft.com/office/officeart/2005/8/layout/hProcess7"/>
    <dgm:cxn modelId="{98972363-C548-5449-88C8-7CA222BC89D0}" srcId="{D5088F3F-7057-8443-8913-9C6917E5D63D}" destId="{FA086C8E-8770-884C-A72B-D7090372C9A4}" srcOrd="1" destOrd="0" parTransId="{14CFBE14-92D9-BE43-8BEC-2EF1845764C3}" sibTransId="{821571CA-04D4-E844-9F80-3F679C854A20}"/>
    <dgm:cxn modelId="{F649D944-F500-364C-93BA-AC6DD6956BBC}" type="presOf" srcId="{FE056CD9-7E5C-2544-B90B-AE7985B30D2E}" destId="{BF2CCF9F-F5A9-8A4D-B062-4C34C6AD698F}" srcOrd="0" destOrd="6" presId="urn:microsoft.com/office/officeart/2005/8/layout/hProcess7"/>
    <dgm:cxn modelId="{BFBD3266-0135-9E42-BA77-019F7B321A2A}" srcId="{CFE80331-9941-4748-8483-A6F774E7FEBF}" destId="{74103AF0-EE09-0948-9DDE-828E2E1EF952}" srcOrd="2" destOrd="0" parTransId="{4E868241-1B97-9B41-A060-87147637EAC3}" sibTransId="{31F21A2D-1088-534C-BA4A-2718FADA1D08}"/>
    <dgm:cxn modelId="{975F5C66-A9A5-B445-87F3-A7C82E844AA9}" type="presOf" srcId="{9E955CAF-4C7A-DF4C-A9B5-DCF2BE737AB6}" destId="{E3E07A9F-1269-2946-83A0-E66E754C9757}" srcOrd="0" destOrd="16" presId="urn:microsoft.com/office/officeart/2005/8/layout/hProcess7"/>
    <dgm:cxn modelId="{3A274F48-6E13-6B4B-A18D-D7C210447679}" type="presOf" srcId="{D5088F3F-7057-8443-8913-9C6917E5D63D}" destId="{E3E07A9F-1269-2946-83A0-E66E754C9757}" srcOrd="0" destOrd="0" presId="urn:microsoft.com/office/officeart/2005/8/layout/hProcess7"/>
    <dgm:cxn modelId="{882E9D48-178E-BB41-AABD-651F8B59524D}" type="presOf" srcId="{E43FA976-1F84-6C43-9B8F-9E38A3B626ED}" destId="{1968D054-8254-FE47-9145-4E88EF9F62A2}" srcOrd="0" destOrd="7" presId="urn:microsoft.com/office/officeart/2005/8/layout/hProcess7"/>
    <dgm:cxn modelId="{DCBACD49-2310-4B4B-96B6-C435AE530AF0}" srcId="{EED479B4-4E67-DD4E-9939-A633C7F2DEF0}" destId="{082EB680-F4F9-8744-8292-EB290AC621EE}" srcOrd="2" destOrd="0" parTransId="{BEE7CE4C-7F83-504D-83B9-827049498BE1}" sibTransId="{923669C2-2230-FE4D-8349-8C4D776DC8B6}"/>
    <dgm:cxn modelId="{5105374A-608B-E740-A6F5-45367D007B5A}" srcId="{B1CB13D1-997A-854A-B631-11785BE02B6A}" destId="{D5088F3F-7057-8443-8913-9C6917E5D63D}" srcOrd="0" destOrd="0" parTransId="{2C3185E8-FD5C-B049-86D7-D8E91C14424A}" sibTransId="{7116ECD8-9291-D84F-814E-71078A3F82ED}"/>
    <dgm:cxn modelId="{B7C3404A-A578-D24F-B193-D794B18AE414}" srcId="{17445517-FF85-C246-8809-280B997E8AF5}" destId="{EB02564A-E8EF-A14B-B62F-FEA14769D4A5}" srcOrd="0" destOrd="0" parTransId="{426EAD48-0BCF-8C43-8D96-E042B2F54E57}" sibTransId="{45626285-3648-4241-8C4F-B69E66D8F198}"/>
    <dgm:cxn modelId="{A7A3D16A-8651-6144-8901-00C819E77CCF}" srcId="{1329D7C5-781A-9749-9853-B9278232BFFA}" destId="{4B611698-D213-4F4A-9BB3-3E814AD5531D}" srcOrd="1" destOrd="0" parTransId="{D6249980-CE35-294F-8EFF-4C5DC465A842}" sibTransId="{395770D1-B2BD-0A40-8D2B-41C6C4BE4482}"/>
    <dgm:cxn modelId="{358D794B-A3DF-A646-B638-DF0D22752A02}" srcId="{EED479B4-4E67-DD4E-9939-A633C7F2DEF0}" destId="{456C6ED1-68D6-0047-96EA-3319BA06DE4E}" srcOrd="3" destOrd="0" parTransId="{44BBFC17-E838-2043-8DAA-630F85F98647}" sibTransId="{028A97A0-EC7F-6045-9F93-C21316BD9493}"/>
    <dgm:cxn modelId="{A2289C4D-6984-7F48-A2DB-E6E5F5A5B4AE}" type="presOf" srcId="{7288CAD1-5B35-8648-98EA-ECE9686E3A3F}" destId="{E3E07A9F-1269-2946-83A0-E66E754C9757}" srcOrd="0" destOrd="15" presId="urn:microsoft.com/office/officeart/2005/8/layout/hProcess7"/>
    <dgm:cxn modelId="{31FCAD4E-E7AE-3D49-9362-4614EA86835C}" srcId="{DA057793-EC22-F24A-B023-C1578E87BA43}" destId="{6AF4DB8F-8DB0-084C-8AA2-072819917918}" srcOrd="2" destOrd="0" parTransId="{0DB9349F-3BB4-3841-A721-A17370053D24}" sibTransId="{0EA9B468-8ECB-1B4A-BDD2-C934AC5FE055}"/>
    <dgm:cxn modelId="{ADCD994F-21ED-1F4D-9B7D-87EE19382C14}" srcId="{F5E6694C-ABAB-0942-B143-98A96E94D04B}" destId="{0FC1CC13-D81E-D049-9242-80880CEBA42A}" srcOrd="0" destOrd="0" parTransId="{C3616EF9-F8E4-D643-A8FF-4AF30AF58243}" sibTransId="{F3380AA1-AC12-5147-B1F7-D1CA7BDCF383}"/>
    <dgm:cxn modelId="{24246851-FFB9-1F44-B657-0F4057D84EE9}" srcId="{D6F43F72-3B5C-7E41-A7E2-2E9D0DD1DDC8}" destId="{DA057793-EC22-F24A-B023-C1578E87BA43}" srcOrd="1" destOrd="0" parTransId="{8B1925AA-0ADE-2B47-B3F7-92C24D411A44}" sibTransId="{85F5D73A-7C31-CA4D-863D-D78259869316}"/>
    <dgm:cxn modelId="{0D245E52-E47C-1F43-B610-235E5C4DDE3D}" type="presOf" srcId="{97CCC0BC-DDF9-6D4A-9DDC-031B6409066D}" destId="{1968D054-8254-FE47-9145-4E88EF9F62A2}" srcOrd="0" destOrd="1" presId="urn:microsoft.com/office/officeart/2005/8/layout/hProcess7"/>
    <dgm:cxn modelId="{B3ED5572-3EAC-6642-B9ED-3E505C7D40EC}" type="presOf" srcId="{1834F7AF-9C64-5242-95E1-4C0FC0798F5A}" destId="{1968D054-8254-FE47-9145-4E88EF9F62A2}" srcOrd="0" destOrd="11" presId="urn:microsoft.com/office/officeart/2005/8/layout/hProcess7"/>
    <dgm:cxn modelId="{EAD77454-DECF-F54B-B0A7-59CE27187A09}" type="presOf" srcId="{0FC1CC13-D81E-D049-9242-80880CEBA42A}" destId="{1968D054-8254-FE47-9145-4E88EF9F62A2}" srcOrd="0" destOrd="15" presId="urn:microsoft.com/office/officeart/2005/8/layout/hProcess7"/>
    <dgm:cxn modelId="{FF2CCF55-947E-1C4D-918E-7A53A6EB55CF}" type="presOf" srcId="{1329D7C5-781A-9749-9853-B9278232BFFA}" destId="{BF2CCF9F-F5A9-8A4D-B062-4C34C6AD698F}" srcOrd="0" destOrd="0" presId="urn:microsoft.com/office/officeart/2005/8/layout/hProcess7"/>
    <dgm:cxn modelId="{ACC62457-834E-4549-9898-E3BAA4F70EDE}" srcId="{D5088F3F-7057-8443-8913-9C6917E5D63D}" destId="{21521F66-08FF-7845-AD33-F529080B0DB6}" srcOrd="0" destOrd="0" parTransId="{E4646CFF-9197-764C-A6FA-777B8CC9CA8E}" sibTransId="{A8C1556B-EBC8-FE4D-A7C9-8144B32102D8}"/>
    <dgm:cxn modelId="{E6767279-A2BE-5049-AE18-74D395D6A3B2}" type="presOf" srcId="{DA057793-EC22-F24A-B023-C1578E87BA43}" destId="{BF2CCF9F-F5A9-8A4D-B062-4C34C6AD698F}" srcOrd="0" destOrd="5" presId="urn:microsoft.com/office/officeart/2005/8/layout/hProcess7"/>
    <dgm:cxn modelId="{D2CEB259-408E-0B4A-B4CC-7F1973CC62BA}" type="presOf" srcId="{0F9F2B8F-C278-6946-979C-838F7FC8F676}" destId="{BF2CCF9F-F5A9-8A4D-B062-4C34C6AD698F}" srcOrd="0" destOrd="15" presId="urn:microsoft.com/office/officeart/2005/8/layout/hProcess7"/>
    <dgm:cxn modelId="{560E5C7C-53AB-9A4D-A63D-F94A8EE1EE89}" srcId="{E6BCB07E-A3B3-F44B-9CA7-41EF2681BB5A}" destId="{79B7182E-2DE3-0443-8008-99F7664CD3D1}" srcOrd="2" destOrd="0" parTransId="{56FD1B04-56BE-1C4D-8EE7-76BCBC84513F}" sibTransId="{F0FA4747-3531-324E-A9C9-E4CD47CE2E49}"/>
    <dgm:cxn modelId="{7455D57C-D816-0241-B1B7-6F3B523E95B3}" srcId="{D5088F3F-7057-8443-8913-9C6917E5D63D}" destId="{B2BFE8D2-9CC4-124A-8D24-45355AC5C93E}" srcOrd="2" destOrd="0" parTransId="{DA959B10-5EE1-774C-8002-5166EF0AD9EA}" sibTransId="{4BB19500-9BF9-E747-8CBB-2962C37CD14D}"/>
    <dgm:cxn modelId="{404CA780-E16A-8745-8FA2-FE17757582BE}" type="presOf" srcId="{B2BFE8D2-9CC4-124A-8D24-45355AC5C93E}" destId="{E3E07A9F-1269-2946-83A0-E66E754C9757}" srcOrd="0" destOrd="3" presId="urn:microsoft.com/office/officeart/2005/8/layout/hProcess7"/>
    <dgm:cxn modelId="{07DF1581-580C-4849-928C-8BBD5F40F634}" srcId="{B1CB13D1-997A-854A-B631-11785BE02B6A}" destId="{DF72D0F5-4D7B-824E-A3B7-BAC6603A5D83}" srcOrd="1" destOrd="0" parTransId="{AB6FB1B6-3DAC-194F-B279-0158A4DAAF97}" sibTransId="{594FCD59-E508-D14D-967B-2AF7ADD7E1A7}"/>
    <dgm:cxn modelId="{2D6D4682-7069-A347-911A-B1DEB0EB74B5}" type="presOf" srcId="{1A2BFF5A-700A-E048-9465-79C309CBEC1A}" destId="{1968D054-8254-FE47-9145-4E88EF9F62A2}" srcOrd="0" destOrd="12" presId="urn:microsoft.com/office/officeart/2005/8/layout/hProcess7"/>
    <dgm:cxn modelId="{C880B084-F0C8-384D-8006-5306F1E104A5}" srcId="{C2AA380C-0BB6-BB46-9700-171F1FECCC2D}" destId="{E6BCB07E-A3B3-F44B-9CA7-41EF2681BB5A}" srcOrd="1" destOrd="0" parTransId="{01542A12-AEBD-944B-9A50-1A8D3EA10643}" sibTransId="{5934EC77-B4E6-1C40-8135-313C34CD53FB}"/>
    <dgm:cxn modelId="{0F05AB85-CF91-C54C-A43D-E52F2ED75AF2}" srcId="{CFE80331-9941-4748-8483-A6F774E7FEBF}" destId="{E4CC8973-8A35-934E-A11D-C290736CB32E}" srcOrd="0" destOrd="0" parTransId="{D8B603DB-6461-B546-8E0E-0DF1DBC20BE3}" sibTransId="{E10D09B2-5BE8-C342-8817-5E25D6B2883C}"/>
    <dgm:cxn modelId="{FF42FC89-7620-1A4B-B7A6-20ECDDE913E0}" type="presOf" srcId="{8734028C-2F3B-B747-8238-917EDA6FC08C}" destId="{1968D054-8254-FE47-9145-4E88EF9F62A2}" srcOrd="0" destOrd="2" presId="urn:microsoft.com/office/officeart/2005/8/layout/hProcess7"/>
    <dgm:cxn modelId="{D1659A8E-3F3F-454C-AF65-45B9F31E34B0}" type="presOf" srcId="{B1CB13D1-997A-854A-B631-11785BE02B6A}" destId="{B764EEA7-5011-6F4D-80F0-F7DA9931D311}" srcOrd="1" destOrd="0" presId="urn:microsoft.com/office/officeart/2005/8/layout/hProcess7"/>
    <dgm:cxn modelId="{9EA8FD95-535D-4B49-A6BB-20AD8763C2A1}" srcId="{EED479B4-4E67-DD4E-9939-A633C7F2DEF0}" destId="{97CCC0BC-DDF9-6D4A-9DDC-031B6409066D}" srcOrd="0" destOrd="0" parTransId="{A9E9C85D-12BA-1D40-A493-104D0786CC7F}" sibTransId="{BFFB7A89-5CA9-0543-AEA2-910C8A5F95A5}"/>
    <dgm:cxn modelId="{29D01F96-C7FC-4647-92A6-FD83FF5A0F0D}" srcId="{D6F43F72-3B5C-7E41-A7E2-2E9D0DD1DDC8}" destId="{CFE80331-9941-4748-8483-A6F774E7FEBF}" srcOrd="2" destOrd="0" parTransId="{F1D9DE09-FD16-A34C-A63E-4621E41B69D3}" sibTransId="{5EEED73E-B463-7045-BD20-1F9083DED730}"/>
    <dgm:cxn modelId="{2A0E5598-FCD1-1A45-8373-840114B6EBA2}" srcId="{DF72D0F5-4D7B-824E-A3B7-BAC6603A5D83}" destId="{D505B56C-9A50-E045-931A-F98AAF85200B}" srcOrd="0" destOrd="0" parTransId="{7F0CC403-15FF-E04C-B1A9-F3F6AFE3110B}" sibTransId="{F5260F0C-4647-4345-AD42-65879E72E7D5}"/>
    <dgm:cxn modelId="{EAD59F98-FDF9-A14A-A825-ABC2DBFBD2A9}" type="presOf" srcId="{B10EBF7D-D2D1-D14F-B8F9-DC53F6762733}" destId="{1968D054-8254-FE47-9145-4E88EF9F62A2}" srcOrd="0" destOrd="13" presId="urn:microsoft.com/office/officeart/2005/8/layout/hProcess7"/>
    <dgm:cxn modelId="{7AC60D9A-3231-C646-A0C5-88B6A1DE4CAA}" srcId="{17445517-FF85-C246-8809-280B997E8AF5}" destId="{133CD7EA-2D20-FC4A-AA92-CB4E1FE14640}" srcOrd="2" destOrd="0" parTransId="{6988D72E-A65C-EF49-B468-2B8F59B25B0D}" sibTransId="{2C781526-578D-A048-9B3A-E39B96170DC0}"/>
    <dgm:cxn modelId="{B9A0659A-7EF1-3347-B3AD-AA71C6E90D48}" type="presOf" srcId="{F7392D43-3393-254E-BB19-8FE801E6F357}" destId="{E3E07A9F-1269-2946-83A0-E66E754C9757}" srcOrd="0" destOrd="4" presId="urn:microsoft.com/office/officeart/2005/8/layout/hProcess7"/>
    <dgm:cxn modelId="{4F4C979A-6BE9-E84B-B4F5-7CAF6817C368}" srcId="{DF72D0F5-4D7B-824E-A3B7-BAC6603A5D83}" destId="{837D0828-8098-E644-9DD8-E0691E318187}" srcOrd="1" destOrd="0" parTransId="{72976727-741C-9A4A-AEEA-CD88F78CC9C7}" sibTransId="{3940E1A7-37CC-8C43-92E1-3902A47568D7}"/>
    <dgm:cxn modelId="{F193219C-1191-564C-9187-33716AB7C9F7}" type="presOf" srcId="{36997490-47D1-684B-A0BE-851FD8309E0C}" destId="{1968D054-8254-FE47-9145-4E88EF9F62A2}" srcOrd="0" destOrd="6" presId="urn:microsoft.com/office/officeart/2005/8/layout/hProcess7"/>
    <dgm:cxn modelId="{3186CB9C-0541-E447-84A8-085C66A5A588}" type="presOf" srcId="{E4CC8973-8A35-934E-A11D-C290736CB32E}" destId="{BF2CCF9F-F5A9-8A4D-B062-4C34C6AD698F}" srcOrd="0" destOrd="10" presId="urn:microsoft.com/office/officeart/2005/8/layout/hProcess7"/>
    <dgm:cxn modelId="{2B5603A2-8B55-C343-98B4-035AF7B6B43D}" type="presOf" srcId="{082EB680-F4F9-8744-8292-EB290AC621EE}" destId="{1968D054-8254-FE47-9145-4E88EF9F62A2}" srcOrd="0" destOrd="3" presId="urn:microsoft.com/office/officeart/2005/8/layout/hProcess7"/>
    <dgm:cxn modelId="{6F8C4CA2-5FC9-9141-8018-7E4844ED3E95}" srcId="{CFE80331-9941-4748-8483-A6F774E7FEBF}" destId="{FCFCF0ED-494A-D34A-B3E8-83DD7D65DB12}" srcOrd="1" destOrd="0" parTransId="{AF18101A-4946-9E47-B7C3-6B3F5DE2A34D}" sibTransId="{7561F50B-D49F-F341-8056-3EED88482769}"/>
    <dgm:cxn modelId="{AAFDAEAB-63A5-644E-8F63-6713F6A56048}" srcId="{DF72D0F5-4D7B-824E-A3B7-BAC6603A5D83}" destId="{833D92A3-925F-3443-8BA8-3407001F2AA2}" srcOrd="2" destOrd="0" parTransId="{D1BF3364-8998-CD47-B088-D0B709606586}" sibTransId="{075B8D1B-4991-6744-BCC4-37190226428D}"/>
    <dgm:cxn modelId="{33F4D8AB-9EFA-5047-BB3F-6931CCFBF36A}" srcId="{2E82F20F-A7F5-5A4D-A83E-1C9A959C6269}" destId="{0F9F2B8F-C278-6946-979C-838F7FC8F676}" srcOrd="0" destOrd="0" parTransId="{5A323F7D-8125-AB4B-95B4-B84F6004D275}" sibTransId="{AF7C908D-EC94-404C-BA1B-C3129E1F07CC}"/>
    <dgm:cxn modelId="{5C9965AC-C1BB-BC47-B8DF-15F403C1ED4B}" srcId="{79B7182E-2DE3-0443-8008-99F7664CD3D1}" destId="{1A2BFF5A-700A-E048-9465-79C309CBEC1A}" srcOrd="2" destOrd="0" parTransId="{EAEF8F8B-D71B-774F-B680-B524D144B984}" sibTransId="{55558FAC-A0FA-4E43-94D3-A6EA427C70E8}"/>
    <dgm:cxn modelId="{DD1F22B5-7C83-7B47-BE3E-2DA79FE1567E}" type="presOf" srcId="{6AF4DB8F-8DB0-084C-8AA2-072819917918}" destId="{BF2CCF9F-F5A9-8A4D-B062-4C34C6AD698F}" srcOrd="0" destOrd="8" presId="urn:microsoft.com/office/officeart/2005/8/layout/hProcess7"/>
    <dgm:cxn modelId="{2313AAB5-46D3-7B4E-A842-F33672B0CD38}" srcId="{CFE80331-9941-4748-8483-A6F774E7FEBF}" destId="{8BC1DAD1-0928-9C4B-949A-6D4E46161E99}" srcOrd="3" destOrd="0" parTransId="{B856060D-41FF-3F4A-82E2-38A9AA766E38}" sibTransId="{19A98C93-342D-BF42-87B1-341CE04A8A85}"/>
    <dgm:cxn modelId="{63E11CB7-6559-9E45-AD24-796883E61D4C}" type="presOf" srcId="{456C6ED1-68D6-0047-96EA-3319BA06DE4E}" destId="{1968D054-8254-FE47-9145-4E88EF9F62A2}" srcOrd="0" destOrd="4" presId="urn:microsoft.com/office/officeart/2005/8/layout/hProcess7"/>
    <dgm:cxn modelId="{DD8193B8-FA4E-5A4F-85FF-C78A576C3E74}" type="presOf" srcId="{21521F66-08FF-7845-AD33-F529080B0DB6}" destId="{E3E07A9F-1269-2946-83A0-E66E754C9757}" srcOrd="0" destOrd="1" presId="urn:microsoft.com/office/officeart/2005/8/layout/hProcess7"/>
    <dgm:cxn modelId="{BD3E57BF-07A3-D14A-98E8-01CAED063539}" srcId="{1329D7C5-781A-9749-9853-B9278232BFFA}" destId="{61C32FC6-F157-8940-9E72-CC80D74AEABA}" srcOrd="0" destOrd="0" parTransId="{88815E06-2FC6-C34C-A06E-9AF6AE87B981}" sibTransId="{95CAD6E3-D8AD-0543-BCA9-F7ADD55C5FFE}"/>
    <dgm:cxn modelId="{33FFD1C1-08A8-0848-B2AD-8C9BFABBB212}" type="presOf" srcId="{837D0828-8098-E644-9DD8-E0691E318187}" destId="{E3E07A9F-1269-2946-83A0-E66E754C9757}" srcOrd="0" destOrd="7" presId="urn:microsoft.com/office/officeart/2005/8/layout/hProcess7"/>
    <dgm:cxn modelId="{F2901DC5-300A-DA4B-B06B-A5CFCB55829A}" srcId="{B1CB13D1-997A-854A-B631-11785BE02B6A}" destId="{17445517-FF85-C246-8809-280B997E8AF5}" srcOrd="2" destOrd="0" parTransId="{28A23429-E82F-DE46-ABC6-CB7043BA9D7D}" sibTransId="{08C2F2FC-B967-504B-BE5E-C4CB91F4D043}"/>
    <dgm:cxn modelId="{1B3830C9-A1DB-DA41-8041-1D1898934FD8}" type="presOf" srcId="{F0C4F68B-1B88-F04E-B8D0-9EED775249EF}" destId="{1968D054-8254-FE47-9145-4E88EF9F62A2}" srcOrd="0" destOrd="10" presId="urn:microsoft.com/office/officeart/2005/8/layout/hProcess7"/>
    <dgm:cxn modelId="{873D60D0-4164-D24E-AFE6-CC01DA7FE6D9}" srcId="{17445517-FF85-C246-8809-280B997E8AF5}" destId="{E0D90FD0-3ACA-5E4F-A8F3-F8A89E9F3EFD}" srcOrd="3" destOrd="0" parTransId="{FB3DAD87-9669-314B-A0BA-3FEF38D22621}" sibTransId="{5FD724A9-FCF1-9D41-B560-A11AD89BDF30}"/>
    <dgm:cxn modelId="{F5BF72D0-B532-064E-B6B5-05DDA5B6BD97}" srcId="{F5E6694C-ABAB-0942-B143-98A96E94D04B}" destId="{7CA5D6C7-05E2-9F4F-9A50-190DC76D9918}" srcOrd="1" destOrd="0" parTransId="{05BF83D1-75D6-F948-B1F3-87F816D98A45}" sibTransId="{0F257398-017A-DE49-9DD5-F60238844BC7}"/>
    <dgm:cxn modelId="{8C70EDD1-B51C-9A43-968F-728A06C7B856}" srcId="{DA057793-EC22-F24A-B023-C1578E87BA43}" destId="{FE056CD9-7E5C-2544-B90B-AE7985B30D2E}" srcOrd="0" destOrd="0" parTransId="{D258F18D-895A-8D4F-925B-DBAECA46695B}" sibTransId="{A509D320-E5B1-3B4F-BC3F-C9990AF9C235}"/>
    <dgm:cxn modelId="{03215DD3-896B-D94B-A9F1-E1BEA6252E57}" srcId="{2E82F20F-A7F5-5A4D-A83E-1C9A959C6269}" destId="{E9870004-5B33-EC49-81CB-F2B0F2CA03A7}" srcOrd="1" destOrd="0" parTransId="{CD9F4D23-67F2-054D-8FAC-440F4229776F}" sibTransId="{FDD57AF7-4792-6E41-A062-158B3C00D4BB}"/>
    <dgm:cxn modelId="{85B91DD4-B037-A24F-9BC7-37325165B40C}" type="presOf" srcId="{79B7182E-2DE3-0443-8008-99F7664CD3D1}" destId="{1968D054-8254-FE47-9145-4E88EF9F62A2}" srcOrd="0" destOrd="9" presId="urn:microsoft.com/office/officeart/2005/8/layout/hProcess7"/>
    <dgm:cxn modelId="{8C9AAEDD-E125-7348-AED6-FBBDA01532A3}" type="presOf" srcId="{F5E6694C-ABAB-0942-B143-98A96E94D04B}" destId="{1968D054-8254-FE47-9145-4E88EF9F62A2}" srcOrd="0" destOrd="14" presId="urn:microsoft.com/office/officeart/2005/8/layout/hProcess7"/>
    <dgm:cxn modelId="{01E513E1-6DB5-7348-9665-A32785A66809}" type="presOf" srcId="{E0D90FD0-3ACA-5E4F-A8F3-F8A89E9F3EFD}" destId="{E3E07A9F-1269-2946-83A0-E66E754C9757}" srcOrd="0" destOrd="13" presId="urn:microsoft.com/office/officeart/2005/8/layout/hProcess7"/>
    <dgm:cxn modelId="{50FBD9E3-F33A-8D4D-A90B-30937D4B2200}" type="presOf" srcId="{E6BCB07E-A3B3-F44B-9CA7-41EF2681BB5A}" destId="{F57AB682-89BF-D741-AE0A-C5D624F36E32}" srcOrd="1" destOrd="0" presId="urn:microsoft.com/office/officeart/2005/8/layout/hProcess7"/>
    <dgm:cxn modelId="{A6F671E5-F444-5049-AED8-3633E74FF13E}" type="presOf" srcId="{2E82F20F-A7F5-5A4D-A83E-1C9A959C6269}" destId="{BF2CCF9F-F5A9-8A4D-B062-4C34C6AD698F}" srcOrd="0" destOrd="14" presId="urn:microsoft.com/office/officeart/2005/8/layout/hProcess7"/>
    <dgm:cxn modelId="{0A70E4E6-BEDE-DB4A-9BBE-BA791FA3E92C}" srcId="{D6F43F72-3B5C-7E41-A7E2-2E9D0DD1DDC8}" destId="{2E82F20F-A7F5-5A4D-A83E-1C9A959C6269}" srcOrd="3" destOrd="0" parTransId="{D1ACCC34-DB67-9944-96D5-06DEDF617853}" sibTransId="{AE173DF4-2098-4046-A0B2-B52A67A5BE07}"/>
    <dgm:cxn modelId="{F32AD8E7-67BF-B44B-8B25-F318261237A4}" type="presOf" srcId="{DF72D0F5-4D7B-824E-A3B7-BAC6603A5D83}" destId="{E3E07A9F-1269-2946-83A0-E66E754C9757}" srcOrd="0" destOrd="5" presId="urn:microsoft.com/office/officeart/2005/8/layout/hProcess7"/>
    <dgm:cxn modelId="{13F49CEB-7F3E-9643-B7B5-A024AD408078}" srcId="{C2AA380C-0BB6-BB46-9700-171F1FECCC2D}" destId="{B1CB13D1-997A-854A-B631-11785BE02B6A}" srcOrd="0" destOrd="0" parTransId="{7CF3B420-83EF-BA4A-9362-46BE77D96AB2}" sibTransId="{A631DAC6-9D64-274D-9411-2CDDA61C32E2}"/>
    <dgm:cxn modelId="{FF4EABEB-9545-1E4F-93CA-3AB0C9A39FF8}" type="presOf" srcId="{61C32FC6-F157-8940-9E72-CC80D74AEABA}" destId="{BF2CCF9F-F5A9-8A4D-B062-4C34C6AD698F}" srcOrd="0" destOrd="1" presId="urn:microsoft.com/office/officeart/2005/8/layout/hProcess7"/>
    <dgm:cxn modelId="{51485FED-27D7-DF42-BBE7-FE5C1CAAE5BB}" srcId="{40468136-ECA8-0142-AB90-8FB4C01A2693}" destId="{A02716F5-97AB-2345-98AC-ABFC70F396C1}" srcOrd="2" destOrd="0" parTransId="{4409F660-8B2A-C64F-915B-91973ABBEB8E}" sibTransId="{892542D3-4C5C-684A-8ACA-0751638EAE80}"/>
    <dgm:cxn modelId="{BC5AF0ED-B29C-464E-8F6D-3E2B5C03F186}" srcId="{E6BCB07E-A3B3-F44B-9CA7-41EF2681BB5A}" destId="{EED479B4-4E67-DD4E-9939-A633C7F2DEF0}" srcOrd="0" destOrd="0" parTransId="{151947BD-878B-E144-A17A-1AB6D795462E}" sibTransId="{15BAAC0D-9534-274F-BD12-67C40423C422}"/>
    <dgm:cxn modelId="{DA133CEE-26E5-2945-8FA9-9E6E7FF80739}" type="presOf" srcId="{B1CB13D1-997A-854A-B631-11785BE02B6A}" destId="{71EEC14B-306C-EC40-B34B-2F57BB544E3F}" srcOrd="0" destOrd="0" presId="urn:microsoft.com/office/officeart/2005/8/layout/hProcess7"/>
    <dgm:cxn modelId="{6B13A2EE-A75A-174F-9C6B-762A139FD50D}" srcId="{EED479B4-4E67-DD4E-9939-A633C7F2DEF0}" destId="{8734028C-2F3B-B747-8238-917EDA6FC08C}" srcOrd="1" destOrd="0" parTransId="{5EF8E40F-7513-EB44-B4AA-994F612928AC}" sibTransId="{F9CCEADC-683E-F940-88C1-EAA3BE227E50}"/>
    <dgm:cxn modelId="{BFA995F1-72CF-6F4D-A0CC-471FC7C9E504}" srcId="{D6F43F72-3B5C-7E41-A7E2-2E9D0DD1DDC8}" destId="{1329D7C5-781A-9749-9853-B9278232BFFA}" srcOrd="0" destOrd="0" parTransId="{4CBCD733-A374-AC4D-BA3D-2A2D721EE2BB}" sibTransId="{7C259A9C-C55E-8D47-8F76-C540F6630338}"/>
    <dgm:cxn modelId="{08AE5FF2-B657-3F42-9942-2279B7E0046F}" srcId="{DA057793-EC22-F24A-B023-C1578E87BA43}" destId="{631BC207-5E26-9D40-AD12-ACF913F0BB91}" srcOrd="1" destOrd="0" parTransId="{592864AC-1B59-E347-9B10-359A3E2DD360}" sibTransId="{416A9B34-627A-A44D-B8FA-3DC3456D783B}"/>
    <dgm:cxn modelId="{B2F46BF2-3E03-6449-9FE4-5D3649381963}" type="presOf" srcId="{C2AA380C-0BB6-BB46-9700-171F1FECCC2D}" destId="{875E9BE5-9393-E640-9CC1-5112B8E46586}" srcOrd="0" destOrd="0" presId="urn:microsoft.com/office/officeart/2005/8/layout/hProcess7"/>
    <dgm:cxn modelId="{85519BF6-AE27-3849-9E6A-781E88D274F7}" srcId="{B1CB13D1-997A-854A-B631-11785BE02B6A}" destId="{7519C160-70A2-194D-B7E0-3B4E887A19FB}" srcOrd="3" destOrd="0" parTransId="{4977B1A3-98F0-FA4C-96F9-DE8327833905}" sibTransId="{8763F7DD-EF5E-9449-B032-B78A31812762}"/>
    <dgm:cxn modelId="{634AD7F6-242A-AD42-9C0F-C71066256ACF}" type="presOf" srcId="{2F504787-6B18-2442-9E21-FA1C484D41E4}" destId="{E3E07A9F-1269-2946-83A0-E66E754C9757}" srcOrd="0" destOrd="11" presId="urn:microsoft.com/office/officeart/2005/8/layout/hProcess7"/>
    <dgm:cxn modelId="{386901F7-D93E-EF49-9CA0-80324662901A}" srcId="{7519C160-70A2-194D-B7E0-3B4E887A19FB}" destId="{7288CAD1-5B35-8648-98EA-ECE9686E3A3F}" srcOrd="0" destOrd="0" parTransId="{24EB2763-CBE1-B94E-9626-636181D7C5E5}" sibTransId="{3F185EED-076A-BE49-9BAA-6F28C677F23F}"/>
    <dgm:cxn modelId="{10B8D7F9-4F92-704D-BAF8-1A6B94F2B54C}" srcId="{D5088F3F-7057-8443-8913-9C6917E5D63D}" destId="{F7392D43-3393-254E-BB19-8FE801E6F357}" srcOrd="3" destOrd="0" parTransId="{B9005746-F9DD-AA46-AD71-FB744B3ABE87}" sibTransId="{EC514187-8BC3-F349-9F23-AA779F065CC1}"/>
    <dgm:cxn modelId="{5307C1FA-C37F-0C43-9609-8AD008BAB499}" type="presOf" srcId="{631BC207-5E26-9D40-AD12-ACF913F0BB91}" destId="{BF2CCF9F-F5A9-8A4D-B062-4C34C6AD698F}" srcOrd="0" destOrd="7" presId="urn:microsoft.com/office/officeart/2005/8/layout/hProcess7"/>
    <dgm:cxn modelId="{D5AA0DFB-63EE-6A47-9025-6442D7A85D31}" srcId="{40468136-ECA8-0142-AB90-8FB4C01A2693}" destId="{36997490-47D1-684B-A0BE-851FD8309E0C}" srcOrd="0" destOrd="0" parTransId="{ECDB4235-E677-284E-9380-5E7E953A1784}" sibTransId="{088CF4B7-0E73-8849-9D0C-E052066BA60D}"/>
    <dgm:cxn modelId="{72D0826E-6007-2145-A6EB-004452E3F613}" type="presParOf" srcId="{875E9BE5-9393-E640-9CC1-5112B8E46586}" destId="{1B884FEC-3A4B-F445-B063-314EF94431A8}" srcOrd="0" destOrd="0" presId="urn:microsoft.com/office/officeart/2005/8/layout/hProcess7"/>
    <dgm:cxn modelId="{58C7737D-7B20-F447-BB70-302188AD048E}" type="presParOf" srcId="{1B884FEC-3A4B-F445-B063-314EF94431A8}" destId="{71EEC14B-306C-EC40-B34B-2F57BB544E3F}" srcOrd="0" destOrd="0" presId="urn:microsoft.com/office/officeart/2005/8/layout/hProcess7"/>
    <dgm:cxn modelId="{08802A6A-6CDA-A247-ABFB-E86E1617EDEB}" type="presParOf" srcId="{1B884FEC-3A4B-F445-B063-314EF94431A8}" destId="{B764EEA7-5011-6F4D-80F0-F7DA9931D311}" srcOrd="1" destOrd="0" presId="urn:microsoft.com/office/officeart/2005/8/layout/hProcess7"/>
    <dgm:cxn modelId="{86056057-C913-704B-81D5-B0018C1725D4}" type="presParOf" srcId="{1B884FEC-3A4B-F445-B063-314EF94431A8}" destId="{E3E07A9F-1269-2946-83A0-E66E754C9757}" srcOrd="2" destOrd="0" presId="urn:microsoft.com/office/officeart/2005/8/layout/hProcess7"/>
    <dgm:cxn modelId="{E7A61F7A-B7B1-3A47-A028-13C5B92EEF96}" type="presParOf" srcId="{875E9BE5-9393-E640-9CC1-5112B8E46586}" destId="{A389BA4D-A4A0-B14F-AC60-073F87917517}" srcOrd="1" destOrd="0" presId="urn:microsoft.com/office/officeart/2005/8/layout/hProcess7"/>
    <dgm:cxn modelId="{28197A5A-CD35-284D-A3CB-D818DA8A74FB}" type="presParOf" srcId="{875E9BE5-9393-E640-9CC1-5112B8E46586}" destId="{920C65A7-2F68-2F48-9999-2EBF590C2B3B}" srcOrd="2" destOrd="0" presId="urn:microsoft.com/office/officeart/2005/8/layout/hProcess7"/>
    <dgm:cxn modelId="{A7707CE0-C19B-D144-B8C0-C29785D3DD31}" type="presParOf" srcId="{920C65A7-2F68-2F48-9999-2EBF590C2B3B}" destId="{648249FD-6113-F749-AB14-3CC63AD094FA}" srcOrd="0" destOrd="0" presId="urn:microsoft.com/office/officeart/2005/8/layout/hProcess7"/>
    <dgm:cxn modelId="{4214E009-0E8C-3547-A196-2EC1A61341FC}" type="presParOf" srcId="{920C65A7-2F68-2F48-9999-2EBF590C2B3B}" destId="{A9736432-D2B4-464C-A149-CE8B965994A1}" srcOrd="1" destOrd="0" presId="urn:microsoft.com/office/officeart/2005/8/layout/hProcess7"/>
    <dgm:cxn modelId="{BC960EBB-9859-FA4C-B931-FDDF80BBE96B}" type="presParOf" srcId="{920C65A7-2F68-2F48-9999-2EBF590C2B3B}" destId="{1BFEEB3F-FE86-C542-8EC7-97BA0D9D9530}" srcOrd="2" destOrd="0" presId="urn:microsoft.com/office/officeart/2005/8/layout/hProcess7"/>
    <dgm:cxn modelId="{D94D45D6-DF6F-874D-B533-EA322D872C02}" type="presParOf" srcId="{875E9BE5-9393-E640-9CC1-5112B8E46586}" destId="{B097D26A-2987-9E44-8454-0F8439BF65CA}" srcOrd="3" destOrd="0" presId="urn:microsoft.com/office/officeart/2005/8/layout/hProcess7"/>
    <dgm:cxn modelId="{07A49A0F-1060-2C47-9323-81A143A5E3B3}" type="presParOf" srcId="{875E9BE5-9393-E640-9CC1-5112B8E46586}" destId="{838545AE-484C-D541-B29F-0052A764ED38}" srcOrd="4" destOrd="0" presId="urn:microsoft.com/office/officeart/2005/8/layout/hProcess7"/>
    <dgm:cxn modelId="{A2A6160C-8919-574F-8DAC-EB5E41BA8D02}" type="presParOf" srcId="{838545AE-484C-D541-B29F-0052A764ED38}" destId="{6E87999D-B978-7B42-AB9D-969923068A3F}" srcOrd="0" destOrd="0" presId="urn:microsoft.com/office/officeart/2005/8/layout/hProcess7"/>
    <dgm:cxn modelId="{2FF59E1D-9189-4E46-BDCB-82F1152F6EE4}" type="presParOf" srcId="{838545AE-484C-D541-B29F-0052A764ED38}" destId="{F57AB682-89BF-D741-AE0A-C5D624F36E32}" srcOrd="1" destOrd="0" presId="urn:microsoft.com/office/officeart/2005/8/layout/hProcess7"/>
    <dgm:cxn modelId="{E6716F0E-B7E3-D741-9E8C-3B1A9B580903}" type="presParOf" srcId="{838545AE-484C-D541-B29F-0052A764ED38}" destId="{1968D054-8254-FE47-9145-4E88EF9F62A2}" srcOrd="2" destOrd="0" presId="urn:microsoft.com/office/officeart/2005/8/layout/hProcess7"/>
    <dgm:cxn modelId="{2FCF0101-392B-AE4D-A27F-3BDF600A1108}" type="presParOf" srcId="{875E9BE5-9393-E640-9CC1-5112B8E46586}" destId="{1FDBC1B9-D13F-6B46-BDF0-7D13BBC1CBB5}" srcOrd="5" destOrd="0" presId="urn:microsoft.com/office/officeart/2005/8/layout/hProcess7"/>
    <dgm:cxn modelId="{CCF69D72-45E7-454E-AA39-1FA059E0DF89}" type="presParOf" srcId="{875E9BE5-9393-E640-9CC1-5112B8E46586}" destId="{7CC9BFCE-714E-534C-BE3B-EEBBE428DE0D}" srcOrd="6" destOrd="0" presId="urn:microsoft.com/office/officeart/2005/8/layout/hProcess7"/>
    <dgm:cxn modelId="{ABD9BDF3-E014-5E4A-AF85-D1144FEAC0FE}" type="presParOf" srcId="{7CC9BFCE-714E-534C-BE3B-EEBBE428DE0D}" destId="{FB478315-1082-8F4B-8D3E-CC0C2F8B0A42}" srcOrd="0" destOrd="0" presId="urn:microsoft.com/office/officeart/2005/8/layout/hProcess7"/>
    <dgm:cxn modelId="{7ABCE46E-76BC-744F-86DA-F9E3B638E050}" type="presParOf" srcId="{7CC9BFCE-714E-534C-BE3B-EEBBE428DE0D}" destId="{742BBF2D-4F36-AF42-92F1-6F3BC4AE8BB1}" srcOrd="1" destOrd="0" presId="urn:microsoft.com/office/officeart/2005/8/layout/hProcess7"/>
    <dgm:cxn modelId="{45500088-0FFA-934C-A2A6-D03FDC1A86B6}" type="presParOf" srcId="{7CC9BFCE-714E-534C-BE3B-EEBBE428DE0D}" destId="{13445AF8-74E6-5A4F-A878-3F4CB138CA0F}" srcOrd="2" destOrd="0" presId="urn:microsoft.com/office/officeart/2005/8/layout/hProcess7"/>
    <dgm:cxn modelId="{F83116CB-2322-0142-BBCE-A2635AB7A384}" type="presParOf" srcId="{875E9BE5-9393-E640-9CC1-5112B8E46586}" destId="{D2D415BC-0617-5E40-9BC2-7736B4BB0ABB}" srcOrd="7" destOrd="0" presId="urn:microsoft.com/office/officeart/2005/8/layout/hProcess7"/>
    <dgm:cxn modelId="{566DD480-AE41-A744-BCD9-349D23AA99E5}" type="presParOf" srcId="{875E9BE5-9393-E640-9CC1-5112B8E46586}" destId="{48BF04DD-8615-7748-B2A5-296D03025E6E}" srcOrd="8" destOrd="0" presId="urn:microsoft.com/office/officeart/2005/8/layout/hProcess7"/>
    <dgm:cxn modelId="{FB19DC51-B2E4-184F-AAAD-73CBE8CFA775}" type="presParOf" srcId="{48BF04DD-8615-7748-B2A5-296D03025E6E}" destId="{B7E607C2-8DF2-C04F-A7BA-8B43C6688F46}" srcOrd="0" destOrd="0" presId="urn:microsoft.com/office/officeart/2005/8/layout/hProcess7"/>
    <dgm:cxn modelId="{DF0E05E7-60B6-E947-9927-07D9EE7414DB}" type="presParOf" srcId="{48BF04DD-8615-7748-B2A5-296D03025E6E}" destId="{294C2A5E-8804-3C44-9CC5-0D7974550455}" srcOrd="1" destOrd="0" presId="urn:microsoft.com/office/officeart/2005/8/layout/hProcess7"/>
    <dgm:cxn modelId="{ACC48692-4A88-BC4C-9D3B-CE1D21836B19}" type="presParOf" srcId="{48BF04DD-8615-7748-B2A5-296D03025E6E}" destId="{BF2CCF9F-F5A9-8A4D-B062-4C34C6AD698F}" srcOrd="2" destOrd="0" presId="urn:microsoft.com/office/officeart/2005/8/layout/hProcess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4E0A9D-B5F4-E044-8C24-9E7C448B301E}">
      <dsp:nvSpPr>
        <dsp:cNvPr id="0" name=""/>
        <dsp:cNvSpPr/>
      </dsp:nvSpPr>
      <dsp:spPr>
        <a:xfrm>
          <a:off x="5316" y="1174743"/>
          <a:ext cx="2504925" cy="2504925"/>
        </a:xfrm>
        <a:prstGeom prst="roundRect">
          <a:avLst>
            <a:gd name="adj" fmla="val 10000"/>
          </a:avLst>
        </a:prstGeom>
        <a:blipFill rotWithShape="1">
          <a:blip xmlns:r="http://schemas.openxmlformats.org/officeDocument/2006/relationships" r:embed="rId1">
            <a:duotone>
              <a:prstClr val="black"/>
              <a:schemeClr val="accent1">
                <a:tint val="45000"/>
                <a:satMod val="400000"/>
              </a:schemeClr>
            </a:duotone>
          </a:blip>
          <a:srcRect/>
          <a:stretch>
            <a:fillRect l="-1000" r="-1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6058C5C-C421-1C4B-B73E-0A10A66CE12F}">
      <dsp:nvSpPr>
        <dsp:cNvPr id="0" name=""/>
        <dsp:cNvSpPr/>
      </dsp:nvSpPr>
      <dsp:spPr>
        <a:xfrm>
          <a:off x="413095" y="2677698"/>
          <a:ext cx="2504925" cy="250492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b="1" kern="1200" dirty="0"/>
            <a:t>1. Background</a:t>
          </a:r>
        </a:p>
        <a:p>
          <a:pPr marL="228600" lvl="1" indent="-228600" algn="l" defTabSz="889000">
            <a:lnSpc>
              <a:spcPct val="90000"/>
            </a:lnSpc>
            <a:spcBef>
              <a:spcPct val="0"/>
            </a:spcBef>
            <a:spcAft>
              <a:spcPct val="15000"/>
            </a:spcAft>
            <a:buChar char="•"/>
          </a:pPr>
          <a:r>
            <a:rPr lang="en-US" sz="2000" kern="1200" dirty="0"/>
            <a:t>Disability insurance in SA</a:t>
          </a:r>
        </a:p>
        <a:p>
          <a:pPr marL="228600" lvl="1" indent="-228600" algn="l" defTabSz="889000">
            <a:lnSpc>
              <a:spcPct val="90000"/>
            </a:lnSpc>
            <a:spcBef>
              <a:spcPct val="0"/>
            </a:spcBef>
            <a:spcAft>
              <a:spcPct val="15000"/>
            </a:spcAft>
            <a:buChar char="•"/>
          </a:pPr>
          <a:r>
            <a:rPr lang="en-US" sz="2000" kern="1200" dirty="0"/>
            <a:t>Claim intervention</a:t>
          </a:r>
        </a:p>
        <a:p>
          <a:pPr marL="228600" lvl="1" indent="-228600" algn="l" defTabSz="889000">
            <a:lnSpc>
              <a:spcPct val="90000"/>
            </a:lnSpc>
            <a:spcBef>
              <a:spcPct val="0"/>
            </a:spcBef>
            <a:spcAft>
              <a:spcPct val="15000"/>
            </a:spcAft>
            <a:buChar char="•"/>
          </a:pPr>
          <a:r>
            <a:rPr lang="en-US" sz="2000" kern="1200" dirty="0"/>
            <a:t>Claim factors significant to RTW</a:t>
          </a:r>
        </a:p>
      </dsp:txBody>
      <dsp:txXfrm>
        <a:off x="486462" y="2751065"/>
        <a:ext cx="2358191" cy="2358191"/>
      </dsp:txXfrm>
    </dsp:sp>
    <dsp:sp modelId="{E1822A8A-6E47-514D-9911-AD80DAD1F0AA}">
      <dsp:nvSpPr>
        <dsp:cNvPr id="0" name=""/>
        <dsp:cNvSpPr/>
      </dsp:nvSpPr>
      <dsp:spPr>
        <a:xfrm>
          <a:off x="2992746" y="2126257"/>
          <a:ext cx="482503" cy="60189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lang="en-US" sz="2100" kern="1200"/>
        </a:p>
      </dsp:txBody>
      <dsp:txXfrm>
        <a:off x="2992746" y="2246637"/>
        <a:ext cx="337752" cy="361138"/>
      </dsp:txXfrm>
    </dsp:sp>
    <dsp:sp modelId="{04BD3379-398F-2C45-95B6-9E762FC65664}">
      <dsp:nvSpPr>
        <dsp:cNvPr id="0" name=""/>
        <dsp:cNvSpPr/>
      </dsp:nvSpPr>
      <dsp:spPr>
        <a:xfrm>
          <a:off x="3888824" y="1174743"/>
          <a:ext cx="2504925" cy="2504925"/>
        </a:xfrm>
        <a:prstGeom prst="roundRect">
          <a:avLst>
            <a:gd name="adj" fmla="val 10000"/>
          </a:avLst>
        </a:prstGeom>
        <a:blipFill rotWithShape="1">
          <a:blip xmlns:r="http://schemas.openxmlformats.org/officeDocument/2006/relationships" r:embed="rId2">
            <a:duotone>
              <a:schemeClr val="accent1">
                <a:shade val="45000"/>
                <a:satMod val="135000"/>
              </a:schemeClr>
              <a:prstClr val="white"/>
            </a:duotone>
          </a:blip>
          <a:srcRect/>
          <a:stretch>
            <a:fillRect l="-2000" r="-2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45EAB3F-5154-884D-A53E-67CA6FE35FC4}">
      <dsp:nvSpPr>
        <dsp:cNvPr id="0" name=""/>
        <dsp:cNvSpPr/>
      </dsp:nvSpPr>
      <dsp:spPr>
        <a:xfrm>
          <a:off x="4296603" y="2677698"/>
          <a:ext cx="2504925" cy="250492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b="1" kern="1200" dirty="0"/>
            <a:t>2. Data &amp; </a:t>
          </a:r>
        </a:p>
        <a:p>
          <a:pPr marL="0" lvl="0" indent="0" algn="l" defTabSz="1155700">
            <a:lnSpc>
              <a:spcPct val="90000"/>
            </a:lnSpc>
            <a:spcBef>
              <a:spcPct val="0"/>
            </a:spcBef>
            <a:spcAft>
              <a:spcPct val="35000"/>
            </a:spcAft>
            <a:buNone/>
          </a:pPr>
          <a:r>
            <a:rPr lang="en-US" sz="2600" b="1" kern="1200" dirty="0"/>
            <a:t>3. </a:t>
          </a:r>
          <a:r>
            <a:rPr lang="en-US" sz="2500" b="1" kern="1200" dirty="0"/>
            <a:t>Methodology</a:t>
          </a:r>
        </a:p>
      </dsp:txBody>
      <dsp:txXfrm>
        <a:off x="4369970" y="2751065"/>
        <a:ext cx="2358191" cy="2358191"/>
      </dsp:txXfrm>
    </dsp:sp>
    <dsp:sp modelId="{909BB20F-A351-F34F-8A57-8ED2B90B786C}">
      <dsp:nvSpPr>
        <dsp:cNvPr id="0" name=""/>
        <dsp:cNvSpPr/>
      </dsp:nvSpPr>
      <dsp:spPr>
        <a:xfrm>
          <a:off x="6876253" y="2126257"/>
          <a:ext cx="482503" cy="60189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lang="en-US" sz="2100" kern="1200"/>
        </a:p>
      </dsp:txBody>
      <dsp:txXfrm>
        <a:off x="6876253" y="2246637"/>
        <a:ext cx="337752" cy="361138"/>
      </dsp:txXfrm>
    </dsp:sp>
    <dsp:sp modelId="{629931D0-AFF0-7442-824A-662781E0C8A7}">
      <dsp:nvSpPr>
        <dsp:cNvPr id="0" name=""/>
        <dsp:cNvSpPr/>
      </dsp:nvSpPr>
      <dsp:spPr>
        <a:xfrm>
          <a:off x="7772332" y="1174743"/>
          <a:ext cx="2504925" cy="2504925"/>
        </a:xfrm>
        <a:prstGeom prst="roundRect">
          <a:avLst>
            <a:gd name="adj" fmla="val 10000"/>
          </a:avLst>
        </a:prstGeom>
        <a:blipFill rotWithShape="1">
          <a:blip xmlns:r="http://schemas.openxmlformats.org/officeDocument/2006/relationships" r:embed="rId3">
            <a:duotone>
              <a:schemeClr val="accent1">
                <a:shade val="45000"/>
                <a:satMod val="135000"/>
              </a:schemeClr>
              <a:prstClr val="white"/>
            </a:duotone>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298E532-7143-A34E-BD8F-8590B9E7276C}">
      <dsp:nvSpPr>
        <dsp:cNvPr id="0" name=""/>
        <dsp:cNvSpPr/>
      </dsp:nvSpPr>
      <dsp:spPr>
        <a:xfrm>
          <a:off x="8180110" y="2677698"/>
          <a:ext cx="2504925" cy="250492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b="1" kern="1200" dirty="0"/>
            <a:t>4. Results</a:t>
          </a:r>
        </a:p>
        <a:p>
          <a:pPr marL="228600" lvl="1" indent="-228600" algn="l" defTabSz="889000">
            <a:lnSpc>
              <a:spcPct val="90000"/>
            </a:lnSpc>
            <a:spcBef>
              <a:spcPct val="0"/>
            </a:spcBef>
            <a:spcAft>
              <a:spcPct val="15000"/>
            </a:spcAft>
            <a:buChar char="•"/>
          </a:pPr>
          <a:r>
            <a:rPr lang="en-US" sz="2000" kern="1200" dirty="0"/>
            <a:t>Exploratory</a:t>
          </a:r>
        </a:p>
        <a:p>
          <a:pPr marL="228600" lvl="1" indent="-228600" algn="l" defTabSz="889000">
            <a:lnSpc>
              <a:spcPct val="90000"/>
            </a:lnSpc>
            <a:spcBef>
              <a:spcPct val="0"/>
            </a:spcBef>
            <a:spcAft>
              <a:spcPct val="15000"/>
            </a:spcAft>
            <a:buChar char="•"/>
          </a:pPr>
          <a:r>
            <a:rPr lang="en-US" sz="2000" kern="1200" dirty="0"/>
            <a:t>Intervened subgroup</a:t>
          </a:r>
        </a:p>
        <a:p>
          <a:pPr marL="228600" lvl="1" indent="-228600" algn="l" defTabSz="889000">
            <a:lnSpc>
              <a:spcPct val="90000"/>
            </a:lnSpc>
            <a:spcBef>
              <a:spcPct val="0"/>
            </a:spcBef>
            <a:spcAft>
              <a:spcPct val="15000"/>
            </a:spcAft>
            <a:buChar char="•"/>
          </a:pPr>
          <a:endParaRPr lang="en-US" sz="2000" kern="1200" dirty="0"/>
        </a:p>
        <a:p>
          <a:pPr marL="228600" lvl="1" indent="-228600" algn="l" defTabSz="1155700">
            <a:lnSpc>
              <a:spcPct val="90000"/>
            </a:lnSpc>
            <a:spcBef>
              <a:spcPct val="0"/>
            </a:spcBef>
            <a:spcAft>
              <a:spcPct val="15000"/>
            </a:spcAft>
            <a:buNone/>
          </a:pPr>
          <a:r>
            <a:rPr lang="en-US" sz="2600" b="1" kern="1200" dirty="0"/>
            <a:t>5.Conclusions</a:t>
          </a:r>
          <a:endParaRPr lang="en-US" sz="2600" kern="1200" dirty="0"/>
        </a:p>
      </dsp:txBody>
      <dsp:txXfrm>
        <a:off x="8253477" y="2751065"/>
        <a:ext cx="2358191" cy="235819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EEC14B-306C-EC40-B34B-2F57BB544E3F}">
      <dsp:nvSpPr>
        <dsp:cNvPr id="0" name=""/>
        <dsp:cNvSpPr/>
      </dsp:nvSpPr>
      <dsp:spPr>
        <a:xfrm>
          <a:off x="353" y="512789"/>
          <a:ext cx="1520457" cy="2341626"/>
        </a:xfrm>
        <a:prstGeom prst="roundRect">
          <a:avLst>
            <a:gd name="adj" fmla="val 5000"/>
          </a:avLst>
        </a:prstGeom>
        <a:solidFill>
          <a:schemeClr val="accent1">
            <a:shade val="8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0" tIns="96012" rIns="124460" bIns="0" numCol="1" spcCol="1270" anchor="t" anchorCtr="0">
          <a:noAutofit/>
        </a:bodyPr>
        <a:lstStyle/>
        <a:p>
          <a:pPr marL="0" lvl="0" indent="0" algn="r" defTabSz="1244600">
            <a:lnSpc>
              <a:spcPct val="90000"/>
            </a:lnSpc>
            <a:spcBef>
              <a:spcPct val="0"/>
            </a:spcBef>
            <a:spcAft>
              <a:spcPct val="35000"/>
            </a:spcAft>
            <a:buNone/>
          </a:pPr>
          <a:r>
            <a:rPr lang="en-US" sz="2800" kern="1200" dirty="0"/>
            <a:t>13 Exploratory</a:t>
          </a:r>
        </a:p>
      </dsp:txBody>
      <dsp:txXfrm rot="16200000">
        <a:off x="-807667" y="1320811"/>
        <a:ext cx="1920133" cy="304091"/>
      </dsp:txXfrm>
    </dsp:sp>
    <dsp:sp modelId="{6E87999D-B978-7B42-AB9D-969923068A3F}">
      <dsp:nvSpPr>
        <dsp:cNvPr id="0" name=""/>
        <dsp:cNvSpPr/>
      </dsp:nvSpPr>
      <dsp:spPr>
        <a:xfrm>
          <a:off x="1574027" y="512789"/>
          <a:ext cx="1520457" cy="2350804"/>
        </a:xfrm>
        <a:prstGeom prst="roundRect">
          <a:avLst>
            <a:gd name="adj" fmla="val 5000"/>
          </a:avLst>
        </a:prstGeom>
        <a:solidFill>
          <a:schemeClr val="accent1">
            <a:shade val="80000"/>
            <a:hueOff val="174641"/>
            <a:satOff val="-3128"/>
            <a:lumOff val="13293"/>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0" tIns="96012" rIns="124460" bIns="0" numCol="1" spcCol="1270" anchor="t" anchorCtr="0">
          <a:noAutofit/>
        </a:bodyPr>
        <a:lstStyle/>
        <a:p>
          <a:pPr marL="0" lvl="0" indent="0" algn="r" defTabSz="1244600">
            <a:lnSpc>
              <a:spcPct val="90000"/>
            </a:lnSpc>
            <a:spcBef>
              <a:spcPct val="0"/>
            </a:spcBef>
            <a:spcAft>
              <a:spcPct val="35000"/>
            </a:spcAft>
            <a:buNone/>
          </a:pPr>
          <a:r>
            <a:rPr lang="en-US" sz="2800" kern="1200" dirty="0"/>
            <a:t>10 Multivariate </a:t>
          </a:r>
        </a:p>
      </dsp:txBody>
      <dsp:txXfrm rot="16200000">
        <a:off x="762243" y="1324573"/>
        <a:ext cx="1927659" cy="304091"/>
      </dsp:txXfrm>
    </dsp:sp>
    <dsp:sp modelId="{A9736432-D2B4-464C-A149-CE8B965994A1}">
      <dsp:nvSpPr>
        <dsp:cNvPr id="0" name=""/>
        <dsp:cNvSpPr/>
      </dsp:nvSpPr>
      <dsp:spPr>
        <a:xfrm rot="5400000">
          <a:off x="1447568" y="1962797"/>
          <a:ext cx="268121" cy="228068"/>
        </a:xfrm>
        <a:prstGeom prst="flowChartExtra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7E607C2-8DF2-C04F-A7BA-8B43C6688F46}">
      <dsp:nvSpPr>
        <dsp:cNvPr id="0" name=""/>
        <dsp:cNvSpPr/>
      </dsp:nvSpPr>
      <dsp:spPr>
        <a:xfrm>
          <a:off x="3147700" y="512789"/>
          <a:ext cx="1520457" cy="2337156"/>
        </a:xfrm>
        <a:prstGeom prst="roundRect">
          <a:avLst>
            <a:gd name="adj" fmla="val 5000"/>
          </a:avLst>
        </a:prstGeom>
        <a:solidFill>
          <a:schemeClr val="accent1">
            <a:shade val="80000"/>
            <a:hueOff val="349283"/>
            <a:satOff val="-6256"/>
            <a:lumOff val="26585"/>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0" tIns="96012" rIns="124460" bIns="0" numCol="1" spcCol="1270" anchor="t" anchorCtr="0">
          <a:noAutofit/>
        </a:bodyPr>
        <a:lstStyle/>
        <a:p>
          <a:pPr marL="0" lvl="0" indent="0" algn="r" defTabSz="1244600">
            <a:lnSpc>
              <a:spcPct val="90000"/>
            </a:lnSpc>
            <a:spcBef>
              <a:spcPct val="0"/>
            </a:spcBef>
            <a:spcAft>
              <a:spcPct val="35000"/>
            </a:spcAft>
            <a:buNone/>
          </a:pPr>
          <a:r>
            <a:rPr lang="en-US" sz="2800" kern="1200" dirty="0"/>
            <a:t>7      Optimal</a:t>
          </a:r>
        </a:p>
        <a:p>
          <a:pPr marL="0" lvl="0" indent="0" algn="r" defTabSz="1244600">
            <a:lnSpc>
              <a:spcPct val="90000"/>
            </a:lnSpc>
            <a:spcBef>
              <a:spcPct val="0"/>
            </a:spcBef>
            <a:spcAft>
              <a:spcPct val="35000"/>
            </a:spcAft>
            <a:buNone/>
          </a:pPr>
          <a:r>
            <a:rPr lang="en-US" sz="2800" kern="1200" dirty="0"/>
            <a:t> </a:t>
          </a:r>
        </a:p>
      </dsp:txBody>
      <dsp:txXfrm rot="16200000">
        <a:off x="2341512" y="1318978"/>
        <a:ext cx="1916468" cy="304091"/>
      </dsp:txXfrm>
    </dsp:sp>
    <dsp:sp modelId="{742BBF2D-4F36-AF42-92F1-6F3BC4AE8BB1}">
      <dsp:nvSpPr>
        <dsp:cNvPr id="0" name=""/>
        <dsp:cNvSpPr/>
      </dsp:nvSpPr>
      <dsp:spPr>
        <a:xfrm rot="5400000">
          <a:off x="3021242" y="1962797"/>
          <a:ext cx="268121" cy="228068"/>
        </a:xfrm>
        <a:prstGeom prst="flowChartExtract">
          <a:avLst/>
        </a:prstGeom>
        <a:solidFill>
          <a:schemeClr val="lt1">
            <a:hueOff val="0"/>
            <a:satOff val="0"/>
            <a:lumOff val="0"/>
            <a:alphaOff val="0"/>
          </a:schemeClr>
        </a:solidFill>
        <a:ln w="12700" cap="flat" cmpd="sng" algn="ctr">
          <a:solidFill>
            <a:schemeClr val="accent1">
              <a:shade val="80000"/>
              <a:hueOff val="349283"/>
              <a:satOff val="-6256"/>
              <a:lumOff val="26585"/>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EEC14B-306C-EC40-B34B-2F57BB544E3F}">
      <dsp:nvSpPr>
        <dsp:cNvPr id="0" name=""/>
        <dsp:cNvSpPr/>
      </dsp:nvSpPr>
      <dsp:spPr>
        <a:xfrm>
          <a:off x="881" y="838078"/>
          <a:ext cx="3791697" cy="5617020"/>
        </a:xfrm>
        <a:prstGeom prst="roundRect">
          <a:avLst>
            <a:gd name="adj" fmla="val 5000"/>
          </a:avLst>
        </a:prstGeom>
        <a:solidFill>
          <a:schemeClr val="accent1">
            <a:shade val="8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0" tIns="147447" rIns="191135" bIns="0" numCol="1" spcCol="1270" anchor="t" anchorCtr="0">
          <a:noAutofit/>
        </a:bodyPr>
        <a:lstStyle/>
        <a:p>
          <a:pPr marL="0" lvl="0" indent="0" algn="r" defTabSz="1911350">
            <a:lnSpc>
              <a:spcPct val="90000"/>
            </a:lnSpc>
            <a:spcBef>
              <a:spcPct val="0"/>
            </a:spcBef>
            <a:spcAft>
              <a:spcPct val="35000"/>
            </a:spcAft>
            <a:buNone/>
          </a:pPr>
          <a:r>
            <a:rPr lang="en-US" sz="4300" kern="1200" dirty="0"/>
            <a:t> Exploratory 13 </a:t>
          </a:r>
        </a:p>
      </dsp:txBody>
      <dsp:txXfrm rot="16200000">
        <a:off x="-1922927" y="2761887"/>
        <a:ext cx="4605956" cy="758339"/>
      </dsp:txXfrm>
    </dsp:sp>
    <dsp:sp modelId="{E3E07A9F-1269-2946-83A0-E66E754C9757}">
      <dsp:nvSpPr>
        <dsp:cNvPr id="0" name=""/>
        <dsp:cNvSpPr/>
      </dsp:nvSpPr>
      <dsp:spPr>
        <a:xfrm>
          <a:off x="759220" y="838078"/>
          <a:ext cx="2824814" cy="5617020"/>
        </a:xfrm>
        <a:prstGeom prst="rect">
          <a:avLst/>
        </a:prstGeom>
        <a:noFill/>
        <a:ln w="19050" cap="flat" cmpd="sng" algn="ctr">
          <a:noFill/>
          <a:prstDash val="solid"/>
          <a:miter lim="800000"/>
        </a:ln>
        <a:effectLst/>
        <a:sp3d/>
      </dsp:spPr>
      <dsp:style>
        <a:lnRef idx="3">
          <a:scrgbClr r="0" g="0" b="0"/>
        </a:lnRef>
        <a:fillRef idx="1">
          <a:scrgbClr r="0" g="0" b="0"/>
        </a:fillRef>
        <a:effectRef idx="1">
          <a:scrgbClr r="0" g="0" b="0"/>
        </a:effectRef>
        <a:fontRef idx="minor">
          <a:schemeClr val="lt1"/>
        </a:fontRef>
      </dsp:style>
      <dsp:txBody>
        <a:bodyPr spcFirstLastPara="0" vert="horz" wrap="square" lIns="0" tIns="61722" rIns="0" bIns="0" numCol="1" spcCol="1270" anchor="t" anchorCtr="0">
          <a:noAutofit/>
        </a:bodyPr>
        <a:lstStyle/>
        <a:p>
          <a:pPr marL="0" lvl="0" indent="0" algn="l" defTabSz="800100">
            <a:lnSpc>
              <a:spcPct val="90000"/>
            </a:lnSpc>
            <a:spcBef>
              <a:spcPct val="0"/>
            </a:spcBef>
            <a:spcAft>
              <a:spcPct val="35000"/>
            </a:spcAft>
            <a:buNone/>
          </a:pPr>
          <a:r>
            <a:rPr lang="en-ZA" sz="1800" b="1" u="sng" kern="1200" dirty="0"/>
            <a:t>Claim characteristics </a:t>
          </a:r>
          <a:r>
            <a:rPr lang="en-ZA" sz="1800" b="1" kern="1200" dirty="0"/>
            <a:t>(C)</a:t>
          </a:r>
          <a:endParaRPr lang="en-US" sz="1800" kern="1200" dirty="0"/>
        </a:p>
        <a:p>
          <a:pPr marL="171450" lvl="1" indent="-171450" algn="l" defTabSz="800100">
            <a:lnSpc>
              <a:spcPct val="90000"/>
            </a:lnSpc>
            <a:spcBef>
              <a:spcPct val="0"/>
            </a:spcBef>
            <a:spcAft>
              <a:spcPct val="15000"/>
            </a:spcAft>
            <a:buChar char="•"/>
          </a:pPr>
          <a:r>
            <a:rPr lang="en-ZA" sz="1800" kern="1200" dirty="0"/>
            <a:t>Claim intervention</a:t>
          </a:r>
        </a:p>
        <a:p>
          <a:pPr marL="171450" lvl="1" indent="-171450" algn="l" defTabSz="800100">
            <a:lnSpc>
              <a:spcPct val="90000"/>
            </a:lnSpc>
            <a:spcBef>
              <a:spcPct val="0"/>
            </a:spcBef>
            <a:spcAft>
              <a:spcPct val="15000"/>
            </a:spcAft>
            <a:buChar char="•"/>
          </a:pPr>
          <a:r>
            <a:rPr lang="en-ZA" sz="1800" kern="1200" dirty="0"/>
            <a:t>Date of disability</a:t>
          </a:r>
        </a:p>
        <a:p>
          <a:pPr marL="171450" lvl="1" indent="-171450" algn="l" defTabSz="800100">
            <a:lnSpc>
              <a:spcPct val="90000"/>
            </a:lnSpc>
            <a:spcBef>
              <a:spcPct val="0"/>
            </a:spcBef>
            <a:spcAft>
              <a:spcPct val="15000"/>
            </a:spcAft>
            <a:buChar char="•"/>
          </a:pPr>
          <a:r>
            <a:rPr lang="en-ZA" sz="1800" kern="1200" dirty="0"/>
            <a:t>Claim duration</a:t>
          </a:r>
        </a:p>
        <a:p>
          <a:pPr marL="171450" lvl="1" indent="-171450" algn="l" defTabSz="800100">
            <a:lnSpc>
              <a:spcPct val="90000"/>
            </a:lnSpc>
            <a:spcBef>
              <a:spcPct val="0"/>
            </a:spcBef>
            <a:spcAft>
              <a:spcPct val="15000"/>
            </a:spcAft>
            <a:buChar char="•"/>
          </a:pPr>
          <a:r>
            <a:rPr lang="en-ZA" sz="1800" kern="1200" dirty="0"/>
            <a:t>Cause of disability</a:t>
          </a:r>
        </a:p>
        <a:p>
          <a:pPr marL="0" lvl="0" indent="0" algn="l" defTabSz="800100">
            <a:lnSpc>
              <a:spcPct val="90000"/>
            </a:lnSpc>
            <a:spcBef>
              <a:spcPct val="0"/>
            </a:spcBef>
            <a:spcAft>
              <a:spcPct val="35000"/>
            </a:spcAft>
            <a:buNone/>
          </a:pPr>
          <a:r>
            <a:rPr lang="en-ZA" sz="1800" b="1" u="sng" kern="1200" dirty="0"/>
            <a:t>Demographic </a:t>
          </a:r>
          <a:r>
            <a:rPr lang="en-ZA" sz="1800" b="1" kern="1200" dirty="0"/>
            <a:t>(D)</a:t>
          </a:r>
        </a:p>
        <a:p>
          <a:pPr marL="171450" lvl="1" indent="-171450" algn="l" defTabSz="800100">
            <a:lnSpc>
              <a:spcPct val="90000"/>
            </a:lnSpc>
            <a:spcBef>
              <a:spcPct val="0"/>
            </a:spcBef>
            <a:spcAft>
              <a:spcPct val="15000"/>
            </a:spcAft>
            <a:buChar char="•"/>
          </a:pPr>
          <a:r>
            <a:rPr lang="en-ZA" sz="1800" kern="1200" dirty="0"/>
            <a:t> Age</a:t>
          </a:r>
        </a:p>
        <a:p>
          <a:pPr marL="171450" lvl="1" indent="-171450" algn="l" defTabSz="800100">
            <a:lnSpc>
              <a:spcPct val="90000"/>
            </a:lnSpc>
            <a:spcBef>
              <a:spcPct val="0"/>
            </a:spcBef>
            <a:spcAft>
              <a:spcPct val="15000"/>
            </a:spcAft>
            <a:buChar char="•"/>
          </a:pPr>
          <a:r>
            <a:rPr lang="en-ZA" sz="1800" kern="1200" dirty="0"/>
            <a:t>Sex</a:t>
          </a:r>
        </a:p>
        <a:p>
          <a:pPr marL="171450" lvl="1" indent="-171450" algn="l" defTabSz="800100">
            <a:lnSpc>
              <a:spcPct val="90000"/>
            </a:lnSpc>
            <a:spcBef>
              <a:spcPct val="0"/>
            </a:spcBef>
            <a:spcAft>
              <a:spcPct val="15000"/>
            </a:spcAft>
            <a:buChar char="•"/>
          </a:pPr>
          <a:r>
            <a:rPr lang="en-ZA" sz="1800" kern="1200" dirty="0"/>
            <a:t>Education level</a:t>
          </a:r>
        </a:p>
        <a:p>
          <a:pPr marL="0" lvl="0" indent="0" algn="l" defTabSz="800100">
            <a:lnSpc>
              <a:spcPct val="90000"/>
            </a:lnSpc>
            <a:spcBef>
              <a:spcPct val="0"/>
            </a:spcBef>
            <a:spcAft>
              <a:spcPct val="35000"/>
            </a:spcAft>
            <a:buNone/>
          </a:pPr>
          <a:r>
            <a:rPr lang="en-ZA" sz="1800" b="1" u="sng" kern="1200" dirty="0"/>
            <a:t>Occupation-related</a:t>
          </a:r>
          <a:r>
            <a:rPr lang="en-ZA" sz="1800" b="1" kern="1200" dirty="0"/>
            <a:t> (O)</a:t>
          </a:r>
        </a:p>
        <a:p>
          <a:pPr marL="171450" lvl="1" indent="-171450" algn="l" defTabSz="800100">
            <a:lnSpc>
              <a:spcPct val="90000"/>
            </a:lnSpc>
            <a:spcBef>
              <a:spcPct val="0"/>
            </a:spcBef>
            <a:spcAft>
              <a:spcPct val="15000"/>
            </a:spcAft>
            <a:buChar char="•"/>
          </a:pPr>
          <a:r>
            <a:rPr lang="en-ZA" sz="1800" kern="1200" dirty="0"/>
            <a:t>Salary</a:t>
          </a:r>
        </a:p>
        <a:p>
          <a:pPr marL="171450" lvl="1" indent="-171450" algn="l" defTabSz="800100">
            <a:lnSpc>
              <a:spcPct val="90000"/>
            </a:lnSpc>
            <a:spcBef>
              <a:spcPct val="0"/>
            </a:spcBef>
            <a:spcAft>
              <a:spcPct val="15000"/>
            </a:spcAft>
            <a:buChar char="•"/>
          </a:pPr>
          <a:r>
            <a:rPr lang="en-ZA" sz="1800" kern="1200" dirty="0"/>
            <a:t>Occupation field</a:t>
          </a:r>
        </a:p>
        <a:p>
          <a:pPr marL="171450" lvl="1" indent="-171450" algn="l" defTabSz="800100">
            <a:lnSpc>
              <a:spcPct val="90000"/>
            </a:lnSpc>
            <a:spcBef>
              <a:spcPct val="0"/>
            </a:spcBef>
            <a:spcAft>
              <a:spcPct val="15000"/>
            </a:spcAft>
            <a:buChar char="•"/>
          </a:pPr>
          <a:r>
            <a:rPr lang="en-ZA" sz="1800" kern="1200" dirty="0"/>
            <a:t>Occupation level</a:t>
          </a:r>
        </a:p>
        <a:p>
          <a:pPr marL="171450" lvl="1" indent="-171450" algn="l" defTabSz="800100">
            <a:lnSpc>
              <a:spcPct val="90000"/>
            </a:lnSpc>
            <a:spcBef>
              <a:spcPct val="0"/>
            </a:spcBef>
            <a:spcAft>
              <a:spcPct val="15000"/>
            </a:spcAft>
            <a:buChar char="•"/>
          </a:pPr>
          <a:r>
            <a:rPr lang="en-ZA" sz="1800" kern="1200" dirty="0"/>
            <a:t>Occupation strength rating</a:t>
          </a:r>
        </a:p>
        <a:p>
          <a:pPr marL="0" lvl="0" indent="0" algn="l" defTabSz="800100">
            <a:lnSpc>
              <a:spcPct val="90000"/>
            </a:lnSpc>
            <a:spcBef>
              <a:spcPct val="0"/>
            </a:spcBef>
            <a:spcAft>
              <a:spcPct val="35000"/>
            </a:spcAft>
            <a:buNone/>
          </a:pPr>
          <a:r>
            <a:rPr lang="en-ZA" sz="1800" b="1" u="sng" kern="1200" dirty="0"/>
            <a:t>Policy characteristics </a:t>
          </a:r>
          <a:r>
            <a:rPr lang="en-ZA" sz="1800" b="1" kern="1200" dirty="0"/>
            <a:t>(P)</a:t>
          </a:r>
        </a:p>
        <a:p>
          <a:pPr marL="171450" lvl="1" indent="-171450" algn="l" defTabSz="800100">
            <a:lnSpc>
              <a:spcPct val="90000"/>
            </a:lnSpc>
            <a:spcBef>
              <a:spcPct val="0"/>
            </a:spcBef>
            <a:spcAft>
              <a:spcPct val="15000"/>
            </a:spcAft>
            <a:buChar char="•"/>
          </a:pPr>
          <a:r>
            <a:rPr lang="en-ZA" sz="1800" kern="1200" dirty="0"/>
            <a:t>Benefit amount</a:t>
          </a:r>
        </a:p>
        <a:p>
          <a:pPr marL="171450" lvl="1" indent="-171450" algn="l" defTabSz="800100">
            <a:lnSpc>
              <a:spcPct val="90000"/>
            </a:lnSpc>
            <a:spcBef>
              <a:spcPct val="0"/>
            </a:spcBef>
            <a:spcAft>
              <a:spcPct val="15000"/>
            </a:spcAft>
            <a:buChar char="•"/>
          </a:pPr>
          <a:r>
            <a:rPr lang="en-ZA" sz="1800" kern="1200" dirty="0"/>
            <a:t>Replacement ratio</a:t>
          </a:r>
        </a:p>
      </dsp:txBody>
      <dsp:txXfrm>
        <a:off x="759220" y="838078"/>
        <a:ext cx="2824814" cy="5617020"/>
      </dsp:txXfrm>
    </dsp:sp>
    <dsp:sp modelId="{6E87999D-B978-7B42-AB9D-969923068A3F}">
      <dsp:nvSpPr>
        <dsp:cNvPr id="0" name=""/>
        <dsp:cNvSpPr/>
      </dsp:nvSpPr>
      <dsp:spPr>
        <a:xfrm>
          <a:off x="3925287" y="838078"/>
          <a:ext cx="3791697" cy="5639042"/>
        </a:xfrm>
        <a:prstGeom prst="roundRect">
          <a:avLst>
            <a:gd name="adj" fmla="val 5000"/>
          </a:avLst>
        </a:prstGeom>
        <a:solidFill>
          <a:schemeClr val="accent1">
            <a:shade val="80000"/>
            <a:hueOff val="174641"/>
            <a:satOff val="-3128"/>
            <a:lumOff val="13293"/>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0" tIns="147447" rIns="191135" bIns="0" numCol="1" spcCol="1270" anchor="t" anchorCtr="0">
          <a:noAutofit/>
        </a:bodyPr>
        <a:lstStyle/>
        <a:p>
          <a:pPr marL="0" lvl="0" indent="0" algn="r" defTabSz="1911350">
            <a:lnSpc>
              <a:spcPct val="90000"/>
            </a:lnSpc>
            <a:spcBef>
              <a:spcPct val="0"/>
            </a:spcBef>
            <a:spcAft>
              <a:spcPct val="35000"/>
            </a:spcAft>
            <a:buNone/>
          </a:pPr>
          <a:r>
            <a:rPr lang="en-US" sz="4300" kern="1200" dirty="0"/>
            <a:t>Multivariate 10</a:t>
          </a:r>
        </a:p>
      </dsp:txBody>
      <dsp:txXfrm rot="16200000">
        <a:off x="1992450" y="2770916"/>
        <a:ext cx="4624014" cy="758339"/>
      </dsp:txXfrm>
    </dsp:sp>
    <dsp:sp modelId="{A9736432-D2B4-464C-A149-CE8B965994A1}">
      <dsp:nvSpPr>
        <dsp:cNvPr id="0" name=""/>
        <dsp:cNvSpPr/>
      </dsp:nvSpPr>
      <dsp:spPr>
        <a:xfrm rot="5400000">
          <a:off x="3610067" y="4452456"/>
          <a:ext cx="668357" cy="568754"/>
        </a:xfrm>
        <a:prstGeom prst="flowChartExtra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968D054-8254-FE47-9145-4E88EF9F62A2}">
      <dsp:nvSpPr>
        <dsp:cNvPr id="0" name=""/>
        <dsp:cNvSpPr/>
      </dsp:nvSpPr>
      <dsp:spPr>
        <a:xfrm>
          <a:off x="4683627" y="838078"/>
          <a:ext cx="2824814" cy="5639042"/>
        </a:xfrm>
        <a:prstGeom prst="rect">
          <a:avLst/>
        </a:prstGeom>
        <a:noFill/>
        <a:ln w="19050" cap="flat" cmpd="sng" algn="ctr">
          <a:noFill/>
          <a:prstDash val="solid"/>
          <a:miter lim="800000"/>
        </a:ln>
        <a:effectLst/>
        <a:sp3d/>
      </dsp:spPr>
      <dsp:style>
        <a:lnRef idx="3">
          <a:scrgbClr r="0" g="0" b="0"/>
        </a:lnRef>
        <a:fillRef idx="1">
          <a:scrgbClr r="0" g="0" b="0"/>
        </a:fillRef>
        <a:effectRef idx="1">
          <a:scrgbClr r="0" g="0" b="0"/>
        </a:effectRef>
        <a:fontRef idx="minor">
          <a:schemeClr val="lt1"/>
        </a:fontRef>
      </dsp:style>
      <dsp:txBody>
        <a:bodyPr spcFirstLastPara="0" vert="horz" wrap="square" lIns="0" tIns="61722" rIns="0" bIns="0" numCol="1" spcCol="1270" anchor="t" anchorCtr="0">
          <a:noAutofit/>
        </a:bodyPr>
        <a:lstStyle/>
        <a:p>
          <a:pPr marL="0" lvl="0" indent="0" algn="l" defTabSz="800100">
            <a:lnSpc>
              <a:spcPct val="90000"/>
            </a:lnSpc>
            <a:spcBef>
              <a:spcPct val="0"/>
            </a:spcBef>
            <a:spcAft>
              <a:spcPct val="35000"/>
            </a:spcAft>
            <a:buNone/>
          </a:pPr>
          <a:r>
            <a:rPr lang="en-ZA" sz="1800" b="1" u="sng" kern="1200" dirty="0"/>
            <a:t>Claim characteristics </a:t>
          </a:r>
          <a:r>
            <a:rPr lang="en-ZA" sz="1800" b="1" kern="1200" dirty="0"/>
            <a:t>(C)</a:t>
          </a:r>
          <a:endParaRPr lang="en-US" sz="1800" kern="1200" dirty="0"/>
        </a:p>
        <a:p>
          <a:pPr marL="171450" lvl="1" indent="-171450" algn="l" defTabSz="800100">
            <a:lnSpc>
              <a:spcPct val="90000"/>
            </a:lnSpc>
            <a:spcBef>
              <a:spcPct val="0"/>
            </a:spcBef>
            <a:spcAft>
              <a:spcPct val="15000"/>
            </a:spcAft>
            <a:buFont typeface="Arial" panose="020B0604020202020204" pitchFamily="34" charset="0"/>
            <a:buChar char="•"/>
          </a:pPr>
          <a:r>
            <a:rPr lang="en-ZA" sz="1800" kern="1200" dirty="0">
              <a:solidFill>
                <a:schemeClr val="bg1"/>
              </a:solidFill>
            </a:rPr>
            <a:t>Claim intervention</a:t>
          </a:r>
        </a:p>
        <a:p>
          <a:pPr marL="171450" lvl="1" indent="-171450" algn="l" defTabSz="800100">
            <a:lnSpc>
              <a:spcPct val="90000"/>
            </a:lnSpc>
            <a:spcBef>
              <a:spcPct val="0"/>
            </a:spcBef>
            <a:spcAft>
              <a:spcPct val="15000"/>
            </a:spcAft>
            <a:buFont typeface="Arial" panose="020B0604020202020204" pitchFamily="34" charset="0"/>
            <a:buChar char="•"/>
          </a:pPr>
          <a:r>
            <a:rPr lang="en-ZA" sz="1800" kern="1200" dirty="0">
              <a:solidFill>
                <a:schemeClr val="accent1">
                  <a:lumMod val="60000"/>
                  <a:lumOff val="40000"/>
                </a:schemeClr>
              </a:solidFill>
            </a:rPr>
            <a:t>Date of disability</a:t>
          </a:r>
        </a:p>
        <a:p>
          <a:pPr marL="171450" lvl="1" indent="-171450" algn="l" defTabSz="800100">
            <a:lnSpc>
              <a:spcPct val="90000"/>
            </a:lnSpc>
            <a:spcBef>
              <a:spcPct val="0"/>
            </a:spcBef>
            <a:spcAft>
              <a:spcPct val="15000"/>
            </a:spcAft>
            <a:buFont typeface="Arial" panose="020B0604020202020204" pitchFamily="34" charset="0"/>
            <a:buChar char="•"/>
          </a:pPr>
          <a:r>
            <a:rPr lang="en-ZA" sz="1800" kern="1200" dirty="0">
              <a:solidFill>
                <a:schemeClr val="accent1">
                  <a:lumMod val="60000"/>
                  <a:lumOff val="40000"/>
                </a:schemeClr>
              </a:solidFill>
            </a:rPr>
            <a:t>Claim duration</a:t>
          </a:r>
        </a:p>
        <a:p>
          <a:pPr marL="171450" lvl="1" indent="-171450" algn="l" defTabSz="800100">
            <a:lnSpc>
              <a:spcPct val="90000"/>
            </a:lnSpc>
            <a:spcBef>
              <a:spcPct val="0"/>
            </a:spcBef>
            <a:spcAft>
              <a:spcPct val="15000"/>
            </a:spcAft>
            <a:buFont typeface="Arial" panose="020B0604020202020204" pitchFamily="34" charset="0"/>
            <a:buChar char="•"/>
          </a:pPr>
          <a:r>
            <a:rPr lang="en-ZA" sz="1800" kern="1200" dirty="0"/>
            <a:t>Cause of disability</a:t>
          </a:r>
        </a:p>
        <a:p>
          <a:pPr marL="0" lvl="0" indent="0" algn="l" defTabSz="800100">
            <a:lnSpc>
              <a:spcPct val="90000"/>
            </a:lnSpc>
            <a:spcBef>
              <a:spcPct val="0"/>
            </a:spcBef>
            <a:spcAft>
              <a:spcPct val="35000"/>
            </a:spcAft>
            <a:buNone/>
          </a:pPr>
          <a:r>
            <a:rPr lang="en-ZA" sz="1800" b="1" u="sng" kern="1200" dirty="0"/>
            <a:t>Demographic </a:t>
          </a:r>
          <a:r>
            <a:rPr lang="en-ZA" sz="1800" b="1" kern="1200" dirty="0"/>
            <a:t>(D)</a:t>
          </a:r>
        </a:p>
        <a:p>
          <a:pPr marL="171450" lvl="1" indent="-171450" algn="l" defTabSz="800100">
            <a:lnSpc>
              <a:spcPct val="90000"/>
            </a:lnSpc>
            <a:spcBef>
              <a:spcPct val="0"/>
            </a:spcBef>
            <a:spcAft>
              <a:spcPct val="15000"/>
            </a:spcAft>
            <a:buFont typeface="Arial" panose="020B0604020202020204" pitchFamily="34" charset="0"/>
            <a:buChar char="•"/>
          </a:pPr>
          <a:r>
            <a:rPr lang="en-ZA" sz="1800" kern="1200" dirty="0"/>
            <a:t>Age</a:t>
          </a:r>
        </a:p>
        <a:p>
          <a:pPr marL="171450" lvl="1" indent="-171450" algn="l" defTabSz="800100">
            <a:lnSpc>
              <a:spcPct val="90000"/>
            </a:lnSpc>
            <a:spcBef>
              <a:spcPct val="0"/>
            </a:spcBef>
            <a:spcAft>
              <a:spcPct val="15000"/>
            </a:spcAft>
            <a:buFont typeface="Arial" panose="020B0604020202020204" pitchFamily="34" charset="0"/>
            <a:buChar char="•"/>
          </a:pPr>
          <a:r>
            <a:rPr lang="en-ZA" sz="1800" kern="1200" dirty="0"/>
            <a:t>Sex</a:t>
          </a:r>
        </a:p>
        <a:p>
          <a:pPr marL="171450" lvl="1" indent="-171450" algn="l" defTabSz="800100">
            <a:lnSpc>
              <a:spcPct val="90000"/>
            </a:lnSpc>
            <a:spcBef>
              <a:spcPct val="0"/>
            </a:spcBef>
            <a:spcAft>
              <a:spcPct val="15000"/>
            </a:spcAft>
            <a:buFont typeface="Arial" panose="020B0604020202020204" pitchFamily="34" charset="0"/>
            <a:buChar char="•"/>
          </a:pPr>
          <a:r>
            <a:rPr lang="en-ZA" sz="1800" kern="1200" dirty="0"/>
            <a:t>Education level</a:t>
          </a:r>
        </a:p>
        <a:p>
          <a:pPr marL="0" lvl="0" indent="0" algn="l" defTabSz="800100">
            <a:lnSpc>
              <a:spcPct val="90000"/>
            </a:lnSpc>
            <a:spcBef>
              <a:spcPct val="0"/>
            </a:spcBef>
            <a:spcAft>
              <a:spcPct val="35000"/>
            </a:spcAft>
            <a:buNone/>
          </a:pPr>
          <a:r>
            <a:rPr lang="en-ZA" sz="1800" b="1" u="sng" kern="1200" dirty="0"/>
            <a:t>Occupation-related </a:t>
          </a:r>
          <a:r>
            <a:rPr lang="en-ZA" sz="1800" b="1" kern="1200" dirty="0"/>
            <a:t>(O)</a:t>
          </a:r>
        </a:p>
        <a:p>
          <a:pPr marL="171450" lvl="1" indent="-171450" algn="l" defTabSz="800100">
            <a:lnSpc>
              <a:spcPct val="90000"/>
            </a:lnSpc>
            <a:spcBef>
              <a:spcPct val="0"/>
            </a:spcBef>
            <a:spcAft>
              <a:spcPct val="15000"/>
            </a:spcAft>
            <a:buFont typeface="Arial" panose="020B0604020202020204" pitchFamily="34" charset="0"/>
            <a:buChar char="•"/>
          </a:pPr>
          <a:r>
            <a:rPr lang="en-ZA" sz="1800" kern="1200" dirty="0"/>
            <a:t>Salary</a:t>
          </a:r>
        </a:p>
        <a:p>
          <a:pPr marL="171450" lvl="1" indent="-171450" algn="l" defTabSz="800100">
            <a:lnSpc>
              <a:spcPct val="90000"/>
            </a:lnSpc>
            <a:spcBef>
              <a:spcPct val="0"/>
            </a:spcBef>
            <a:spcAft>
              <a:spcPct val="15000"/>
            </a:spcAft>
            <a:buFont typeface="Arial" panose="020B0604020202020204" pitchFamily="34" charset="0"/>
            <a:buChar char="•"/>
          </a:pPr>
          <a:r>
            <a:rPr lang="en-ZA" sz="1800" kern="1200" dirty="0">
              <a:solidFill>
                <a:schemeClr val="accent1">
                  <a:lumMod val="60000"/>
                  <a:lumOff val="40000"/>
                </a:schemeClr>
              </a:solidFill>
            </a:rPr>
            <a:t>Occupation field</a:t>
          </a:r>
        </a:p>
        <a:p>
          <a:pPr marL="171450" lvl="1" indent="-171450" algn="l" defTabSz="800100">
            <a:lnSpc>
              <a:spcPct val="90000"/>
            </a:lnSpc>
            <a:spcBef>
              <a:spcPct val="0"/>
            </a:spcBef>
            <a:spcAft>
              <a:spcPct val="15000"/>
            </a:spcAft>
            <a:buFont typeface="Arial" panose="020B0604020202020204" pitchFamily="34" charset="0"/>
            <a:buChar char="•"/>
          </a:pPr>
          <a:r>
            <a:rPr lang="en-ZA" sz="1800" kern="1200" dirty="0">
              <a:solidFill>
                <a:schemeClr val="bg1"/>
              </a:solidFill>
            </a:rPr>
            <a:t>Occupation level</a:t>
          </a:r>
        </a:p>
        <a:p>
          <a:pPr marL="171450" lvl="1" indent="-171450" algn="l" defTabSz="800100">
            <a:lnSpc>
              <a:spcPct val="90000"/>
            </a:lnSpc>
            <a:spcBef>
              <a:spcPct val="0"/>
            </a:spcBef>
            <a:spcAft>
              <a:spcPct val="15000"/>
            </a:spcAft>
            <a:buFont typeface="Arial" panose="020B0604020202020204" pitchFamily="34" charset="0"/>
            <a:buChar char="•"/>
          </a:pPr>
          <a:r>
            <a:rPr lang="en-ZA" sz="1800" kern="1200" dirty="0"/>
            <a:t>Occupation strength rating</a:t>
          </a:r>
        </a:p>
        <a:p>
          <a:pPr marL="0" lvl="0" indent="0" algn="l" defTabSz="800100">
            <a:lnSpc>
              <a:spcPct val="90000"/>
            </a:lnSpc>
            <a:spcBef>
              <a:spcPct val="0"/>
            </a:spcBef>
            <a:spcAft>
              <a:spcPct val="35000"/>
            </a:spcAft>
            <a:buNone/>
          </a:pPr>
          <a:r>
            <a:rPr lang="en-ZA" sz="1800" b="1" u="sng" kern="1200" dirty="0"/>
            <a:t>Policy characteristics </a:t>
          </a:r>
          <a:r>
            <a:rPr lang="en-ZA" sz="1800" b="1" kern="1200" dirty="0"/>
            <a:t>(P)</a:t>
          </a:r>
        </a:p>
        <a:p>
          <a:pPr marL="171450" lvl="1" indent="-171450" algn="l" defTabSz="800100">
            <a:lnSpc>
              <a:spcPct val="90000"/>
            </a:lnSpc>
            <a:spcBef>
              <a:spcPct val="0"/>
            </a:spcBef>
            <a:spcAft>
              <a:spcPct val="15000"/>
            </a:spcAft>
            <a:buFont typeface="Arial" panose="020B0604020202020204" pitchFamily="34" charset="0"/>
            <a:buChar char="•"/>
          </a:pPr>
          <a:r>
            <a:rPr lang="en-ZA" sz="1800" kern="1200" dirty="0"/>
            <a:t>Benefit amount</a:t>
          </a:r>
        </a:p>
        <a:p>
          <a:pPr marL="171450" lvl="1" indent="-171450" algn="l" defTabSz="800100">
            <a:lnSpc>
              <a:spcPct val="90000"/>
            </a:lnSpc>
            <a:spcBef>
              <a:spcPct val="0"/>
            </a:spcBef>
            <a:spcAft>
              <a:spcPct val="15000"/>
            </a:spcAft>
            <a:buFont typeface="Arial" panose="020B0604020202020204" pitchFamily="34" charset="0"/>
            <a:buChar char="•"/>
          </a:pPr>
          <a:r>
            <a:rPr lang="en-ZA" sz="1800" kern="1200" dirty="0"/>
            <a:t>Replacement ratio</a:t>
          </a:r>
        </a:p>
      </dsp:txBody>
      <dsp:txXfrm>
        <a:off x="4683627" y="838078"/>
        <a:ext cx="2824814" cy="5639042"/>
      </dsp:txXfrm>
    </dsp:sp>
    <dsp:sp modelId="{B7E607C2-8DF2-C04F-A7BA-8B43C6688F46}">
      <dsp:nvSpPr>
        <dsp:cNvPr id="0" name=""/>
        <dsp:cNvSpPr/>
      </dsp:nvSpPr>
      <dsp:spPr>
        <a:xfrm>
          <a:off x="7849694" y="838078"/>
          <a:ext cx="3791697" cy="5606373"/>
        </a:xfrm>
        <a:prstGeom prst="roundRect">
          <a:avLst>
            <a:gd name="adj" fmla="val 5000"/>
          </a:avLst>
        </a:prstGeom>
        <a:solidFill>
          <a:schemeClr val="accent1">
            <a:shade val="80000"/>
            <a:hueOff val="349283"/>
            <a:satOff val="-6256"/>
            <a:lumOff val="26585"/>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0" tIns="147447" rIns="191135" bIns="0" numCol="1" spcCol="1270" anchor="t" anchorCtr="0">
          <a:noAutofit/>
        </a:bodyPr>
        <a:lstStyle/>
        <a:p>
          <a:pPr marL="0" lvl="0" indent="0" algn="r" defTabSz="1911350">
            <a:lnSpc>
              <a:spcPct val="90000"/>
            </a:lnSpc>
            <a:spcBef>
              <a:spcPct val="0"/>
            </a:spcBef>
            <a:spcAft>
              <a:spcPct val="35000"/>
            </a:spcAft>
            <a:buNone/>
          </a:pPr>
          <a:r>
            <a:rPr lang="en-US" sz="4300" kern="1200" dirty="0"/>
            <a:t>Optimal 7</a:t>
          </a:r>
        </a:p>
      </dsp:txBody>
      <dsp:txXfrm rot="16200000">
        <a:off x="5930251" y="2757522"/>
        <a:ext cx="4597226" cy="758339"/>
      </dsp:txXfrm>
    </dsp:sp>
    <dsp:sp modelId="{742BBF2D-4F36-AF42-92F1-6F3BC4AE8BB1}">
      <dsp:nvSpPr>
        <dsp:cNvPr id="0" name=""/>
        <dsp:cNvSpPr/>
      </dsp:nvSpPr>
      <dsp:spPr>
        <a:xfrm rot="5400000">
          <a:off x="7534474" y="4452456"/>
          <a:ext cx="668357" cy="568754"/>
        </a:xfrm>
        <a:prstGeom prst="flowChartExtract">
          <a:avLst/>
        </a:prstGeom>
        <a:solidFill>
          <a:schemeClr val="lt1">
            <a:hueOff val="0"/>
            <a:satOff val="0"/>
            <a:lumOff val="0"/>
            <a:alphaOff val="0"/>
          </a:schemeClr>
        </a:solidFill>
        <a:ln w="12700" cap="flat" cmpd="sng" algn="ctr">
          <a:solidFill>
            <a:schemeClr val="accent1">
              <a:shade val="80000"/>
              <a:hueOff val="349283"/>
              <a:satOff val="-6256"/>
              <a:lumOff val="26585"/>
              <a:alphaOff val="0"/>
            </a:schemeClr>
          </a:solidFill>
          <a:prstDash val="solid"/>
          <a:miter lim="800000"/>
        </a:ln>
        <a:effectLst/>
      </dsp:spPr>
      <dsp:style>
        <a:lnRef idx="2">
          <a:scrgbClr r="0" g="0" b="0"/>
        </a:lnRef>
        <a:fillRef idx="1">
          <a:scrgbClr r="0" g="0" b="0"/>
        </a:fillRef>
        <a:effectRef idx="0">
          <a:scrgbClr r="0" g="0" b="0"/>
        </a:effectRef>
        <a:fontRef idx="minor"/>
      </dsp:style>
    </dsp:sp>
    <dsp:sp modelId="{BF2CCF9F-F5A9-8A4D-B062-4C34C6AD698F}">
      <dsp:nvSpPr>
        <dsp:cNvPr id="0" name=""/>
        <dsp:cNvSpPr/>
      </dsp:nvSpPr>
      <dsp:spPr>
        <a:xfrm>
          <a:off x="8608034" y="838078"/>
          <a:ext cx="2824814" cy="5606373"/>
        </a:xfrm>
        <a:prstGeom prst="rect">
          <a:avLst/>
        </a:prstGeom>
        <a:noFill/>
        <a:ln w="19050" cap="flat" cmpd="sng" algn="ctr">
          <a:noFill/>
          <a:prstDash val="solid"/>
          <a:miter lim="800000"/>
        </a:ln>
        <a:effectLst/>
        <a:sp3d/>
      </dsp:spPr>
      <dsp:style>
        <a:lnRef idx="3">
          <a:scrgbClr r="0" g="0" b="0"/>
        </a:lnRef>
        <a:fillRef idx="1">
          <a:scrgbClr r="0" g="0" b="0"/>
        </a:fillRef>
        <a:effectRef idx="1">
          <a:scrgbClr r="0" g="0" b="0"/>
        </a:effectRef>
        <a:fontRef idx="minor">
          <a:schemeClr val="lt1"/>
        </a:fontRef>
      </dsp:style>
      <dsp:txBody>
        <a:bodyPr spcFirstLastPara="0" vert="horz" wrap="square" lIns="0" tIns="61722" rIns="0" bIns="0" numCol="1" spcCol="1270" anchor="t" anchorCtr="0">
          <a:noAutofit/>
        </a:bodyPr>
        <a:lstStyle/>
        <a:p>
          <a:pPr marL="0" lvl="0" indent="0" algn="l" defTabSz="800100">
            <a:lnSpc>
              <a:spcPct val="90000"/>
            </a:lnSpc>
            <a:spcBef>
              <a:spcPct val="0"/>
            </a:spcBef>
            <a:spcAft>
              <a:spcPct val="35000"/>
            </a:spcAft>
            <a:buNone/>
          </a:pPr>
          <a:r>
            <a:rPr lang="en-ZA" sz="1800" b="1" u="sng" kern="1200" dirty="0"/>
            <a:t>Claim characteristics </a:t>
          </a:r>
          <a:r>
            <a:rPr lang="en-ZA" sz="1800" b="1" kern="1200" dirty="0"/>
            <a:t>(C)</a:t>
          </a:r>
          <a:endParaRPr lang="en-US" sz="1800" kern="1200" dirty="0"/>
        </a:p>
        <a:p>
          <a:pPr marL="171450" lvl="1" indent="-171450" algn="l" defTabSz="800100">
            <a:lnSpc>
              <a:spcPct val="90000"/>
            </a:lnSpc>
            <a:spcBef>
              <a:spcPct val="0"/>
            </a:spcBef>
            <a:spcAft>
              <a:spcPct val="15000"/>
            </a:spcAft>
            <a:buFont typeface="Arial" panose="020B0604020202020204" pitchFamily="34" charset="0"/>
            <a:buChar char="•"/>
          </a:pPr>
          <a:r>
            <a:rPr lang="en-ZA" sz="1800" kern="1200" dirty="0"/>
            <a:t>Claim intervention</a:t>
          </a:r>
        </a:p>
        <a:p>
          <a:pPr marL="171450" lvl="1" indent="-171450" algn="l" defTabSz="800100">
            <a:lnSpc>
              <a:spcPct val="90000"/>
            </a:lnSpc>
            <a:spcBef>
              <a:spcPct val="0"/>
            </a:spcBef>
            <a:spcAft>
              <a:spcPct val="15000"/>
            </a:spcAft>
            <a:buFont typeface="Arial" panose="020B0604020202020204" pitchFamily="34" charset="0"/>
            <a:buChar char="•"/>
          </a:pPr>
          <a:r>
            <a:rPr lang="en-ZA" sz="1800" kern="1200" dirty="0">
              <a:solidFill>
                <a:schemeClr val="accent1">
                  <a:lumMod val="60000"/>
                  <a:lumOff val="40000"/>
                </a:schemeClr>
              </a:solidFill>
            </a:rPr>
            <a:t>Date of disability</a:t>
          </a:r>
          <a:endParaRPr lang="en-ZA" sz="1800" kern="1200" dirty="0"/>
        </a:p>
        <a:p>
          <a:pPr marL="171450" lvl="1" indent="-171450" algn="l" defTabSz="800100">
            <a:lnSpc>
              <a:spcPct val="90000"/>
            </a:lnSpc>
            <a:spcBef>
              <a:spcPct val="0"/>
            </a:spcBef>
            <a:spcAft>
              <a:spcPct val="15000"/>
            </a:spcAft>
            <a:buFont typeface="Arial" panose="020B0604020202020204" pitchFamily="34" charset="0"/>
            <a:buChar char="•"/>
          </a:pPr>
          <a:r>
            <a:rPr lang="en-ZA" sz="1800" kern="1200" dirty="0">
              <a:solidFill>
                <a:schemeClr val="accent1">
                  <a:lumMod val="60000"/>
                  <a:lumOff val="40000"/>
                </a:schemeClr>
              </a:solidFill>
            </a:rPr>
            <a:t>Claim duration</a:t>
          </a:r>
          <a:endParaRPr lang="en-ZA" sz="1800" kern="1200" dirty="0"/>
        </a:p>
        <a:p>
          <a:pPr marL="171450" lvl="1" indent="-171450" algn="l" defTabSz="800100">
            <a:lnSpc>
              <a:spcPct val="90000"/>
            </a:lnSpc>
            <a:spcBef>
              <a:spcPct val="0"/>
            </a:spcBef>
            <a:spcAft>
              <a:spcPct val="15000"/>
            </a:spcAft>
            <a:buFont typeface="Arial" panose="020B0604020202020204" pitchFamily="34" charset="0"/>
            <a:buChar char="•"/>
          </a:pPr>
          <a:r>
            <a:rPr lang="en-ZA" sz="1800" kern="1200" dirty="0"/>
            <a:t>Cause of disability</a:t>
          </a:r>
        </a:p>
        <a:p>
          <a:pPr marL="0" lvl="0" indent="0" algn="l" defTabSz="800100">
            <a:lnSpc>
              <a:spcPct val="90000"/>
            </a:lnSpc>
            <a:spcBef>
              <a:spcPct val="0"/>
            </a:spcBef>
            <a:spcAft>
              <a:spcPct val="35000"/>
            </a:spcAft>
            <a:buFont typeface="Arial" panose="020B0604020202020204" pitchFamily="34" charset="0"/>
            <a:buNone/>
          </a:pPr>
          <a:r>
            <a:rPr lang="en-ZA" sz="1800" b="1" u="sng" kern="1200" dirty="0"/>
            <a:t>Demographic</a:t>
          </a:r>
          <a:r>
            <a:rPr lang="en-ZA" sz="1800" b="1" kern="1200" dirty="0"/>
            <a:t> (D)</a:t>
          </a:r>
        </a:p>
        <a:p>
          <a:pPr marL="171450" lvl="1" indent="-171450" algn="l" defTabSz="800100">
            <a:lnSpc>
              <a:spcPct val="90000"/>
            </a:lnSpc>
            <a:spcBef>
              <a:spcPct val="0"/>
            </a:spcBef>
            <a:spcAft>
              <a:spcPct val="15000"/>
            </a:spcAft>
            <a:buFont typeface="Arial" panose="020B0604020202020204" pitchFamily="34" charset="0"/>
            <a:buChar char="•"/>
          </a:pPr>
          <a:r>
            <a:rPr lang="en-ZA" sz="1800" kern="1200" dirty="0"/>
            <a:t>Age</a:t>
          </a:r>
        </a:p>
        <a:p>
          <a:pPr marL="171450" lvl="1" indent="-171450" algn="l" defTabSz="800100">
            <a:lnSpc>
              <a:spcPct val="90000"/>
            </a:lnSpc>
            <a:spcBef>
              <a:spcPct val="0"/>
            </a:spcBef>
            <a:spcAft>
              <a:spcPct val="15000"/>
            </a:spcAft>
            <a:buFont typeface="Arial" panose="020B0604020202020204" pitchFamily="34" charset="0"/>
            <a:buChar char="•"/>
          </a:pPr>
          <a:r>
            <a:rPr lang="en-ZA" sz="1800" kern="1200" dirty="0"/>
            <a:t>Sex</a:t>
          </a:r>
        </a:p>
        <a:p>
          <a:pPr marL="171450" lvl="1" indent="-171450" algn="l" defTabSz="800100">
            <a:lnSpc>
              <a:spcPct val="90000"/>
            </a:lnSpc>
            <a:spcBef>
              <a:spcPct val="0"/>
            </a:spcBef>
            <a:spcAft>
              <a:spcPct val="15000"/>
            </a:spcAft>
            <a:buFont typeface="Arial" panose="020B0604020202020204" pitchFamily="34" charset="0"/>
            <a:buChar char="•"/>
          </a:pPr>
          <a:r>
            <a:rPr lang="en-ZA" sz="1800" kern="1200" dirty="0"/>
            <a:t>Education level</a:t>
          </a:r>
        </a:p>
        <a:p>
          <a:pPr marL="0" lvl="0" indent="0" algn="l" defTabSz="800100">
            <a:lnSpc>
              <a:spcPct val="90000"/>
            </a:lnSpc>
            <a:spcBef>
              <a:spcPct val="0"/>
            </a:spcBef>
            <a:spcAft>
              <a:spcPct val="35000"/>
            </a:spcAft>
            <a:buFont typeface="Arial" panose="020B0604020202020204" pitchFamily="34" charset="0"/>
            <a:buNone/>
          </a:pPr>
          <a:r>
            <a:rPr lang="en-ZA" sz="1800" b="1" u="sng" kern="1200" dirty="0"/>
            <a:t>Occupation-related</a:t>
          </a:r>
          <a:r>
            <a:rPr lang="en-ZA" sz="1800" b="1" kern="1200" dirty="0"/>
            <a:t> (O)</a:t>
          </a:r>
        </a:p>
        <a:p>
          <a:pPr marL="171450" lvl="1" indent="-171450" algn="l" defTabSz="800100">
            <a:lnSpc>
              <a:spcPct val="90000"/>
            </a:lnSpc>
            <a:spcBef>
              <a:spcPct val="0"/>
            </a:spcBef>
            <a:spcAft>
              <a:spcPct val="15000"/>
            </a:spcAft>
            <a:buFont typeface="Arial" panose="020B0604020202020204" pitchFamily="34" charset="0"/>
            <a:buChar char="•"/>
          </a:pPr>
          <a:r>
            <a:rPr lang="en-ZA" sz="1800" kern="1200" dirty="0">
              <a:solidFill>
                <a:schemeClr val="accent1">
                  <a:lumMod val="60000"/>
                  <a:lumOff val="40000"/>
                </a:schemeClr>
              </a:solidFill>
            </a:rPr>
            <a:t>Salary</a:t>
          </a:r>
        </a:p>
        <a:p>
          <a:pPr marL="171450" lvl="1" indent="-171450" algn="l" defTabSz="800100">
            <a:lnSpc>
              <a:spcPct val="90000"/>
            </a:lnSpc>
            <a:spcBef>
              <a:spcPct val="0"/>
            </a:spcBef>
            <a:spcAft>
              <a:spcPct val="15000"/>
            </a:spcAft>
            <a:buFont typeface="Arial" panose="020B0604020202020204" pitchFamily="34" charset="0"/>
            <a:buChar char="•"/>
          </a:pPr>
          <a:r>
            <a:rPr lang="en-ZA" sz="1800" kern="1200" dirty="0">
              <a:solidFill>
                <a:schemeClr val="accent1">
                  <a:lumMod val="60000"/>
                  <a:lumOff val="40000"/>
                </a:schemeClr>
              </a:solidFill>
            </a:rPr>
            <a:t>Occupation field</a:t>
          </a:r>
          <a:endParaRPr lang="en-ZA" sz="1800" kern="1200" dirty="0"/>
        </a:p>
        <a:p>
          <a:pPr marL="171450" lvl="1" indent="-171450" algn="l" defTabSz="800100">
            <a:lnSpc>
              <a:spcPct val="90000"/>
            </a:lnSpc>
            <a:spcBef>
              <a:spcPct val="0"/>
            </a:spcBef>
            <a:spcAft>
              <a:spcPct val="15000"/>
            </a:spcAft>
            <a:buFont typeface="Arial" panose="020B0604020202020204" pitchFamily="34" charset="0"/>
            <a:buChar char="•"/>
          </a:pPr>
          <a:r>
            <a:rPr lang="en-ZA" sz="1800" kern="1200" dirty="0"/>
            <a:t>Occupation level</a:t>
          </a:r>
        </a:p>
        <a:p>
          <a:pPr marL="171450" lvl="1" indent="-171450" algn="l" defTabSz="800100">
            <a:lnSpc>
              <a:spcPct val="90000"/>
            </a:lnSpc>
            <a:spcBef>
              <a:spcPct val="0"/>
            </a:spcBef>
            <a:spcAft>
              <a:spcPct val="15000"/>
            </a:spcAft>
            <a:buFont typeface="Arial" panose="020B0604020202020204" pitchFamily="34" charset="0"/>
            <a:buChar char="•"/>
          </a:pPr>
          <a:r>
            <a:rPr lang="en-ZA" sz="1800" kern="1200" dirty="0">
              <a:solidFill>
                <a:schemeClr val="accent1">
                  <a:lumMod val="60000"/>
                  <a:lumOff val="40000"/>
                </a:schemeClr>
              </a:solidFill>
            </a:rPr>
            <a:t>Occupation strength rating</a:t>
          </a:r>
          <a:endParaRPr lang="en-ZA" sz="1800" kern="1200" dirty="0"/>
        </a:p>
        <a:p>
          <a:pPr marL="0" lvl="0" indent="0" algn="l" defTabSz="800100">
            <a:lnSpc>
              <a:spcPct val="90000"/>
            </a:lnSpc>
            <a:spcBef>
              <a:spcPct val="0"/>
            </a:spcBef>
            <a:spcAft>
              <a:spcPct val="35000"/>
            </a:spcAft>
            <a:buFont typeface="Arial" panose="020B0604020202020204" pitchFamily="34" charset="0"/>
            <a:buNone/>
          </a:pPr>
          <a:r>
            <a:rPr lang="en-ZA" sz="1800" b="1" u="sng" kern="1200" dirty="0"/>
            <a:t>Policy characteristics </a:t>
          </a:r>
          <a:r>
            <a:rPr lang="en-ZA" sz="1800" b="1" kern="1200" dirty="0"/>
            <a:t>(P)</a:t>
          </a:r>
        </a:p>
        <a:p>
          <a:pPr marL="171450" lvl="1" indent="-171450" algn="l" defTabSz="800100">
            <a:lnSpc>
              <a:spcPct val="90000"/>
            </a:lnSpc>
            <a:spcBef>
              <a:spcPct val="0"/>
            </a:spcBef>
            <a:spcAft>
              <a:spcPct val="15000"/>
            </a:spcAft>
            <a:buFont typeface="Arial" panose="020B0604020202020204" pitchFamily="34" charset="0"/>
            <a:buChar char="•"/>
          </a:pPr>
          <a:r>
            <a:rPr lang="en-ZA" sz="1800" kern="1200" dirty="0">
              <a:solidFill>
                <a:schemeClr val="accent1">
                  <a:lumMod val="60000"/>
                  <a:lumOff val="40000"/>
                </a:schemeClr>
              </a:solidFill>
            </a:rPr>
            <a:t>Benefit amount</a:t>
          </a:r>
        </a:p>
        <a:p>
          <a:pPr marL="171450" lvl="1" indent="-171450" algn="l" defTabSz="800100">
            <a:lnSpc>
              <a:spcPct val="90000"/>
            </a:lnSpc>
            <a:spcBef>
              <a:spcPct val="0"/>
            </a:spcBef>
            <a:spcAft>
              <a:spcPct val="15000"/>
            </a:spcAft>
            <a:buFont typeface="Arial" panose="020B0604020202020204" pitchFamily="34" charset="0"/>
            <a:buChar char="•"/>
          </a:pPr>
          <a:r>
            <a:rPr lang="en-ZA" sz="1800" kern="1200" dirty="0"/>
            <a:t>Replacement ratio</a:t>
          </a:r>
        </a:p>
      </dsp:txBody>
      <dsp:txXfrm>
        <a:off x="8608034" y="838078"/>
        <a:ext cx="2824814" cy="5606373"/>
      </dsp:txXfrm>
    </dsp:sp>
  </dsp:spTree>
</dsp:drawing>
</file>

<file path=ppt/diagrams/layout1.xml><?xml version="1.0" encoding="utf-8"?>
<dgm:layoutDef xmlns:dgm="http://schemas.openxmlformats.org/drawingml/2006/diagram" xmlns:a="http://schemas.openxmlformats.org/drawingml/2006/main" uniqueId="urn:microsoft.com/office/officeart/2005/8/layout/hProcess10">
  <dgm:title val=""/>
  <dgm:desc val=""/>
  <dgm:catLst>
    <dgm:cat type="process" pri="3000"/>
    <dgm:cat type="picture" pri="30000"/>
    <dgm:cat type="pictureconvert" pri="3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op="equ" fact="0.3333"/>
      <dgm:constr type="primFontSz" for="des" forName="txNode" op="equ" val="65"/>
      <dgm:constr type="primFontSz" for="des" forName="connTx" op="equ" val="55"/>
      <dgm:constr type="primFontSz" for="des" forName="connTx" refType="primFontSz" refFor="des" refForName="txNode" op="lte" fact="0.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imagSh"/>
              <dgm:constr type="w" for="ch" forName="imagSh" refType="w" fact="0.86"/>
              <dgm:constr type="t" for="ch" forName="imagSh"/>
              <dgm:constr type="h" for="ch" forName="imagSh" refType="w" refFor="ch" refForName="imagSh"/>
              <dgm:constr type="l" for="ch" forName="txNode" refType="w" fact="0.14"/>
              <dgm:constr type="w" for="ch" forName="txNode" refType="w" refFor="ch" refForName="imagSh"/>
              <dgm:constr type="t" for="ch" forName="txNode" refType="h" refFor="ch" refForName="imagSh" fact="0.6"/>
              <dgm:constr type="h" for="ch" forName="txNode" refType="h" refFor="ch" refForName="imagSh"/>
            </dgm:constrLst>
          </dgm:if>
          <dgm:else name="Name7">
            <dgm:constrLst>
              <dgm:constr type="l" for="ch" forName="imagSh" refType="w" fact="0.14"/>
              <dgm:constr type="w" for="ch" forName="imagSh" refType="w" fact="0.86"/>
              <dgm:constr type="t" for="ch" forName="imagSh"/>
              <dgm:constr type="h" for="ch" forName="imagSh" refType="w" refFor="ch" refForName="imagSh"/>
              <dgm:constr type="l" for="ch" forName="txNode"/>
              <dgm:constr type="w" for="ch" forName="txNode" refType="w" refFor="ch" refForName="imagSh"/>
              <dgm:constr type="t" for="ch" forName="txNode" refType="h" refFor="ch" refForName="imagSh" fact="0.6"/>
              <dgm:constr type="h" for="ch" forName="txNode" refType="h" refFor="ch" refForName="imagSh"/>
            </dgm:constrLst>
          </dgm:else>
        </dgm:choose>
        <dgm:ruleLst/>
        <dgm:layoutNode name="imagSh" styleLbl="bgImgPlace1">
          <dgm:alg type="sp"/>
          <dgm:shape xmlns:r="http://schemas.openxmlformats.org/officeDocument/2006/relationships" type="roundRect" r:blip="" blipPhldr="1">
            <dgm:adjLst>
              <dgm:adj idx="1" val="0.1"/>
            </dgm:adjLst>
          </dgm:shape>
          <dgm:presOf/>
          <dgm:constrLst/>
          <dgm:ruleLst/>
        </dgm:layoutNode>
        <dgm:layoutNode name="txNode" styleLbl="node1">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sibTransForEach" axis="followSib" ptType="sibTrans" cnt="1">
        <dgm:layoutNode name="sibTrans">
          <dgm:alg type="conn">
            <dgm:param type="begPts" val="auto"/>
            <dgm:param type="endPts" val="auto"/>
            <dgm:param type="srcNode" val="imagSh"/>
            <dgm:param type="dstNode" val="imagSh"/>
          </dgm:alg>
          <dgm:shape xmlns:r="http://schemas.openxmlformats.org/officeDocument/2006/relationships" type="conn" r:blip="">
            <dgm:adjLst/>
          </dgm:shape>
          <dgm:presOf axis="self"/>
          <dgm:constrLst>
            <dgm:constr type="h" refType="w" fact="0.62"/>
            <dgm:constr type="connDist"/>
            <dgm:constr type="begPad" refType="connDist" fact="0.35"/>
            <dgm:constr type="endPad" refType="connDist" fact="0.3"/>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95347E66-B7F6-4320-84C4-8B644102569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fr-FR"/>
          </a:p>
        </p:txBody>
      </p:sp>
      <p:sp>
        <p:nvSpPr>
          <p:cNvPr id="3" name="Espace réservé de la date 2">
            <a:extLst>
              <a:ext uri="{FF2B5EF4-FFF2-40B4-BE49-F238E27FC236}">
                <a16:creationId xmlns:a16="http://schemas.microsoft.com/office/drawing/2014/main" id="{5A83FD2B-E4FB-4F23-9C9A-C24B51A2E1A0}"/>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FD17798B-10C1-4332-975C-D486B5839916}" type="datetimeFigureOut">
              <a:rPr lang="fr-FR"/>
              <a:pPr>
                <a:defRPr/>
              </a:pPr>
              <a:t>02/04/2020</a:t>
            </a:fld>
            <a:endParaRPr lang="fr-FR"/>
          </a:p>
        </p:txBody>
      </p:sp>
      <p:sp>
        <p:nvSpPr>
          <p:cNvPr id="4" name="Espace réservé de l'image des diapositives 3">
            <a:extLst>
              <a:ext uri="{FF2B5EF4-FFF2-40B4-BE49-F238E27FC236}">
                <a16:creationId xmlns:a16="http://schemas.microsoft.com/office/drawing/2014/main" id="{7D0BE945-82FC-4935-A3CC-B856232D30C2}"/>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fr-FR" noProof="0"/>
          </a:p>
        </p:txBody>
      </p:sp>
      <p:sp>
        <p:nvSpPr>
          <p:cNvPr id="5" name="Espace réservé des notes 4">
            <a:extLst>
              <a:ext uri="{FF2B5EF4-FFF2-40B4-BE49-F238E27FC236}">
                <a16:creationId xmlns:a16="http://schemas.microsoft.com/office/drawing/2014/main" id="{98F55018-D6AD-44C5-A1CC-DD10EF2DC8F6}"/>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a:extLst>
              <a:ext uri="{FF2B5EF4-FFF2-40B4-BE49-F238E27FC236}">
                <a16:creationId xmlns:a16="http://schemas.microsoft.com/office/drawing/2014/main" id="{9A74EE44-0531-4EBD-BE49-00B177019678}"/>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fr-FR"/>
          </a:p>
        </p:txBody>
      </p:sp>
      <p:sp>
        <p:nvSpPr>
          <p:cNvPr id="7" name="Espace réservé du numéro de diapositive 6">
            <a:extLst>
              <a:ext uri="{FF2B5EF4-FFF2-40B4-BE49-F238E27FC236}">
                <a16:creationId xmlns:a16="http://schemas.microsoft.com/office/drawing/2014/main" id="{98DC9FF4-C31E-4C40-AED3-7736697D5B73}"/>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CB48409E-B983-4D78-8B12-3F08006A05FA}" type="slidenum">
              <a:rPr lang="fr-FR"/>
              <a:pPr>
                <a:defRPr/>
              </a:pPr>
              <a:t>‹N°›</a:t>
            </a:fld>
            <a:endParaRPr lang="fr-F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Group insurance has seen </a:t>
            </a:r>
            <a:r>
              <a:rPr lang="en-AU" b="1" dirty="0">
                <a:solidFill>
                  <a:schemeClr val="accent2"/>
                </a:solidFill>
              </a:rPr>
              <a:t>tremendous growth </a:t>
            </a:r>
            <a:r>
              <a:rPr lang="en-AU" dirty="0"/>
              <a:t>and success in the SA market, major reason the </a:t>
            </a:r>
            <a:r>
              <a:rPr lang="en-US" b="1" dirty="0">
                <a:solidFill>
                  <a:schemeClr val="accent2"/>
                </a:solidFill>
              </a:rPr>
              <a:t>lack of funding </a:t>
            </a:r>
            <a:r>
              <a:rPr lang="en-US" dirty="0"/>
              <a:t>from the </a:t>
            </a:r>
            <a:r>
              <a:rPr lang="en-US" b="1" dirty="0">
                <a:solidFill>
                  <a:schemeClr val="accent2"/>
                </a:solidFill>
              </a:rPr>
              <a:t>state</a:t>
            </a:r>
            <a:r>
              <a:rPr lang="en-US" b="1" baseline="30000" dirty="0">
                <a:solidFill>
                  <a:schemeClr val="accent2"/>
                </a:solidFill>
              </a:rPr>
              <a:t>3</a:t>
            </a:r>
            <a:r>
              <a:rPr lang="en-US" dirty="0"/>
              <a:t> </a:t>
            </a:r>
          </a:p>
          <a:p>
            <a:pPr marL="457200" indent="-457200">
              <a:buFont typeface="+mj-lt"/>
              <a:buAutoNum type="arabicPeriod"/>
            </a:pPr>
            <a:r>
              <a:rPr lang="en-US" dirty="0" err="1"/>
              <a:t>Schriek</a:t>
            </a:r>
            <a:r>
              <a:rPr lang="en-US" dirty="0"/>
              <a:t>, K. and Lewis, P. (2010). The Link Between Disability Experience and Economic Conditions in South Africa. Paper presented at the </a:t>
            </a:r>
            <a:r>
              <a:rPr lang="en-US" i="1" dirty="0"/>
              <a:t>International Congress of Actuaries 2010. </a:t>
            </a:r>
            <a:r>
              <a:rPr lang="en-US" dirty="0"/>
              <a:t>Cape Town, South Africa</a:t>
            </a:r>
            <a:r>
              <a:rPr lang="en-ZA" dirty="0"/>
              <a:t> </a:t>
            </a:r>
          </a:p>
          <a:p>
            <a:pPr marL="457200" indent="-457200">
              <a:buFont typeface="+mj-lt"/>
              <a:buAutoNum type="arabicPeriod"/>
            </a:pPr>
            <a:r>
              <a:rPr lang="en-US" dirty="0"/>
              <a:t>True South. (2015). </a:t>
            </a:r>
            <a:r>
              <a:rPr lang="en-US" i="1" dirty="0"/>
              <a:t>Assessing the </a:t>
            </a:r>
            <a:r>
              <a:rPr lang="en-US" i="1" dirty="0" err="1"/>
              <a:t>effieciency</a:t>
            </a:r>
            <a:r>
              <a:rPr lang="en-US" i="1" dirty="0"/>
              <a:t> of the South African insurance market in its </a:t>
            </a:r>
            <a:r>
              <a:rPr lang="en-US" i="1" dirty="0" err="1"/>
              <a:t>provison</a:t>
            </a:r>
            <a:r>
              <a:rPr lang="en-US" i="1" dirty="0"/>
              <a:t> of </a:t>
            </a:r>
            <a:r>
              <a:rPr lang="en-US" i="1" dirty="0" err="1"/>
              <a:t>disablity</a:t>
            </a:r>
            <a:r>
              <a:rPr lang="en-US" i="1" dirty="0"/>
              <a:t> cover: An update to the 2013 study</a:t>
            </a:r>
            <a:r>
              <a:rPr lang="en-US" dirty="0"/>
              <a:t>. Johannesburg: True South Actuaries and Consultants</a:t>
            </a:r>
            <a:r>
              <a:rPr lang="en-ZA" dirty="0"/>
              <a:t>  </a:t>
            </a:r>
          </a:p>
          <a:p>
            <a:pPr marL="457200" indent="-457200">
              <a:buFont typeface="+mj-lt"/>
              <a:buAutoNum type="arabicPeriod"/>
            </a:pPr>
            <a:r>
              <a:rPr lang="en-US" dirty="0"/>
              <a:t>True South (2017)</a:t>
            </a:r>
            <a:endParaRPr lang="en-AU"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5E131A-79C3-A94A-AA13-5C0F08E7C28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658845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A bivariate logistic regression of all claims, with RTW outcome and explanatory variables age at</a:t>
            </a:r>
          </a:p>
          <a:p>
            <a:r>
              <a:rPr lang="en-ZA" dirty="0"/>
              <a:t>disability and intervention, testing for the impact of age at disability and intervention independently as well as the interaction of the variables on a RTW outcome.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5E131A-79C3-A94A-AA13-5C0F08E7C28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329134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kern="1200" dirty="0">
                <a:solidFill>
                  <a:schemeClr val="tx1"/>
                </a:solidFill>
                <a:effectLst/>
                <a:latin typeface="+mn-lt"/>
                <a:ea typeface="+mn-ea"/>
                <a:cs typeface="+mn-cs"/>
              </a:rPr>
              <a:t>Due to the small absolute number of claimants (seven) with “&lt;= primary” education who received intervention, this result lacks statistical robustness, where 10 is a general minimum number of required observations. This association needs to be tested again once more data is available for this category.</a:t>
            </a:r>
          </a:p>
          <a:p>
            <a:r>
              <a:rPr lang="en-ZA" sz="1200" kern="1200" dirty="0">
                <a:solidFill>
                  <a:schemeClr val="tx1"/>
                </a:solidFill>
                <a:effectLst/>
                <a:latin typeface="+mn-lt"/>
                <a:ea typeface="+mn-ea"/>
                <a:cs typeface="+mn-cs"/>
              </a:rPr>
              <a:t>The next smallest category was "&lt;= Grade 11" with 62 intervened claimants.</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5E131A-79C3-A94A-AA13-5C0F08E7C28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151241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dirty="0"/>
              <a:t>This result does not make intuitive sense, however, might be explained with the availability of more data. For example the lack of per claimant disability definition for this research, where skilled workers might more often be assessed by “own occupation" or “own or suited occupation" definitions vs. unskilled workers, more likely assessed by ability to perform \any occupation".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ZA"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5E131A-79C3-A94A-AA13-5C0F08E7C28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426311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5E131A-79C3-A94A-AA13-5C0F08E7C28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436360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dirty="0"/>
              <a:t>4. Lewis, P.L., Cooper-Williams, J., Rossouw, L (2005). Current Issues in South African Group Life Insurance, South African Actuarial Convention 2005 </a:t>
            </a:r>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5E131A-79C3-A94A-AA13-5C0F08E7C28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252483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5E131A-79C3-A94A-AA13-5C0F08E7C28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530873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5E131A-79C3-A94A-AA13-5C0F08E7C28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852809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5E131A-79C3-A94A-AA13-5C0F08E7C28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723084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Interesting to note an apparent decreasing association in RTW as Salary increases. However, the effect of age on Salary needs to be taken into account. (See next slide)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5E131A-79C3-A94A-AA13-5C0F08E7C28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145759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Strong positive association between increasing salary and increasing age, thus what appears to be a negative association between RTW and Salary likely driven by the underlying increasing age of higher earners. Salary was not retained in the final model as Age, in addition to other factors, showed an optimal fit (sufficient information to explain RTW outcome).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5E131A-79C3-A94A-AA13-5C0F08E7C28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253437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dirty="0"/>
              <a:t>This coincides with an announcement toward the end of 2003 by the South African Department of Health on a comprehensive care, management and treatment programme, after which access to antiretroviral therapy (ART) in South Africa increased dramatically (Johnson, 2012).</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5E131A-79C3-A94A-AA13-5C0F08E7C28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844539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Driver for this difference the larger proportion of OPEN intervened claims. This will be the final RTW proportions if none of the open claimants RTW, a very pessimistic outcome, especially for the intervened group.</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5E131A-79C3-A94A-AA13-5C0F08E7C28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4042961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pic>
        <p:nvPicPr>
          <p:cNvPr id="4" name="Image 7">
            <a:extLst>
              <a:ext uri="{FF2B5EF4-FFF2-40B4-BE49-F238E27FC236}">
                <a16:creationId xmlns:a16="http://schemas.microsoft.com/office/drawing/2014/main" id="{26F7EA53-F9C2-4CD3-A93C-CBC06CC74648}"/>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5" name="Espace réservé de la date 3">
            <a:extLst>
              <a:ext uri="{FF2B5EF4-FFF2-40B4-BE49-F238E27FC236}">
                <a16:creationId xmlns:a16="http://schemas.microsoft.com/office/drawing/2014/main" id="{DA3CEF92-A9A5-4309-97FB-A0AE8E00E10E}"/>
              </a:ext>
            </a:extLst>
          </p:cNvPr>
          <p:cNvSpPr>
            <a:spLocks noGrp="1"/>
          </p:cNvSpPr>
          <p:nvPr>
            <p:ph type="dt" sz="half" idx="10"/>
          </p:nvPr>
        </p:nvSpPr>
        <p:spPr/>
        <p:txBody>
          <a:bodyPr/>
          <a:lstStyle>
            <a:lvl1pPr>
              <a:defRPr/>
            </a:lvl1pPr>
          </a:lstStyle>
          <a:p>
            <a:pPr>
              <a:defRPr/>
            </a:pPr>
            <a:fld id="{AACCE888-5CD8-4F9F-8BD9-493F83F26F4E}" type="datetimeFigureOut">
              <a:rPr lang="fr-FR"/>
              <a:pPr>
                <a:defRPr/>
              </a:pPr>
              <a:t>02/04/2020</a:t>
            </a:fld>
            <a:endParaRPr lang="fr-FR"/>
          </a:p>
        </p:txBody>
      </p:sp>
      <p:sp>
        <p:nvSpPr>
          <p:cNvPr id="6" name="Espace réservé du pied de page 4">
            <a:extLst>
              <a:ext uri="{FF2B5EF4-FFF2-40B4-BE49-F238E27FC236}">
                <a16:creationId xmlns:a16="http://schemas.microsoft.com/office/drawing/2014/main" id="{80EFE4FE-1D2B-48EE-A2FD-3321D0A85FD2}"/>
              </a:ext>
            </a:extLst>
          </p:cNvPr>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a:extLst>
              <a:ext uri="{FF2B5EF4-FFF2-40B4-BE49-F238E27FC236}">
                <a16:creationId xmlns:a16="http://schemas.microsoft.com/office/drawing/2014/main" id="{5B1342DD-1BB0-4CE6-8C04-FE8A374BF688}"/>
              </a:ext>
            </a:extLst>
          </p:cNvPr>
          <p:cNvSpPr>
            <a:spLocks noGrp="1"/>
          </p:cNvSpPr>
          <p:nvPr>
            <p:ph type="sldNum" sz="quarter" idx="12"/>
          </p:nvPr>
        </p:nvSpPr>
        <p:spPr/>
        <p:txBody>
          <a:bodyPr/>
          <a:lstStyle>
            <a:lvl1pPr>
              <a:defRPr/>
            </a:lvl1pPr>
          </a:lstStyle>
          <a:p>
            <a:pPr>
              <a:defRPr/>
            </a:pPr>
            <a:fld id="{6D717144-57A0-442F-B1D0-AC7DC08C68D7}" type="slidenum">
              <a:rPr lang="fr-FR"/>
              <a:pPr>
                <a:defRPr/>
              </a:pPr>
              <a:t>‹N°›</a:t>
            </a:fld>
            <a:endParaRPr lang="fr-FR"/>
          </a:p>
        </p:txBody>
      </p:sp>
    </p:spTree>
    <p:extLst>
      <p:ext uri="{BB962C8B-B14F-4D97-AF65-F5344CB8AC3E}">
        <p14:creationId xmlns:p14="http://schemas.microsoft.com/office/powerpoint/2010/main" val="3464784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lvl1pPr marL="228600" indent="-228600">
              <a:defRPr lang="fr-FR" altLang="fr-FR" sz="2800" kern="1200" dirty="0">
                <a:solidFill>
                  <a:schemeClr val="tx1"/>
                </a:solidFill>
                <a:latin typeface="Arial" panose="020B0604020202020204" pitchFamily="34" charset="0"/>
                <a:ea typeface="+mn-ea"/>
                <a:cs typeface="Arial" panose="020B0604020202020204" pitchFamily="34" charset="0"/>
              </a:defRPr>
            </a:lvl1pPr>
            <a:lvl2pPr marL="685800" indent="-228600">
              <a:defRPr lang="fr-FR" altLang="fr-FR" sz="2400" kern="1200" dirty="0">
                <a:solidFill>
                  <a:schemeClr val="tx1"/>
                </a:solidFill>
                <a:latin typeface="Arial" panose="020B0604020202020204" pitchFamily="34" charset="0"/>
                <a:ea typeface="+mn-ea"/>
                <a:cs typeface="Arial" panose="020B0604020202020204" pitchFamily="34" charset="0"/>
              </a:defRPr>
            </a:lvl2pPr>
            <a:lvl3pPr marL="1143000" indent="-228600">
              <a:defRPr lang="fr-FR" altLang="fr-FR" sz="2000" kern="1200" dirty="0">
                <a:solidFill>
                  <a:schemeClr val="tx1"/>
                </a:solidFill>
                <a:latin typeface="Arial" panose="020B0604020202020204" pitchFamily="34" charset="0"/>
                <a:ea typeface="+mn-ea"/>
                <a:cs typeface="Arial" panose="020B0604020202020204" pitchFamily="34" charset="0"/>
              </a:defRPr>
            </a:lvl3pPr>
            <a:lvl4pPr marL="1600200" indent="-228600">
              <a:buFont typeface="Arial" panose="020B0604020202020204" pitchFamily="34" charset="0"/>
              <a:buChar char="-"/>
              <a:defRPr/>
            </a:lvl4pPr>
            <a:lvl5pPr marL="2057400" indent="-228600">
              <a:buFont typeface="Arial" panose="020B0604020202020204" pitchFamily="34" charset="0"/>
              <a:buChar char="-"/>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a:extLst>
              <a:ext uri="{FF2B5EF4-FFF2-40B4-BE49-F238E27FC236}">
                <a16:creationId xmlns:a16="http://schemas.microsoft.com/office/drawing/2014/main" id="{C0A869BF-140F-4786-A88B-D6F82CC88C02}"/>
              </a:ext>
            </a:extLst>
          </p:cNvPr>
          <p:cNvSpPr>
            <a:spLocks noGrp="1"/>
          </p:cNvSpPr>
          <p:nvPr>
            <p:ph type="dt" sz="half" idx="10"/>
          </p:nvPr>
        </p:nvSpPr>
        <p:spPr/>
        <p:txBody>
          <a:bodyPr/>
          <a:lstStyle>
            <a:lvl1pPr>
              <a:defRPr/>
            </a:lvl1pPr>
          </a:lstStyle>
          <a:p>
            <a:pPr>
              <a:defRPr/>
            </a:pPr>
            <a:fld id="{5C0BDBAD-C606-4EA5-A276-C0345295937C}" type="datetimeFigureOut">
              <a:rPr lang="fr-FR"/>
              <a:pPr>
                <a:defRPr/>
              </a:pPr>
              <a:t>02/04/2020</a:t>
            </a:fld>
            <a:endParaRPr lang="fr-FR"/>
          </a:p>
        </p:txBody>
      </p:sp>
      <p:sp>
        <p:nvSpPr>
          <p:cNvPr id="5" name="Espace réservé du pied de page 4">
            <a:extLst>
              <a:ext uri="{FF2B5EF4-FFF2-40B4-BE49-F238E27FC236}">
                <a16:creationId xmlns:a16="http://schemas.microsoft.com/office/drawing/2014/main" id="{527E84BB-7129-4A77-A190-C19271D3A792}"/>
              </a:ext>
            </a:extLst>
          </p:cNvPr>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a:extLst>
              <a:ext uri="{FF2B5EF4-FFF2-40B4-BE49-F238E27FC236}">
                <a16:creationId xmlns:a16="http://schemas.microsoft.com/office/drawing/2014/main" id="{C9CB0593-F466-440E-989F-18417037613D}"/>
              </a:ext>
            </a:extLst>
          </p:cNvPr>
          <p:cNvSpPr>
            <a:spLocks noGrp="1"/>
          </p:cNvSpPr>
          <p:nvPr>
            <p:ph type="sldNum" sz="quarter" idx="12"/>
          </p:nvPr>
        </p:nvSpPr>
        <p:spPr/>
        <p:txBody>
          <a:bodyPr/>
          <a:lstStyle>
            <a:lvl1pPr>
              <a:defRPr/>
            </a:lvl1pPr>
          </a:lstStyle>
          <a:p>
            <a:pPr>
              <a:defRPr/>
            </a:pPr>
            <a:fld id="{815C7591-095F-4BD3-8C09-593A1D385698}" type="slidenum">
              <a:rPr lang="fr-FR"/>
              <a:pPr>
                <a:defRPr/>
              </a:pPr>
              <a:t>‹N°›</a:t>
            </a:fld>
            <a:endParaRPr lang="fr-FR"/>
          </a:p>
        </p:txBody>
      </p:sp>
    </p:spTree>
    <p:extLst>
      <p:ext uri="{BB962C8B-B14F-4D97-AF65-F5344CB8AC3E}">
        <p14:creationId xmlns:p14="http://schemas.microsoft.com/office/powerpoint/2010/main" val="31802216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838200" y="365125"/>
            <a:ext cx="7734300" cy="5811838"/>
          </a:xfrm>
        </p:spPr>
        <p:txBody>
          <a:bodyPr vert="eaVert"/>
          <a:lstStyle>
            <a:lvl1pPr marL="228600" indent="-228600">
              <a:defRPr lang="fr-FR" altLang="fr-FR" sz="2800" kern="1200" dirty="0">
                <a:solidFill>
                  <a:schemeClr val="tx1"/>
                </a:solidFill>
                <a:latin typeface="Arial" panose="020B0604020202020204" pitchFamily="34" charset="0"/>
                <a:ea typeface="+mn-ea"/>
                <a:cs typeface="Arial" panose="020B0604020202020204" pitchFamily="34" charset="0"/>
              </a:defRPr>
            </a:lvl1pPr>
            <a:lvl2pPr marL="685800" indent="-228600">
              <a:defRPr lang="fr-FR" altLang="fr-FR" sz="2400" kern="1200" dirty="0">
                <a:solidFill>
                  <a:schemeClr val="tx1"/>
                </a:solidFill>
                <a:latin typeface="Arial" panose="020B0604020202020204" pitchFamily="34" charset="0"/>
                <a:ea typeface="+mn-ea"/>
                <a:cs typeface="Arial" panose="020B0604020202020204" pitchFamily="34" charset="0"/>
              </a:defRPr>
            </a:lvl2pPr>
            <a:lvl3pPr marL="1143000" indent="-228600">
              <a:buFont typeface="Arial" panose="020B0604020202020204" pitchFamily="34" charset="0"/>
              <a:buChar char="-"/>
              <a:defRPr/>
            </a:lvl3pPr>
            <a:lvl4pPr marL="1600200" indent="-228600">
              <a:buFont typeface="Arial" panose="020B0604020202020204" pitchFamily="34" charset="0"/>
              <a:buChar char="-"/>
              <a:defRPr/>
            </a:lvl4pPr>
            <a:lvl5pPr marL="2057400" indent="-228600">
              <a:buFont typeface="Arial" panose="020B0604020202020204" pitchFamily="34" charset="0"/>
              <a:buChar char="-"/>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a:extLst>
              <a:ext uri="{FF2B5EF4-FFF2-40B4-BE49-F238E27FC236}">
                <a16:creationId xmlns:a16="http://schemas.microsoft.com/office/drawing/2014/main" id="{0E92DEA4-7FCA-4113-8893-F854522AD8EE}"/>
              </a:ext>
            </a:extLst>
          </p:cNvPr>
          <p:cNvSpPr>
            <a:spLocks noGrp="1"/>
          </p:cNvSpPr>
          <p:nvPr>
            <p:ph type="dt" sz="half" idx="10"/>
          </p:nvPr>
        </p:nvSpPr>
        <p:spPr/>
        <p:txBody>
          <a:bodyPr/>
          <a:lstStyle>
            <a:lvl1pPr>
              <a:defRPr/>
            </a:lvl1pPr>
          </a:lstStyle>
          <a:p>
            <a:pPr>
              <a:defRPr/>
            </a:pPr>
            <a:fld id="{92B5AF97-D67E-4F79-8B12-F23C33D5C3F7}" type="datetimeFigureOut">
              <a:rPr lang="fr-FR"/>
              <a:pPr>
                <a:defRPr/>
              </a:pPr>
              <a:t>02/04/2020</a:t>
            </a:fld>
            <a:endParaRPr lang="fr-FR"/>
          </a:p>
        </p:txBody>
      </p:sp>
      <p:sp>
        <p:nvSpPr>
          <p:cNvPr id="5" name="Espace réservé du pied de page 4">
            <a:extLst>
              <a:ext uri="{FF2B5EF4-FFF2-40B4-BE49-F238E27FC236}">
                <a16:creationId xmlns:a16="http://schemas.microsoft.com/office/drawing/2014/main" id="{0BD3E167-3D99-40E2-BBF8-951FC571CD81}"/>
              </a:ext>
            </a:extLst>
          </p:cNvPr>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a:extLst>
              <a:ext uri="{FF2B5EF4-FFF2-40B4-BE49-F238E27FC236}">
                <a16:creationId xmlns:a16="http://schemas.microsoft.com/office/drawing/2014/main" id="{9251FB1A-E34A-48EA-9F1D-3FE8B2133A43}"/>
              </a:ext>
            </a:extLst>
          </p:cNvPr>
          <p:cNvSpPr>
            <a:spLocks noGrp="1"/>
          </p:cNvSpPr>
          <p:nvPr>
            <p:ph type="sldNum" sz="quarter" idx="12"/>
          </p:nvPr>
        </p:nvSpPr>
        <p:spPr/>
        <p:txBody>
          <a:bodyPr/>
          <a:lstStyle>
            <a:lvl1pPr>
              <a:defRPr/>
            </a:lvl1pPr>
          </a:lstStyle>
          <a:p>
            <a:pPr>
              <a:defRPr/>
            </a:pPr>
            <a:fld id="{D434BAB0-2328-4F16-9BB4-21E9AA3DDE31}" type="slidenum">
              <a:rPr lang="fr-FR"/>
              <a:pPr>
                <a:defRPr/>
              </a:pPr>
              <a:t>‹N°›</a:t>
            </a:fld>
            <a:endParaRPr lang="fr-FR"/>
          </a:p>
        </p:txBody>
      </p:sp>
    </p:spTree>
    <p:extLst>
      <p:ext uri="{BB962C8B-B14F-4D97-AF65-F5344CB8AC3E}">
        <p14:creationId xmlns:p14="http://schemas.microsoft.com/office/powerpoint/2010/main" val="30555799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pic>
        <p:nvPicPr>
          <p:cNvPr id="4" name="Image 7">
            <a:extLst>
              <a:ext uri="{FF2B5EF4-FFF2-40B4-BE49-F238E27FC236}">
                <a16:creationId xmlns:a16="http://schemas.microsoft.com/office/drawing/2014/main" id="{26F7EA53-F9C2-4CD3-A93C-CBC06CC74648}"/>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5" name="Espace réservé de la date 3">
            <a:extLst>
              <a:ext uri="{FF2B5EF4-FFF2-40B4-BE49-F238E27FC236}">
                <a16:creationId xmlns:a16="http://schemas.microsoft.com/office/drawing/2014/main" id="{DA3CEF92-A9A5-4309-97FB-A0AE8E00E10E}"/>
              </a:ext>
            </a:extLst>
          </p:cNvPr>
          <p:cNvSpPr>
            <a:spLocks noGrp="1"/>
          </p:cNvSpPr>
          <p:nvPr>
            <p:ph type="dt" sz="half" idx="10"/>
          </p:nvPr>
        </p:nvSpPr>
        <p:spPr/>
        <p:txBody>
          <a:bodyPr/>
          <a:lstStyle>
            <a:lvl1pPr>
              <a:defRPr/>
            </a:lvl1pPr>
          </a:lstStyle>
          <a:p>
            <a:pPr>
              <a:defRPr/>
            </a:pPr>
            <a:fld id="{AACCE888-5CD8-4F9F-8BD9-493F83F26F4E}" type="datetimeFigureOut">
              <a:rPr lang="fr-FR"/>
              <a:pPr>
                <a:defRPr/>
              </a:pPr>
              <a:t>02/04/2020</a:t>
            </a:fld>
            <a:endParaRPr lang="fr-FR"/>
          </a:p>
        </p:txBody>
      </p:sp>
      <p:sp>
        <p:nvSpPr>
          <p:cNvPr id="6" name="Espace réservé du pied de page 4">
            <a:extLst>
              <a:ext uri="{FF2B5EF4-FFF2-40B4-BE49-F238E27FC236}">
                <a16:creationId xmlns:a16="http://schemas.microsoft.com/office/drawing/2014/main" id="{80EFE4FE-1D2B-48EE-A2FD-3321D0A85FD2}"/>
              </a:ext>
            </a:extLst>
          </p:cNvPr>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a:extLst>
              <a:ext uri="{FF2B5EF4-FFF2-40B4-BE49-F238E27FC236}">
                <a16:creationId xmlns:a16="http://schemas.microsoft.com/office/drawing/2014/main" id="{5B1342DD-1BB0-4CE6-8C04-FE8A374BF688}"/>
              </a:ext>
            </a:extLst>
          </p:cNvPr>
          <p:cNvSpPr>
            <a:spLocks noGrp="1"/>
          </p:cNvSpPr>
          <p:nvPr>
            <p:ph type="sldNum" sz="quarter" idx="12"/>
          </p:nvPr>
        </p:nvSpPr>
        <p:spPr/>
        <p:txBody>
          <a:bodyPr/>
          <a:lstStyle>
            <a:lvl1pPr>
              <a:defRPr/>
            </a:lvl1pPr>
          </a:lstStyle>
          <a:p>
            <a:pPr>
              <a:defRPr/>
            </a:pPr>
            <a:fld id="{6D717144-57A0-442F-B1D0-AC7DC08C68D7}" type="slidenum">
              <a:rPr lang="fr-FR"/>
              <a:pPr>
                <a:defRPr/>
              </a:pPr>
              <a:t>‹N°›</a:t>
            </a:fld>
            <a:endParaRPr lang="fr-FR"/>
          </a:p>
        </p:txBody>
      </p:sp>
    </p:spTree>
    <p:extLst>
      <p:ext uri="{BB962C8B-B14F-4D97-AF65-F5344CB8AC3E}">
        <p14:creationId xmlns:p14="http://schemas.microsoft.com/office/powerpoint/2010/main" val="11884806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lvl1pPr marL="228600" indent="-228600">
              <a:buFont typeface="Wingdings" panose="05000000000000000000" pitchFamily="2" charset="2"/>
              <a:buChar char=""/>
              <a:defRPr/>
            </a:lvl1pPr>
            <a:lvl2pPr marL="685800" indent="-228600">
              <a:buFont typeface="Wingdings" panose="05000000000000000000" pitchFamily="2" charset="2"/>
              <a:buChar char="§"/>
              <a:defRPr/>
            </a:lvl2pPr>
            <a:lvl3pPr marL="1143000" indent="-228600">
              <a:buFont typeface="Arial" panose="020B0604020202020204" pitchFamily="34" charset="0"/>
              <a:buChar char="-"/>
              <a:defRPr/>
            </a:lvl3pPr>
            <a:lvl4pPr marL="1600200" indent="-228600">
              <a:buFont typeface="Arial" panose="020B0604020202020204" pitchFamily="34" charset="0"/>
              <a:buChar char="-"/>
              <a:defRPr/>
            </a:lvl4pPr>
            <a:lvl5pPr marL="2057400" indent="-228600">
              <a:buFont typeface="Arial" panose="020B0604020202020204" pitchFamily="34" charset="0"/>
              <a:buChar char="-"/>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a:extLst>
              <a:ext uri="{FF2B5EF4-FFF2-40B4-BE49-F238E27FC236}">
                <a16:creationId xmlns:a16="http://schemas.microsoft.com/office/drawing/2014/main" id="{819D8B2B-5F8D-4D0F-8AA1-0B1C1B012B2E}"/>
              </a:ext>
            </a:extLst>
          </p:cNvPr>
          <p:cNvSpPr>
            <a:spLocks noGrp="1"/>
          </p:cNvSpPr>
          <p:nvPr>
            <p:ph type="dt" sz="half" idx="10"/>
          </p:nvPr>
        </p:nvSpPr>
        <p:spPr/>
        <p:txBody>
          <a:bodyPr/>
          <a:lstStyle>
            <a:lvl1pPr>
              <a:defRPr/>
            </a:lvl1pPr>
          </a:lstStyle>
          <a:p>
            <a:pPr>
              <a:defRPr/>
            </a:pPr>
            <a:fld id="{06B2C78B-EF8E-4E68-B0D7-C7A13DA863BB}" type="datetimeFigureOut">
              <a:rPr lang="fr-FR"/>
              <a:pPr>
                <a:defRPr/>
              </a:pPr>
              <a:t>02/04/2020</a:t>
            </a:fld>
            <a:endParaRPr lang="fr-FR"/>
          </a:p>
        </p:txBody>
      </p:sp>
      <p:sp>
        <p:nvSpPr>
          <p:cNvPr id="5" name="Espace réservé du pied de page 4">
            <a:extLst>
              <a:ext uri="{FF2B5EF4-FFF2-40B4-BE49-F238E27FC236}">
                <a16:creationId xmlns:a16="http://schemas.microsoft.com/office/drawing/2014/main" id="{B5E62ED4-1E2E-4206-B1E1-5A4FFB164BB9}"/>
              </a:ext>
            </a:extLst>
          </p:cNvPr>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a:extLst>
              <a:ext uri="{FF2B5EF4-FFF2-40B4-BE49-F238E27FC236}">
                <a16:creationId xmlns:a16="http://schemas.microsoft.com/office/drawing/2014/main" id="{74986B4A-4F6B-4421-A6C8-F5ED5C3C0850}"/>
              </a:ext>
            </a:extLst>
          </p:cNvPr>
          <p:cNvSpPr>
            <a:spLocks noGrp="1"/>
          </p:cNvSpPr>
          <p:nvPr>
            <p:ph type="sldNum" sz="quarter" idx="12"/>
          </p:nvPr>
        </p:nvSpPr>
        <p:spPr/>
        <p:txBody>
          <a:bodyPr/>
          <a:lstStyle>
            <a:lvl1pPr>
              <a:defRPr/>
            </a:lvl1pPr>
          </a:lstStyle>
          <a:p>
            <a:pPr>
              <a:defRPr/>
            </a:pPr>
            <a:fld id="{6E4C29F6-C04E-4800-BDDD-8E0464A8B178}" type="slidenum">
              <a:rPr lang="fr-FR"/>
              <a:pPr>
                <a:defRPr/>
              </a:pPr>
              <a:t>‹N°›</a:t>
            </a:fld>
            <a:endParaRPr lang="fr-FR"/>
          </a:p>
        </p:txBody>
      </p:sp>
    </p:spTree>
    <p:extLst>
      <p:ext uri="{BB962C8B-B14F-4D97-AF65-F5344CB8AC3E}">
        <p14:creationId xmlns:p14="http://schemas.microsoft.com/office/powerpoint/2010/main" val="42004311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C03CFC85-EF14-450B-8448-34EDD518EB02}"/>
              </a:ext>
            </a:extLst>
          </p:cNvPr>
          <p:cNvSpPr>
            <a:spLocks noGrp="1"/>
          </p:cNvSpPr>
          <p:nvPr>
            <p:ph type="dt" sz="half" idx="10"/>
          </p:nvPr>
        </p:nvSpPr>
        <p:spPr/>
        <p:txBody>
          <a:bodyPr/>
          <a:lstStyle>
            <a:lvl1pPr>
              <a:defRPr/>
            </a:lvl1pPr>
          </a:lstStyle>
          <a:p>
            <a:pPr>
              <a:defRPr/>
            </a:pPr>
            <a:fld id="{91FC5539-49DF-4F8E-A294-17F267D11BB5}" type="datetimeFigureOut">
              <a:rPr lang="fr-FR"/>
              <a:pPr>
                <a:defRPr/>
              </a:pPr>
              <a:t>02/04/2020</a:t>
            </a:fld>
            <a:endParaRPr lang="fr-FR"/>
          </a:p>
        </p:txBody>
      </p:sp>
      <p:sp>
        <p:nvSpPr>
          <p:cNvPr id="5" name="Espace réservé du pied de page 4">
            <a:extLst>
              <a:ext uri="{FF2B5EF4-FFF2-40B4-BE49-F238E27FC236}">
                <a16:creationId xmlns:a16="http://schemas.microsoft.com/office/drawing/2014/main" id="{A504AD4A-8B68-4F5E-B67A-B0348AAB5176}"/>
              </a:ext>
            </a:extLst>
          </p:cNvPr>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a:extLst>
              <a:ext uri="{FF2B5EF4-FFF2-40B4-BE49-F238E27FC236}">
                <a16:creationId xmlns:a16="http://schemas.microsoft.com/office/drawing/2014/main" id="{2A4423EA-4955-4F0E-A23B-C63139CD8507}"/>
              </a:ext>
            </a:extLst>
          </p:cNvPr>
          <p:cNvSpPr>
            <a:spLocks noGrp="1"/>
          </p:cNvSpPr>
          <p:nvPr>
            <p:ph type="sldNum" sz="quarter" idx="12"/>
          </p:nvPr>
        </p:nvSpPr>
        <p:spPr/>
        <p:txBody>
          <a:bodyPr/>
          <a:lstStyle>
            <a:lvl1pPr>
              <a:defRPr/>
            </a:lvl1pPr>
          </a:lstStyle>
          <a:p>
            <a:pPr>
              <a:defRPr/>
            </a:pPr>
            <a:fld id="{E94C2F4A-24DE-42B5-9882-F18788340E71}" type="slidenum">
              <a:rPr lang="fr-FR"/>
              <a:pPr>
                <a:defRPr/>
              </a:pPr>
              <a:t>‹N°›</a:t>
            </a:fld>
            <a:endParaRPr lang="fr-FR"/>
          </a:p>
        </p:txBody>
      </p:sp>
    </p:spTree>
    <p:extLst>
      <p:ext uri="{BB962C8B-B14F-4D97-AF65-F5344CB8AC3E}">
        <p14:creationId xmlns:p14="http://schemas.microsoft.com/office/powerpoint/2010/main" val="41841217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838200" y="1825625"/>
            <a:ext cx="5181600" cy="4351338"/>
          </a:xfrm>
        </p:spPr>
        <p:txBody>
          <a:bodyPr/>
          <a:lstStyle>
            <a:lvl1pPr marL="228600" indent="-228600">
              <a:buSzPct val="85000"/>
              <a:defRPr lang="fr-FR" altLang="fr-FR" sz="2800" kern="1200" dirty="0">
                <a:solidFill>
                  <a:schemeClr val="tx1"/>
                </a:solidFill>
                <a:latin typeface="Arial" panose="020B0604020202020204" pitchFamily="34" charset="0"/>
                <a:ea typeface="+mn-ea"/>
                <a:cs typeface="Arial" panose="020B0604020202020204" pitchFamily="34" charset="0"/>
              </a:defRPr>
            </a:lvl1pPr>
            <a:lvl2pPr marL="685800" indent="-228600">
              <a:defRPr lang="fr-FR" altLang="fr-FR" sz="2400" kern="1200" dirty="0">
                <a:solidFill>
                  <a:schemeClr val="tx1"/>
                </a:solidFill>
                <a:latin typeface="Arial" panose="020B0604020202020204" pitchFamily="34" charset="0"/>
                <a:ea typeface="+mn-ea"/>
                <a:cs typeface="Arial" panose="020B0604020202020204" pitchFamily="34" charset="0"/>
              </a:defRPr>
            </a:lvl2pPr>
            <a:lvl3pPr marL="1143000" indent="-228600">
              <a:buFont typeface="Arial" panose="020B0604020202020204" pitchFamily="34" charset="0"/>
              <a:buChar char="-"/>
              <a:defRPr/>
            </a:lvl3pPr>
            <a:lvl4pPr marL="1600200" indent="-228600">
              <a:buFont typeface="Arial" panose="020B0604020202020204" pitchFamily="34" charset="0"/>
              <a:buChar char="-"/>
              <a:defRPr/>
            </a:lvl4pPr>
            <a:lvl5pPr marL="2057400" indent="-228600">
              <a:buFont typeface="Arial" panose="020B0604020202020204" pitchFamily="34" charset="0"/>
              <a:buChar char="-"/>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u contenu 3"/>
          <p:cNvSpPr>
            <a:spLocks noGrp="1"/>
          </p:cNvSpPr>
          <p:nvPr>
            <p:ph sz="half" idx="2"/>
          </p:nvPr>
        </p:nvSpPr>
        <p:spPr>
          <a:xfrm>
            <a:off x="6172200" y="1825625"/>
            <a:ext cx="5181600" cy="4351338"/>
          </a:xfrm>
        </p:spPr>
        <p:txBody>
          <a:bodyPr/>
          <a:lstStyle>
            <a:lvl1pPr marL="228600" indent="-228600">
              <a:buSzPct val="85000"/>
              <a:defRPr lang="fr-FR" altLang="fr-FR" sz="2800" kern="1200" dirty="0">
                <a:solidFill>
                  <a:schemeClr val="tx1"/>
                </a:solidFill>
                <a:latin typeface="Arial" panose="020B0604020202020204" pitchFamily="34" charset="0"/>
                <a:ea typeface="+mn-ea"/>
                <a:cs typeface="Arial" panose="020B0604020202020204" pitchFamily="34" charset="0"/>
              </a:defRPr>
            </a:lvl1pPr>
            <a:lvl2pPr marL="685800" indent="-228600">
              <a:defRPr lang="fr-FR" altLang="fr-FR" sz="2400" kern="1200" dirty="0">
                <a:solidFill>
                  <a:schemeClr val="tx1"/>
                </a:solidFill>
                <a:latin typeface="Arial" panose="020B0604020202020204" pitchFamily="34" charset="0"/>
                <a:ea typeface="+mn-ea"/>
                <a:cs typeface="Arial" panose="020B0604020202020204" pitchFamily="34" charset="0"/>
              </a:defRPr>
            </a:lvl2pPr>
            <a:lvl3pPr marL="1143000" indent="-228600">
              <a:buFont typeface="Arial" panose="020B0604020202020204" pitchFamily="34" charset="0"/>
              <a:buChar char="-"/>
              <a:defRPr/>
            </a:lvl3pPr>
            <a:lvl4pPr marL="1600200" indent="-228600">
              <a:buFont typeface="Arial" panose="020B0604020202020204" pitchFamily="34" charset="0"/>
              <a:buChar char="-"/>
              <a:defRPr/>
            </a:lvl4pPr>
            <a:lvl5pPr marL="2057400" indent="-228600">
              <a:buFont typeface="Arial" panose="020B0604020202020204" pitchFamily="34" charset="0"/>
              <a:buChar char="-"/>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5" name="Espace réservé de la date 3">
            <a:extLst>
              <a:ext uri="{FF2B5EF4-FFF2-40B4-BE49-F238E27FC236}">
                <a16:creationId xmlns:a16="http://schemas.microsoft.com/office/drawing/2014/main" id="{C481FB9D-864B-423D-8CC1-C7396AC9DD12}"/>
              </a:ext>
            </a:extLst>
          </p:cNvPr>
          <p:cNvSpPr>
            <a:spLocks noGrp="1"/>
          </p:cNvSpPr>
          <p:nvPr>
            <p:ph type="dt" sz="half" idx="10"/>
          </p:nvPr>
        </p:nvSpPr>
        <p:spPr/>
        <p:txBody>
          <a:bodyPr/>
          <a:lstStyle>
            <a:lvl1pPr>
              <a:defRPr/>
            </a:lvl1pPr>
          </a:lstStyle>
          <a:p>
            <a:pPr>
              <a:defRPr/>
            </a:pPr>
            <a:fld id="{A54C3E3B-4FAC-4BBD-85C5-DF26FFBA9F6C}" type="datetimeFigureOut">
              <a:rPr lang="fr-FR"/>
              <a:pPr>
                <a:defRPr/>
              </a:pPr>
              <a:t>02/04/2020</a:t>
            </a:fld>
            <a:endParaRPr lang="fr-FR"/>
          </a:p>
        </p:txBody>
      </p:sp>
      <p:sp>
        <p:nvSpPr>
          <p:cNvPr id="6" name="Espace réservé du pied de page 4">
            <a:extLst>
              <a:ext uri="{FF2B5EF4-FFF2-40B4-BE49-F238E27FC236}">
                <a16:creationId xmlns:a16="http://schemas.microsoft.com/office/drawing/2014/main" id="{F26AC412-6A61-47F4-903D-DD92484CBB64}"/>
              </a:ext>
            </a:extLst>
          </p:cNvPr>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a:extLst>
              <a:ext uri="{FF2B5EF4-FFF2-40B4-BE49-F238E27FC236}">
                <a16:creationId xmlns:a16="http://schemas.microsoft.com/office/drawing/2014/main" id="{8A3B7B73-E6A8-41EA-AA5E-61AF27D124DF}"/>
              </a:ext>
            </a:extLst>
          </p:cNvPr>
          <p:cNvSpPr>
            <a:spLocks noGrp="1"/>
          </p:cNvSpPr>
          <p:nvPr>
            <p:ph type="sldNum" sz="quarter" idx="12"/>
          </p:nvPr>
        </p:nvSpPr>
        <p:spPr/>
        <p:txBody>
          <a:bodyPr/>
          <a:lstStyle>
            <a:lvl1pPr>
              <a:defRPr/>
            </a:lvl1pPr>
          </a:lstStyle>
          <a:p>
            <a:pPr>
              <a:defRPr/>
            </a:pPr>
            <a:fld id="{19457956-6EDB-4B2C-B75C-6EA4E48FD346}" type="slidenum">
              <a:rPr lang="fr-FR"/>
              <a:pPr>
                <a:defRPr/>
              </a:pPr>
              <a:t>‹N°›</a:t>
            </a:fld>
            <a:endParaRPr lang="fr-FR"/>
          </a:p>
        </p:txBody>
      </p:sp>
    </p:spTree>
    <p:extLst>
      <p:ext uri="{BB962C8B-B14F-4D97-AF65-F5344CB8AC3E}">
        <p14:creationId xmlns:p14="http://schemas.microsoft.com/office/powerpoint/2010/main" val="32090493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839788" y="2505075"/>
            <a:ext cx="5157787" cy="3684588"/>
          </a:xfrm>
        </p:spPr>
        <p:txBody>
          <a:bodyPr/>
          <a:lstStyle>
            <a:lvl1pPr marL="228600" indent="-228600">
              <a:defRPr lang="fr-FR" altLang="fr-FR" sz="2800" kern="1200" dirty="0">
                <a:solidFill>
                  <a:schemeClr val="tx1"/>
                </a:solidFill>
                <a:latin typeface="Arial" panose="020B0604020202020204" pitchFamily="34" charset="0"/>
                <a:ea typeface="+mn-ea"/>
                <a:cs typeface="Arial" panose="020B0604020202020204" pitchFamily="34" charset="0"/>
              </a:defRPr>
            </a:lvl1pPr>
            <a:lvl2pPr marL="685800" indent="-228600">
              <a:defRPr lang="fr-FR" altLang="fr-FR" sz="2400" kern="1200" dirty="0">
                <a:solidFill>
                  <a:schemeClr val="tx1"/>
                </a:solidFill>
                <a:latin typeface="Arial" panose="020B0604020202020204" pitchFamily="34" charset="0"/>
                <a:ea typeface="+mn-ea"/>
                <a:cs typeface="Arial" panose="020B0604020202020204" pitchFamily="34" charset="0"/>
              </a:defRPr>
            </a:lvl2pPr>
            <a:lvl3pPr marL="1143000" indent="-228600">
              <a:buFont typeface="Arial" panose="020B0604020202020204" pitchFamily="34" charset="0"/>
              <a:buChar char="-"/>
              <a:defRPr/>
            </a:lvl3pPr>
            <a:lvl4pPr marL="1600200" indent="-228600">
              <a:buFont typeface="Arial" panose="020B0604020202020204" pitchFamily="34" charset="0"/>
              <a:buChar char="-"/>
              <a:defRPr/>
            </a:lvl4pPr>
            <a:lvl5pPr marL="2057400" indent="-228600">
              <a:buFont typeface="Arial" panose="020B0604020202020204" pitchFamily="34" charset="0"/>
              <a:buChar char="-"/>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lvl1pPr marL="228600" indent="-228600">
              <a:defRPr lang="fr-FR" altLang="fr-FR" sz="2800" kern="1200" dirty="0">
                <a:solidFill>
                  <a:schemeClr val="tx1"/>
                </a:solidFill>
                <a:latin typeface="Arial" panose="020B0604020202020204" pitchFamily="34" charset="0"/>
                <a:ea typeface="+mn-ea"/>
                <a:cs typeface="Arial" panose="020B0604020202020204" pitchFamily="34" charset="0"/>
              </a:defRPr>
            </a:lvl1pPr>
            <a:lvl2pPr marL="685800" indent="-228600">
              <a:defRPr lang="fr-FR" altLang="fr-FR" sz="2400" kern="1200" dirty="0">
                <a:solidFill>
                  <a:schemeClr val="tx1"/>
                </a:solidFill>
                <a:latin typeface="Arial" panose="020B0604020202020204" pitchFamily="34" charset="0"/>
                <a:ea typeface="+mn-ea"/>
                <a:cs typeface="Arial" panose="020B0604020202020204" pitchFamily="34" charset="0"/>
              </a:defRPr>
            </a:lvl2pPr>
            <a:lvl3pPr marL="1143000" indent="-228600">
              <a:buFont typeface="Arial" panose="020B0604020202020204" pitchFamily="34" charset="0"/>
              <a:buChar char="-"/>
              <a:defRPr/>
            </a:lvl3pPr>
            <a:lvl4pPr marL="1600200" indent="-228600">
              <a:buFont typeface="Arial" panose="020B0604020202020204" pitchFamily="34" charset="0"/>
              <a:buChar char="-"/>
              <a:defRPr/>
            </a:lvl4pPr>
            <a:lvl5pPr marL="2057400" indent="-228600">
              <a:buFont typeface="Arial" panose="020B0604020202020204" pitchFamily="34" charset="0"/>
              <a:buChar char="-"/>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7" name="Espace réservé de la date 3">
            <a:extLst>
              <a:ext uri="{FF2B5EF4-FFF2-40B4-BE49-F238E27FC236}">
                <a16:creationId xmlns:a16="http://schemas.microsoft.com/office/drawing/2014/main" id="{B9CD5182-F548-4A3F-8CF1-DEC209BFDA0E}"/>
              </a:ext>
            </a:extLst>
          </p:cNvPr>
          <p:cNvSpPr>
            <a:spLocks noGrp="1"/>
          </p:cNvSpPr>
          <p:nvPr>
            <p:ph type="dt" sz="half" idx="10"/>
          </p:nvPr>
        </p:nvSpPr>
        <p:spPr/>
        <p:txBody>
          <a:bodyPr/>
          <a:lstStyle>
            <a:lvl1pPr>
              <a:defRPr/>
            </a:lvl1pPr>
          </a:lstStyle>
          <a:p>
            <a:pPr>
              <a:defRPr/>
            </a:pPr>
            <a:fld id="{A9D1E13C-35E2-4FFA-BC05-28D359F21704}" type="datetimeFigureOut">
              <a:rPr lang="fr-FR"/>
              <a:pPr>
                <a:defRPr/>
              </a:pPr>
              <a:t>02/04/2020</a:t>
            </a:fld>
            <a:endParaRPr lang="fr-FR"/>
          </a:p>
        </p:txBody>
      </p:sp>
      <p:sp>
        <p:nvSpPr>
          <p:cNvPr id="8" name="Espace réservé du pied de page 4">
            <a:extLst>
              <a:ext uri="{FF2B5EF4-FFF2-40B4-BE49-F238E27FC236}">
                <a16:creationId xmlns:a16="http://schemas.microsoft.com/office/drawing/2014/main" id="{9AC0E094-DB58-4184-B407-1D39A5AD6B2A}"/>
              </a:ext>
            </a:extLst>
          </p:cNvPr>
          <p:cNvSpPr>
            <a:spLocks noGrp="1"/>
          </p:cNvSpPr>
          <p:nvPr>
            <p:ph type="ftr" sz="quarter" idx="11"/>
          </p:nvPr>
        </p:nvSpPr>
        <p:spPr/>
        <p:txBody>
          <a:bodyPr/>
          <a:lstStyle>
            <a:lvl1pPr>
              <a:defRPr/>
            </a:lvl1pPr>
          </a:lstStyle>
          <a:p>
            <a:pPr>
              <a:defRPr/>
            </a:pPr>
            <a:endParaRPr lang="fr-FR"/>
          </a:p>
        </p:txBody>
      </p:sp>
      <p:sp>
        <p:nvSpPr>
          <p:cNvPr id="9" name="Espace réservé du numéro de diapositive 5">
            <a:extLst>
              <a:ext uri="{FF2B5EF4-FFF2-40B4-BE49-F238E27FC236}">
                <a16:creationId xmlns:a16="http://schemas.microsoft.com/office/drawing/2014/main" id="{26B3B365-4BE0-4069-91FF-50F4B9062C1D}"/>
              </a:ext>
            </a:extLst>
          </p:cNvPr>
          <p:cNvSpPr>
            <a:spLocks noGrp="1"/>
          </p:cNvSpPr>
          <p:nvPr>
            <p:ph type="sldNum" sz="quarter" idx="12"/>
          </p:nvPr>
        </p:nvSpPr>
        <p:spPr/>
        <p:txBody>
          <a:bodyPr/>
          <a:lstStyle>
            <a:lvl1pPr>
              <a:defRPr/>
            </a:lvl1pPr>
          </a:lstStyle>
          <a:p>
            <a:pPr>
              <a:defRPr/>
            </a:pPr>
            <a:fld id="{08021371-0571-4CBA-A452-CA05DC4994AF}" type="slidenum">
              <a:rPr lang="fr-FR"/>
              <a:pPr>
                <a:defRPr/>
              </a:pPr>
              <a:t>‹N°›</a:t>
            </a:fld>
            <a:endParaRPr lang="fr-FR"/>
          </a:p>
        </p:txBody>
      </p:sp>
    </p:spTree>
    <p:extLst>
      <p:ext uri="{BB962C8B-B14F-4D97-AF65-F5344CB8AC3E}">
        <p14:creationId xmlns:p14="http://schemas.microsoft.com/office/powerpoint/2010/main" val="39444309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3">
            <a:extLst>
              <a:ext uri="{FF2B5EF4-FFF2-40B4-BE49-F238E27FC236}">
                <a16:creationId xmlns:a16="http://schemas.microsoft.com/office/drawing/2014/main" id="{4D8E7B7A-5938-4E50-B5B0-3EB61B2A1E18}"/>
              </a:ext>
            </a:extLst>
          </p:cNvPr>
          <p:cNvSpPr>
            <a:spLocks noGrp="1"/>
          </p:cNvSpPr>
          <p:nvPr>
            <p:ph type="dt" sz="half" idx="10"/>
          </p:nvPr>
        </p:nvSpPr>
        <p:spPr/>
        <p:txBody>
          <a:bodyPr/>
          <a:lstStyle>
            <a:lvl1pPr>
              <a:defRPr/>
            </a:lvl1pPr>
          </a:lstStyle>
          <a:p>
            <a:pPr>
              <a:defRPr/>
            </a:pPr>
            <a:fld id="{0322BAB9-C2E9-42DB-B46B-B058539EC13B}" type="datetimeFigureOut">
              <a:rPr lang="fr-FR"/>
              <a:pPr>
                <a:defRPr/>
              </a:pPr>
              <a:t>02/04/2020</a:t>
            </a:fld>
            <a:endParaRPr lang="fr-FR"/>
          </a:p>
        </p:txBody>
      </p:sp>
      <p:sp>
        <p:nvSpPr>
          <p:cNvPr id="4" name="Espace réservé du pied de page 4">
            <a:extLst>
              <a:ext uri="{FF2B5EF4-FFF2-40B4-BE49-F238E27FC236}">
                <a16:creationId xmlns:a16="http://schemas.microsoft.com/office/drawing/2014/main" id="{18E51AD8-71DF-4C58-BBB5-CCD011376C8C}"/>
              </a:ext>
            </a:extLst>
          </p:cNvPr>
          <p:cNvSpPr>
            <a:spLocks noGrp="1"/>
          </p:cNvSpPr>
          <p:nvPr>
            <p:ph type="ftr" sz="quarter" idx="11"/>
          </p:nvPr>
        </p:nvSpPr>
        <p:spPr/>
        <p:txBody>
          <a:bodyPr/>
          <a:lstStyle>
            <a:lvl1pPr>
              <a:defRPr/>
            </a:lvl1pPr>
          </a:lstStyle>
          <a:p>
            <a:pPr>
              <a:defRPr/>
            </a:pPr>
            <a:endParaRPr lang="fr-FR"/>
          </a:p>
        </p:txBody>
      </p:sp>
      <p:sp>
        <p:nvSpPr>
          <p:cNvPr id="5" name="Espace réservé du numéro de diapositive 5">
            <a:extLst>
              <a:ext uri="{FF2B5EF4-FFF2-40B4-BE49-F238E27FC236}">
                <a16:creationId xmlns:a16="http://schemas.microsoft.com/office/drawing/2014/main" id="{026D507A-4869-452F-A977-D9668C6A3329}"/>
              </a:ext>
            </a:extLst>
          </p:cNvPr>
          <p:cNvSpPr>
            <a:spLocks noGrp="1"/>
          </p:cNvSpPr>
          <p:nvPr>
            <p:ph type="sldNum" sz="quarter" idx="12"/>
          </p:nvPr>
        </p:nvSpPr>
        <p:spPr/>
        <p:txBody>
          <a:bodyPr/>
          <a:lstStyle>
            <a:lvl1pPr>
              <a:defRPr/>
            </a:lvl1pPr>
          </a:lstStyle>
          <a:p>
            <a:pPr>
              <a:defRPr/>
            </a:pPr>
            <a:fld id="{1F45B032-F385-477D-9767-0E5654D4F1DC}" type="slidenum">
              <a:rPr lang="fr-FR"/>
              <a:pPr>
                <a:defRPr/>
              </a:pPr>
              <a:t>‹N°›</a:t>
            </a:fld>
            <a:endParaRPr lang="fr-FR"/>
          </a:p>
        </p:txBody>
      </p:sp>
    </p:spTree>
    <p:extLst>
      <p:ext uri="{BB962C8B-B14F-4D97-AF65-F5344CB8AC3E}">
        <p14:creationId xmlns:p14="http://schemas.microsoft.com/office/powerpoint/2010/main" val="39222463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a:extLst>
              <a:ext uri="{FF2B5EF4-FFF2-40B4-BE49-F238E27FC236}">
                <a16:creationId xmlns:a16="http://schemas.microsoft.com/office/drawing/2014/main" id="{F32C8B15-7F4F-46B8-AA54-49B5DD0E1488}"/>
              </a:ext>
            </a:extLst>
          </p:cNvPr>
          <p:cNvSpPr>
            <a:spLocks noGrp="1"/>
          </p:cNvSpPr>
          <p:nvPr>
            <p:ph type="dt" sz="half" idx="10"/>
          </p:nvPr>
        </p:nvSpPr>
        <p:spPr/>
        <p:txBody>
          <a:bodyPr/>
          <a:lstStyle>
            <a:lvl1pPr>
              <a:defRPr/>
            </a:lvl1pPr>
          </a:lstStyle>
          <a:p>
            <a:pPr>
              <a:defRPr/>
            </a:pPr>
            <a:fld id="{2B7493C9-CB77-4805-9721-6CB367C49377}" type="datetimeFigureOut">
              <a:rPr lang="fr-FR"/>
              <a:pPr>
                <a:defRPr/>
              </a:pPr>
              <a:t>02/04/2020</a:t>
            </a:fld>
            <a:endParaRPr lang="fr-FR"/>
          </a:p>
        </p:txBody>
      </p:sp>
      <p:sp>
        <p:nvSpPr>
          <p:cNvPr id="3" name="Espace réservé du pied de page 4">
            <a:extLst>
              <a:ext uri="{FF2B5EF4-FFF2-40B4-BE49-F238E27FC236}">
                <a16:creationId xmlns:a16="http://schemas.microsoft.com/office/drawing/2014/main" id="{93123E51-2ED4-4AF4-BBC7-AA454A575133}"/>
              </a:ext>
            </a:extLst>
          </p:cNvPr>
          <p:cNvSpPr>
            <a:spLocks noGrp="1"/>
          </p:cNvSpPr>
          <p:nvPr>
            <p:ph type="ftr" sz="quarter" idx="11"/>
          </p:nvPr>
        </p:nvSpPr>
        <p:spPr/>
        <p:txBody>
          <a:bodyPr/>
          <a:lstStyle>
            <a:lvl1pPr>
              <a:defRPr/>
            </a:lvl1pPr>
          </a:lstStyle>
          <a:p>
            <a:pPr>
              <a:defRPr/>
            </a:pPr>
            <a:endParaRPr lang="fr-FR"/>
          </a:p>
        </p:txBody>
      </p:sp>
      <p:sp>
        <p:nvSpPr>
          <p:cNvPr id="4" name="Espace réservé du numéro de diapositive 5">
            <a:extLst>
              <a:ext uri="{FF2B5EF4-FFF2-40B4-BE49-F238E27FC236}">
                <a16:creationId xmlns:a16="http://schemas.microsoft.com/office/drawing/2014/main" id="{F9661A4A-C192-4E86-BF14-6F2726D46B9B}"/>
              </a:ext>
            </a:extLst>
          </p:cNvPr>
          <p:cNvSpPr>
            <a:spLocks noGrp="1"/>
          </p:cNvSpPr>
          <p:nvPr>
            <p:ph type="sldNum" sz="quarter" idx="12"/>
          </p:nvPr>
        </p:nvSpPr>
        <p:spPr/>
        <p:txBody>
          <a:bodyPr/>
          <a:lstStyle>
            <a:lvl1pPr>
              <a:defRPr/>
            </a:lvl1pPr>
          </a:lstStyle>
          <a:p>
            <a:pPr>
              <a:defRPr/>
            </a:pPr>
            <a:fld id="{2CD25453-C933-4BDD-B7EE-4F1658DA5BAA}" type="slidenum">
              <a:rPr lang="fr-FR"/>
              <a:pPr>
                <a:defRPr/>
              </a:pPr>
              <a:t>‹N°›</a:t>
            </a:fld>
            <a:endParaRPr lang="fr-FR"/>
          </a:p>
        </p:txBody>
      </p:sp>
    </p:spTree>
    <p:extLst>
      <p:ext uri="{BB962C8B-B14F-4D97-AF65-F5344CB8AC3E}">
        <p14:creationId xmlns:p14="http://schemas.microsoft.com/office/powerpoint/2010/main" val="21609479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5183188" y="987425"/>
            <a:ext cx="6172200" cy="4873625"/>
          </a:xfrm>
        </p:spPr>
        <p:txBody>
          <a:bodyPr/>
          <a:lstStyle>
            <a:lvl1pPr marL="228600" indent="-228600">
              <a:defRPr lang="fr-FR" altLang="fr-FR" sz="2800" kern="1200" dirty="0">
                <a:solidFill>
                  <a:schemeClr val="tx1"/>
                </a:solidFill>
                <a:latin typeface="Arial" panose="020B0604020202020204" pitchFamily="34" charset="0"/>
                <a:ea typeface="+mn-ea"/>
                <a:cs typeface="Arial" panose="020B0604020202020204" pitchFamily="34" charset="0"/>
              </a:defRPr>
            </a:lvl1pPr>
            <a:lvl2pPr marL="685800" indent="-228600">
              <a:defRPr lang="fr-FR" altLang="fr-FR" sz="2400" kern="1200" dirty="0">
                <a:solidFill>
                  <a:schemeClr val="tx1"/>
                </a:solidFill>
                <a:latin typeface="Arial" panose="020B0604020202020204" pitchFamily="34" charset="0"/>
                <a:ea typeface="+mn-ea"/>
                <a:cs typeface="Arial" panose="020B0604020202020204" pitchFamily="34" charset="0"/>
              </a:defRPr>
            </a:lvl2pPr>
            <a:lvl3pPr marL="1143000" indent="-228600">
              <a:defRPr lang="fr-FR" altLang="fr-FR" sz="2000" kern="1200" dirty="0">
                <a:solidFill>
                  <a:schemeClr val="tx1"/>
                </a:solidFill>
                <a:latin typeface="Arial" panose="020B0604020202020204" pitchFamily="34" charset="0"/>
                <a:ea typeface="+mn-ea"/>
                <a:cs typeface="Arial" panose="020B0604020202020204" pitchFamily="34" charset="0"/>
              </a:defRPr>
            </a:lvl3pPr>
            <a:lvl4pPr marL="1600200" indent="-228600">
              <a:defRPr lang="fr-FR" altLang="fr-FR" kern="1200" dirty="0">
                <a:solidFill>
                  <a:schemeClr val="tx1"/>
                </a:solidFill>
                <a:latin typeface="Arial" panose="020B0604020202020204" pitchFamily="34" charset="0"/>
                <a:ea typeface="+mn-ea"/>
                <a:cs typeface="Arial" panose="020B0604020202020204" pitchFamily="34" charset="0"/>
              </a:defRPr>
            </a:lvl4pPr>
            <a:lvl5pPr marL="2057400" indent="-228600">
              <a:defRPr lang="fr-FR" altLang="fr-FR" kern="1200" dirty="0">
                <a:solidFill>
                  <a:schemeClr val="tx1"/>
                </a:solidFill>
                <a:latin typeface="Arial" panose="020B0604020202020204" pitchFamily="34" charset="0"/>
                <a:ea typeface="+mn-ea"/>
                <a:cs typeface="Arial" panose="020B0604020202020204" pitchFamily="34" charset="0"/>
              </a:defRPr>
            </a:lvl5pPr>
            <a:lvl6pPr>
              <a:defRPr sz="2000"/>
            </a:lvl6pPr>
            <a:lvl7pPr>
              <a:defRPr sz="2000"/>
            </a:lvl7pPr>
            <a:lvl8pPr>
              <a:defRPr sz="2000"/>
            </a:lvl8pPr>
            <a:lvl9pPr>
              <a:defRPr sz="2000"/>
            </a:lvl9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3">
            <a:extLst>
              <a:ext uri="{FF2B5EF4-FFF2-40B4-BE49-F238E27FC236}">
                <a16:creationId xmlns:a16="http://schemas.microsoft.com/office/drawing/2014/main" id="{D8829B28-0DC5-4CA7-B83B-07B576AB7F5C}"/>
              </a:ext>
            </a:extLst>
          </p:cNvPr>
          <p:cNvSpPr>
            <a:spLocks noGrp="1"/>
          </p:cNvSpPr>
          <p:nvPr>
            <p:ph type="dt" sz="half" idx="10"/>
          </p:nvPr>
        </p:nvSpPr>
        <p:spPr/>
        <p:txBody>
          <a:bodyPr/>
          <a:lstStyle>
            <a:lvl1pPr>
              <a:defRPr/>
            </a:lvl1pPr>
          </a:lstStyle>
          <a:p>
            <a:pPr>
              <a:defRPr/>
            </a:pPr>
            <a:fld id="{34838CF5-8253-401B-A4F7-88C87B90984C}" type="datetimeFigureOut">
              <a:rPr lang="fr-FR"/>
              <a:pPr>
                <a:defRPr/>
              </a:pPr>
              <a:t>02/04/2020</a:t>
            </a:fld>
            <a:endParaRPr lang="fr-FR"/>
          </a:p>
        </p:txBody>
      </p:sp>
      <p:sp>
        <p:nvSpPr>
          <p:cNvPr id="6" name="Espace réservé du pied de page 4">
            <a:extLst>
              <a:ext uri="{FF2B5EF4-FFF2-40B4-BE49-F238E27FC236}">
                <a16:creationId xmlns:a16="http://schemas.microsoft.com/office/drawing/2014/main" id="{8551E8E8-A61C-42E0-B01A-BCEA18695C2E}"/>
              </a:ext>
            </a:extLst>
          </p:cNvPr>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a:extLst>
              <a:ext uri="{FF2B5EF4-FFF2-40B4-BE49-F238E27FC236}">
                <a16:creationId xmlns:a16="http://schemas.microsoft.com/office/drawing/2014/main" id="{846E1382-B3DF-4DBD-9F5A-830084D14929}"/>
              </a:ext>
            </a:extLst>
          </p:cNvPr>
          <p:cNvSpPr>
            <a:spLocks noGrp="1"/>
          </p:cNvSpPr>
          <p:nvPr>
            <p:ph type="sldNum" sz="quarter" idx="12"/>
          </p:nvPr>
        </p:nvSpPr>
        <p:spPr/>
        <p:txBody>
          <a:bodyPr/>
          <a:lstStyle>
            <a:lvl1pPr>
              <a:defRPr/>
            </a:lvl1pPr>
          </a:lstStyle>
          <a:p>
            <a:pPr>
              <a:defRPr/>
            </a:pPr>
            <a:fld id="{6339FDCD-434D-47E2-8FA5-0E9F4C8F147C}" type="slidenum">
              <a:rPr lang="fr-FR"/>
              <a:pPr>
                <a:defRPr/>
              </a:pPr>
              <a:t>‹N°›</a:t>
            </a:fld>
            <a:endParaRPr lang="fr-FR"/>
          </a:p>
        </p:txBody>
      </p:sp>
    </p:spTree>
    <p:extLst>
      <p:ext uri="{BB962C8B-B14F-4D97-AF65-F5344CB8AC3E}">
        <p14:creationId xmlns:p14="http://schemas.microsoft.com/office/powerpoint/2010/main" val="32037265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lvl1pPr marL="228600" indent="-228600">
              <a:buFont typeface="Wingdings" panose="05000000000000000000" pitchFamily="2" charset="2"/>
              <a:buChar char=""/>
              <a:defRPr/>
            </a:lvl1pPr>
            <a:lvl2pPr marL="685800" indent="-228600">
              <a:buFont typeface="Wingdings" panose="05000000000000000000" pitchFamily="2" charset="2"/>
              <a:buChar char="§"/>
              <a:defRPr/>
            </a:lvl2pPr>
            <a:lvl3pPr marL="1143000" indent="-228600">
              <a:buFont typeface="Arial" panose="020B0604020202020204" pitchFamily="34" charset="0"/>
              <a:buChar char="-"/>
              <a:defRPr/>
            </a:lvl3pPr>
            <a:lvl4pPr marL="1600200" indent="-228600">
              <a:buFont typeface="Arial" panose="020B0604020202020204" pitchFamily="34" charset="0"/>
              <a:buChar char="-"/>
              <a:defRPr/>
            </a:lvl4pPr>
            <a:lvl5pPr marL="2057400" indent="-228600">
              <a:buFont typeface="Arial" panose="020B0604020202020204" pitchFamily="34" charset="0"/>
              <a:buChar char="-"/>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a:extLst>
              <a:ext uri="{FF2B5EF4-FFF2-40B4-BE49-F238E27FC236}">
                <a16:creationId xmlns:a16="http://schemas.microsoft.com/office/drawing/2014/main" id="{819D8B2B-5F8D-4D0F-8AA1-0B1C1B012B2E}"/>
              </a:ext>
            </a:extLst>
          </p:cNvPr>
          <p:cNvSpPr>
            <a:spLocks noGrp="1"/>
          </p:cNvSpPr>
          <p:nvPr>
            <p:ph type="dt" sz="half" idx="10"/>
          </p:nvPr>
        </p:nvSpPr>
        <p:spPr/>
        <p:txBody>
          <a:bodyPr/>
          <a:lstStyle>
            <a:lvl1pPr>
              <a:defRPr/>
            </a:lvl1pPr>
          </a:lstStyle>
          <a:p>
            <a:pPr>
              <a:defRPr/>
            </a:pPr>
            <a:fld id="{06B2C78B-EF8E-4E68-B0D7-C7A13DA863BB}" type="datetimeFigureOut">
              <a:rPr lang="fr-FR"/>
              <a:pPr>
                <a:defRPr/>
              </a:pPr>
              <a:t>02/04/2020</a:t>
            </a:fld>
            <a:endParaRPr lang="fr-FR"/>
          </a:p>
        </p:txBody>
      </p:sp>
      <p:sp>
        <p:nvSpPr>
          <p:cNvPr id="5" name="Espace réservé du pied de page 4">
            <a:extLst>
              <a:ext uri="{FF2B5EF4-FFF2-40B4-BE49-F238E27FC236}">
                <a16:creationId xmlns:a16="http://schemas.microsoft.com/office/drawing/2014/main" id="{B5E62ED4-1E2E-4206-B1E1-5A4FFB164BB9}"/>
              </a:ext>
            </a:extLst>
          </p:cNvPr>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a:extLst>
              <a:ext uri="{FF2B5EF4-FFF2-40B4-BE49-F238E27FC236}">
                <a16:creationId xmlns:a16="http://schemas.microsoft.com/office/drawing/2014/main" id="{74986B4A-4F6B-4421-A6C8-F5ED5C3C0850}"/>
              </a:ext>
            </a:extLst>
          </p:cNvPr>
          <p:cNvSpPr>
            <a:spLocks noGrp="1"/>
          </p:cNvSpPr>
          <p:nvPr>
            <p:ph type="sldNum" sz="quarter" idx="12"/>
          </p:nvPr>
        </p:nvSpPr>
        <p:spPr/>
        <p:txBody>
          <a:bodyPr/>
          <a:lstStyle>
            <a:lvl1pPr>
              <a:defRPr/>
            </a:lvl1pPr>
          </a:lstStyle>
          <a:p>
            <a:pPr>
              <a:defRPr/>
            </a:pPr>
            <a:fld id="{6E4C29F6-C04E-4800-BDDD-8E0464A8B178}" type="slidenum">
              <a:rPr lang="fr-FR"/>
              <a:pPr>
                <a:defRPr/>
              </a:pPr>
              <a:t>‹N°›</a:t>
            </a:fld>
            <a:endParaRPr lang="fr-FR"/>
          </a:p>
        </p:txBody>
      </p:sp>
    </p:spTree>
    <p:extLst>
      <p:ext uri="{BB962C8B-B14F-4D97-AF65-F5344CB8AC3E}">
        <p14:creationId xmlns:p14="http://schemas.microsoft.com/office/powerpoint/2010/main" val="107773141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altLang="fr-FR" noProof="0"/>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3">
            <a:extLst>
              <a:ext uri="{FF2B5EF4-FFF2-40B4-BE49-F238E27FC236}">
                <a16:creationId xmlns:a16="http://schemas.microsoft.com/office/drawing/2014/main" id="{35F4BC61-0B69-48DD-870C-1B2B87CBBE75}"/>
              </a:ext>
            </a:extLst>
          </p:cNvPr>
          <p:cNvSpPr>
            <a:spLocks noGrp="1"/>
          </p:cNvSpPr>
          <p:nvPr>
            <p:ph type="dt" sz="half" idx="10"/>
          </p:nvPr>
        </p:nvSpPr>
        <p:spPr/>
        <p:txBody>
          <a:bodyPr/>
          <a:lstStyle>
            <a:lvl1pPr>
              <a:defRPr/>
            </a:lvl1pPr>
          </a:lstStyle>
          <a:p>
            <a:pPr>
              <a:defRPr/>
            </a:pPr>
            <a:fld id="{C70087A2-5D24-4175-B9C4-6986950AB636}" type="datetimeFigureOut">
              <a:rPr lang="fr-FR"/>
              <a:pPr>
                <a:defRPr/>
              </a:pPr>
              <a:t>02/04/2020</a:t>
            </a:fld>
            <a:endParaRPr lang="fr-FR"/>
          </a:p>
        </p:txBody>
      </p:sp>
      <p:sp>
        <p:nvSpPr>
          <p:cNvPr id="6" name="Espace réservé du pied de page 4">
            <a:extLst>
              <a:ext uri="{FF2B5EF4-FFF2-40B4-BE49-F238E27FC236}">
                <a16:creationId xmlns:a16="http://schemas.microsoft.com/office/drawing/2014/main" id="{C20E2BD3-596B-4E02-9884-9156EA8621B2}"/>
              </a:ext>
            </a:extLst>
          </p:cNvPr>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a:extLst>
              <a:ext uri="{FF2B5EF4-FFF2-40B4-BE49-F238E27FC236}">
                <a16:creationId xmlns:a16="http://schemas.microsoft.com/office/drawing/2014/main" id="{F9275683-D67C-40E5-BCBB-D7BB99419C29}"/>
              </a:ext>
            </a:extLst>
          </p:cNvPr>
          <p:cNvSpPr>
            <a:spLocks noGrp="1"/>
          </p:cNvSpPr>
          <p:nvPr>
            <p:ph type="sldNum" sz="quarter" idx="12"/>
          </p:nvPr>
        </p:nvSpPr>
        <p:spPr/>
        <p:txBody>
          <a:bodyPr/>
          <a:lstStyle>
            <a:lvl1pPr>
              <a:defRPr/>
            </a:lvl1pPr>
          </a:lstStyle>
          <a:p>
            <a:pPr>
              <a:defRPr/>
            </a:pPr>
            <a:fld id="{063AA005-07E7-4465-A2F1-4C4D036A8530}" type="slidenum">
              <a:rPr lang="fr-FR"/>
              <a:pPr>
                <a:defRPr/>
              </a:pPr>
              <a:t>‹N°›</a:t>
            </a:fld>
            <a:endParaRPr lang="fr-FR"/>
          </a:p>
        </p:txBody>
      </p:sp>
    </p:spTree>
    <p:extLst>
      <p:ext uri="{BB962C8B-B14F-4D97-AF65-F5344CB8AC3E}">
        <p14:creationId xmlns:p14="http://schemas.microsoft.com/office/powerpoint/2010/main" val="27019981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lvl1pPr marL="228600" indent="-228600">
              <a:defRPr lang="fr-FR" altLang="fr-FR" sz="2800" kern="1200" dirty="0">
                <a:solidFill>
                  <a:schemeClr val="tx1"/>
                </a:solidFill>
                <a:latin typeface="Arial" panose="020B0604020202020204" pitchFamily="34" charset="0"/>
                <a:ea typeface="+mn-ea"/>
                <a:cs typeface="Arial" panose="020B0604020202020204" pitchFamily="34" charset="0"/>
              </a:defRPr>
            </a:lvl1pPr>
            <a:lvl2pPr marL="685800" indent="-228600">
              <a:defRPr lang="fr-FR" altLang="fr-FR" sz="2400" kern="1200" dirty="0">
                <a:solidFill>
                  <a:schemeClr val="tx1"/>
                </a:solidFill>
                <a:latin typeface="Arial" panose="020B0604020202020204" pitchFamily="34" charset="0"/>
                <a:ea typeface="+mn-ea"/>
                <a:cs typeface="Arial" panose="020B0604020202020204" pitchFamily="34" charset="0"/>
              </a:defRPr>
            </a:lvl2pPr>
            <a:lvl3pPr marL="1143000" indent="-228600">
              <a:defRPr lang="fr-FR" altLang="fr-FR" sz="2000" kern="1200" dirty="0">
                <a:solidFill>
                  <a:schemeClr val="tx1"/>
                </a:solidFill>
                <a:latin typeface="Arial" panose="020B0604020202020204" pitchFamily="34" charset="0"/>
                <a:ea typeface="+mn-ea"/>
                <a:cs typeface="Arial" panose="020B0604020202020204" pitchFamily="34" charset="0"/>
              </a:defRPr>
            </a:lvl3pPr>
            <a:lvl4pPr marL="1600200" indent="-228600">
              <a:buFont typeface="Arial" panose="020B0604020202020204" pitchFamily="34" charset="0"/>
              <a:buChar char="-"/>
              <a:defRPr/>
            </a:lvl4pPr>
            <a:lvl5pPr marL="2057400" indent="-228600">
              <a:buFont typeface="Arial" panose="020B0604020202020204" pitchFamily="34" charset="0"/>
              <a:buChar char="-"/>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a:extLst>
              <a:ext uri="{FF2B5EF4-FFF2-40B4-BE49-F238E27FC236}">
                <a16:creationId xmlns:a16="http://schemas.microsoft.com/office/drawing/2014/main" id="{C0A869BF-140F-4786-A88B-D6F82CC88C02}"/>
              </a:ext>
            </a:extLst>
          </p:cNvPr>
          <p:cNvSpPr>
            <a:spLocks noGrp="1"/>
          </p:cNvSpPr>
          <p:nvPr>
            <p:ph type="dt" sz="half" idx="10"/>
          </p:nvPr>
        </p:nvSpPr>
        <p:spPr/>
        <p:txBody>
          <a:bodyPr/>
          <a:lstStyle>
            <a:lvl1pPr>
              <a:defRPr/>
            </a:lvl1pPr>
          </a:lstStyle>
          <a:p>
            <a:pPr>
              <a:defRPr/>
            </a:pPr>
            <a:fld id="{5C0BDBAD-C606-4EA5-A276-C0345295937C}" type="datetimeFigureOut">
              <a:rPr lang="fr-FR"/>
              <a:pPr>
                <a:defRPr/>
              </a:pPr>
              <a:t>02/04/2020</a:t>
            </a:fld>
            <a:endParaRPr lang="fr-FR"/>
          </a:p>
        </p:txBody>
      </p:sp>
      <p:sp>
        <p:nvSpPr>
          <p:cNvPr id="5" name="Espace réservé du pied de page 4">
            <a:extLst>
              <a:ext uri="{FF2B5EF4-FFF2-40B4-BE49-F238E27FC236}">
                <a16:creationId xmlns:a16="http://schemas.microsoft.com/office/drawing/2014/main" id="{527E84BB-7129-4A77-A190-C19271D3A792}"/>
              </a:ext>
            </a:extLst>
          </p:cNvPr>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a:extLst>
              <a:ext uri="{FF2B5EF4-FFF2-40B4-BE49-F238E27FC236}">
                <a16:creationId xmlns:a16="http://schemas.microsoft.com/office/drawing/2014/main" id="{C9CB0593-F466-440E-989F-18417037613D}"/>
              </a:ext>
            </a:extLst>
          </p:cNvPr>
          <p:cNvSpPr>
            <a:spLocks noGrp="1"/>
          </p:cNvSpPr>
          <p:nvPr>
            <p:ph type="sldNum" sz="quarter" idx="12"/>
          </p:nvPr>
        </p:nvSpPr>
        <p:spPr/>
        <p:txBody>
          <a:bodyPr/>
          <a:lstStyle>
            <a:lvl1pPr>
              <a:defRPr/>
            </a:lvl1pPr>
          </a:lstStyle>
          <a:p>
            <a:pPr>
              <a:defRPr/>
            </a:pPr>
            <a:fld id="{815C7591-095F-4BD3-8C09-593A1D385698}" type="slidenum">
              <a:rPr lang="fr-FR"/>
              <a:pPr>
                <a:defRPr/>
              </a:pPr>
              <a:t>‹N°›</a:t>
            </a:fld>
            <a:endParaRPr lang="fr-FR"/>
          </a:p>
        </p:txBody>
      </p:sp>
    </p:spTree>
    <p:extLst>
      <p:ext uri="{BB962C8B-B14F-4D97-AF65-F5344CB8AC3E}">
        <p14:creationId xmlns:p14="http://schemas.microsoft.com/office/powerpoint/2010/main" val="38394341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838200" y="365125"/>
            <a:ext cx="7734300" cy="5811838"/>
          </a:xfrm>
        </p:spPr>
        <p:txBody>
          <a:bodyPr vert="eaVert"/>
          <a:lstStyle>
            <a:lvl1pPr marL="228600" indent="-228600">
              <a:defRPr lang="fr-FR" altLang="fr-FR" sz="2800" kern="1200" dirty="0">
                <a:solidFill>
                  <a:schemeClr val="tx1"/>
                </a:solidFill>
                <a:latin typeface="Arial" panose="020B0604020202020204" pitchFamily="34" charset="0"/>
                <a:ea typeface="+mn-ea"/>
                <a:cs typeface="Arial" panose="020B0604020202020204" pitchFamily="34" charset="0"/>
              </a:defRPr>
            </a:lvl1pPr>
            <a:lvl2pPr marL="685800" indent="-228600">
              <a:defRPr lang="fr-FR" altLang="fr-FR" sz="2400" kern="1200" dirty="0">
                <a:solidFill>
                  <a:schemeClr val="tx1"/>
                </a:solidFill>
                <a:latin typeface="Arial" panose="020B0604020202020204" pitchFamily="34" charset="0"/>
                <a:ea typeface="+mn-ea"/>
                <a:cs typeface="Arial" panose="020B0604020202020204" pitchFamily="34" charset="0"/>
              </a:defRPr>
            </a:lvl2pPr>
            <a:lvl3pPr marL="1143000" indent="-228600">
              <a:buFont typeface="Arial" panose="020B0604020202020204" pitchFamily="34" charset="0"/>
              <a:buChar char="-"/>
              <a:defRPr/>
            </a:lvl3pPr>
            <a:lvl4pPr marL="1600200" indent="-228600">
              <a:buFont typeface="Arial" panose="020B0604020202020204" pitchFamily="34" charset="0"/>
              <a:buChar char="-"/>
              <a:defRPr/>
            </a:lvl4pPr>
            <a:lvl5pPr marL="2057400" indent="-228600">
              <a:buFont typeface="Arial" panose="020B0604020202020204" pitchFamily="34" charset="0"/>
              <a:buChar char="-"/>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a:extLst>
              <a:ext uri="{FF2B5EF4-FFF2-40B4-BE49-F238E27FC236}">
                <a16:creationId xmlns:a16="http://schemas.microsoft.com/office/drawing/2014/main" id="{0E92DEA4-7FCA-4113-8893-F854522AD8EE}"/>
              </a:ext>
            </a:extLst>
          </p:cNvPr>
          <p:cNvSpPr>
            <a:spLocks noGrp="1"/>
          </p:cNvSpPr>
          <p:nvPr>
            <p:ph type="dt" sz="half" idx="10"/>
          </p:nvPr>
        </p:nvSpPr>
        <p:spPr/>
        <p:txBody>
          <a:bodyPr/>
          <a:lstStyle>
            <a:lvl1pPr>
              <a:defRPr/>
            </a:lvl1pPr>
          </a:lstStyle>
          <a:p>
            <a:pPr>
              <a:defRPr/>
            </a:pPr>
            <a:fld id="{92B5AF97-D67E-4F79-8B12-F23C33D5C3F7}" type="datetimeFigureOut">
              <a:rPr lang="fr-FR"/>
              <a:pPr>
                <a:defRPr/>
              </a:pPr>
              <a:t>02/04/2020</a:t>
            </a:fld>
            <a:endParaRPr lang="fr-FR"/>
          </a:p>
        </p:txBody>
      </p:sp>
      <p:sp>
        <p:nvSpPr>
          <p:cNvPr id="5" name="Espace réservé du pied de page 4">
            <a:extLst>
              <a:ext uri="{FF2B5EF4-FFF2-40B4-BE49-F238E27FC236}">
                <a16:creationId xmlns:a16="http://schemas.microsoft.com/office/drawing/2014/main" id="{0BD3E167-3D99-40E2-BBF8-951FC571CD81}"/>
              </a:ext>
            </a:extLst>
          </p:cNvPr>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a:extLst>
              <a:ext uri="{FF2B5EF4-FFF2-40B4-BE49-F238E27FC236}">
                <a16:creationId xmlns:a16="http://schemas.microsoft.com/office/drawing/2014/main" id="{9251FB1A-E34A-48EA-9F1D-3FE8B2133A43}"/>
              </a:ext>
            </a:extLst>
          </p:cNvPr>
          <p:cNvSpPr>
            <a:spLocks noGrp="1"/>
          </p:cNvSpPr>
          <p:nvPr>
            <p:ph type="sldNum" sz="quarter" idx="12"/>
          </p:nvPr>
        </p:nvSpPr>
        <p:spPr/>
        <p:txBody>
          <a:bodyPr/>
          <a:lstStyle>
            <a:lvl1pPr>
              <a:defRPr/>
            </a:lvl1pPr>
          </a:lstStyle>
          <a:p>
            <a:pPr>
              <a:defRPr/>
            </a:pPr>
            <a:fld id="{D434BAB0-2328-4F16-9BB4-21E9AA3DDE31}" type="slidenum">
              <a:rPr lang="fr-FR"/>
              <a:pPr>
                <a:defRPr/>
              </a:pPr>
              <a:t>‹N°›</a:t>
            </a:fld>
            <a:endParaRPr lang="fr-FR"/>
          </a:p>
        </p:txBody>
      </p:sp>
    </p:spTree>
    <p:extLst>
      <p:ext uri="{BB962C8B-B14F-4D97-AF65-F5344CB8AC3E}">
        <p14:creationId xmlns:p14="http://schemas.microsoft.com/office/powerpoint/2010/main" val="17277497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C03CFC85-EF14-450B-8448-34EDD518EB02}"/>
              </a:ext>
            </a:extLst>
          </p:cNvPr>
          <p:cNvSpPr>
            <a:spLocks noGrp="1"/>
          </p:cNvSpPr>
          <p:nvPr>
            <p:ph type="dt" sz="half" idx="10"/>
          </p:nvPr>
        </p:nvSpPr>
        <p:spPr/>
        <p:txBody>
          <a:bodyPr/>
          <a:lstStyle>
            <a:lvl1pPr>
              <a:defRPr/>
            </a:lvl1pPr>
          </a:lstStyle>
          <a:p>
            <a:pPr>
              <a:defRPr/>
            </a:pPr>
            <a:fld id="{91FC5539-49DF-4F8E-A294-17F267D11BB5}" type="datetimeFigureOut">
              <a:rPr lang="fr-FR"/>
              <a:pPr>
                <a:defRPr/>
              </a:pPr>
              <a:t>02/04/2020</a:t>
            </a:fld>
            <a:endParaRPr lang="fr-FR"/>
          </a:p>
        </p:txBody>
      </p:sp>
      <p:sp>
        <p:nvSpPr>
          <p:cNvPr id="5" name="Espace réservé du pied de page 4">
            <a:extLst>
              <a:ext uri="{FF2B5EF4-FFF2-40B4-BE49-F238E27FC236}">
                <a16:creationId xmlns:a16="http://schemas.microsoft.com/office/drawing/2014/main" id="{A504AD4A-8B68-4F5E-B67A-B0348AAB5176}"/>
              </a:ext>
            </a:extLst>
          </p:cNvPr>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a:extLst>
              <a:ext uri="{FF2B5EF4-FFF2-40B4-BE49-F238E27FC236}">
                <a16:creationId xmlns:a16="http://schemas.microsoft.com/office/drawing/2014/main" id="{2A4423EA-4955-4F0E-A23B-C63139CD8507}"/>
              </a:ext>
            </a:extLst>
          </p:cNvPr>
          <p:cNvSpPr>
            <a:spLocks noGrp="1"/>
          </p:cNvSpPr>
          <p:nvPr>
            <p:ph type="sldNum" sz="quarter" idx="12"/>
          </p:nvPr>
        </p:nvSpPr>
        <p:spPr/>
        <p:txBody>
          <a:bodyPr/>
          <a:lstStyle>
            <a:lvl1pPr>
              <a:defRPr/>
            </a:lvl1pPr>
          </a:lstStyle>
          <a:p>
            <a:pPr>
              <a:defRPr/>
            </a:pPr>
            <a:fld id="{E94C2F4A-24DE-42B5-9882-F18788340E71}" type="slidenum">
              <a:rPr lang="fr-FR"/>
              <a:pPr>
                <a:defRPr/>
              </a:pPr>
              <a:t>‹N°›</a:t>
            </a:fld>
            <a:endParaRPr lang="fr-FR"/>
          </a:p>
        </p:txBody>
      </p:sp>
    </p:spTree>
    <p:extLst>
      <p:ext uri="{BB962C8B-B14F-4D97-AF65-F5344CB8AC3E}">
        <p14:creationId xmlns:p14="http://schemas.microsoft.com/office/powerpoint/2010/main" val="18782910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838200" y="1825625"/>
            <a:ext cx="5181600" cy="4351338"/>
          </a:xfrm>
        </p:spPr>
        <p:txBody>
          <a:bodyPr/>
          <a:lstStyle>
            <a:lvl1pPr marL="228600" indent="-228600">
              <a:buSzPct val="85000"/>
              <a:defRPr lang="fr-FR" altLang="fr-FR" sz="2800" kern="1200" dirty="0">
                <a:solidFill>
                  <a:schemeClr val="tx1"/>
                </a:solidFill>
                <a:latin typeface="Arial" panose="020B0604020202020204" pitchFamily="34" charset="0"/>
                <a:ea typeface="+mn-ea"/>
                <a:cs typeface="Arial" panose="020B0604020202020204" pitchFamily="34" charset="0"/>
              </a:defRPr>
            </a:lvl1pPr>
            <a:lvl2pPr marL="685800" indent="-228600">
              <a:defRPr lang="fr-FR" altLang="fr-FR" sz="2400" kern="1200" dirty="0">
                <a:solidFill>
                  <a:schemeClr val="tx1"/>
                </a:solidFill>
                <a:latin typeface="Arial" panose="020B0604020202020204" pitchFamily="34" charset="0"/>
                <a:ea typeface="+mn-ea"/>
                <a:cs typeface="Arial" panose="020B0604020202020204" pitchFamily="34" charset="0"/>
              </a:defRPr>
            </a:lvl2pPr>
            <a:lvl3pPr marL="1143000" indent="-228600">
              <a:buFont typeface="Arial" panose="020B0604020202020204" pitchFamily="34" charset="0"/>
              <a:buChar char="-"/>
              <a:defRPr/>
            </a:lvl3pPr>
            <a:lvl4pPr marL="1600200" indent="-228600">
              <a:buFont typeface="Arial" panose="020B0604020202020204" pitchFamily="34" charset="0"/>
              <a:buChar char="-"/>
              <a:defRPr/>
            </a:lvl4pPr>
            <a:lvl5pPr marL="2057400" indent="-228600">
              <a:buFont typeface="Arial" panose="020B0604020202020204" pitchFamily="34" charset="0"/>
              <a:buChar char="-"/>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u contenu 3"/>
          <p:cNvSpPr>
            <a:spLocks noGrp="1"/>
          </p:cNvSpPr>
          <p:nvPr>
            <p:ph sz="half" idx="2"/>
          </p:nvPr>
        </p:nvSpPr>
        <p:spPr>
          <a:xfrm>
            <a:off x="6172200" y="1825625"/>
            <a:ext cx="5181600" cy="4351338"/>
          </a:xfrm>
        </p:spPr>
        <p:txBody>
          <a:bodyPr/>
          <a:lstStyle>
            <a:lvl1pPr marL="228600" indent="-228600">
              <a:buSzPct val="85000"/>
              <a:defRPr lang="fr-FR" altLang="fr-FR" sz="2800" kern="1200" dirty="0">
                <a:solidFill>
                  <a:schemeClr val="tx1"/>
                </a:solidFill>
                <a:latin typeface="Arial" panose="020B0604020202020204" pitchFamily="34" charset="0"/>
                <a:ea typeface="+mn-ea"/>
                <a:cs typeface="Arial" panose="020B0604020202020204" pitchFamily="34" charset="0"/>
              </a:defRPr>
            </a:lvl1pPr>
            <a:lvl2pPr marL="685800" indent="-228600">
              <a:defRPr lang="fr-FR" altLang="fr-FR" sz="2400" kern="1200" dirty="0">
                <a:solidFill>
                  <a:schemeClr val="tx1"/>
                </a:solidFill>
                <a:latin typeface="Arial" panose="020B0604020202020204" pitchFamily="34" charset="0"/>
                <a:ea typeface="+mn-ea"/>
                <a:cs typeface="Arial" panose="020B0604020202020204" pitchFamily="34" charset="0"/>
              </a:defRPr>
            </a:lvl2pPr>
            <a:lvl3pPr marL="1143000" indent="-228600">
              <a:buFont typeface="Arial" panose="020B0604020202020204" pitchFamily="34" charset="0"/>
              <a:buChar char="-"/>
              <a:defRPr/>
            </a:lvl3pPr>
            <a:lvl4pPr marL="1600200" indent="-228600">
              <a:buFont typeface="Arial" panose="020B0604020202020204" pitchFamily="34" charset="0"/>
              <a:buChar char="-"/>
              <a:defRPr/>
            </a:lvl4pPr>
            <a:lvl5pPr marL="2057400" indent="-228600">
              <a:buFont typeface="Arial" panose="020B0604020202020204" pitchFamily="34" charset="0"/>
              <a:buChar char="-"/>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5" name="Espace réservé de la date 3">
            <a:extLst>
              <a:ext uri="{FF2B5EF4-FFF2-40B4-BE49-F238E27FC236}">
                <a16:creationId xmlns:a16="http://schemas.microsoft.com/office/drawing/2014/main" id="{C481FB9D-864B-423D-8CC1-C7396AC9DD12}"/>
              </a:ext>
            </a:extLst>
          </p:cNvPr>
          <p:cNvSpPr>
            <a:spLocks noGrp="1"/>
          </p:cNvSpPr>
          <p:nvPr>
            <p:ph type="dt" sz="half" idx="10"/>
          </p:nvPr>
        </p:nvSpPr>
        <p:spPr/>
        <p:txBody>
          <a:bodyPr/>
          <a:lstStyle>
            <a:lvl1pPr>
              <a:defRPr/>
            </a:lvl1pPr>
          </a:lstStyle>
          <a:p>
            <a:pPr>
              <a:defRPr/>
            </a:pPr>
            <a:fld id="{A54C3E3B-4FAC-4BBD-85C5-DF26FFBA9F6C}" type="datetimeFigureOut">
              <a:rPr lang="fr-FR"/>
              <a:pPr>
                <a:defRPr/>
              </a:pPr>
              <a:t>02/04/2020</a:t>
            </a:fld>
            <a:endParaRPr lang="fr-FR"/>
          </a:p>
        </p:txBody>
      </p:sp>
      <p:sp>
        <p:nvSpPr>
          <p:cNvPr id="6" name="Espace réservé du pied de page 4">
            <a:extLst>
              <a:ext uri="{FF2B5EF4-FFF2-40B4-BE49-F238E27FC236}">
                <a16:creationId xmlns:a16="http://schemas.microsoft.com/office/drawing/2014/main" id="{F26AC412-6A61-47F4-903D-DD92484CBB64}"/>
              </a:ext>
            </a:extLst>
          </p:cNvPr>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a:extLst>
              <a:ext uri="{FF2B5EF4-FFF2-40B4-BE49-F238E27FC236}">
                <a16:creationId xmlns:a16="http://schemas.microsoft.com/office/drawing/2014/main" id="{8A3B7B73-E6A8-41EA-AA5E-61AF27D124DF}"/>
              </a:ext>
            </a:extLst>
          </p:cNvPr>
          <p:cNvSpPr>
            <a:spLocks noGrp="1"/>
          </p:cNvSpPr>
          <p:nvPr>
            <p:ph type="sldNum" sz="quarter" idx="12"/>
          </p:nvPr>
        </p:nvSpPr>
        <p:spPr/>
        <p:txBody>
          <a:bodyPr/>
          <a:lstStyle>
            <a:lvl1pPr>
              <a:defRPr/>
            </a:lvl1pPr>
          </a:lstStyle>
          <a:p>
            <a:pPr>
              <a:defRPr/>
            </a:pPr>
            <a:fld id="{19457956-6EDB-4B2C-B75C-6EA4E48FD346}" type="slidenum">
              <a:rPr lang="fr-FR"/>
              <a:pPr>
                <a:defRPr/>
              </a:pPr>
              <a:t>‹N°›</a:t>
            </a:fld>
            <a:endParaRPr lang="fr-FR"/>
          </a:p>
        </p:txBody>
      </p:sp>
    </p:spTree>
    <p:extLst>
      <p:ext uri="{BB962C8B-B14F-4D97-AF65-F5344CB8AC3E}">
        <p14:creationId xmlns:p14="http://schemas.microsoft.com/office/powerpoint/2010/main" val="41572504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839788" y="2505075"/>
            <a:ext cx="5157787" cy="3684588"/>
          </a:xfrm>
        </p:spPr>
        <p:txBody>
          <a:bodyPr/>
          <a:lstStyle>
            <a:lvl1pPr marL="228600" indent="-228600">
              <a:defRPr lang="fr-FR" altLang="fr-FR" sz="2800" kern="1200" dirty="0">
                <a:solidFill>
                  <a:schemeClr val="tx1"/>
                </a:solidFill>
                <a:latin typeface="Arial" panose="020B0604020202020204" pitchFamily="34" charset="0"/>
                <a:ea typeface="+mn-ea"/>
                <a:cs typeface="Arial" panose="020B0604020202020204" pitchFamily="34" charset="0"/>
              </a:defRPr>
            </a:lvl1pPr>
            <a:lvl2pPr marL="685800" indent="-228600">
              <a:defRPr lang="fr-FR" altLang="fr-FR" sz="2400" kern="1200" dirty="0">
                <a:solidFill>
                  <a:schemeClr val="tx1"/>
                </a:solidFill>
                <a:latin typeface="Arial" panose="020B0604020202020204" pitchFamily="34" charset="0"/>
                <a:ea typeface="+mn-ea"/>
                <a:cs typeface="Arial" panose="020B0604020202020204" pitchFamily="34" charset="0"/>
              </a:defRPr>
            </a:lvl2pPr>
            <a:lvl3pPr marL="1143000" indent="-228600">
              <a:buFont typeface="Arial" panose="020B0604020202020204" pitchFamily="34" charset="0"/>
              <a:buChar char="-"/>
              <a:defRPr/>
            </a:lvl3pPr>
            <a:lvl4pPr marL="1600200" indent="-228600">
              <a:buFont typeface="Arial" panose="020B0604020202020204" pitchFamily="34" charset="0"/>
              <a:buChar char="-"/>
              <a:defRPr/>
            </a:lvl4pPr>
            <a:lvl5pPr marL="2057400" indent="-228600">
              <a:buFont typeface="Arial" panose="020B0604020202020204" pitchFamily="34" charset="0"/>
              <a:buChar char="-"/>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lvl1pPr marL="228600" indent="-228600">
              <a:defRPr lang="fr-FR" altLang="fr-FR" sz="2800" kern="1200" dirty="0">
                <a:solidFill>
                  <a:schemeClr val="tx1"/>
                </a:solidFill>
                <a:latin typeface="Arial" panose="020B0604020202020204" pitchFamily="34" charset="0"/>
                <a:ea typeface="+mn-ea"/>
                <a:cs typeface="Arial" panose="020B0604020202020204" pitchFamily="34" charset="0"/>
              </a:defRPr>
            </a:lvl1pPr>
            <a:lvl2pPr marL="685800" indent="-228600">
              <a:defRPr lang="fr-FR" altLang="fr-FR" sz="2400" kern="1200" dirty="0">
                <a:solidFill>
                  <a:schemeClr val="tx1"/>
                </a:solidFill>
                <a:latin typeface="Arial" panose="020B0604020202020204" pitchFamily="34" charset="0"/>
                <a:ea typeface="+mn-ea"/>
                <a:cs typeface="Arial" panose="020B0604020202020204" pitchFamily="34" charset="0"/>
              </a:defRPr>
            </a:lvl2pPr>
            <a:lvl3pPr marL="1143000" indent="-228600">
              <a:buFont typeface="Arial" panose="020B0604020202020204" pitchFamily="34" charset="0"/>
              <a:buChar char="-"/>
              <a:defRPr/>
            </a:lvl3pPr>
            <a:lvl4pPr marL="1600200" indent="-228600">
              <a:buFont typeface="Arial" panose="020B0604020202020204" pitchFamily="34" charset="0"/>
              <a:buChar char="-"/>
              <a:defRPr/>
            </a:lvl4pPr>
            <a:lvl5pPr marL="2057400" indent="-228600">
              <a:buFont typeface="Arial" panose="020B0604020202020204" pitchFamily="34" charset="0"/>
              <a:buChar char="-"/>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7" name="Espace réservé de la date 3">
            <a:extLst>
              <a:ext uri="{FF2B5EF4-FFF2-40B4-BE49-F238E27FC236}">
                <a16:creationId xmlns:a16="http://schemas.microsoft.com/office/drawing/2014/main" id="{B9CD5182-F548-4A3F-8CF1-DEC209BFDA0E}"/>
              </a:ext>
            </a:extLst>
          </p:cNvPr>
          <p:cNvSpPr>
            <a:spLocks noGrp="1"/>
          </p:cNvSpPr>
          <p:nvPr>
            <p:ph type="dt" sz="half" idx="10"/>
          </p:nvPr>
        </p:nvSpPr>
        <p:spPr/>
        <p:txBody>
          <a:bodyPr/>
          <a:lstStyle>
            <a:lvl1pPr>
              <a:defRPr/>
            </a:lvl1pPr>
          </a:lstStyle>
          <a:p>
            <a:pPr>
              <a:defRPr/>
            </a:pPr>
            <a:fld id="{A9D1E13C-35E2-4FFA-BC05-28D359F21704}" type="datetimeFigureOut">
              <a:rPr lang="fr-FR"/>
              <a:pPr>
                <a:defRPr/>
              </a:pPr>
              <a:t>02/04/2020</a:t>
            </a:fld>
            <a:endParaRPr lang="fr-FR"/>
          </a:p>
        </p:txBody>
      </p:sp>
      <p:sp>
        <p:nvSpPr>
          <p:cNvPr id="8" name="Espace réservé du pied de page 4">
            <a:extLst>
              <a:ext uri="{FF2B5EF4-FFF2-40B4-BE49-F238E27FC236}">
                <a16:creationId xmlns:a16="http://schemas.microsoft.com/office/drawing/2014/main" id="{9AC0E094-DB58-4184-B407-1D39A5AD6B2A}"/>
              </a:ext>
            </a:extLst>
          </p:cNvPr>
          <p:cNvSpPr>
            <a:spLocks noGrp="1"/>
          </p:cNvSpPr>
          <p:nvPr>
            <p:ph type="ftr" sz="quarter" idx="11"/>
          </p:nvPr>
        </p:nvSpPr>
        <p:spPr/>
        <p:txBody>
          <a:bodyPr/>
          <a:lstStyle>
            <a:lvl1pPr>
              <a:defRPr/>
            </a:lvl1pPr>
          </a:lstStyle>
          <a:p>
            <a:pPr>
              <a:defRPr/>
            </a:pPr>
            <a:endParaRPr lang="fr-FR"/>
          </a:p>
        </p:txBody>
      </p:sp>
      <p:sp>
        <p:nvSpPr>
          <p:cNvPr id="9" name="Espace réservé du numéro de diapositive 5">
            <a:extLst>
              <a:ext uri="{FF2B5EF4-FFF2-40B4-BE49-F238E27FC236}">
                <a16:creationId xmlns:a16="http://schemas.microsoft.com/office/drawing/2014/main" id="{26B3B365-4BE0-4069-91FF-50F4B9062C1D}"/>
              </a:ext>
            </a:extLst>
          </p:cNvPr>
          <p:cNvSpPr>
            <a:spLocks noGrp="1"/>
          </p:cNvSpPr>
          <p:nvPr>
            <p:ph type="sldNum" sz="quarter" idx="12"/>
          </p:nvPr>
        </p:nvSpPr>
        <p:spPr/>
        <p:txBody>
          <a:bodyPr/>
          <a:lstStyle>
            <a:lvl1pPr>
              <a:defRPr/>
            </a:lvl1pPr>
          </a:lstStyle>
          <a:p>
            <a:pPr>
              <a:defRPr/>
            </a:pPr>
            <a:fld id="{08021371-0571-4CBA-A452-CA05DC4994AF}" type="slidenum">
              <a:rPr lang="fr-FR"/>
              <a:pPr>
                <a:defRPr/>
              </a:pPr>
              <a:t>‹N°›</a:t>
            </a:fld>
            <a:endParaRPr lang="fr-FR"/>
          </a:p>
        </p:txBody>
      </p:sp>
    </p:spTree>
    <p:extLst>
      <p:ext uri="{BB962C8B-B14F-4D97-AF65-F5344CB8AC3E}">
        <p14:creationId xmlns:p14="http://schemas.microsoft.com/office/powerpoint/2010/main" val="11017832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3">
            <a:extLst>
              <a:ext uri="{FF2B5EF4-FFF2-40B4-BE49-F238E27FC236}">
                <a16:creationId xmlns:a16="http://schemas.microsoft.com/office/drawing/2014/main" id="{4D8E7B7A-5938-4E50-B5B0-3EB61B2A1E18}"/>
              </a:ext>
            </a:extLst>
          </p:cNvPr>
          <p:cNvSpPr>
            <a:spLocks noGrp="1"/>
          </p:cNvSpPr>
          <p:nvPr>
            <p:ph type="dt" sz="half" idx="10"/>
          </p:nvPr>
        </p:nvSpPr>
        <p:spPr/>
        <p:txBody>
          <a:bodyPr/>
          <a:lstStyle>
            <a:lvl1pPr>
              <a:defRPr/>
            </a:lvl1pPr>
          </a:lstStyle>
          <a:p>
            <a:pPr>
              <a:defRPr/>
            </a:pPr>
            <a:fld id="{0322BAB9-C2E9-42DB-B46B-B058539EC13B}" type="datetimeFigureOut">
              <a:rPr lang="fr-FR"/>
              <a:pPr>
                <a:defRPr/>
              </a:pPr>
              <a:t>02/04/2020</a:t>
            </a:fld>
            <a:endParaRPr lang="fr-FR"/>
          </a:p>
        </p:txBody>
      </p:sp>
      <p:sp>
        <p:nvSpPr>
          <p:cNvPr id="4" name="Espace réservé du pied de page 4">
            <a:extLst>
              <a:ext uri="{FF2B5EF4-FFF2-40B4-BE49-F238E27FC236}">
                <a16:creationId xmlns:a16="http://schemas.microsoft.com/office/drawing/2014/main" id="{18E51AD8-71DF-4C58-BBB5-CCD011376C8C}"/>
              </a:ext>
            </a:extLst>
          </p:cNvPr>
          <p:cNvSpPr>
            <a:spLocks noGrp="1"/>
          </p:cNvSpPr>
          <p:nvPr>
            <p:ph type="ftr" sz="quarter" idx="11"/>
          </p:nvPr>
        </p:nvSpPr>
        <p:spPr/>
        <p:txBody>
          <a:bodyPr/>
          <a:lstStyle>
            <a:lvl1pPr>
              <a:defRPr/>
            </a:lvl1pPr>
          </a:lstStyle>
          <a:p>
            <a:pPr>
              <a:defRPr/>
            </a:pPr>
            <a:endParaRPr lang="fr-FR"/>
          </a:p>
        </p:txBody>
      </p:sp>
      <p:sp>
        <p:nvSpPr>
          <p:cNvPr id="5" name="Espace réservé du numéro de diapositive 5">
            <a:extLst>
              <a:ext uri="{FF2B5EF4-FFF2-40B4-BE49-F238E27FC236}">
                <a16:creationId xmlns:a16="http://schemas.microsoft.com/office/drawing/2014/main" id="{026D507A-4869-452F-A977-D9668C6A3329}"/>
              </a:ext>
            </a:extLst>
          </p:cNvPr>
          <p:cNvSpPr>
            <a:spLocks noGrp="1"/>
          </p:cNvSpPr>
          <p:nvPr>
            <p:ph type="sldNum" sz="quarter" idx="12"/>
          </p:nvPr>
        </p:nvSpPr>
        <p:spPr/>
        <p:txBody>
          <a:bodyPr/>
          <a:lstStyle>
            <a:lvl1pPr>
              <a:defRPr/>
            </a:lvl1pPr>
          </a:lstStyle>
          <a:p>
            <a:pPr>
              <a:defRPr/>
            </a:pPr>
            <a:fld id="{1F45B032-F385-477D-9767-0E5654D4F1DC}" type="slidenum">
              <a:rPr lang="fr-FR"/>
              <a:pPr>
                <a:defRPr/>
              </a:pPr>
              <a:t>‹N°›</a:t>
            </a:fld>
            <a:endParaRPr lang="fr-FR"/>
          </a:p>
        </p:txBody>
      </p:sp>
    </p:spTree>
    <p:extLst>
      <p:ext uri="{BB962C8B-B14F-4D97-AF65-F5344CB8AC3E}">
        <p14:creationId xmlns:p14="http://schemas.microsoft.com/office/powerpoint/2010/main" val="32427997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a:extLst>
              <a:ext uri="{FF2B5EF4-FFF2-40B4-BE49-F238E27FC236}">
                <a16:creationId xmlns:a16="http://schemas.microsoft.com/office/drawing/2014/main" id="{F32C8B15-7F4F-46B8-AA54-49B5DD0E1488}"/>
              </a:ext>
            </a:extLst>
          </p:cNvPr>
          <p:cNvSpPr>
            <a:spLocks noGrp="1"/>
          </p:cNvSpPr>
          <p:nvPr>
            <p:ph type="dt" sz="half" idx="10"/>
          </p:nvPr>
        </p:nvSpPr>
        <p:spPr/>
        <p:txBody>
          <a:bodyPr/>
          <a:lstStyle>
            <a:lvl1pPr>
              <a:defRPr/>
            </a:lvl1pPr>
          </a:lstStyle>
          <a:p>
            <a:pPr>
              <a:defRPr/>
            </a:pPr>
            <a:fld id="{2B7493C9-CB77-4805-9721-6CB367C49377}" type="datetimeFigureOut">
              <a:rPr lang="fr-FR"/>
              <a:pPr>
                <a:defRPr/>
              </a:pPr>
              <a:t>02/04/2020</a:t>
            </a:fld>
            <a:endParaRPr lang="fr-FR"/>
          </a:p>
        </p:txBody>
      </p:sp>
      <p:sp>
        <p:nvSpPr>
          <p:cNvPr id="3" name="Espace réservé du pied de page 4">
            <a:extLst>
              <a:ext uri="{FF2B5EF4-FFF2-40B4-BE49-F238E27FC236}">
                <a16:creationId xmlns:a16="http://schemas.microsoft.com/office/drawing/2014/main" id="{93123E51-2ED4-4AF4-BBC7-AA454A575133}"/>
              </a:ext>
            </a:extLst>
          </p:cNvPr>
          <p:cNvSpPr>
            <a:spLocks noGrp="1"/>
          </p:cNvSpPr>
          <p:nvPr>
            <p:ph type="ftr" sz="quarter" idx="11"/>
          </p:nvPr>
        </p:nvSpPr>
        <p:spPr/>
        <p:txBody>
          <a:bodyPr/>
          <a:lstStyle>
            <a:lvl1pPr>
              <a:defRPr/>
            </a:lvl1pPr>
          </a:lstStyle>
          <a:p>
            <a:pPr>
              <a:defRPr/>
            </a:pPr>
            <a:endParaRPr lang="fr-FR"/>
          </a:p>
        </p:txBody>
      </p:sp>
      <p:sp>
        <p:nvSpPr>
          <p:cNvPr id="4" name="Espace réservé du numéro de diapositive 5">
            <a:extLst>
              <a:ext uri="{FF2B5EF4-FFF2-40B4-BE49-F238E27FC236}">
                <a16:creationId xmlns:a16="http://schemas.microsoft.com/office/drawing/2014/main" id="{F9661A4A-C192-4E86-BF14-6F2726D46B9B}"/>
              </a:ext>
            </a:extLst>
          </p:cNvPr>
          <p:cNvSpPr>
            <a:spLocks noGrp="1"/>
          </p:cNvSpPr>
          <p:nvPr>
            <p:ph type="sldNum" sz="quarter" idx="12"/>
          </p:nvPr>
        </p:nvSpPr>
        <p:spPr/>
        <p:txBody>
          <a:bodyPr/>
          <a:lstStyle>
            <a:lvl1pPr>
              <a:defRPr/>
            </a:lvl1pPr>
          </a:lstStyle>
          <a:p>
            <a:pPr>
              <a:defRPr/>
            </a:pPr>
            <a:fld id="{2CD25453-C933-4BDD-B7EE-4F1658DA5BAA}" type="slidenum">
              <a:rPr lang="fr-FR"/>
              <a:pPr>
                <a:defRPr/>
              </a:pPr>
              <a:t>‹N°›</a:t>
            </a:fld>
            <a:endParaRPr lang="fr-FR"/>
          </a:p>
        </p:txBody>
      </p:sp>
    </p:spTree>
    <p:extLst>
      <p:ext uri="{BB962C8B-B14F-4D97-AF65-F5344CB8AC3E}">
        <p14:creationId xmlns:p14="http://schemas.microsoft.com/office/powerpoint/2010/main" val="6946647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5183188" y="987425"/>
            <a:ext cx="6172200" cy="4873625"/>
          </a:xfrm>
        </p:spPr>
        <p:txBody>
          <a:bodyPr/>
          <a:lstStyle>
            <a:lvl1pPr marL="228600" indent="-228600">
              <a:defRPr lang="fr-FR" altLang="fr-FR" sz="2800" kern="1200" dirty="0">
                <a:solidFill>
                  <a:schemeClr val="tx1"/>
                </a:solidFill>
                <a:latin typeface="Arial" panose="020B0604020202020204" pitchFamily="34" charset="0"/>
                <a:ea typeface="+mn-ea"/>
                <a:cs typeface="Arial" panose="020B0604020202020204" pitchFamily="34" charset="0"/>
              </a:defRPr>
            </a:lvl1pPr>
            <a:lvl2pPr marL="685800" indent="-228600">
              <a:defRPr lang="fr-FR" altLang="fr-FR" sz="2400" kern="1200" dirty="0">
                <a:solidFill>
                  <a:schemeClr val="tx1"/>
                </a:solidFill>
                <a:latin typeface="Arial" panose="020B0604020202020204" pitchFamily="34" charset="0"/>
                <a:ea typeface="+mn-ea"/>
                <a:cs typeface="Arial" panose="020B0604020202020204" pitchFamily="34" charset="0"/>
              </a:defRPr>
            </a:lvl2pPr>
            <a:lvl3pPr marL="1143000" indent="-228600">
              <a:defRPr lang="fr-FR" altLang="fr-FR" sz="2000" kern="1200" dirty="0">
                <a:solidFill>
                  <a:schemeClr val="tx1"/>
                </a:solidFill>
                <a:latin typeface="Arial" panose="020B0604020202020204" pitchFamily="34" charset="0"/>
                <a:ea typeface="+mn-ea"/>
                <a:cs typeface="Arial" panose="020B0604020202020204" pitchFamily="34" charset="0"/>
              </a:defRPr>
            </a:lvl3pPr>
            <a:lvl4pPr marL="1600200" indent="-228600">
              <a:defRPr lang="fr-FR" altLang="fr-FR" kern="1200" dirty="0">
                <a:solidFill>
                  <a:schemeClr val="tx1"/>
                </a:solidFill>
                <a:latin typeface="Arial" panose="020B0604020202020204" pitchFamily="34" charset="0"/>
                <a:ea typeface="+mn-ea"/>
                <a:cs typeface="Arial" panose="020B0604020202020204" pitchFamily="34" charset="0"/>
              </a:defRPr>
            </a:lvl4pPr>
            <a:lvl5pPr marL="2057400" indent="-228600">
              <a:defRPr lang="fr-FR" altLang="fr-FR" kern="1200" dirty="0">
                <a:solidFill>
                  <a:schemeClr val="tx1"/>
                </a:solidFill>
                <a:latin typeface="Arial" panose="020B0604020202020204" pitchFamily="34" charset="0"/>
                <a:ea typeface="+mn-ea"/>
                <a:cs typeface="Arial" panose="020B0604020202020204" pitchFamily="34" charset="0"/>
              </a:defRPr>
            </a:lvl5pPr>
            <a:lvl6pPr>
              <a:defRPr sz="2000"/>
            </a:lvl6pPr>
            <a:lvl7pPr>
              <a:defRPr sz="2000"/>
            </a:lvl7pPr>
            <a:lvl8pPr>
              <a:defRPr sz="2000"/>
            </a:lvl8pPr>
            <a:lvl9pPr>
              <a:defRPr sz="2000"/>
            </a:lvl9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3">
            <a:extLst>
              <a:ext uri="{FF2B5EF4-FFF2-40B4-BE49-F238E27FC236}">
                <a16:creationId xmlns:a16="http://schemas.microsoft.com/office/drawing/2014/main" id="{D8829B28-0DC5-4CA7-B83B-07B576AB7F5C}"/>
              </a:ext>
            </a:extLst>
          </p:cNvPr>
          <p:cNvSpPr>
            <a:spLocks noGrp="1"/>
          </p:cNvSpPr>
          <p:nvPr>
            <p:ph type="dt" sz="half" idx="10"/>
          </p:nvPr>
        </p:nvSpPr>
        <p:spPr/>
        <p:txBody>
          <a:bodyPr/>
          <a:lstStyle>
            <a:lvl1pPr>
              <a:defRPr/>
            </a:lvl1pPr>
          </a:lstStyle>
          <a:p>
            <a:pPr>
              <a:defRPr/>
            </a:pPr>
            <a:fld id="{34838CF5-8253-401B-A4F7-88C87B90984C}" type="datetimeFigureOut">
              <a:rPr lang="fr-FR"/>
              <a:pPr>
                <a:defRPr/>
              </a:pPr>
              <a:t>02/04/2020</a:t>
            </a:fld>
            <a:endParaRPr lang="fr-FR"/>
          </a:p>
        </p:txBody>
      </p:sp>
      <p:sp>
        <p:nvSpPr>
          <p:cNvPr id="6" name="Espace réservé du pied de page 4">
            <a:extLst>
              <a:ext uri="{FF2B5EF4-FFF2-40B4-BE49-F238E27FC236}">
                <a16:creationId xmlns:a16="http://schemas.microsoft.com/office/drawing/2014/main" id="{8551E8E8-A61C-42E0-B01A-BCEA18695C2E}"/>
              </a:ext>
            </a:extLst>
          </p:cNvPr>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a:extLst>
              <a:ext uri="{FF2B5EF4-FFF2-40B4-BE49-F238E27FC236}">
                <a16:creationId xmlns:a16="http://schemas.microsoft.com/office/drawing/2014/main" id="{846E1382-B3DF-4DBD-9F5A-830084D14929}"/>
              </a:ext>
            </a:extLst>
          </p:cNvPr>
          <p:cNvSpPr>
            <a:spLocks noGrp="1"/>
          </p:cNvSpPr>
          <p:nvPr>
            <p:ph type="sldNum" sz="quarter" idx="12"/>
          </p:nvPr>
        </p:nvSpPr>
        <p:spPr/>
        <p:txBody>
          <a:bodyPr/>
          <a:lstStyle>
            <a:lvl1pPr>
              <a:defRPr/>
            </a:lvl1pPr>
          </a:lstStyle>
          <a:p>
            <a:pPr>
              <a:defRPr/>
            </a:pPr>
            <a:fld id="{6339FDCD-434D-47E2-8FA5-0E9F4C8F147C}" type="slidenum">
              <a:rPr lang="fr-FR"/>
              <a:pPr>
                <a:defRPr/>
              </a:pPr>
              <a:t>‹N°›</a:t>
            </a:fld>
            <a:endParaRPr lang="fr-FR"/>
          </a:p>
        </p:txBody>
      </p:sp>
    </p:spTree>
    <p:extLst>
      <p:ext uri="{BB962C8B-B14F-4D97-AF65-F5344CB8AC3E}">
        <p14:creationId xmlns:p14="http://schemas.microsoft.com/office/powerpoint/2010/main" val="24118264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altLang="fr-FR" noProof="0"/>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3">
            <a:extLst>
              <a:ext uri="{FF2B5EF4-FFF2-40B4-BE49-F238E27FC236}">
                <a16:creationId xmlns:a16="http://schemas.microsoft.com/office/drawing/2014/main" id="{35F4BC61-0B69-48DD-870C-1B2B87CBBE75}"/>
              </a:ext>
            </a:extLst>
          </p:cNvPr>
          <p:cNvSpPr>
            <a:spLocks noGrp="1"/>
          </p:cNvSpPr>
          <p:nvPr>
            <p:ph type="dt" sz="half" idx="10"/>
          </p:nvPr>
        </p:nvSpPr>
        <p:spPr/>
        <p:txBody>
          <a:bodyPr/>
          <a:lstStyle>
            <a:lvl1pPr>
              <a:defRPr/>
            </a:lvl1pPr>
          </a:lstStyle>
          <a:p>
            <a:pPr>
              <a:defRPr/>
            </a:pPr>
            <a:fld id="{C70087A2-5D24-4175-B9C4-6986950AB636}" type="datetimeFigureOut">
              <a:rPr lang="fr-FR"/>
              <a:pPr>
                <a:defRPr/>
              </a:pPr>
              <a:t>02/04/2020</a:t>
            </a:fld>
            <a:endParaRPr lang="fr-FR"/>
          </a:p>
        </p:txBody>
      </p:sp>
      <p:sp>
        <p:nvSpPr>
          <p:cNvPr id="6" name="Espace réservé du pied de page 4">
            <a:extLst>
              <a:ext uri="{FF2B5EF4-FFF2-40B4-BE49-F238E27FC236}">
                <a16:creationId xmlns:a16="http://schemas.microsoft.com/office/drawing/2014/main" id="{C20E2BD3-596B-4E02-9884-9156EA8621B2}"/>
              </a:ext>
            </a:extLst>
          </p:cNvPr>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a:extLst>
              <a:ext uri="{FF2B5EF4-FFF2-40B4-BE49-F238E27FC236}">
                <a16:creationId xmlns:a16="http://schemas.microsoft.com/office/drawing/2014/main" id="{F9275683-D67C-40E5-BCBB-D7BB99419C29}"/>
              </a:ext>
            </a:extLst>
          </p:cNvPr>
          <p:cNvSpPr>
            <a:spLocks noGrp="1"/>
          </p:cNvSpPr>
          <p:nvPr>
            <p:ph type="sldNum" sz="quarter" idx="12"/>
          </p:nvPr>
        </p:nvSpPr>
        <p:spPr/>
        <p:txBody>
          <a:bodyPr/>
          <a:lstStyle>
            <a:lvl1pPr>
              <a:defRPr/>
            </a:lvl1pPr>
          </a:lstStyle>
          <a:p>
            <a:pPr>
              <a:defRPr/>
            </a:pPr>
            <a:fld id="{063AA005-07E7-4465-A2F1-4C4D036A8530}" type="slidenum">
              <a:rPr lang="fr-FR"/>
              <a:pPr>
                <a:defRPr/>
              </a:pPr>
              <a:t>‹N°›</a:t>
            </a:fld>
            <a:endParaRPr lang="fr-FR"/>
          </a:p>
        </p:txBody>
      </p:sp>
    </p:spTree>
    <p:extLst>
      <p:ext uri="{BB962C8B-B14F-4D97-AF65-F5344CB8AC3E}">
        <p14:creationId xmlns:p14="http://schemas.microsoft.com/office/powerpoint/2010/main" val="3336370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Espace réservé du titre 1">
            <a:extLst>
              <a:ext uri="{FF2B5EF4-FFF2-40B4-BE49-F238E27FC236}">
                <a16:creationId xmlns:a16="http://schemas.microsoft.com/office/drawing/2014/main" id="{A5DA86C6-74A9-4464-8906-E7E1EC147663}"/>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fr-FR"/>
              <a:t>Modifiez le style du titre</a:t>
            </a:r>
          </a:p>
        </p:txBody>
      </p:sp>
      <p:sp>
        <p:nvSpPr>
          <p:cNvPr id="1027" name="Espace réservé du texte 2">
            <a:extLst>
              <a:ext uri="{FF2B5EF4-FFF2-40B4-BE49-F238E27FC236}">
                <a16:creationId xmlns:a16="http://schemas.microsoft.com/office/drawing/2014/main" id="{98ACB846-9147-4FDF-B3FA-88F10D9215FA}"/>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a:t>Cliquez pour modifier les styles du texte du masque</a:t>
            </a:r>
          </a:p>
          <a:p>
            <a:pPr lvl="1"/>
            <a:r>
              <a:rPr lang="fr-FR" altLang="fr-FR"/>
              <a:t>Deuxième niveau</a:t>
            </a:r>
          </a:p>
          <a:p>
            <a:pPr lvl="2"/>
            <a:r>
              <a:rPr lang="fr-FR" altLang="fr-FR"/>
              <a:t>Troisième niveau</a:t>
            </a:r>
          </a:p>
          <a:p>
            <a:pPr lvl="3"/>
            <a:r>
              <a:rPr lang="fr-FR" altLang="fr-FR"/>
              <a:t>Quatrième niveau</a:t>
            </a:r>
          </a:p>
          <a:p>
            <a:pPr lvl="4"/>
            <a:r>
              <a:rPr lang="fr-FR" altLang="fr-FR"/>
              <a:t>Cinquième niveau</a:t>
            </a:r>
          </a:p>
        </p:txBody>
      </p:sp>
      <p:sp>
        <p:nvSpPr>
          <p:cNvPr id="4" name="Espace réservé de la date 3">
            <a:extLst>
              <a:ext uri="{FF2B5EF4-FFF2-40B4-BE49-F238E27FC236}">
                <a16:creationId xmlns:a16="http://schemas.microsoft.com/office/drawing/2014/main" id="{ED89FD11-845A-413F-8FC8-EED47D1A88A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A8F0D161-D972-4893-80FD-41DEC28EDA09}" type="datetimeFigureOut">
              <a:rPr lang="fr-FR"/>
              <a:pPr>
                <a:defRPr/>
              </a:pPr>
              <a:t>02/04/2020</a:t>
            </a:fld>
            <a:endParaRPr lang="fr-FR"/>
          </a:p>
        </p:txBody>
      </p:sp>
      <p:sp>
        <p:nvSpPr>
          <p:cNvPr id="5" name="Espace réservé du pied de page 4">
            <a:extLst>
              <a:ext uri="{FF2B5EF4-FFF2-40B4-BE49-F238E27FC236}">
                <a16:creationId xmlns:a16="http://schemas.microsoft.com/office/drawing/2014/main" id="{0166BD6B-B0F7-44EE-856A-C8F2932CB2D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fr-FR"/>
          </a:p>
        </p:txBody>
      </p:sp>
      <p:sp>
        <p:nvSpPr>
          <p:cNvPr id="6" name="Espace réservé du numéro de diapositive 5">
            <a:extLst>
              <a:ext uri="{FF2B5EF4-FFF2-40B4-BE49-F238E27FC236}">
                <a16:creationId xmlns:a16="http://schemas.microsoft.com/office/drawing/2014/main" id="{5CDAB617-6231-41DD-9A32-D8A274096FA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defRPr>
            </a:lvl1pPr>
          </a:lstStyle>
          <a:p>
            <a:pPr>
              <a:defRPr/>
            </a:pPr>
            <a:fld id="{07ECC807-6EBB-4AF0-BF0D-FCEFCD20FEAB}" type="slidenum">
              <a:rPr lang="fr-FR"/>
              <a:pPr>
                <a:defRPr/>
              </a:pPr>
              <a:t>‹N°›</a:t>
            </a:fld>
            <a:endParaRPr lang="fr-FR"/>
          </a:p>
        </p:txBody>
      </p:sp>
      <p:pic>
        <p:nvPicPr>
          <p:cNvPr id="9" name="Picture 8" descr="A screenshot of a cell phone&#10;&#10;Description automatically generated">
            <a:extLst>
              <a:ext uri="{FF2B5EF4-FFF2-40B4-BE49-F238E27FC236}">
                <a16:creationId xmlns:a16="http://schemas.microsoft.com/office/drawing/2014/main" id="{58E6689A-6D30-4CA3-A6F1-379394375401}"/>
              </a:ext>
            </a:extLst>
          </p:cNvPr>
          <p:cNvPicPr>
            <a:picLocks noChangeAspect="1"/>
          </p:cNvPicPr>
          <p:nvPr userDrawn="1"/>
        </p:nvPicPr>
        <p:blipFill rotWithShape="1">
          <a:blip r:embed="rId13" cstate="print">
            <a:extLst>
              <a:ext uri="{28A0092B-C50C-407E-A947-70E740481C1C}">
                <a14:useLocalDpi xmlns:a14="http://schemas.microsoft.com/office/drawing/2010/main"/>
              </a:ext>
            </a:extLst>
          </a:blip>
          <a:srcRect/>
          <a:stretch/>
        </p:blipFill>
        <p:spPr>
          <a:xfrm>
            <a:off x="10611451" y="40957"/>
            <a:ext cx="1484697" cy="640080"/>
          </a:xfrm>
          <a:prstGeom prst="rect">
            <a:avLst/>
          </a:prstGeom>
        </p:spPr>
      </p:pic>
    </p:spTree>
  </p:cSld>
  <p:clrMap bg1="lt1" tx1="dk1" bg2="lt2" tx2="dk2" accent1="accent1" accent2="accent2" accent3="accent3" accent4="accent4" accent5="accent5" accent6="accent6" hlink="hlink" folHlink="folHlink"/>
  <p:sldLayoutIdLst>
    <p:sldLayoutId id="2147483731"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Lst>
  <p:txStyles>
    <p:titleStyle>
      <a:lvl1pPr algn="l" rtl="0" eaLnBrk="0" fontAlgn="base" hangingPunct="0">
        <a:lnSpc>
          <a:spcPct val="90000"/>
        </a:lnSpc>
        <a:spcBef>
          <a:spcPct val="0"/>
        </a:spcBef>
        <a:spcAft>
          <a:spcPct val="0"/>
        </a:spcAft>
        <a:defRPr sz="4000" b="1" kern="1200">
          <a:solidFill>
            <a:srgbClr val="00457C"/>
          </a:solidFill>
          <a:latin typeface="Arial" panose="020B0604020202020204" pitchFamily="34" charset="0"/>
          <a:ea typeface="+mj-ea"/>
          <a:cs typeface="Arial" panose="020B0604020202020204" pitchFamily="34" charset="0"/>
        </a:defRPr>
      </a:lvl1pPr>
      <a:lvl2pPr algn="l" rtl="0" eaLnBrk="0" fontAlgn="base" hangingPunct="0">
        <a:lnSpc>
          <a:spcPct val="90000"/>
        </a:lnSpc>
        <a:spcBef>
          <a:spcPct val="0"/>
        </a:spcBef>
        <a:spcAft>
          <a:spcPct val="0"/>
        </a:spcAft>
        <a:defRPr sz="4000" b="1">
          <a:solidFill>
            <a:srgbClr val="00457C"/>
          </a:solidFill>
          <a:latin typeface="Arial" panose="020B0604020202020204" pitchFamily="34" charset="0"/>
          <a:cs typeface="Arial" panose="020B0604020202020204" pitchFamily="34" charset="0"/>
        </a:defRPr>
      </a:lvl2pPr>
      <a:lvl3pPr algn="l" rtl="0" eaLnBrk="0" fontAlgn="base" hangingPunct="0">
        <a:lnSpc>
          <a:spcPct val="90000"/>
        </a:lnSpc>
        <a:spcBef>
          <a:spcPct val="0"/>
        </a:spcBef>
        <a:spcAft>
          <a:spcPct val="0"/>
        </a:spcAft>
        <a:defRPr sz="4000" b="1">
          <a:solidFill>
            <a:srgbClr val="00457C"/>
          </a:solidFill>
          <a:latin typeface="Arial" panose="020B0604020202020204" pitchFamily="34" charset="0"/>
          <a:cs typeface="Arial" panose="020B0604020202020204" pitchFamily="34" charset="0"/>
        </a:defRPr>
      </a:lvl3pPr>
      <a:lvl4pPr algn="l" rtl="0" eaLnBrk="0" fontAlgn="base" hangingPunct="0">
        <a:lnSpc>
          <a:spcPct val="90000"/>
        </a:lnSpc>
        <a:spcBef>
          <a:spcPct val="0"/>
        </a:spcBef>
        <a:spcAft>
          <a:spcPct val="0"/>
        </a:spcAft>
        <a:defRPr sz="4000" b="1">
          <a:solidFill>
            <a:srgbClr val="00457C"/>
          </a:solidFill>
          <a:latin typeface="Arial" panose="020B0604020202020204" pitchFamily="34" charset="0"/>
          <a:cs typeface="Arial" panose="020B0604020202020204" pitchFamily="34" charset="0"/>
        </a:defRPr>
      </a:lvl4pPr>
      <a:lvl5pPr algn="l" rtl="0" eaLnBrk="0" fontAlgn="base" hangingPunct="0">
        <a:lnSpc>
          <a:spcPct val="90000"/>
        </a:lnSpc>
        <a:spcBef>
          <a:spcPct val="0"/>
        </a:spcBef>
        <a:spcAft>
          <a:spcPct val="0"/>
        </a:spcAft>
        <a:defRPr sz="4000" b="1">
          <a:solidFill>
            <a:srgbClr val="00457C"/>
          </a:solidFill>
          <a:latin typeface="Arial" panose="020B0604020202020204" pitchFamily="34" charset="0"/>
          <a:cs typeface="Arial" panose="020B0604020202020204" pitchFamily="34" charset="0"/>
        </a:defRPr>
      </a:lvl5pPr>
      <a:lvl6pPr marL="457200" algn="l" rtl="0" fontAlgn="base">
        <a:lnSpc>
          <a:spcPct val="90000"/>
        </a:lnSpc>
        <a:spcBef>
          <a:spcPct val="0"/>
        </a:spcBef>
        <a:spcAft>
          <a:spcPct val="0"/>
        </a:spcAft>
        <a:defRPr sz="4000" b="1">
          <a:solidFill>
            <a:srgbClr val="00457C"/>
          </a:solidFill>
          <a:latin typeface="Arial" panose="020B0604020202020204" pitchFamily="34" charset="0"/>
          <a:cs typeface="Arial" panose="020B0604020202020204" pitchFamily="34" charset="0"/>
        </a:defRPr>
      </a:lvl6pPr>
      <a:lvl7pPr marL="914400" algn="l" rtl="0" fontAlgn="base">
        <a:lnSpc>
          <a:spcPct val="90000"/>
        </a:lnSpc>
        <a:spcBef>
          <a:spcPct val="0"/>
        </a:spcBef>
        <a:spcAft>
          <a:spcPct val="0"/>
        </a:spcAft>
        <a:defRPr sz="4000" b="1">
          <a:solidFill>
            <a:srgbClr val="00457C"/>
          </a:solidFill>
          <a:latin typeface="Arial" panose="020B0604020202020204" pitchFamily="34" charset="0"/>
          <a:cs typeface="Arial" panose="020B0604020202020204" pitchFamily="34" charset="0"/>
        </a:defRPr>
      </a:lvl7pPr>
      <a:lvl8pPr marL="1371600" algn="l" rtl="0" fontAlgn="base">
        <a:lnSpc>
          <a:spcPct val="90000"/>
        </a:lnSpc>
        <a:spcBef>
          <a:spcPct val="0"/>
        </a:spcBef>
        <a:spcAft>
          <a:spcPct val="0"/>
        </a:spcAft>
        <a:defRPr sz="4000" b="1">
          <a:solidFill>
            <a:srgbClr val="00457C"/>
          </a:solidFill>
          <a:latin typeface="Arial" panose="020B0604020202020204" pitchFamily="34" charset="0"/>
          <a:cs typeface="Arial" panose="020B0604020202020204" pitchFamily="34" charset="0"/>
        </a:defRPr>
      </a:lvl8pPr>
      <a:lvl9pPr marL="1828800" algn="l" rtl="0" fontAlgn="base">
        <a:lnSpc>
          <a:spcPct val="90000"/>
        </a:lnSpc>
        <a:spcBef>
          <a:spcPct val="0"/>
        </a:spcBef>
        <a:spcAft>
          <a:spcPct val="0"/>
        </a:spcAft>
        <a:defRPr sz="4000" b="1">
          <a:solidFill>
            <a:srgbClr val="00457C"/>
          </a:solidFill>
          <a:latin typeface="Arial" panose="020B0604020202020204" pitchFamily="34" charset="0"/>
          <a:cs typeface="Arial" panose="020B0604020202020204" pitchFamily="34" charset="0"/>
        </a:defRPr>
      </a:lvl9pPr>
    </p:titleStyle>
    <p:bodyStyle>
      <a:lvl1pPr marL="228600" indent="-228600" algn="l" rtl="0" eaLnBrk="0" fontAlgn="base" hangingPunct="0">
        <a:lnSpc>
          <a:spcPct val="90000"/>
        </a:lnSpc>
        <a:spcBef>
          <a:spcPts val="1000"/>
        </a:spcBef>
        <a:spcAft>
          <a:spcPct val="0"/>
        </a:spcAft>
        <a:buSzPct val="85000"/>
        <a:buFont typeface="Arial" panose="020B0604020202020204" pitchFamily="34" charset="0"/>
        <a:buChar char="•"/>
        <a:defRPr lang="fr-FR" altLang="fr-FR" sz="2800" kern="1200" dirty="0">
          <a:solidFill>
            <a:schemeClr val="tx1"/>
          </a:solidFill>
          <a:latin typeface="Arial" panose="020B0604020202020204" pitchFamily="34" charset="0"/>
          <a:ea typeface="+mn-ea"/>
          <a:cs typeface="Arial" panose="020B060402020202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lang="fr-FR" altLang="fr-FR" sz="2400" kern="1200" dirty="0">
          <a:solidFill>
            <a:schemeClr val="tx1"/>
          </a:solidFill>
          <a:latin typeface="Arial" panose="020B0604020202020204" pitchFamily="34" charset="0"/>
          <a:ea typeface="+mn-ea"/>
          <a:cs typeface="Arial" panose="020B060402020202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lang="fr-FR" altLang="fr-FR" sz="2000" kern="1200" dirty="0">
          <a:solidFill>
            <a:schemeClr val="tx1"/>
          </a:solidFill>
          <a:latin typeface="Arial" panose="020B0604020202020204" pitchFamily="34" charset="0"/>
          <a:ea typeface="+mn-ea"/>
          <a:cs typeface="Arial" panose="020B060402020202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lang="fr-FR" altLang="fr-FR" kern="1200" dirty="0">
          <a:solidFill>
            <a:schemeClr val="tx1"/>
          </a:solidFill>
          <a:latin typeface="Arial" panose="020B0604020202020204" pitchFamily="34" charset="0"/>
          <a:ea typeface="+mn-ea"/>
          <a:cs typeface="Arial" panose="020B060402020202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lang="fr-FR" altLang="fr-FR" kern="1200" dirty="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Espace réservé du titre 1">
            <a:extLst>
              <a:ext uri="{FF2B5EF4-FFF2-40B4-BE49-F238E27FC236}">
                <a16:creationId xmlns:a16="http://schemas.microsoft.com/office/drawing/2014/main" id="{A5DA86C6-74A9-4464-8906-E7E1EC147663}"/>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fr-FR"/>
              <a:t>Modifiez le style du titre</a:t>
            </a:r>
          </a:p>
        </p:txBody>
      </p:sp>
      <p:sp>
        <p:nvSpPr>
          <p:cNvPr id="1027" name="Espace réservé du texte 2">
            <a:extLst>
              <a:ext uri="{FF2B5EF4-FFF2-40B4-BE49-F238E27FC236}">
                <a16:creationId xmlns:a16="http://schemas.microsoft.com/office/drawing/2014/main" id="{98ACB846-9147-4FDF-B3FA-88F10D9215FA}"/>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a:t>Cliquez pour modifier les styles du texte du masque</a:t>
            </a:r>
          </a:p>
          <a:p>
            <a:pPr lvl="1"/>
            <a:r>
              <a:rPr lang="fr-FR" altLang="fr-FR"/>
              <a:t>Deuxième niveau</a:t>
            </a:r>
          </a:p>
          <a:p>
            <a:pPr lvl="2"/>
            <a:r>
              <a:rPr lang="fr-FR" altLang="fr-FR"/>
              <a:t>Troisième niveau</a:t>
            </a:r>
          </a:p>
          <a:p>
            <a:pPr lvl="3"/>
            <a:r>
              <a:rPr lang="fr-FR" altLang="fr-FR"/>
              <a:t>Quatrième niveau</a:t>
            </a:r>
          </a:p>
          <a:p>
            <a:pPr lvl="4"/>
            <a:r>
              <a:rPr lang="fr-FR" altLang="fr-FR"/>
              <a:t>Cinquième niveau</a:t>
            </a:r>
          </a:p>
        </p:txBody>
      </p:sp>
      <p:sp>
        <p:nvSpPr>
          <p:cNvPr id="4" name="Espace réservé de la date 3">
            <a:extLst>
              <a:ext uri="{FF2B5EF4-FFF2-40B4-BE49-F238E27FC236}">
                <a16:creationId xmlns:a16="http://schemas.microsoft.com/office/drawing/2014/main" id="{ED89FD11-845A-413F-8FC8-EED47D1A88A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A8F0D161-D972-4893-80FD-41DEC28EDA09}" type="datetimeFigureOut">
              <a:rPr lang="fr-FR"/>
              <a:pPr>
                <a:defRPr/>
              </a:pPr>
              <a:t>02/04/2020</a:t>
            </a:fld>
            <a:endParaRPr lang="fr-FR"/>
          </a:p>
        </p:txBody>
      </p:sp>
      <p:sp>
        <p:nvSpPr>
          <p:cNvPr id="5" name="Espace réservé du pied de page 4">
            <a:extLst>
              <a:ext uri="{FF2B5EF4-FFF2-40B4-BE49-F238E27FC236}">
                <a16:creationId xmlns:a16="http://schemas.microsoft.com/office/drawing/2014/main" id="{0166BD6B-B0F7-44EE-856A-C8F2932CB2D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fr-FR"/>
          </a:p>
        </p:txBody>
      </p:sp>
      <p:sp>
        <p:nvSpPr>
          <p:cNvPr id="6" name="Espace réservé du numéro de diapositive 5">
            <a:extLst>
              <a:ext uri="{FF2B5EF4-FFF2-40B4-BE49-F238E27FC236}">
                <a16:creationId xmlns:a16="http://schemas.microsoft.com/office/drawing/2014/main" id="{5CDAB617-6231-41DD-9A32-D8A274096FA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defRPr>
            </a:lvl1pPr>
          </a:lstStyle>
          <a:p>
            <a:pPr>
              <a:defRPr/>
            </a:pPr>
            <a:fld id="{07ECC807-6EBB-4AF0-BF0D-FCEFCD20FEAB}" type="slidenum">
              <a:rPr lang="fr-FR"/>
              <a:pPr>
                <a:defRPr/>
              </a:pPr>
              <a:t>‹N°›</a:t>
            </a:fld>
            <a:endParaRPr lang="fr-FR"/>
          </a:p>
        </p:txBody>
      </p:sp>
      <p:pic>
        <p:nvPicPr>
          <p:cNvPr id="9" name="Picture 8" descr="A screenshot of a cell phone&#10;&#10;Description automatically generated">
            <a:extLst>
              <a:ext uri="{FF2B5EF4-FFF2-40B4-BE49-F238E27FC236}">
                <a16:creationId xmlns:a16="http://schemas.microsoft.com/office/drawing/2014/main" id="{58E6689A-6D30-4CA3-A6F1-379394375401}"/>
              </a:ext>
            </a:extLst>
          </p:cNvPr>
          <p:cNvPicPr>
            <a:picLocks noChangeAspect="1"/>
          </p:cNvPicPr>
          <p:nvPr userDrawn="1"/>
        </p:nvPicPr>
        <p:blipFill rotWithShape="1">
          <a:blip r:embed="rId13" cstate="print">
            <a:extLst>
              <a:ext uri="{28A0092B-C50C-407E-A947-70E740481C1C}">
                <a14:useLocalDpi xmlns:a14="http://schemas.microsoft.com/office/drawing/2010/main"/>
              </a:ext>
            </a:extLst>
          </a:blip>
          <a:srcRect/>
          <a:stretch/>
        </p:blipFill>
        <p:spPr>
          <a:xfrm>
            <a:off x="10611451" y="40957"/>
            <a:ext cx="1484697" cy="640080"/>
          </a:xfrm>
          <a:prstGeom prst="rect">
            <a:avLst/>
          </a:prstGeom>
        </p:spPr>
      </p:pic>
    </p:spTree>
    <p:extLst>
      <p:ext uri="{BB962C8B-B14F-4D97-AF65-F5344CB8AC3E}">
        <p14:creationId xmlns:p14="http://schemas.microsoft.com/office/powerpoint/2010/main" val="156398145"/>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rtl="0" eaLnBrk="0" fontAlgn="base" hangingPunct="0">
        <a:lnSpc>
          <a:spcPct val="90000"/>
        </a:lnSpc>
        <a:spcBef>
          <a:spcPct val="0"/>
        </a:spcBef>
        <a:spcAft>
          <a:spcPct val="0"/>
        </a:spcAft>
        <a:defRPr sz="4000" b="1" kern="1200">
          <a:solidFill>
            <a:srgbClr val="00457C"/>
          </a:solidFill>
          <a:latin typeface="Arial" panose="020B0604020202020204" pitchFamily="34" charset="0"/>
          <a:ea typeface="+mj-ea"/>
          <a:cs typeface="Arial" panose="020B0604020202020204" pitchFamily="34" charset="0"/>
        </a:defRPr>
      </a:lvl1pPr>
      <a:lvl2pPr algn="l" rtl="0" eaLnBrk="0" fontAlgn="base" hangingPunct="0">
        <a:lnSpc>
          <a:spcPct val="90000"/>
        </a:lnSpc>
        <a:spcBef>
          <a:spcPct val="0"/>
        </a:spcBef>
        <a:spcAft>
          <a:spcPct val="0"/>
        </a:spcAft>
        <a:defRPr sz="4000" b="1">
          <a:solidFill>
            <a:srgbClr val="00457C"/>
          </a:solidFill>
          <a:latin typeface="Arial" panose="020B0604020202020204" pitchFamily="34" charset="0"/>
          <a:cs typeface="Arial" panose="020B0604020202020204" pitchFamily="34" charset="0"/>
        </a:defRPr>
      </a:lvl2pPr>
      <a:lvl3pPr algn="l" rtl="0" eaLnBrk="0" fontAlgn="base" hangingPunct="0">
        <a:lnSpc>
          <a:spcPct val="90000"/>
        </a:lnSpc>
        <a:spcBef>
          <a:spcPct val="0"/>
        </a:spcBef>
        <a:spcAft>
          <a:spcPct val="0"/>
        </a:spcAft>
        <a:defRPr sz="4000" b="1">
          <a:solidFill>
            <a:srgbClr val="00457C"/>
          </a:solidFill>
          <a:latin typeface="Arial" panose="020B0604020202020204" pitchFamily="34" charset="0"/>
          <a:cs typeface="Arial" panose="020B0604020202020204" pitchFamily="34" charset="0"/>
        </a:defRPr>
      </a:lvl3pPr>
      <a:lvl4pPr algn="l" rtl="0" eaLnBrk="0" fontAlgn="base" hangingPunct="0">
        <a:lnSpc>
          <a:spcPct val="90000"/>
        </a:lnSpc>
        <a:spcBef>
          <a:spcPct val="0"/>
        </a:spcBef>
        <a:spcAft>
          <a:spcPct val="0"/>
        </a:spcAft>
        <a:defRPr sz="4000" b="1">
          <a:solidFill>
            <a:srgbClr val="00457C"/>
          </a:solidFill>
          <a:latin typeface="Arial" panose="020B0604020202020204" pitchFamily="34" charset="0"/>
          <a:cs typeface="Arial" panose="020B0604020202020204" pitchFamily="34" charset="0"/>
        </a:defRPr>
      </a:lvl4pPr>
      <a:lvl5pPr algn="l" rtl="0" eaLnBrk="0" fontAlgn="base" hangingPunct="0">
        <a:lnSpc>
          <a:spcPct val="90000"/>
        </a:lnSpc>
        <a:spcBef>
          <a:spcPct val="0"/>
        </a:spcBef>
        <a:spcAft>
          <a:spcPct val="0"/>
        </a:spcAft>
        <a:defRPr sz="4000" b="1">
          <a:solidFill>
            <a:srgbClr val="00457C"/>
          </a:solidFill>
          <a:latin typeface="Arial" panose="020B0604020202020204" pitchFamily="34" charset="0"/>
          <a:cs typeface="Arial" panose="020B0604020202020204" pitchFamily="34" charset="0"/>
        </a:defRPr>
      </a:lvl5pPr>
      <a:lvl6pPr marL="457200" algn="l" rtl="0" fontAlgn="base">
        <a:lnSpc>
          <a:spcPct val="90000"/>
        </a:lnSpc>
        <a:spcBef>
          <a:spcPct val="0"/>
        </a:spcBef>
        <a:spcAft>
          <a:spcPct val="0"/>
        </a:spcAft>
        <a:defRPr sz="4000" b="1">
          <a:solidFill>
            <a:srgbClr val="00457C"/>
          </a:solidFill>
          <a:latin typeface="Arial" panose="020B0604020202020204" pitchFamily="34" charset="0"/>
          <a:cs typeface="Arial" panose="020B0604020202020204" pitchFamily="34" charset="0"/>
        </a:defRPr>
      </a:lvl6pPr>
      <a:lvl7pPr marL="914400" algn="l" rtl="0" fontAlgn="base">
        <a:lnSpc>
          <a:spcPct val="90000"/>
        </a:lnSpc>
        <a:spcBef>
          <a:spcPct val="0"/>
        </a:spcBef>
        <a:spcAft>
          <a:spcPct val="0"/>
        </a:spcAft>
        <a:defRPr sz="4000" b="1">
          <a:solidFill>
            <a:srgbClr val="00457C"/>
          </a:solidFill>
          <a:latin typeface="Arial" panose="020B0604020202020204" pitchFamily="34" charset="0"/>
          <a:cs typeface="Arial" panose="020B0604020202020204" pitchFamily="34" charset="0"/>
        </a:defRPr>
      </a:lvl7pPr>
      <a:lvl8pPr marL="1371600" algn="l" rtl="0" fontAlgn="base">
        <a:lnSpc>
          <a:spcPct val="90000"/>
        </a:lnSpc>
        <a:spcBef>
          <a:spcPct val="0"/>
        </a:spcBef>
        <a:spcAft>
          <a:spcPct val="0"/>
        </a:spcAft>
        <a:defRPr sz="4000" b="1">
          <a:solidFill>
            <a:srgbClr val="00457C"/>
          </a:solidFill>
          <a:latin typeface="Arial" panose="020B0604020202020204" pitchFamily="34" charset="0"/>
          <a:cs typeface="Arial" panose="020B0604020202020204" pitchFamily="34" charset="0"/>
        </a:defRPr>
      </a:lvl8pPr>
      <a:lvl9pPr marL="1828800" algn="l" rtl="0" fontAlgn="base">
        <a:lnSpc>
          <a:spcPct val="90000"/>
        </a:lnSpc>
        <a:spcBef>
          <a:spcPct val="0"/>
        </a:spcBef>
        <a:spcAft>
          <a:spcPct val="0"/>
        </a:spcAft>
        <a:defRPr sz="4000" b="1">
          <a:solidFill>
            <a:srgbClr val="00457C"/>
          </a:solidFill>
          <a:latin typeface="Arial" panose="020B0604020202020204" pitchFamily="34" charset="0"/>
          <a:cs typeface="Arial" panose="020B0604020202020204" pitchFamily="34" charset="0"/>
        </a:defRPr>
      </a:lvl9pPr>
    </p:titleStyle>
    <p:bodyStyle>
      <a:lvl1pPr marL="228600" indent="-228600" algn="l" rtl="0" eaLnBrk="0" fontAlgn="base" hangingPunct="0">
        <a:lnSpc>
          <a:spcPct val="90000"/>
        </a:lnSpc>
        <a:spcBef>
          <a:spcPts val="1000"/>
        </a:spcBef>
        <a:spcAft>
          <a:spcPct val="0"/>
        </a:spcAft>
        <a:buSzPct val="85000"/>
        <a:buFont typeface="Arial" panose="020B0604020202020204" pitchFamily="34" charset="0"/>
        <a:buChar char="•"/>
        <a:defRPr lang="fr-FR" altLang="fr-FR" sz="2800" kern="1200" dirty="0">
          <a:solidFill>
            <a:schemeClr val="tx1"/>
          </a:solidFill>
          <a:latin typeface="Arial" panose="020B0604020202020204" pitchFamily="34" charset="0"/>
          <a:ea typeface="+mn-ea"/>
          <a:cs typeface="Arial" panose="020B060402020202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lang="fr-FR" altLang="fr-FR" sz="2400" kern="1200" dirty="0">
          <a:solidFill>
            <a:schemeClr val="tx1"/>
          </a:solidFill>
          <a:latin typeface="Arial" panose="020B0604020202020204" pitchFamily="34" charset="0"/>
          <a:ea typeface="+mn-ea"/>
          <a:cs typeface="Arial" panose="020B060402020202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lang="fr-FR" altLang="fr-FR" sz="2000" kern="1200" dirty="0">
          <a:solidFill>
            <a:schemeClr val="tx1"/>
          </a:solidFill>
          <a:latin typeface="Arial" panose="020B0604020202020204" pitchFamily="34" charset="0"/>
          <a:ea typeface="+mn-ea"/>
          <a:cs typeface="Arial" panose="020B060402020202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lang="fr-FR" altLang="fr-FR" kern="1200" dirty="0">
          <a:solidFill>
            <a:schemeClr val="tx1"/>
          </a:solidFill>
          <a:latin typeface="Arial" panose="020B0604020202020204" pitchFamily="34" charset="0"/>
          <a:ea typeface="+mn-ea"/>
          <a:cs typeface="Arial" panose="020B060402020202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lang="fr-FR" altLang="fr-FR" kern="1200" dirty="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19.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18.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9.xml"/></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9.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9.xml"/></Relationships>
</file>

<file path=ppt/slides/_rels/slide3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3.png"/><Relationship Id="rId1" Type="http://schemas.openxmlformats.org/officeDocument/2006/relationships/slideLayout" Target="../slideLayouts/slideLayout19.xml"/></Relationships>
</file>

<file path=ppt/slides/_rels/slide3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3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1.xml"/><Relationship Id="rId1" Type="http://schemas.openxmlformats.org/officeDocument/2006/relationships/slideLayout" Target="../slideLayouts/slideLayout19.xml"/></Relationships>
</file>

<file path=ppt/slides/_rels/slide3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2.xml"/><Relationship Id="rId1" Type="http://schemas.openxmlformats.org/officeDocument/2006/relationships/slideLayout" Target="../slideLayouts/slideLayout19.xml"/></Relationships>
</file>

<file path=ppt/slides/_rels/slide3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4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9.xml"/></Relationships>
</file>

<file path=ppt/slides/_rels/slide4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9.xml"/></Relationships>
</file>

<file path=ppt/slides/_rels/slide4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3.xml"/><Relationship Id="rId1" Type="http://schemas.openxmlformats.org/officeDocument/2006/relationships/slideLayout" Target="../slideLayouts/slideLayout19.xml"/></Relationships>
</file>

<file path=ppt/slides/_rels/slide43.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9.xml"/></Relationships>
</file>

<file path=ppt/slides/_rels/slide44.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9.xml"/></Relationships>
</file>

<file path=ppt/slides/_rels/slide45.xml.rels><?xml version="1.0" encoding="UTF-8" standalone="yes"?>
<Relationships xmlns="http://schemas.openxmlformats.org/package/2006/relationships"><Relationship Id="rId3" Type="http://schemas.openxmlformats.org/officeDocument/2006/relationships/hyperlink" Target="mailto:Landi.dutoit@uct.ac.za" TargetMode="External"/><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www.actuarialcolloquium2020.com/" TargetMode="External"/></Relationships>
</file>

<file path=ppt/slides/_rels/slide4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40000"/>
            <a:lum/>
          </a:blip>
          <a:srcRect/>
          <a:stretch>
            <a:fillRect t="-6000" b="-6000"/>
          </a:stretch>
        </a:blipFill>
        <a:effectLst/>
      </p:bgPr>
    </p:bg>
    <p:spTree>
      <p:nvGrpSpPr>
        <p:cNvPr id="1" name=""/>
        <p:cNvGrpSpPr/>
        <p:nvPr/>
      </p:nvGrpSpPr>
      <p:grpSpPr>
        <a:xfrm>
          <a:off x="0" y="0"/>
          <a:ext cx="0" cy="0"/>
          <a:chOff x="0" y="0"/>
          <a:chExt cx="0" cy="0"/>
        </a:xfrm>
      </p:grpSpPr>
      <p:sp>
        <p:nvSpPr>
          <p:cNvPr id="4100" name="ZoneTexte 5">
            <a:extLst>
              <a:ext uri="{FF2B5EF4-FFF2-40B4-BE49-F238E27FC236}">
                <a16:creationId xmlns:a16="http://schemas.microsoft.com/office/drawing/2014/main" id="{F00A1025-FDFB-47F3-8B82-A0DBD3A44AA6}"/>
              </a:ext>
            </a:extLst>
          </p:cNvPr>
          <p:cNvSpPr txBox="1">
            <a:spLocks noChangeArrowheads="1"/>
          </p:cNvSpPr>
          <p:nvPr/>
        </p:nvSpPr>
        <p:spPr bwMode="auto">
          <a:xfrm>
            <a:off x="447675" y="1879346"/>
            <a:ext cx="10901363"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SzPct val="85000"/>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9pPr>
          </a:lstStyle>
          <a:p>
            <a:pPr eaLnBrk="1" hangingPunct="1">
              <a:lnSpc>
                <a:spcPct val="100000"/>
              </a:lnSpc>
              <a:spcBef>
                <a:spcPct val="0"/>
              </a:spcBef>
              <a:buSzTx/>
              <a:buFontTx/>
              <a:buNone/>
            </a:pPr>
            <a:r>
              <a:rPr lang="en-US" altLang="fr-FR" sz="3600" b="1" dirty="0">
                <a:solidFill>
                  <a:srgbClr val="C00000"/>
                </a:solidFill>
                <a:latin typeface="Roboto" panose="02000000000000000000" pitchFamily="2" charset="0"/>
                <a:ea typeface="Roboto" panose="02000000000000000000" pitchFamily="2" charset="0"/>
              </a:rPr>
              <a:t>Disability income claim intervention</a:t>
            </a:r>
          </a:p>
          <a:p>
            <a:pPr eaLnBrk="1" hangingPunct="1">
              <a:lnSpc>
                <a:spcPct val="100000"/>
              </a:lnSpc>
              <a:spcBef>
                <a:spcPct val="0"/>
              </a:spcBef>
              <a:buSzTx/>
              <a:buFontTx/>
              <a:buNone/>
            </a:pPr>
            <a:r>
              <a:rPr lang="en-US" altLang="fr-FR" sz="3600" b="1" dirty="0">
                <a:solidFill>
                  <a:srgbClr val="C00000"/>
                </a:solidFill>
                <a:latin typeface="Roboto" panose="02000000000000000000" pitchFamily="2" charset="0"/>
                <a:ea typeface="Roboto" panose="02000000000000000000" pitchFamily="2" charset="0"/>
              </a:rPr>
              <a:t>- </a:t>
            </a:r>
            <a:r>
              <a:rPr lang="en-US" altLang="fr-FR" sz="3600" b="1" i="1" dirty="0">
                <a:solidFill>
                  <a:srgbClr val="C00000"/>
                </a:solidFill>
                <a:latin typeface="Roboto" panose="02000000000000000000" pitchFamily="2" charset="0"/>
                <a:ea typeface="Roboto" panose="02000000000000000000" pitchFamily="2" charset="0"/>
              </a:rPr>
              <a:t>who are the selected few, and</a:t>
            </a:r>
            <a:br>
              <a:rPr lang="en-US" altLang="fr-FR" sz="3600" b="1" i="1" dirty="0">
                <a:solidFill>
                  <a:srgbClr val="C00000"/>
                </a:solidFill>
                <a:latin typeface="Roboto" panose="02000000000000000000" pitchFamily="2" charset="0"/>
                <a:ea typeface="Roboto" panose="02000000000000000000" pitchFamily="2" charset="0"/>
              </a:rPr>
            </a:br>
            <a:r>
              <a:rPr lang="en-US" altLang="fr-FR" sz="3600" b="1" i="1" dirty="0">
                <a:solidFill>
                  <a:srgbClr val="C00000"/>
                </a:solidFill>
                <a:latin typeface="Roboto" panose="02000000000000000000" pitchFamily="2" charset="0"/>
                <a:ea typeface="Roboto" panose="02000000000000000000" pitchFamily="2" charset="0"/>
              </a:rPr>
              <a:t>- the impact on their return to work</a:t>
            </a:r>
          </a:p>
        </p:txBody>
      </p:sp>
      <p:sp>
        <p:nvSpPr>
          <p:cNvPr id="4101" name="Inhaltsplatzhalter 15">
            <a:extLst>
              <a:ext uri="{FF2B5EF4-FFF2-40B4-BE49-F238E27FC236}">
                <a16:creationId xmlns:a16="http://schemas.microsoft.com/office/drawing/2014/main" id="{892830A4-B737-494A-9055-14DEFE9D8CF1}"/>
              </a:ext>
            </a:extLst>
          </p:cNvPr>
          <p:cNvSpPr txBox="1">
            <a:spLocks noChangeArrowheads="1"/>
          </p:cNvSpPr>
          <p:nvPr/>
        </p:nvSpPr>
        <p:spPr bwMode="auto">
          <a:xfrm>
            <a:off x="447675" y="4314825"/>
            <a:ext cx="6924675" cy="233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SzPct val="85000"/>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9pPr>
          </a:lstStyle>
          <a:p>
            <a:pPr eaLnBrk="1" hangingPunct="1">
              <a:buSzTx/>
              <a:buNone/>
            </a:pPr>
            <a:r>
              <a:rPr lang="en-US" altLang="fr-FR" sz="2400" b="1" dirty="0" err="1">
                <a:latin typeface="Calibri" panose="020F0502020204030204" pitchFamily="34" charset="0"/>
              </a:rPr>
              <a:t>Landi</a:t>
            </a:r>
            <a:r>
              <a:rPr lang="en-US" altLang="fr-FR" sz="2400" b="1" dirty="0">
                <a:latin typeface="Calibri" panose="020F0502020204030204" pitchFamily="34" charset="0"/>
              </a:rPr>
              <a:t> du Toit, </a:t>
            </a:r>
            <a:br>
              <a:rPr lang="en-US" altLang="fr-FR" sz="2400" b="1" dirty="0">
                <a:latin typeface="Calibri" panose="020F0502020204030204" pitchFamily="34" charset="0"/>
              </a:rPr>
            </a:br>
            <a:r>
              <a:rPr lang="en-US" altLang="fr-FR" sz="2400" b="1" dirty="0">
                <a:latin typeface="Calibri" panose="020F0502020204030204" pitchFamily="34" charset="0"/>
              </a:rPr>
              <a:t>University of Cape Town</a:t>
            </a:r>
          </a:p>
          <a:p>
            <a:pPr eaLnBrk="1" hangingPunct="1">
              <a:buSzTx/>
              <a:buFont typeface="Arial" panose="020B0604020202020204" pitchFamily="34" charset="0"/>
              <a:buNone/>
            </a:pPr>
            <a:endParaRPr lang="en-US" altLang="fr-FR" sz="2400" dirty="0">
              <a:latin typeface="Calibri" panose="020F0502020204030204" pitchFamily="34" charset="0"/>
            </a:endParaRPr>
          </a:p>
          <a:p>
            <a:pPr eaLnBrk="1" hangingPunct="1">
              <a:buSzTx/>
              <a:buFont typeface="Arial" panose="020B0604020202020204" pitchFamily="34" charset="0"/>
              <a:buNone/>
            </a:pPr>
            <a:r>
              <a:rPr lang="en-US" altLang="fr-FR" sz="2400" b="1" dirty="0">
                <a:latin typeface="Calibri" panose="020F0502020204030204" pitchFamily="34" charset="0"/>
              </a:rPr>
              <a:t>May 11</a:t>
            </a:r>
            <a:r>
              <a:rPr lang="en-US" altLang="fr-FR" sz="2400" b="1" baseline="30000" dirty="0">
                <a:latin typeface="Calibri" panose="020F0502020204030204" pitchFamily="34" charset="0"/>
              </a:rPr>
              <a:t>th</a:t>
            </a:r>
            <a:r>
              <a:rPr lang="en-US" altLang="fr-FR" sz="2400" b="1" dirty="0">
                <a:latin typeface="Calibri" panose="020F0502020204030204" pitchFamily="34" charset="0"/>
              </a:rPr>
              <a:t> – May 15</a:t>
            </a:r>
            <a:r>
              <a:rPr lang="en-US" altLang="fr-FR" sz="2400" b="1" baseline="30000" dirty="0">
                <a:latin typeface="Calibri" panose="020F0502020204030204" pitchFamily="34" charset="0"/>
              </a:rPr>
              <a:t>th</a:t>
            </a:r>
            <a:r>
              <a:rPr lang="en-US" altLang="fr-FR" sz="2400" b="1" dirty="0">
                <a:latin typeface="Calibri" panose="020F0502020204030204" pitchFamily="34" charset="0"/>
              </a:rPr>
              <a:t> 2020 </a:t>
            </a:r>
          </a:p>
        </p:txBody>
      </p:sp>
      <p:pic>
        <p:nvPicPr>
          <p:cNvPr id="4" name="Picture 3" descr="A close up of a logo&#10;&#10;Description automatically generated">
            <a:extLst>
              <a:ext uri="{FF2B5EF4-FFF2-40B4-BE49-F238E27FC236}">
                <a16:creationId xmlns:a16="http://schemas.microsoft.com/office/drawing/2014/main" id="{E9C361AA-C299-43B0-B886-A1D8BEC73E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78219" y="318013"/>
            <a:ext cx="3829687" cy="137585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ED4FF9-9E3B-A34B-AF0B-451EE9CBBC9D}"/>
              </a:ext>
            </a:extLst>
          </p:cNvPr>
          <p:cNvSpPr>
            <a:spLocks noGrp="1"/>
          </p:cNvSpPr>
          <p:nvPr>
            <p:ph type="title"/>
          </p:nvPr>
        </p:nvSpPr>
        <p:spPr/>
        <p:txBody>
          <a:bodyPr/>
          <a:lstStyle/>
          <a:p>
            <a:r>
              <a:rPr lang="en-US" dirty="0"/>
              <a:t>2. Data </a:t>
            </a:r>
            <a:br>
              <a:rPr lang="en-US" dirty="0"/>
            </a:br>
            <a:r>
              <a:rPr lang="en-US" dirty="0"/>
              <a:t>Claim factors</a:t>
            </a:r>
          </a:p>
        </p:txBody>
      </p:sp>
      <p:sp>
        <p:nvSpPr>
          <p:cNvPr id="3" name="Content Placeholder 2">
            <a:extLst>
              <a:ext uri="{FF2B5EF4-FFF2-40B4-BE49-F238E27FC236}">
                <a16:creationId xmlns:a16="http://schemas.microsoft.com/office/drawing/2014/main" id="{65BD330F-CAFD-A544-B372-CE738647FCBE}"/>
              </a:ext>
            </a:extLst>
          </p:cNvPr>
          <p:cNvSpPr>
            <a:spLocks noGrp="1"/>
          </p:cNvSpPr>
          <p:nvPr>
            <p:ph idx="1"/>
          </p:nvPr>
        </p:nvSpPr>
        <p:spPr>
          <a:xfrm>
            <a:off x="5808133" y="278088"/>
            <a:ext cx="5678424" cy="6301824"/>
          </a:xfrm>
        </p:spPr>
        <p:txBody>
          <a:bodyPr>
            <a:noAutofit/>
          </a:bodyPr>
          <a:lstStyle/>
          <a:p>
            <a:r>
              <a:rPr lang="en-ZA" sz="2200" b="1" dirty="0"/>
              <a:t>Claim characteristics</a:t>
            </a:r>
          </a:p>
          <a:p>
            <a:pPr lvl="1"/>
            <a:r>
              <a:rPr lang="en-ZA" sz="2200" dirty="0"/>
              <a:t>1. Claim intervention</a:t>
            </a:r>
          </a:p>
          <a:p>
            <a:pPr lvl="1"/>
            <a:r>
              <a:rPr lang="en-ZA" sz="2200" dirty="0"/>
              <a:t>2. Date of disability</a:t>
            </a:r>
          </a:p>
          <a:p>
            <a:pPr lvl="1"/>
            <a:r>
              <a:rPr lang="en-ZA" sz="2200" dirty="0"/>
              <a:t>3. Claim duration</a:t>
            </a:r>
          </a:p>
          <a:p>
            <a:pPr lvl="1"/>
            <a:r>
              <a:rPr lang="en-ZA" sz="2200" dirty="0"/>
              <a:t>4. Cause of disability</a:t>
            </a:r>
          </a:p>
          <a:p>
            <a:r>
              <a:rPr lang="en-ZA" sz="2200" b="1" dirty="0"/>
              <a:t>Demographic</a:t>
            </a:r>
          </a:p>
          <a:p>
            <a:pPr lvl="1"/>
            <a:r>
              <a:rPr lang="en-ZA" sz="2200" dirty="0"/>
              <a:t>5. Age</a:t>
            </a:r>
          </a:p>
          <a:p>
            <a:pPr lvl="1"/>
            <a:r>
              <a:rPr lang="en-ZA" sz="2200" dirty="0"/>
              <a:t>6. Sex</a:t>
            </a:r>
          </a:p>
          <a:p>
            <a:pPr lvl="1"/>
            <a:r>
              <a:rPr lang="en-ZA" sz="2200" dirty="0"/>
              <a:t>7. Education level</a:t>
            </a:r>
          </a:p>
          <a:p>
            <a:r>
              <a:rPr lang="en-ZA" sz="2200" b="1" dirty="0"/>
              <a:t>Occupation-related</a:t>
            </a:r>
          </a:p>
          <a:p>
            <a:pPr lvl="1"/>
            <a:r>
              <a:rPr lang="en-ZA" sz="2200" dirty="0"/>
              <a:t>8. Salary</a:t>
            </a:r>
          </a:p>
          <a:p>
            <a:pPr lvl="1"/>
            <a:r>
              <a:rPr lang="en-ZA" sz="2200" dirty="0"/>
              <a:t>9. Occupation field</a:t>
            </a:r>
          </a:p>
          <a:p>
            <a:pPr lvl="1"/>
            <a:r>
              <a:rPr lang="en-ZA" sz="2200" dirty="0"/>
              <a:t>10. Occupation level</a:t>
            </a:r>
          </a:p>
          <a:p>
            <a:pPr lvl="1"/>
            <a:r>
              <a:rPr lang="en-ZA" sz="2200" dirty="0"/>
              <a:t>11. Occupation strength rating</a:t>
            </a:r>
          </a:p>
          <a:p>
            <a:r>
              <a:rPr lang="en-ZA" sz="2200" b="1" dirty="0"/>
              <a:t>Policy characteristics</a:t>
            </a:r>
          </a:p>
          <a:p>
            <a:pPr lvl="1"/>
            <a:r>
              <a:rPr lang="en-ZA" sz="2200" dirty="0"/>
              <a:t>12. Benefit amount</a:t>
            </a:r>
          </a:p>
          <a:p>
            <a:pPr lvl="1"/>
            <a:r>
              <a:rPr lang="en-ZA" sz="2200" dirty="0"/>
              <a:t>13. Replacement ratio</a:t>
            </a:r>
          </a:p>
        </p:txBody>
      </p:sp>
      <p:sp>
        <p:nvSpPr>
          <p:cNvPr id="4" name="Text Placeholder 3">
            <a:extLst>
              <a:ext uri="{FF2B5EF4-FFF2-40B4-BE49-F238E27FC236}">
                <a16:creationId xmlns:a16="http://schemas.microsoft.com/office/drawing/2014/main" id="{3DF3C738-8837-9844-A349-D49139CF7486}"/>
              </a:ext>
            </a:extLst>
          </p:cNvPr>
          <p:cNvSpPr>
            <a:spLocks noGrp="1"/>
          </p:cNvSpPr>
          <p:nvPr>
            <p:ph type="body" sz="half" idx="2"/>
          </p:nvPr>
        </p:nvSpPr>
        <p:spPr>
          <a:solidFill>
            <a:schemeClr val="accent1">
              <a:lumMod val="20000"/>
              <a:lumOff val="80000"/>
            </a:schemeClr>
          </a:solidFill>
        </p:spPr>
        <p:txBody>
          <a:bodyPr>
            <a:noAutofit/>
          </a:bodyPr>
          <a:lstStyle/>
          <a:p>
            <a:r>
              <a:rPr lang="en-ZA" sz="2200" dirty="0"/>
              <a:t>The selection of claim factors was done by considering</a:t>
            </a:r>
          </a:p>
          <a:p>
            <a:pPr marL="285750" indent="-285750">
              <a:buFont typeface="Arial" panose="020B0604020202020204" pitchFamily="34" charset="0"/>
              <a:buChar char="•"/>
            </a:pPr>
            <a:r>
              <a:rPr lang="en-ZA" sz="2200" b="1" dirty="0"/>
              <a:t>Literature</a:t>
            </a:r>
            <a:r>
              <a:rPr lang="en-ZA" sz="2200" dirty="0"/>
              <a:t> on claim factors significantly correlated to RTW; </a:t>
            </a:r>
          </a:p>
          <a:p>
            <a:pPr marL="285750" indent="-285750">
              <a:buFont typeface="Arial" panose="020B0604020202020204" pitchFamily="34" charset="0"/>
              <a:buChar char="•"/>
            </a:pPr>
            <a:r>
              <a:rPr lang="en-ZA" sz="2200" dirty="0"/>
              <a:t>Taking into account </a:t>
            </a:r>
            <a:r>
              <a:rPr lang="en-ZA" sz="2200" b="1" dirty="0"/>
              <a:t>data completeness</a:t>
            </a:r>
          </a:p>
          <a:p>
            <a:pPr marL="285750" indent="-285750">
              <a:buFont typeface="Arial" panose="020B0604020202020204" pitchFamily="34" charset="0"/>
              <a:buChar char="•"/>
            </a:pPr>
            <a:r>
              <a:rPr lang="en-ZA" sz="2200" b="1" dirty="0"/>
              <a:t>Researcher judgement </a:t>
            </a:r>
            <a:r>
              <a:rPr lang="en-ZA" sz="2200" dirty="0"/>
              <a:t>regarding potential </a:t>
            </a:r>
            <a:r>
              <a:rPr lang="en-ZA" sz="2200" b="1" dirty="0"/>
              <a:t>usefulness</a:t>
            </a:r>
            <a:r>
              <a:rPr lang="en-ZA" sz="2200" dirty="0"/>
              <a:t> to explain RTW</a:t>
            </a:r>
          </a:p>
          <a:p>
            <a:endParaRPr lang="en-ZA" sz="2200" dirty="0"/>
          </a:p>
          <a:p>
            <a:endParaRPr lang="en-US" sz="2200" dirty="0"/>
          </a:p>
        </p:txBody>
      </p:sp>
    </p:spTree>
    <p:extLst>
      <p:ext uri="{BB962C8B-B14F-4D97-AF65-F5344CB8AC3E}">
        <p14:creationId xmlns:p14="http://schemas.microsoft.com/office/powerpoint/2010/main" val="2345291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11" end="11"/>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
                                            <p:txEl>
                                              <p:pRg st="12" end="12"/>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
                                            <p:txEl>
                                              <p:pRg st="14" end="14"/>
                                            </p:tx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
                                            <p:txEl>
                                              <p:pRg st="15" end="15"/>
                                            </p:txEl>
                                          </p:spTgt>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
                                            <p:txEl>
                                              <p:pRg st="16" end="16"/>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4">
                                            <p:bg/>
                                          </p:spTgt>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4">
                                            <p:txEl>
                                              <p:pRg st="0" end="0"/>
                                            </p:txEl>
                                          </p:spTgt>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4">
                                            <p:txEl>
                                              <p:pRg st="1" end="1"/>
                                            </p:txEl>
                                          </p:spTgt>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4">
                                            <p:txEl>
                                              <p:pRg st="2" end="2"/>
                                            </p:txEl>
                                          </p:spTgt>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uiExpand="1" build="p"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4154C9-3FB4-5742-9AA7-37A97C9748D2}"/>
              </a:ext>
            </a:extLst>
          </p:cNvPr>
          <p:cNvSpPr>
            <a:spLocks noGrp="1"/>
          </p:cNvSpPr>
          <p:nvPr>
            <p:ph type="title"/>
          </p:nvPr>
        </p:nvSpPr>
        <p:spPr/>
        <p:txBody>
          <a:bodyPr/>
          <a:lstStyle/>
          <a:p>
            <a:r>
              <a:rPr lang="en-US" dirty="0"/>
              <a:t>2. Data</a:t>
            </a:r>
            <a:br>
              <a:rPr lang="en-US" dirty="0"/>
            </a:br>
            <a:r>
              <a:rPr lang="en-US" dirty="0"/>
              <a:t>Claim outcome</a:t>
            </a:r>
          </a:p>
        </p:txBody>
      </p:sp>
      <p:sp>
        <p:nvSpPr>
          <p:cNvPr id="4" name="Text Placeholder 3">
            <a:extLst>
              <a:ext uri="{FF2B5EF4-FFF2-40B4-BE49-F238E27FC236}">
                <a16:creationId xmlns:a16="http://schemas.microsoft.com/office/drawing/2014/main" id="{E69F3D09-378E-BF44-86B5-650D2F634B3C}"/>
              </a:ext>
            </a:extLst>
          </p:cNvPr>
          <p:cNvSpPr>
            <a:spLocks noGrp="1"/>
          </p:cNvSpPr>
          <p:nvPr>
            <p:ph type="body" sz="half" idx="2"/>
          </p:nvPr>
        </p:nvSpPr>
        <p:spPr>
          <a:xfrm>
            <a:off x="839788" y="2257506"/>
            <a:ext cx="2873231" cy="3367439"/>
          </a:xfrm>
          <a:solidFill>
            <a:schemeClr val="accent1">
              <a:lumMod val="20000"/>
              <a:lumOff val="80000"/>
            </a:schemeClr>
          </a:solidFill>
        </p:spPr>
        <p:txBody>
          <a:bodyPr>
            <a:noAutofit/>
          </a:bodyPr>
          <a:lstStyle/>
          <a:p>
            <a:r>
              <a:rPr lang="en-ZA" sz="2400" dirty="0"/>
              <a:t>A </a:t>
            </a:r>
            <a:r>
              <a:rPr lang="en-ZA" sz="2400" b="1" dirty="0"/>
              <a:t>RTW-indicator</a:t>
            </a:r>
            <a:r>
              <a:rPr lang="en-ZA" sz="2400" dirty="0"/>
              <a:t> variable was created:</a:t>
            </a:r>
          </a:p>
          <a:p>
            <a:r>
              <a:rPr lang="en-ZA" sz="2400" b="1" dirty="0"/>
              <a:t>1 :</a:t>
            </a:r>
            <a:r>
              <a:rPr lang="en-ZA" sz="2400" dirty="0"/>
              <a:t> “RTW" and “Deemed capable to RTW”</a:t>
            </a:r>
          </a:p>
          <a:p>
            <a:r>
              <a:rPr lang="en-ZA" sz="2400" b="1" dirty="0"/>
              <a:t>0</a:t>
            </a:r>
            <a:r>
              <a:rPr lang="en-ZA" sz="2400" dirty="0"/>
              <a:t> : All other outcomes </a:t>
            </a:r>
          </a:p>
          <a:p>
            <a:endParaRPr lang="en-US" sz="2400" dirty="0"/>
          </a:p>
        </p:txBody>
      </p:sp>
      <p:pic>
        <p:nvPicPr>
          <p:cNvPr id="6" name="Picture 5">
            <a:extLst>
              <a:ext uri="{FF2B5EF4-FFF2-40B4-BE49-F238E27FC236}">
                <a16:creationId xmlns:a16="http://schemas.microsoft.com/office/drawing/2014/main" id="{CECD6CCB-B528-E146-AC21-87842BD9AF8C}"/>
              </a:ext>
            </a:extLst>
          </p:cNvPr>
          <p:cNvPicPr>
            <a:picLocks noChangeAspect="1"/>
          </p:cNvPicPr>
          <p:nvPr/>
        </p:nvPicPr>
        <p:blipFill>
          <a:blip r:embed="rId2"/>
          <a:stretch>
            <a:fillRect/>
          </a:stretch>
        </p:blipFill>
        <p:spPr>
          <a:xfrm>
            <a:off x="3987800" y="786410"/>
            <a:ext cx="8204200" cy="4965700"/>
          </a:xfrm>
          <a:prstGeom prst="rect">
            <a:avLst/>
          </a:prstGeom>
        </p:spPr>
      </p:pic>
    </p:spTree>
    <p:extLst>
      <p:ext uri="{BB962C8B-B14F-4D97-AF65-F5344CB8AC3E}">
        <p14:creationId xmlns:p14="http://schemas.microsoft.com/office/powerpoint/2010/main" val="1235772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bg/>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D342F2-442F-D14D-97F7-54A5D32836EF}"/>
              </a:ext>
            </a:extLst>
          </p:cNvPr>
          <p:cNvSpPr>
            <a:spLocks noGrp="1"/>
          </p:cNvSpPr>
          <p:nvPr>
            <p:ph type="title"/>
          </p:nvPr>
        </p:nvSpPr>
        <p:spPr/>
        <p:txBody>
          <a:bodyPr/>
          <a:lstStyle/>
          <a:p>
            <a:r>
              <a:rPr lang="en-US" dirty="0"/>
              <a:t>2. Data</a:t>
            </a:r>
            <a:br>
              <a:rPr lang="en-US" dirty="0"/>
            </a:br>
            <a:r>
              <a:rPr lang="en-US" dirty="0"/>
              <a:t>Claim intervention</a:t>
            </a:r>
          </a:p>
        </p:txBody>
      </p:sp>
      <p:sp>
        <p:nvSpPr>
          <p:cNvPr id="3" name="Content Placeholder 2">
            <a:extLst>
              <a:ext uri="{FF2B5EF4-FFF2-40B4-BE49-F238E27FC236}">
                <a16:creationId xmlns:a16="http://schemas.microsoft.com/office/drawing/2014/main" id="{F146BE0B-68DF-664A-953E-374968DC5D70}"/>
              </a:ext>
            </a:extLst>
          </p:cNvPr>
          <p:cNvSpPr>
            <a:spLocks noGrp="1"/>
          </p:cNvSpPr>
          <p:nvPr>
            <p:ph idx="1"/>
          </p:nvPr>
        </p:nvSpPr>
        <p:spPr/>
        <p:txBody>
          <a:bodyPr>
            <a:normAutofit fontScale="85000" lnSpcReduction="20000"/>
          </a:bodyPr>
          <a:lstStyle/>
          <a:p>
            <a:r>
              <a:rPr lang="en-ZA" b="1" dirty="0"/>
              <a:t>Phone interventions</a:t>
            </a:r>
          </a:p>
          <a:p>
            <a:pPr lvl="1"/>
            <a:r>
              <a:rPr lang="en-ZA" dirty="0"/>
              <a:t>follow up on adequate treatment, etc.;</a:t>
            </a:r>
          </a:p>
          <a:p>
            <a:r>
              <a:rPr lang="en-ZA" b="1" dirty="0"/>
              <a:t>Return to work facilitation</a:t>
            </a:r>
          </a:p>
          <a:p>
            <a:pPr lvl="1"/>
            <a:r>
              <a:rPr lang="en-ZA" dirty="0"/>
              <a:t>outsourced in the past;</a:t>
            </a:r>
          </a:p>
          <a:p>
            <a:r>
              <a:rPr lang="en-ZA" b="1" dirty="0"/>
              <a:t>Actual rehabilitation</a:t>
            </a:r>
          </a:p>
          <a:p>
            <a:pPr lvl="1"/>
            <a:r>
              <a:rPr lang="en-ZA" dirty="0"/>
              <a:t>life insurer paying for treatment, that can be anything from a dietician to physiotherapy;</a:t>
            </a:r>
          </a:p>
          <a:p>
            <a:r>
              <a:rPr lang="en-ZA" b="1" dirty="0"/>
              <a:t>Case management</a:t>
            </a:r>
          </a:p>
          <a:p>
            <a:pPr lvl="1"/>
            <a:r>
              <a:rPr lang="en-ZA" dirty="0"/>
              <a:t>might include an outsourced case manager that acts on behalf of the life insurer (adaptations in the workplace, etc.) as well as work preparedness programs; and</a:t>
            </a:r>
          </a:p>
          <a:p>
            <a:r>
              <a:rPr lang="en-ZA" b="1" dirty="0"/>
              <a:t>Forensics</a:t>
            </a:r>
          </a:p>
          <a:p>
            <a:pPr lvl="1"/>
            <a:r>
              <a:rPr lang="en-ZA" dirty="0"/>
              <a:t>to rule out fraud, this might include monthly checks on spending, checks for change in employer, comprehensive background checks on individuals.</a:t>
            </a:r>
          </a:p>
          <a:p>
            <a:endParaRPr lang="en-US" dirty="0"/>
          </a:p>
        </p:txBody>
      </p:sp>
      <p:sp>
        <p:nvSpPr>
          <p:cNvPr id="4" name="Text Placeholder 3">
            <a:extLst>
              <a:ext uri="{FF2B5EF4-FFF2-40B4-BE49-F238E27FC236}">
                <a16:creationId xmlns:a16="http://schemas.microsoft.com/office/drawing/2014/main" id="{97CDFB4F-49FE-8140-886E-5FFD291BF7A8}"/>
              </a:ext>
            </a:extLst>
          </p:cNvPr>
          <p:cNvSpPr>
            <a:spLocks noGrp="1"/>
          </p:cNvSpPr>
          <p:nvPr>
            <p:ph type="body" sz="half" idx="2"/>
          </p:nvPr>
        </p:nvSpPr>
        <p:spPr>
          <a:xfrm>
            <a:off x="836612" y="2257506"/>
            <a:ext cx="3652261" cy="3312021"/>
          </a:xfrm>
          <a:solidFill>
            <a:schemeClr val="accent1">
              <a:lumMod val="20000"/>
              <a:lumOff val="80000"/>
            </a:schemeClr>
          </a:solidFill>
        </p:spPr>
        <p:txBody>
          <a:bodyPr>
            <a:noAutofit/>
          </a:bodyPr>
          <a:lstStyle/>
          <a:p>
            <a:r>
              <a:rPr lang="en-ZA" sz="2800" dirty="0"/>
              <a:t>This included claimants who were indicated as having received </a:t>
            </a:r>
            <a:r>
              <a:rPr lang="en-ZA" sz="2800" b="1" dirty="0"/>
              <a:t>some form of intervention initiated by the insurer</a:t>
            </a:r>
            <a:r>
              <a:rPr lang="en-ZA" sz="2800" dirty="0"/>
              <a:t>, including but not limited to:</a:t>
            </a:r>
          </a:p>
          <a:p>
            <a:endParaRPr lang="en-US" sz="2800" dirty="0"/>
          </a:p>
        </p:txBody>
      </p:sp>
    </p:spTree>
    <p:extLst>
      <p:ext uri="{BB962C8B-B14F-4D97-AF65-F5344CB8AC3E}">
        <p14:creationId xmlns:p14="http://schemas.microsoft.com/office/powerpoint/2010/main" val="1140859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D342F2-442F-D14D-97F7-54A5D32836EF}"/>
              </a:ext>
            </a:extLst>
          </p:cNvPr>
          <p:cNvSpPr>
            <a:spLocks noGrp="1"/>
          </p:cNvSpPr>
          <p:nvPr>
            <p:ph type="title"/>
          </p:nvPr>
        </p:nvSpPr>
        <p:spPr/>
        <p:txBody>
          <a:bodyPr/>
          <a:lstStyle/>
          <a:p>
            <a:r>
              <a:rPr lang="en-US" dirty="0"/>
              <a:t>2. Data</a:t>
            </a:r>
            <a:br>
              <a:rPr lang="en-US" dirty="0"/>
            </a:br>
            <a:r>
              <a:rPr lang="en-US" dirty="0"/>
              <a:t>Claim intervention</a:t>
            </a:r>
          </a:p>
        </p:txBody>
      </p:sp>
      <p:pic>
        <p:nvPicPr>
          <p:cNvPr id="7" name="Picture 6">
            <a:extLst>
              <a:ext uri="{FF2B5EF4-FFF2-40B4-BE49-F238E27FC236}">
                <a16:creationId xmlns:a16="http://schemas.microsoft.com/office/drawing/2014/main" id="{F518C942-B9A7-AF43-9DAE-89310D91FA5C}"/>
              </a:ext>
            </a:extLst>
          </p:cNvPr>
          <p:cNvPicPr>
            <a:picLocks noChangeAspect="1"/>
          </p:cNvPicPr>
          <p:nvPr/>
        </p:nvPicPr>
        <p:blipFill>
          <a:blip r:embed="rId2"/>
          <a:stretch>
            <a:fillRect/>
          </a:stretch>
        </p:blipFill>
        <p:spPr>
          <a:xfrm>
            <a:off x="4752112" y="2551327"/>
            <a:ext cx="6879328" cy="1486275"/>
          </a:xfrm>
          <a:prstGeom prst="rect">
            <a:avLst/>
          </a:prstGeom>
        </p:spPr>
      </p:pic>
      <p:pic>
        <p:nvPicPr>
          <p:cNvPr id="8" name="Picture 7">
            <a:extLst>
              <a:ext uri="{FF2B5EF4-FFF2-40B4-BE49-F238E27FC236}">
                <a16:creationId xmlns:a16="http://schemas.microsoft.com/office/drawing/2014/main" id="{D26069A7-C905-1642-9296-21E9FE39C661}"/>
              </a:ext>
            </a:extLst>
          </p:cNvPr>
          <p:cNvPicPr>
            <a:picLocks noChangeAspect="1"/>
          </p:cNvPicPr>
          <p:nvPr/>
        </p:nvPicPr>
        <p:blipFill>
          <a:blip r:embed="rId3"/>
          <a:stretch>
            <a:fillRect/>
          </a:stretch>
        </p:blipFill>
        <p:spPr>
          <a:xfrm>
            <a:off x="4752112" y="4037602"/>
            <a:ext cx="6826247" cy="1051008"/>
          </a:xfrm>
          <a:prstGeom prst="rect">
            <a:avLst/>
          </a:prstGeom>
        </p:spPr>
      </p:pic>
      <p:sp>
        <p:nvSpPr>
          <p:cNvPr id="5" name="Text Placeholder 4">
            <a:extLst>
              <a:ext uri="{FF2B5EF4-FFF2-40B4-BE49-F238E27FC236}">
                <a16:creationId xmlns:a16="http://schemas.microsoft.com/office/drawing/2014/main" id="{ADE78B6F-98A4-F740-BA5D-7C8852D09D85}"/>
              </a:ext>
            </a:extLst>
          </p:cNvPr>
          <p:cNvSpPr>
            <a:spLocks noGrp="1"/>
          </p:cNvSpPr>
          <p:nvPr>
            <p:ph type="body" sz="half" idx="2"/>
          </p:nvPr>
        </p:nvSpPr>
        <p:spPr/>
        <p:txBody>
          <a:bodyPr/>
          <a:lstStyle/>
          <a:p>
            <a:endParaRPr lang="en-US"/>
          </a:p>
        </p:txBody>
      </p:sp>
      <p:sp>
        <p:nvSpPr>
          <p:cNvPr id="10" name="Text Placeholder 3">
            <a:extLst>
              <a:ext uri="{FF2B5EF4-FFF2-40B4-BE49-F238E27FC236}">
                <a16:creationId xmlns:a16="http://schemas.microsoft.com/office/drawing/2014/main" id="{6C0C945E-4C2E-D840-BA6E-7BFC4563BD38}"/>
              </a:ext>
            </a:extLst>
          </p:cNvPr>
          <p:cNvSpPr txBox="1">
            <a:spLocks/>
          </p:cNvSpPr>
          <p:nvPr/>
        </p:nvSpPr>
        <p:spPr bwMode="auto">
          <a:xfrm>
            <a:off x="836612" y="2257506"/>
            <a:ext cx="3652261" cy="3312021"/>
          </a:xfrm>
          <a:prstGeom prst="rect">
            <a:avLst/>
          </a:prstGeom>
          <a:solidFill>
            <a:schemeClr val="accent1">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0" indent="0" algn="l" rtl="0" eaLnBrk="0" fontAlgn="base" hangingPunct="0">
              <a:lnSpc>
                <a:spcPct val="90000"/>
              </a:lnSpc>
              <a:spcBef>
                <a:spcPts val="1000"/>
              </a:spcBef>
              <a:spcAft>
                <a:spcPct val="0"/>
              </a:spcAft>
              <a:buSzPct val="85000"/>
              <a:buFont typeface="Arial" panose="020B0604020202020204" pitchFamily="34" charset="0"/>
              <a:buNone/>
              <a:defRPr lang="fr-FR" altLang="fr-FR" sz="1600" kern="1200">
                <a:solidFill>
                  <a:schemeClr val="tx1"/>
                </a:solidFill>
                <a:latin typeface="Arial" panose="020B0604020202020204" pitchFamily="34" charset="0"/>
                <a:ea typeface="+mn-ea"/>
                <a:cs typeface="Arial" panose="020B0604020202020204" pitchFamily="34" charset="0"/>
              </a:defRPr>
            </a:lvl1pPr>
            <a:lvl2pPr marL="457200" indent="0" algn="l" rtl="0" eaLnBrk="0" fontAlgn="base" hangingPunct="0">
              <a:lnSpc>
                <a:spcPct val="90000"/>
              </a:lnSpc>
              <a:spcBef>
                <a:spcPts val="500"/>
              </a:spcBef>
              <a:spcAft>
                <a:spcPct val="0"/>
              </a:spcAft>
              <a:buFont typeface="Arial" panose="020B0604020202020204" pitchFamily="34" charset="0"/>
              <a:buNone/>
              <a:defRPr lang="fr-FR" altLang="fr-FR" sz="1400" kern="1200">
                <a:solidFill>
                  <a:schemeClr val="tx1"/>
                </a:solidFill>
                <a:latin typeface="Arial" panose="020B0604020202020204" pitchFamily="34" charset="0"/>
                <a:ea typeface="+mn-ea"/>
                <a:cs typeface="Arial" panose="020B0604020202020204" pitchFamily="34" charset="0"/>
              </a:defRPr>
            </a:lvl2pPr>
            <a:lvl3pPr marL="914400" indent="0" algn="l" rtl="0" eaLnBrk="0" fontAlgn="base" hangingPunct="0">
              <a:lnSpc>
                <a:spcPct val="90000"/>
              </a:lnSpc>
              <a:spcBef>
                <a:spcPts val="500"/>
              </a:spcBef>
              <a:spcAft>
                <a:spcPct val="0"/>
              </a:spcAft>
              <a:buFont typeface="Arial" panose="020B0604020202020204" pitchFamily="34" charset="0"/>
              <a:buNone/>
              <a:defRPr lang="fr-FR" altLang="fr-FR" sz="1200" kern="1200">
                <a:solidFill>
                  <a:schemeClr val="tx1"/>
                </a:solidFill>
                <a:latin typeface="Arial" panose="020B0604020202020204" pitchFamily="34" charset="0"/>
                <a:ea typeface="+mn-ea"/>
                <a:cs typeface="Arial" panose="020B0604020202020204" pitchFamily="34" charset="0"/>
              </a:defRPr>
            </a:lvl3pPr>
            <a:lvl4pPr marL="1371600" indent="0" algn="l" rtl="0" eaLnBrk="0" fontAlgn="base" hangingPunct="0">
              <a:lnSpc>
                <a:spcPct val="90000"/>
              </a:lnSpc>
              <a:spcBef>
                <a:spcPts val="500"/>
              </a:spcBef>
              <a:spcAft>
                <a:spcPct val="0"/>
              </a:spcAft>
              <a:buFont typeface="Arial" panose="020B0604020202020204" pitchFamily="34" charset="0"/>
              <a:buNone/>
              <a:defRPr lang="fr-FR" altLang="fr-FR" sz="1000" kern="1200">
                <a:solidFill>
                  <a:schemeClr val="tx1"/>
                </a:solidFill>
                <a:latin typeface="Arial" panose="020B0604020202020204" pitchFamily="34" charset="0"/>
                <a:ea typeface="+mn-ea"/>
                <a:cs typeface="Arial" panose="020B0604020202020204" pitchFamily="34" charset="0"/>
              </a:defRPr>
            </a:lvl4pPr>
            <a:lvl5pPr marL="1828800" indent="0" algn="l" rtl="0" eaLnBrk="0" fontAlgn="base" hangingPunct="0">
              <a:lnSpc>
                <a:spcPct val="90000"/>
              </a:lnSpc>
              <a:spcBef>
                <a:spcPts val="500"/>
              </a:spcBef>
              <a:spcAft>
                <a:spcPct val="0"/>
              </a:spcAft>
              <a:buFont typeface="Arial" panose="020B0604020202020204" pitchFamily="34" charset="0"/>
              <a:buNone/>
              <a:defRPr lang="fr-FR" altLang="fr-FR" sz="1000" kern="1200">
                <a:solidFill>
                  <a:schemeClr val="tx1"/>
                </a:solidFill>
                <a:latin typeface="Arial" panose="020B0604020202020204" pitchFamily="34" charset="0"/>
                <a:ea typeface="+mn-ea"/>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0" marR="0" lvl="0" indent="0" algn="l" defTabSz="914400" rtl="0" eaLnBrk="0" fontAlgn="base" latinLnBrk="0" hangingPunct="0">
              <a:lnSpc>
                <a:spcPct val="90000"/>
              </a:lnSpc>
              <a:spcBef>
                <a:spcPts val="1000"/>
              </a:spcBef>
              <a:spcAft>
                <a:spcPct val="0"/>
              </a:spcAft>
              <a:buClrTx/>
              <a:buSzPct val="85000"/>
              <a:buFont typeface="Arial" panose="020B0604020202020204" pitchFamily="34" charset="0"/>
              <a:buNone/>
              <a:tabLst/>
              <a:defRPr/>
            </a:pPr>
            <a:r>
              <a:rPr kumimoji="0" lang="en-ZA" altLang="fr-FR" sz="2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This included claimants who were indicated as having received </a:t>
            </a:r>
            <a:r>
              <a:rPr kumimoji="0" lang="en-ZA" altLang="fr-FR" sz="2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some form of intervention initiated by the insurer</a:t>
            </a:r>
            <a:r>
              <a:rPr kumimoji="0" lang="en-ZA" altLang="fr-FR" sz="2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including but not limited to:</a:t>
            </a:r>
          </a:p>
          <a:p>
            <a:pPr marL="0" marR="0" lvl="0" indent="0" algn="l" defTabSz="914400" rtl="0" eaLnBrk="0" fontAlgn="base" latinLnBrk="0" hangingPunct="0">
              <a:lnSpc>
                <a:spcPct val="90000"/>
              </a:lnSpc>
              <a:spcBef>
                <a:spcPts val="1000"/>
              </a:spcBef>
              <a:spcAft>
                <a:spcPct val="0"/>
              </a:spcAft>
              <a:buClrTx/>
              <a:buSzPct val="85000"/>
              <a:buFont typeface="Arial" panose="020B0604020202020204" pitchFamily="34" charset="0"/>
              <a:buNone/>
              <a:tabLst/>
              <a:defRPr/>
            </a:pPr>
            <a:endParaRPr kumimoji="0" lang="en-US" altLang="fr-FR"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3595130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68476A-62B2-6D4B-AC21-5F16015DB5A7}"/>
              </a:ext>
            </a:extLst>
          </p:cNvPr>
          <p:cNvSpPr>
            <a:spLocks noGrp="1"/>
          </p:cNvSpPr>
          <p:nvPr>
            <p:ph type="title"/>
          </p:nvPr>
        </p:nvSpPr>
        <p:spPr/>
        <p:txBody>
          <a:bodyPr/>
          <a:lstStyle/>
          <a:p>
            <a:r>
              <a:rPr lang="en-US" dirty="0"/>
              <a:t>2. Data </a:t>
            </a:r>
            <a:br>
              <a:rPr lang="en-US" dirty="0"/>
            </a:br>
            <a:r>
              <a:rPr lang="en-US" dirty="0"/>
              <a:t>limitations</a:t>
            </a:r>
          </a:p>
        </p:txBody>
      </p:sp>
      <p:sp>
        <p:nvSpPr>
          <p:cNvPr id="3" name="Content Placeholder 2">
            <a:extLst>
              <a:ext uri="{FF2B5EF4-FFF2-40B4-BE49-F238E27FC236}">
                <a16:creationId xmlns:a16="http://schemas.microsoft.com/office/drawing/2014/main" id="{1144B42F-BE5B-264F-8865-6F78C0B5A667}"/>
              </a:ext>
            </a:extLst>
          </p:cNvPr>
          <p:cNvSpPr>
            <a:spLocks noGrp="1"/>
          </p:cNvSpPr>
          <p:nvPr>
            <p:ph idx="1"/>
          </p:nvPr>
        </p:nvSpPr>
        <p:spPr>
          <a:xfrm>
            <a:off x="5819844" y="306493"/>
            <a:ext cx="5678424" cy="5713307"/>
          </a:xfrm>
        </p:spPr>
        <p:txBody>
          <a:bodyPr>
            <a:noAutofit/>
          </a:bodyPr>
          <a:lstStyle/>
          <a:p>
            <a:r>
              <a:rPr lang="en-ZA" sz="1600" b="1" dirty="0"/>
              <a:t>Important clinical data not provided</a:t>
            </a:r>
          </a:p>
          <a:p>
            <a:pPr lvl="1"/>
            <a:r>
              <a:rPr lang="en-ZA" sz="1600" dirty="0"/>
              <a:t>in particular type (and intensity) of intervention per claimant.</a:t>
            </a:r>
          </a:p>
          <a:p>
            <a:r>
              <a:rPr lang="en-ZA" sz="1600" b="1" dirty="0"/>
              <a:t>Significant factors not available </a:t>
            </a:r>
          </a:p>
          <a:p>
            <a:pPr lvl="1"/>
            <a:r>
              <a:rPr lang="en-ZA" sz="1600" dirty="0"/>
              <a:t>Some factors identified through literature as significant to RTW were not available, in particular claim severity and claim definition per claimant.</a:t>
            </a:r>
          </a:p>
          <a:p>
            <a:r>
              <a:rPr lang="en-ZA" sz="1600" b="1" dirty="0"/>
              <a:t>Incomplete data fields </a:t>
            </a:r>
          </a:p>
          <a:p>
            <a:pPr lvl="1"/>
            <a:r>
              <a:rPr lang="en-ZA" sz="1600" dirty="0"/>
              <a:t>Of factors that might be significant to RTW, for example sparsely populated area of residence, insufficient to include in the analysis due to the low volume and seemingly arbitrary completeness.</a:t>
            </a:r>
          </a:p>
          <a:p>
            <a:r>
              <a:rPr lang="en-ZA" sz="1600" b="1" i="1" dirty="0"/>
              <a:t>Low volume of intervened claimants</a:t>
            </a:r>
          </a:p>
          <a:p>
            <a:r>
              <a:rPr lang="en-ZA" sz="1600" b="1" dirty="0"/>
              <a:t>Intervened claims distribution </a:t>
            </a:r>
          </a:p>
          <a:p>
            <a:pPr lvl="1"/>
            <a:r>
              <a:rPr lang="en-ZA" sz="1600" dirty="0"/>
              <a:t>accumulated around the last two years of exposure.</a:t>
            </a:r>
          </a:p>
          <a:p>
            <a:r>
              <a:rPr lang="en-ZA" sz="1600" b="1" dirty="0"/>
              <a:t>Lack of claims run-off experience </a:t>
            </a:r>
          </a:p>
          <a:p>
            <a:pPr lvl="1"/>
            <a:r>
              <a:rPr lang="en-ZA" sz="1600" dirty="0"/>
              <a:t>at longer durations for intervened claims.</a:t>
            </a:r>
          </a:p>
          <a:p>
            <a:r>
              <a:rPr lang="en-ZA" sz="1600" b="1" dirty="0"/>
              <a:t>Right-censored data (incomplete run-off)</a:t>
            </a:r>
          </a:p>
          <a:p>
            <a:pPr lvl="1"/>
            <a:r>
              <a:rPr lang="en-ZA" sz="1600" dirty="0"/>
              <a:t>impacting intervened claims to a much larger extent than non-intervened.</a:t>
            </a:r>
          </a:p>
          <a:p>
            <a:r>
              <a:rPr lang="en-ZA" sz="1600" b="1" dirty="0"/>
              <a:t>Selection-effect on intervened claims</a:t>
            </a:r>
          </a:p>
          <a:p>
            <a:pPr lvl="1"/>
            <a:r>
              <a:rPr lang="en-ZA" sz="1600" dirty="0"/>
              <a:t>not fully explainable from observed claim factors due to the lack of certain claim information detail.</a:t>
            </a:r>
          </a:p>
          <a:p>
            <a:endParaRPr lang="en-US" sz="1600" dirty="0"/>
          </a:p>
        </p:txBody>
      </p:sp>
      <p:sp>
        <p:nvSpPr>
          <p:cNvPr id="4" name="Text Placeholder 3">
            <a:extLst>
              <a:ext uri="{FF2B5EF4-FFF2-40B4-BE49-F238E27FC236}">
                <a16:creationId xmlns:a16="http://schemas.microsoft.com/office/drawing/2014/main" id="{E093BBF5-395C-3D47-B039-34F4B56D1F30}"/>
              </a:ext>
            </a:extLst>
          </p:cNvPr>
          <p:cNvSpPr>
            <a:spLocks noGrp="1"/>
          </p:cNvSpPr>
          <p:nvPr>
            <p:ph type="body" sz="half" idx="2"/>
          </p:nvPr>
        </p:nvSpPr>
        <p:spPr/>
        <p:txBody>
          <a:bodyPr/>
          <a:lstStyle/>
          <a:p>
            <a:endParaRPr lang="en-US" dirty="0"/>
          </a:p>
        </p:txBody>
      </p:sp>
      <p:pic>
        <p:nvPicPr>
          <p:cNvPr id="6" name="Picture 5">
            <a:extLst>
              <a:ext uri="{FF2B5EF4-FFF2-40B4-BE49-F238E27FC236}">
                <a16:creationId xmlns:a16="http://schemas.microsoft.com/office/drawing/2014/main" id="{6E18D431-50A7-744A-A1B8-0A7868642928}"/>
              </a:ext>
            </a:extLst>
          </p:cNvPr>
          <p:cNvPicPr>
            <a:picLocks noChangeAspect="1"/>
          </p:cNvPicPr>
          <p:nvPr/>
        </p:nvPicPr>
        <p:blipFill>
          <a:blip r:embed="rId3"/>
          <a:stretch>
            <a:fillRect/>
          </a:stretch>
        </p:blipFill>
        <p:spPr>
          <a:xfrm>
            <a:off x="820830" y="392479"/>
            <a:ext cx="4795716" cy="6386491"/>
          </a:xfrm>
          <a:prstGeom prst="rect">
            <a:avLst/>
          </a:prstGeom>
        </p:spPr>
      </p:pic>
    </p:spTree>
    <p:extLst>
      <p:ext uri="{BB962C8B-B14F-4D97-AF65-F5344CB8AC3E}">
        <p14:creationId xmlns:p14="http://schemas.microsoft.com/office/powerpoint/2010/main" val="4226437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91EC6B1-534E-E04E-A2A2-14FD127B4961}"/>
              </a:ext>
            </a:extLst>
          </p:cNvPr>
          <p:cNvPicPr>
            <a:picLocks noChangeAspect="1"/>
          </p:cNvPicPr>
          <p:nvPr/>
        </p:nvPicPr>
        <p:blipFill>
          <a:blip r:embed="rId2">
            <a:duotone>
              <a:schemeClr val="accent1">
                <a:shade val="45000"/>
                <a:satMod val="135000"/>
              </a:schemeClr>
              <a:prstClr val="white"/>
            </a:duotone>
          </a:blip>
          <a:stretch>
            <a:fillRect/>
          </a:stretch>
        </p:blipFill>
        <p:spPr>
          <a:xfrm>
            <a:off x="1024128" y="1903009"/>
            <a:ext cx="4249057" cy="4116791"/>
          </a:xfrm>
          <a:prstGeom prst="rect">
            <a:avLst/>
          </a:prstGeom>
        </p:spPr>
      </p:pic>
      <p:sp>
        <p:nvSpPr>
          <p:cNvPr id="2" name="Title 1">
            <a:extLst>
              <a:ext uri="{FF2B5EF4-FFF2-40B4-BE49-F238E27FC236}">
                <a16:creationId xmlns:a16="http://schemas.microsoft.com/office/drawing/2014/main" id="{4D812FD4-7D39-FD4B-A319-CD75B2866D7F}"/>
              </a:ext>
            </a:extLst>
          </p:cNvPr>
          <p:cNvSpPr>
            <a:spLocks noGrp="1"/>
          </p:cNvSpPr>
          <p:nvPr>
            <p:ph type="title"/>
          </p:nvPr>
        </p:nvSpPr>
        <p:spPr/>
        <p:txBody>
          <a:bodyPr/>
          <a:lstStyle/>
          <a:p>
            <a:r>
              <a:rPr lang="en-US" dirty="0"/>
              <a:t>3. Methodology</a:t>
            </a:r>
          </a:p>
        </p:txBody>
      </p:sp>
      <p:sp>
        <p:nvSpPr>
          <p:cNvPr id="3" name="Content Placeholder 2">
            <a:extLst>
              <a:ext uri="{FF2B5EF4-FFF2-40B4-BE49-F238E27FC236}">
                <a16:creationId xmlns:a16="http://schemas.microsoft.com/office/drawing/2014/main" id="{D39F547C-99B9-DB4A-9C1E-3CD754E0C6B4}"/>
              </a:ext>
            </a:extLst>
          </p:cNvPr>
          <p:cNvSpPr>
            <a:spLocks noGrp="1"/>
          </p:cNvSpPr>
          <p:nvPr>
            <p:ph idx="1"/>
          </p:nvPr>
        </p:nvSpPr>
        <p:spPr>
          <a:xfrm>
            <a:off x="5715000" y="471509"/>
            <a:ext cx="5678424" cy="5196840"/>
          </a:xfrm>
        </p:spPr>
        <p:txBody>
          <a:bodyPr>
            <a:noAutofit/>
          </a:bodyPr>
          <a:lstStyle/>
          <a:p>
            <a:r>
              <a:rPr lang="en-US" sz="2200" b="1" dirty="0"/>
              <a:t>Exploratory analysis</a:t>
            </a:r>
          </a:p>
          <a:p>
            <a:pPr lvl="1"/>
            <a:r>
              <a:rPr lang="en-ZA" sz="1800" b="1" dirty="0">
                <a:solidFill>
                  <a:schemeClr val="accent1"/>
                </a:solidFill>
              </a:rPr>
              <a:t>Each claim factor was considered </a:t>
            </a:r>
            <a:r>
              <a:rPr lang="en-ZA" sz="1800" dirty="0"/>
              <a:t>in turn to identify potential RTW significance</a:t>
            </a:r>
          </a:p>
          <a:p>
            <a:pPr lvl="1"/>
            <a:r>
              <a:rPr lang="en-ZA" sz="1800" dirty="0"/>
              <a:t>Include </a:t>
            </a:r>
            <a:r>
              <a:rPr lang="en-ZA" sz="1800" b="1" dirty="0">
                <a:solidFill>
                  <a:schemeClr val="accent1"/>
                </a:solidFill>
              </a:rPr>
              <a:t>graphs, tables</a:t>
            </a:r>
            <a:r>
              <a:rPr lang="en-ZA" sz="1800" dirty="0">
                <a:solidFill>
                  <a:schemeClr val="accent1"/>
                </a:solidFill>
              </a:rPr>
              <a:t> </a:t>
            </a:r>
            <a:r>
              <a:rPr lang="en-ZA" sz="1800" dirty="0"/>
              <a:t>and </a:t>
            </a:r>
            <a:r>
              <a:rPr lang="en-ZA" sz="1800" b="1" dirty="0">
                <a:solidFill>
                  <a:schemeClr val="accent1"/>
                </a:solidFill>
              </a:rPr>
              <a:t>univariate logistic regression</a:t>
            </a:r>
            <a:endParaRPr lang="en-ZA" sz="1800" dirty="0">
              <a:solidFill>
                <a:schemeClr val="accent1"/>
              </a:solidFill>
            </a:endParaRPr>
          </a:p>
          <a:p>
            <a:r>
              <a:rPr lang="en-US" sz="2200" b="1" dirty="0"/>
              <a:t>Variable correlations and associations</a:t>
            </a:r>
          </a:p>
          <a:p>
            <a:pPr lvl="1"/>
            <a:r>
              <a:rPr lang="en-ZA" sz="1800" dirty="0"/>
              <a:t>Pairwise and VIF tests to </a:t>
            </a:r>
            <a:r>
              <a:rPr lang="en-ZA" sz="1800" b="1" dirty="0">
                <a:solidFill>
                  <a:schemeClr val="accent1"/>
                </a:solidFill>
              </a:rPr>
              <a:t>reduce multicollinearity.</a:t>
            </a:r>
            <a:endParaRPr lang="en-US" sz="1800" b="1" dirty="0">
              <a:solidFill>
                <a:schemeClr val="accent1"/>
              </a:solidFill>
            </a:endParaRPr>
          </a:p>
          <a:p>
            <a:r>
              <a:rPr lang="en-US" sz="2200" b="1" dirty="0"/>
              <a:t>Multivariate regression</a:t>
            </a:r>
          </a:p>
          <a:p>
            <a:pPr lvl="1"/>
            <a:r>
              <a:rPr lang="en-US" sz="1800" dirty="0"/>
              <a:t>To identify most parsimonious model, thus </a:t>
            </a:r>
            <a:r>
              <a:rPr lang="en-US" sz="1800" b="1" dirty="0">
                <a:solidFill>
                  <a:schemeClr val="accent1"/>
                </a:solidFill>
              </a:rPr>
              <a:t>optimal RTW claim factors</a:t>
            </a:r>
          </a:p>
          <a:p>
            <a:r>
              <a:rPr lang="en-US" sz="2200" b="1" dirty="0"/>
              <a:t>Claims run-off estimation</a:t>
            </a:r>
          </a:p>
          <a:p>
            <a:pPr lvl="1"/>
            <a:r>
              <a:rPr lang="en-ZA" sz="1800" b="1" dirty="0">
                <a:solidFill>
                  <a:schemeClr val="accent1"/>
                </a:solidFill>
              </a:rPr>
              <a:t>Cox-proportional hazards </a:t>
            </a:r>
            <a:r>
              <a:rPr lang="en-ZA" sz="1800" dirty="0"/>
              <a:t>model; as well as a high-level ultimate run-off </a:t>
            </a:r>
            <a:r>
              <a:rPr lang="en-ZA" sz="1800" b="1" dirty="0">
                <a:solidFill>
                  <a:schemeClr val="accent1"/>
                </a:solidFill>
              </a:rPr>
              <a:t>estimate</a:t>
            </a:r>
            <a:r>
              <a:rPr lang="en-ZA" sz="1800" dirty="0"/>
              <a:t> </a:t>
            </a:r>
          </a:p>
          <a:p>
            <a:r>
              <a:rPr lang="en-US" sz="2200" b="1" dirty="0"/>
              <a:t>Intervened subgroup critical analysis</a:t>
            </a:r>
          </a:p>
          <a:p>
            <a:pPr lvl="1"/>
            <a:r>
              <a:rPr lang="en-ZA" sz="1800" dirty="0"/>
              <a:t>The </a:t>
            </a:r>
            <a:r>
              <a:rPr lang="en-ZA" sz="1800" b="1" dirty="0">
                <a:solidFill>
                  <a:schemeClr val="accent1"/>
                </a:solidFill>
              </a:rPr>
              <a:t>composition</a:t>
            </a:r>
            <a:r>
              <a:rPr lang="en-ZA" sz="1800" dirty="0"/>
              <a:t> of the intervention subgroup was analysed in the context of the claim factors that were identified as significantly related to RTW.</a:t>
            </a:r>
          </a:p>
        </p:txBody>
      </p:sp>
    </p:spTree>
    <p:extLst>
      <p:ext uri="{BB962C8B-B14F-4D97-AF65-F5344CB8AC3E}">
        <p14:creationId xmlns:p14="http://schemas.microsoft.com/office/powerpoint/2010/main" val="1148637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91EC6B1-534E-E04E-A2A2-14FD127B4961}"/>
              </a:ext>
            </a:extLst>
          </p:cNvPr>
          <p:cNvPicPr>
            <a:picLocks noChangeAspect="1"/>
          </p:cNvPicPr>
          <p:nvPr/>
        </p:nvPicPr>
        <p:blipFill>
          <a:blip r:embed="rId2">
            <a:duotone>
              <a:schemeClr val="accent1">
                <a:shade val="45000"/>
                <a:satMod val="135000"/>
              </a:schemeClr>
              <a:prstClr val="white"/>
            </a:duotone>
          </a:blip>
          <a:stretch>
            <a:fillRect/>
          </a:stretch>
        </p:blipFill>
        <p:spPr>
          <a:xfrm>
            <a:off x="1024128" y="1903009"/>
            <a:ext cx="4249057" cy="4116791"/>
          </a:xfrm>
          <a:prstGeom prst="rect">
            <a:avLst/>
          </a:prstGeom>
        </p:spPr>
      </p:pic>
      <p:sp>
        <p:nvSpPr>
          <p:cNvPr id="2" name="Title 1">
            <a:extLst>
              <a:ext uri="{FF2B5EF4-FFF2-40B4-BE49-F238E27FC236}">
                <a16:creationId xmlns:a16="http://schemas.microsoft.com/office/drawing/2014/main" id="{4D812FD4-7D39-FD4B-A319-CD75B2866D7F}"/>
              </a:ext>
            </a:extLst>
          </p:cNvPr>
          <p:cNvSpPr>
            <a:spLocks noGrp="1"/>
          </p:cNvSpPr>
          <p:nvPr>
            <p:ph type="title"/>
          </p:nvPr>
        </p:nvSpPr>
        <p:spPr/>
        <p:txBody>
          <a:bodyPr/>
          <a:lstStyle/>
          <a:p>
            <a:r>
              <a:rPr lang="en-US" dirty="0"/>
              <a:t>3. Methodology</a:t>
            </a:r>
          </a:p>
        </p:txBody>
      </p:sp>
      <p:sp>
        <p:nvSpPr>
          <p:cNvPr id="3" name="Content Placeholder 2">
            <a:extLst>
              <a:ext uri="{FF2B5EF4-FFF2-40B4-BE49-F238E27FC236}">
                <a16:creationId xmlns:a16="http://schemas.microsoft.com/office/drawing/2014/main" id="{D39F547C-99B9-DB4A-9C1E-3CD754E0C6B4}"/>
              </a:ext>
            </a:extLst>
          </p:cNvPr>
          <p:cNvSpPr>
            <a:spLocks noGrp="1"/>
          </p:cNvSpPr>
          <p:nvPr>
            <p:ph idx="1"/>
          </p:nvPr>
        </p:nvSpPr>
        <p:spPr>
          <a:xfrm>
            <a:off x="5715000" y="471509"/>
            <a:ext cx="5678424" cy="5196840"/>
          </a:xfrm>
        </p:spPr>
        <p:txBody>
          <a:bodyPr>
            <a:noAutofit/>
          </a:bodyPr>
          <a:lstStyle/>
          <a:p>
            <a:r>
              <a:rPr lang="en-US" sz="2200" b="1" dirty="0">
                <a:highlight>
                  <a:srgbClr val="00FFFF"/>
                </a:highlight>
              </a:rPr>
              <a:t>Exploratory analysis</a:t>
            </a:r>
          </a:p>
          <a:p>
            <a:pPr lvl="1"/>
            <a:r>
              <a:rPr lang="en-ZA" sz="1800" b="1" dirty="0">
                <a:solidFill>
                  <a:schemeClr val="accent1"/>
                </a:solidFill>
              </a:rPr>
              <a:t>Each claim factor was considered </a:t>
            </a:r>
            <a:r>
              <a:rPr lang="en-ZA" sz="1800" dirty="0"/>
              <a:t>in turn to identify potential RTW significance</a:t>
            </a:r>
          </a:p>
          <a:p>
            <a:pPr lvl="1"/>
            <a:r>
              <a:rPr lang="en-ZA" sz="1800" dirty="0"/>
              <a:t>Include </a:t>
            </a:r>
            <a:r>
              <a:rPr lang="en-ZA" sz="1800" b="1" dirty="0">
                <a:solidFill>
                  <a:schemeClr val="accent1"/>
                </a:solidFill>
              </a:rPr>
              <a:t>graphs, tables</a:t>
            </a:r>
            <a:r>
              <a:rPr lang="en-ZA" sz="1800" dirty="0">
                <a:solidFill>
                  <a:schemeClr val="accent1"/>
                </a:solidFill>
              </a:rPr>
              <a:t> </a:t>
            </a:r>
            <a:r>
              <a:rPr lang="en-ZA" sz="1800" dirty="0"/>
              <a:t>and </a:t>
            </a:r>
            <a:r>
              <a:rPr lang="en-ZA" sz="1800" b="1" dirty="0">
                <a:solidFill>
                  <a:schemeClr val="accent1"/>
                </a:solidFill>
              </a:rPr>
              <a:t>univariate logistic regression</a:t>
            </a:r>
            <a:endParaRPr lang="en-ZA" sz="1800" dirty="0">
              <a:solidFill>
                <a:schemeClr val="accent1"/>
              </a:solidFill>
            </a:endParaRPr>
          </a:p>
          <a:p>
            <a:r>
              <a:rPr lang="en-US" sz="2200" b="1" dirty="0"/>
              <a:t>Variable correlations and associations</a:t>
            </a:r>
          </a:p>
          <a:p>
            <a:pPr lvl="1"/>
            <a:r>
              <a:rPr lang="en-ZA" sz="1800" dirty="0"/>
              <a:t>Pairwise and VIF tests to </a:t>
            </a:r>
            <a:r>
              <a:rPr lang="en-ZA" sz="1800" b="1" dirty="0">
                <a:solidFill>
                  <a:schemeClr val="accent1"/>
                </a:solidFill>
              </a:rPr>
              <a:t>reduce multicollinearity.</a:t>
            </a:r>
            <a:endParaRPr lang="en-US" sz="1800" b="1" dirty="0">
              <a:solidFill>
                <a:schemeClr val="accent1"/>
              </a:solidFill>
            </a:endParaRPr>
          </a:p>
          <a:p>
            <a:r>
              <a:rPr lang="en-US" sz="2200" b="1" dirty="0">
                <a:highlight>
                  <a:srgbClr val="00FFFF"/>
                </a:highlight>
              </a:rPr>
              <a:t>Multivariate regression</a:t>
            </a:r>
          </a:p>
          <a:p>
            <a:pPr lvl="1"/>
            <a:r>
              <a:rPr lang="en-US" sz="1800" dirty="0"/>
              <a:t>To identify most parsimonious model, thus </a:t>
            </a:r>
            <a:r>
              <a:rPr lang="en-US" sz="1800" b="1" dirty="0">
                <a:solidFill>
                  <a:schemeClr val="accent1"/>
                </a:solidFill>
              </a:rPr>
              <a:t>optimal RTW claim factors</a:t>
            </a:r>
          </a:p>
          <a:p>
            <a:r>
              <a:rPr lang="en-US" sz="2200" b="1" dirty="0"/>
              <a:t>Claims run-off estimation</a:t>
            </a:r>
          </a:p>
          <a:p>
            <a:pPr lvl="1"/>
            <a:r>
              <a:rPr lang="en-ZA" sz="1800" b="1" dirty="0">
                <a:solidFill>
                  <a:schemeClr val="accent1"/>
                </a:solidFill>
              </a:rPr>
              <a:t>Cox-proportional hazards </a:t>
            </a:r>
            <a:r>
              <a:rPr lang="en-ZA" sz="1800" dirty="0"/>
              <a:t>model; as well as a high-level ultimate run-off </a:t>
            </a:r>
            <a:r>
              <a:rPr lang="en-ZA" sz="1800" b="1" dirty="0">
                <a:solidFill>
                  <a:schemeClr val="accent1"/>
                </a:solidFill>
              </a:rPr>
              <a:t>estimate</a:t>
            </a:r>
            <a:r>
              <a:rPr lang="en-ZA" sz="1800" dirty="0"/>
              <a:t> </a:t>
            </a:r>
          </a:p>
          <a:p>
            <a:r>
              <a:rPr lang="en-US" sz="2200" b="1" dirty="0">
                <a:highlight>
                  <a:srgbClr val="00FFFF"/>
                </a:highlight>
              </a:rPr>
              <a:t>Intervened subgroup critical analysis</a:t>
            </a:r>
          </a:p>
          <a:p>
            <a:pPr lvl="1"/>
            <a:r>
              <a:rPr lang="en-ZA" sz="1800" dirty="0"/>
              <a:t>The </a:t>
            </a:r>
            <a:r>
              <a:rPr lang="en-ZA" sz="1800" b="1" dirty="0">
                <a:solidFill>
                  <a:schemeClr val="accent1"/>
                </a:solidFill>
              </a:rPr>
              <a:t>composition</a:t>
            </a:r>
            <a:r>
              <a:rPr lang="en-ZA" sz="1800" dirty="0"/>
              <a:t> of the intervention subgroup was analysed in the context of the claim factors that were identified as significantly related to RTW.</a:t>
            </a:r>
          </a:p>
        </p:txBody>
      </p:sp>
      <p:sp>
        <p:nvSpPr>
          <p:cNvPr id="5" name="Right Arrow 4">
            <a:extLst>
              <a:ext uri="{FF2B5EF4-FFF2-40B4-BE49-F238E27FC236}">
                <a16:creationId xmlns:a16="http://schemas.microsoft.com/office/drawing/2014/main" id="{AC034A69-D576-2541-9D73-85C8E8C1A884}"/>
              </a:ext>
            </a:extLst>
          </p:cNvPr>
          <p:cNvSpPr/>
          <p:nvPr/>
        </p:nvSpPr>
        <p:spPr>
          <a:xfrm>
            <a:off x="5130800" y="5215465"/>
            <a:ext cx="584200" cy="37253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Right Arrow 5">
            <a:extLst>
              <a:ext uri="{FF2B5EF4-FFF2-40B4-BE49-F238E27FC236}">
                <a16:creationId xmlns:a16="http://schemas.microsoft.com/office/drawing/2014/main" id="{EA2F493C-4508-DC42-A853-5B80009A24C3}"/>
              </a:ext>
            </a:extLst>
          </p:cNvPr>
          <p:cNvSpPr/>
          <p:nvPr/>
        </p:nvSpPr>
        <p:spPr>
          <a:xfrm>
            <a:off x="5130800" y="3588870"/>
            <a:ext cx="584200" cy="37253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1533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5"/>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animBg="1"/>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C7035E-8414-4746-ADBF-1448678150A4}"/>
              </a:ext>
            </a:extLst>
          </p:cNvPr>
          <p:cNvSpPr>
            <a:spLocks noGrp="1"/>
          </p:cNvSpPr>
          <p:nvPr>
            <p:ph type="title"/>
          </p:nvPr>
        </p:nvSpPr>
        <p:spPr/>
        <p:txBody>
          <a:bodyPr/>
          <a:lstStyle/>
          <a:p>
            <a:r>
              <a:rPr lang="en-US" dirty="0"/>
              <a:t>3. Methodology</a:t>
            </a:r>
            <a:br>
              <a:rPr lang="en-US" dirty="0"/>
            </a:br>
            <a:r>
              <a:rPr lang="en-US" dirty="0"/>
              <a:t>Multivariate regression</a:t>
            </a:r>
          </a:p>
        </p:txBody>
      </p:sp>
      <p:sp>
        <p:nvSpPr>
          <p:cNvPr id="3" name="Content Placeholder 2">
            <a:extLst>
              <a:ext uri="{FF2B5EF4-FFF2-40B4-BE49-F238E27FC236}">
                <a16:creationId xmlns:a16="http://schemas.microsoft.com/office/drawing/2014/main" id="{0F8618DF-34DC-294F-B56A-F13219697689}"/>
              </a:ext>
            </a:extLst>
          </p:cNvPr>
          <p:cNvSpPr>
            <a:spLocks noGrp="1"/>
          </p:cNvSpPr>
          <p:nvPr>
            <p:ph idx="1"/>
          </p:nvPr>
        </p:nvSpPr>
        <p:spPr/>
        <p:txBody>
          <a:bodyPr>
            <a:normAutofit fontScale="70000" lnSpcReduction="20000"/>
          </a:bodyPr>
          <a:lstStyle/>
          <a:p>
            <a:pPr marL="457200" indent="-457200">
              <a:buFont typeface="+mj-lt"/>
              <a:buAutoNum type="arabicPeriod"/>
            </a:pPr>
            <a:r>
              <a:rPr lang="en-ZA" b="1" dirty="0"/>
              <a:t>A full model was construct</a:t>
            </a:r>
            <a:r>
              <a:rPr lang="en-ZA" dirty="0"/>
              <a:t>ed, including all claim factors identified in the exploratory analyses as potentially significantly related to RTW.</a:t>
            </a:r>
          </a:p>
          <a:p>
            <a:pPr marL="457200" indent="-457200">
              <a:buFont typeface="+mj-lt"/>
              <a:buAutoNum type="arabicPeriod"/>
            </a:pPr>
            <a:r>
              <a:rPr lang="en-ZA" b="1" dirty="0"/>
              <a:t>Multicollinearity was tested</a:t>
            </a:r>
            <a:r>
              <a:rPr lang="en-ZA" dirty="0"/>
              <a:t> for and the affected variables were removed, resulting in a nested model (full model excluding variables with potential high linear associations).</a:t>
            </a:r>
          </a:p>
          <a:p>
            <a:pPr marL="457200" indent="-457200">
              <a:buFont typeface="+mj-lt"/>
              <a:buAutoNum type="arabicPeriod"/>
            </a:pPr>
            <a:r>
              <a:rPr lang="en-ZA" b="1" dirty="0"/>
              <a:t>Stepwise regression </a:t>
            </a:r>
            <a:r>
              <a:rPr lang="en-ZA" dirty="0"/>
              <a:t>was applied to the nested model to identify the model with the least number of variables without compromising on model fit.</a:t>
            </a:r>
          </a:p>
          <a:p>
            <a:pPr marL="457200" indent="-457200">
              <a:buFont typeface="+mj-lt"/>
              <a:buAutoNum type="arabicPeriod"/>
            </a:pPr>
            <a:r>
              <a:rPr lang="en-ZA" b="1" dirty="0"/>
              <a:t>The resulting model was further manually adjusted</a:t>
            </a:r>
            <a:r>
              <a:rPr lang="en-ZA" dirty="0"/>
              <a:t> to improve parsimony without compromising fit, by taking into account statistical significance as well as practical significance, i.e. quantitative impact of remaining variables.</a:t>
            </a:r>
          </a:p>
          <a:p>
            <a:pPr marL="457200" indent="-457200">
              <a:buFont typeface="+mj-lt"/>
              <a:buAutoNum type="arabicPeriod"/>
            </a:pPr>
            <a:r>
              <a:rPr lang="en-ZA" b="1" dirty="0"/>
              <a:t>The process resulted in 7-variable optimal models </a:t>
            </a:r>
            <a:r>
              <a:rPr lang="en-ZA" dirty="0"/>
              <a:t>for both data sets.</a:t>
            </a:r>
          </a:p>
          <a:p>
            <a:endParaRPr lang="en-US" dirty="0"/>
          </a:p>
        </p:txBody>
      </p:sp>
      <p:sp>
        <p:nvSpPr>
          <p:cNvPr id="6" name="Text Placeholder 5">
            <a:extLst>
              <a:ext uri="{FF2B5EF4-FFF2-40B4-BE49-F238E27FC236}">
                <a16:creationId xmlns:a16="http://schemas.microsoft.com/office/drawing/2014/main" id="{A175EA01-ACD4-3842-8560-D1C734358229}"/>
              </a:ext>
            </a:extLst>
          </p:cNvPr>
          <p:cNvSpPr>
            <a:spLocks noGrp="1"/>
          </p:cNvSpPr>
          <p:nvPr>
            <p:ph type="body" sz="half" idx="2"/>
          </p:nvPr>
        </p:nvSpPr>
        <p:spPr/>
        <p:txBody>
          <a:bodyPr/>
          <a:lstStyle/>
          <a:p>
            <a:r>
              <a:rPr lang="en-US" dirty="0"/>
              <a:t>Claim factors</a:t>
            </a:r>
          </a:p>
        </p:txBody>
      </p:sp>
      <p:graphicFrame>
        <p:nvGraphicFramePr>
          <p:cNvPr id="8" name="Content Placeholder 4">
            <a:extLst>
              <a:ext uri="{FF2B5EF4-FFF2-40B4-BE49-F238E27FC236}">
                <a16:creationId xmlns:a16="http://schemas.microsoft.com/office/drawing/2014/main" id="{770E70EB-CF5C-2646-9F37-B70AB0D26EF9}"/>
              </a:ext>
            </a:extLst>
          </p:cNvPr>
          <p:cNvGraphicFramePr>
            <a:graphicFrameLocks/>
          </p:cNvGraphicFramePr>
          <p:nvPr/>
        </p:nvGraphicFramePr>
        <p:xfrm>
          <a:off x="514676" y="2322286"/>
          <a:ext cx="4668512" cy="33763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20523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DAB8C06C-7A6D-E340-8838-DF0BA734FF3D}"/>
              </a:ext>
            </a:extLst>
          </p:cNvPr>
          <p:cNvGraphicFramePr>
            <a:graphicFrameLocks noGrp="1"/>
          </p:cNvGraphicFramePr>
          <p:nvPr>
            <p:ph idx="4294967295"/>
          </p:nvPr>
        </p:nvGraphicFramePr>
        <p:xfrm>
          <a:off x="326570" y="0"/>
          <a:ext cx="11642273" cy="7315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645406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282C2-B445-7149-AAD6-189C5D1C0751}"/>
              </a:ext>
            </a:extLst>
          </p:cNvPr>
          <p:cNvSpPr>
            <a:spLocks noGrp="1"/>
          </p:cNvSpPr>
          <p:nvPr>
            <p:ph type="title"/>
          </p:nvPr>
        </p:nvSpPr>
        <p:spPr/>
        <p:txBody>
          <a:bodyPr/>
          <a:lstStyle/>
          <a:p>
            <a:r>
              <a:rPr lang="en-US" dirty="0"/>
              <a:t>3. Methodology</a:t>
            </a:r>
            <a:br>
              <a:rPr lang="en-US" dirty="0"/>
            </a:br>
            <a:r>
              <a:rPr lang="en-US" dirty="0"/>
              <a:t>Intervened subgroup critical analysis</a:t>
            </a:r>
          </a:p>
        </p:txBody>
      </p:sp>
      <p:sp>
        <p:nvSpPr>
          <p:cNvPr id="3" name="Content Placeholder 2">
            <a:extLst>
              <a:ext uri="{FF2B5EF4-FFF2-40B4-BE49-F238E27FC236}">
                <a16:creationId xmlns:a16="http://schemas.microsoft.com/office/drawing/2014/main" id="{6D528EC1-B86D-D24D-87DA-7DA913FF5451}"/>
              </a:ext>
            </a:extLst>
          </p:cNvPr>
          <p:cNvSpPr>
            <a:spLocks noGrp="1"/>
          </p:cNvSpPr>
          <p:nvPr>
            <p:ph idx="1"/>
          </p:nvPr>
        </p:nvSpPr>
        <p:spPr>
          <a:xfrm>
            <a:off x="5751576" y="836676"/>
            <a:ext cx="5678424" cy="5184648"/>
          </a:xfrm>
        </p:spPr>
        <p:txBody>
          <a:bodyPr>
            <a:noAutofit/>
          </a:bodyPr>
          <a:lstStyle/>
          <a:p>
            <a:pPr marL="457200" indent="-457200">
              <a:buFont typeface="+mj-lt"/>
              <a:buAutoNum type="arabicPeriod"/>
            </a:pPr>
            <a:r>
              <a:rPr lang="en-ZA" sz="2600" b="1" dirty="0"/>
              <a:t>analysed the composition </a:t>
            </a:r>
            <a:r>
              <a:rPr lang="en-ZA" sz="2600" dirty="0"/>
              <a:t>of the intervened claims group by each of claim factors that were identified as significantly related to RTW (in addition to intervention) in the multiple regression;</a:t>
            </a:r>
          </a:p>
          <a:p>
            <a:pPr marL="457200" indent="-457200">
              <a:buFont typeface="+mj-lt"/>
              <a:buAutoNum type="arabicPeriod"/>
            </a:pPr>
            <a:r>
              <a:rPr lang="en-ZA" sz="2600" b="1" dirty="0"/>
              <a:t>identified interactions </a:t>
            </a:r>
            <a:r>
              <a:rPr lang="en-ZA" sz="2600" dirty="0"/>
              <a:t>between intervention and other claim factors, by adding interaction effects to the optimal multiple regression models; and</a:t>
            </a:r>
          </a:p>
          <a:p>
            <a:pPr marL="457200" indent="-457200">
              <a:buFont typeface="+mj-lt"/>
              <a:buAutoNum type="arabicPeriod"/>
            </a:pPr>
            <a:r>
              <a:rPr lang="en-ZA" sz="2600" b="1" dirty="0"/>
              <a:t>quantified impact</a:t>
            </a:r>
            <a:r>
              <a:rPr lang="en-ZA" sz="2600" dirty="0"/>
              <a:t> by fitting the optimal multiple regression models to the intervened population.</a:t>
            </a:r>
          </a:p>
          <a:p>
            <a:endParaRPr lang="en-US" sz="2600" dirty="0"/>
          </a:p>
        </p:txBody>
      </p:sp>
      <p:sp>
        <p:nvSpPr>
          <p:cNvPr id="6" name="Text Placeholder 5">
            <a:extLst>
              <a:ext uri="{FF2B5EF4-FFF2-40B4-BE49-F238E27FC236}">
                <a16:creationId xmlns:a16="http://schemas.microsoft.com/office/drawing/2014/main" id="{D2E03C03-167F-6046-923E-E6EDD386E84B}"/>
              </a:ext>
            </a:extLst>
          </p:cNvPr>
          <p:cNvSpPr>
            <a:spLocks noGrp="1"/>
          </p:cNvSpPr>
          <p:nvPr>
            <p:ph type="body" sz="half" idx="2"/>
          </p:nvPr>
        </p:nvSpPr>
        <p:spPr/>
        <p:txBody>
          <a:bodyPr/>
          <a:lstStyle/>
          <a:p>
            <a:endParaRPr lang="en-US"/>
          </a:p>
        </p:txBody>
      </p:sp>
      <p:pic>
        <p:nvPicPr>
          <p:cNvPr id="7" name="Picture 6">
            <a:extLst>
              <a:ext uri="{FF2B5EF4-FFF2-40B4-BE49-F238E27FC236}">
                <a16:creationId xmlns:a16="http://schemas.microsoft.com/office/drawing/2014/main" id="{BFBA0B2D-5D7C-4E45-B39C-B9BCA3BEB087}"/>
              </a:ext>
            </a:extLst>
          </p:cNvPr>
          <p:cNvPicPr>
            <a:picLocks noChangeAspect="1"/>
          </p:cNvPicPr>
          <p:nvPr/>
        </p:nvPicPr>
        <p:blipFill>
          <a:blip r:embed="rId2">
            <a:duotone>
              <a:schemeClr val="accent1">
                <a:shade val="45000"/>
                <a:satMod val="135000"/>
              </a:schemeClr>
              <a:prstClr val="white"/>
            </a:duotone>
          </a:blip>
          <a:stretch>
            <a:fillRect/>
          </a:stretch>
        </p:blipFill>
        <p:spPr>
          <a:xfrm>
            <a:off x="762000" y="1740724"/>
            <a:ext cx="4283587" cy="4283587"/>
          </a:xfrm>
          <a:prstGeom prst="rect">
            <a:avLst/>
          </a:prstGeom>
        </p:spPr>
      </p:pic>
    </p:spTree>
    <p:extLst>
      <p:ext uri="{BB962C8B-B14F-4D97-AF65-F5344CB8AC3E}">
        <p14:creationId xmlns:p14="http://schemas.microsoft.com/office/powerpoint/2010/main" val="33065942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33000"/>
            <a:lum/>
          </a:blip>
          <a:srcRect/>
          <a:stretch>
            <a:fillRect t="-6000" b="-6000"/>
          </a:stretch>
        </a:blipFill>
        <a:effectLst/>
      </p:bgPr>
    </p:bg>
    <p:spTree>
      <p:nvGrpSpPr>
        <p:cNvPr id="1" name=""/>
        <p:cNvGrpSpPr/>
        <p:nvPr/>
      </p:nvGrpSpPr>
      <p:grpSpPr>
        <a:xfrm>
          <a:off x="0" y="0"/>
          <a:ext cx="0" cy="0"/>
          <a:chOff x="0" y="0"/>
          <a:chExt cx="0" cy="0"/>
        </a:xfrm>
      </p:grpSpPr>
      <p:sp>
        <p:nvSpPr>
          <p:cNvPr id="5" name="Titel 1">
            <a:extLst>
              <a:ext uri="{FF2B5EF4-FFF2-40B4-BE49-F238E27FC236}">
                <a16:creationId xmlns:a16="http://schemas.microsoft.com/office/drawing/2014/main" id="{9E976024-D870-47C3-BDE2-EF3B1C22B0CC}"/>
              </a:ext>
            </a:extLst>
          </p:cNvPr>
          <p:cNvSpPr txBox="1">
            <a:spLocks/>
          </p:cNvSpPr>
          <p:nvPr/>
        </p:nvSpPr>
        <p:spPr>
          <a:xfrm>
            <a:off x="330200" y="657225"/>
            <a:ext cx="6943725" cy="622300"/>
          </a:xfrm>
          <a:prstGeom prst="rect">
            <a:avLst/>
          </a:prstGeom>
        </p:spPr>
        <p:txBody>
          <a:bodyPr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fontAlgn="auto">
              <a:spcAft>
                <a:spcPts val="0"/>
              </a:spcAft>
              <a:defRPr/>
            </a:pPr>
            <a:r>
              <a:rPr lang="en-US" sz="3600" b="1" dirty="0">
                <a:solidFill>
                  <a:srgbClr val="C00000"/>
                </a:solidFill>
                <a:latin typeface="Roboto" panose="02000000000000000000" pitchFamily="2" charset="0"/>
                <a:ea typeface="Roboto" panose="02000000000000000000" pitchFamily="2" charset="0"/>
                <a:cs typeface="+mn-cs"/>
              </a:rPr>
              <a:t>About the speaker</a:t>
            </a:r>
          </a:p>
        </p:txBody>
      </p:sp>
      <p:pic>
        <p:nvPicPr>
          <p:cNvPr id="14" name="Picture 3" descr="A close up of a logo&#10;&#10;Description automatically generated">
            <a:extLst>
              <a:ext uri="{FF2B5EF4-FFF2-40B4-BE49-F238E27FC236}">
                <a16:creationId xmlns:a16="http://schemas.microsoft.com/office/drawing/2014/main" id="{90B6CF9A-E214-4E3A-B837-96950E39E6F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78219" y="318013"/>
            <a:ext cx="3829687" cy="1375850"/>
          </a:xfrm>
          <a:prstGeom prst="rect">
            <a:avLst/>
          </a:prstGeom>
        </p:spPr>
      </p:pic>
      <p:sp>
        <p:nvSpPr>
          <p:cNvPr id="13" name="Textplatzhalter 3">
            <a:extLst>
              <a:ext uri="{FF2B5EF4-FFF2-40B4-BE49-F238E27FC236}">
                <a16:creationId xmlns:a16="http://schemas.microsoft.com/office/drawing/2014/main" id="{41196EBF-6EFF-4BD9-8ED9-F9093847B648}"/>
              </a:ext>
            </a:extLst>
          </p:cNvPr>
          <p:cNvSpPr txBox="1">
            <a:spLocks/>
          </p:cNvSpPr>
          <p:nvPr/>
        </p:nvSpPr>
        <p:spPr>
          <a:xfrm>
            <a:off x="1924050" y="2282307"/>
            <a:ext cx="6549390" cy="1981927"/>
          </a:xfrm>
          <a:prstGeom prst="rect">
            <a:avLst/>
          </a:prstGeom>
          <a:noFill/>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spcAft>
                <a:spcPts val="0"/>
              </a:spcAft>
              <a:buFont typeface="Arial" panose="020B0604020202020204" pitchFamily="34" charset="0"/>
              <a:buNone/>
              <a:defRPr/>
            </a:pPr>
            <a:r>
              <a:rPr lang="en-US" sz="1800" b="1" dirty="0" err="1">
                <a:solidFill>
                  <a:srgbClr val="00457C"/>
                </a:solidFill>
                <a:latin typeface="Verdana" panose="020B0604030504040204" pitchFamily="34" charset="0"/>
                <a:ea typeface="Verdana" panose="020B0604030504040204" pitchFamily="34" charset="0"/>
              </a:rPr>
              <a:t>Landi</a:t>
            </a:r>
            <a:r>
              <a:rPr lang="en-US" sz="1800" b="1" dirty="0">
                <a:solidFill>
                  <a:srgbClr val="00457C"/>
                </a:solidFill>
                <a:latin typeface="Verdana" panose="020B0604030504040204" pitchFamily="34" charset="0"/>
                <a:ea typeface="Verdana" panose="020B0604030504040204" pitchFamily="34" charset="0"/>
              </a:rPr>
              <a:t> du </a:t>
            </a:r>
            <a:r>
              <a:rPr lang="en-US" sz="1800" b="1" dirty="0" err="1">
                <a:solidFill>
                  <a:srgbClr val="00457C"/>
                </a:solidFill>
                <a:latin typeface="Verdana" panose="020B0604030504040204" pitchFamily="34" charset="0"/>
                <a:ea typeface="Verdana" panose="020B0604030504040204" pitchFamily="34" charset="0"/>
              </a:rPr>
              <a:t>toit</a:t>
            </a:r>
            <a:r>
              <a:rPr lang="en-US" sz="1800" dirty="0">
                <a:latin typeface="Verdana" panose="020B0604030504040204" pitchFamily="34" charset="0"/>
                <a:ea typeface="Verdana" panose="020B0604030504040204" pitchFamily="34" charset="0"/>
              </a:rPr>
              <a:t> </a:t>
            </a:r>
          </a:p>
          <a:p>
            <a:pPr fontAlgn="auto">
              <a:spcAft>
                <a:spcPts val="0"/>
              </a:spcAft>
              <a:buFont typeface="Wingdings" pitchFamily="2" charset="2"/>
              <a:buChar char="§"/>
              <a:defRPr/>
            </a:pPr>
            <a:r>
              <a:rPr lang="en-US" sz="1600" dirty="0">
                <a:latin typeface="Verdana" panose="020B0604030504040204" pitchFamily="34" charset="0"/>
                <a:ea typeface="Verdana" panose="020B0604030504040204" pitchFamily="34" charset="0"/>
              </a:rPr>
              <a:t>Senior lecturer UCT Actuarial Science</a:t>
            </a:r>
          </a:p>
          <a:p>
            <a:pPr fontAlgn="auto">
              <a:spcAft>
                <a:spcPts val="0"/>
              </a:spcAft>
              <a:buFont typeface="Wingdings" pitchFamily="2" charset="2"/>
              <a:buChar char="§"/>
              <a:defRPr/>
            </a:pPr>
            <a:r>
              <a:rPr lang="en-US" sz="1600" dirty="0">
                <a:latin typeface="Verdana" panose="020B0604030504040204" pitchFamily="34" charset="0"/>
                <a:ea typeface="Verdana" panose="020B0604030504040204" pitchFamily="34" charset="0"/>
              </a:rPr>
              <a:t>Qualified Actuary, worked in Reinsurance, Bio Stats</a:t>
            </a:r>
          </a:p>
          <a:p>
            <a:pPr fontAlgn="auto">
              <a:spcAft>
                <a:spcPts val="0"/>
              </a:spcAft>
              <a:buFont typeface="Wingdings" pitchFamily="2" charset="2"/>
              <a:buChar char="§"/>
              <a:defRPr/>
            </a:pPr>
            <a:r>
              <a:rPr lang="en-US" sz="1600" dirty="0">
                <a:latin typeface="Verdana" panose="020B0604030504040204" pitchFamily="34" charset="0"/>
                <a:ea typeface="Verdana" panose="020B0604030504040204" pitchFamily="34" charset="0"/>
              </a:rPr>
              <a:t>Passion for using analytical skills to improve lives </a:t>
            </a:r>
          </a:p>
        </p:txBody>
      </p:sp>
      <p:sp>
        <p:nvSpPr>
          <p:cNvPr id="15" name="Textplatzhalter 3">
            <a:extLst>
              <a:ext uri="{FF2B5EF4-FFF2-40B4-BE49-F238E27FC236}">
                <a16:creationId xmlns:a16="http://schemas.microsoft.com/office/drawing/2014/main" id="{1C05EA78-E7B2-4C27-9D30-18DD9B6C53C3}"/>
              </a:ext>
            </a:extLst>
          </p:cNvPr>
          <p:cNvSpPr txBox="1">
            <a:spLocks/>
          </p:cNvSpPr>
          <p:nvPr/>
        </p:nvSpPr>
        <p:spPr>
          <a:xfrm>
            <a:off x="1924050" y="4190846"/>
            <a:ext cx="6549390" cy="1606550"/>
          </a:xfrm>
          <a:prstGeom prst="rect">
            <a:avLst/>
          </a:prstGeom>
          <a:noFill/>
        </p:spPr>
        <p:txBody>
          <a:bodyPr>
            <a:normAutofit/>
          </a:bodyPr>
          <a:lstStyle>
            <a:lvl1pPr marL="268288" indent="-268288" algn="l" defTabSz="457200" rtl="0" eaLnBrk="1" latinLnBrk="0" hangingPunct="1">
              <a:spcBef>
                <a:spcPct val="20000"/>
              </a:spcBef>
              <a:buFont typeface="Wingdings" panose="05000000000000000000" pitchFamily="2" charset="2"/>
              <a:buChar char="§"/>
              <a:defRPr sz="2300" b="0" kern="1200">
                <a:solidFill>
                  <a:schemeClr val="tx1"/>
                </a:solidFill>
                <a:latin typeface="Verdana"/>
                <a:ea typeface="+mn-ea"/>
                <a:cs typeface="Verdana"/>
              </a:defRPr>
            </a:lvl1pPr>
            <a:lvl2pPr marL="534988" indent="-266700" algn="l" defTabSz="457200" rtl="0" eaLnBrk="1" latinLnBrk="0" hangingPunct="1">
              <a:spcBef>
                <a:spcPct val="20000"/>
              </a:spcBef>
              <a:buFont typeface="Symbol" panose="05050102010706020507" pitchFamily="18" charset="2"/>
              <a:buChar char="-"/>
              <a:defRPr sz="2300" b="0" kern="1200">
                <a:solidFill>
                  <a:schemeClr val="tx1"/>
                </a:solidFill>
                <a:latin typeface="Verdana"/>
                <a:ea typeface="+mn-ea"/>
                <a:cs typeface="Verdana"/>
              </a:defRPr>
            </a:lvl2pPr>
            <a:lvl3pPr marL="720725" indent="-185738" algn="l" defTabSz="457200" rtl="0" eaLnBrk="1" latinLnBrk="0" hangingPunct="1">
              <a:spcBef>
                <a:spcPct val="20000"/>
              </a:spcBef>
              <a:buFont typeface="Arial" panose="020B0604020202020204" pitchFamily="34" charset="0"/>
              <a:buChar char="•"/>
              <a:defRPr sz="2300" b="0" kern="1200">
                <a:solidFill>
                  <a:schemeClr val="tx1"/>
                </a:solidFill>
                <a:latin typeface="Verdana"/>
                <a:ea typeface="+mn-ea"/>
                <a:cs typeface="Verdana"/>
              </a:defRPr>
            </a:lvl3pPr>
            <a:lvl4pPr marL="720725" indent="-185738" algn="l" defTabSz="457200" rtl="0" eaLnBrk="1" latinLnBrk="0" hangingPunct="1">
              <a:spcBef>
                <a:spcPct val="20000"/>
              </a:spcBef>
              <a:buFont typeface="Arial" panose="020B0604020202020204" pitchFamily="34" charset="0"/>
              <a:buChar char="•"/>
              <a:defRPr sz="2300" b="0" kern="1200">
                <a:solidFill>
                  <a:schemeClr val="tx1"/>
                </a:solidFill>
                <a:latin typeface="Verdana"/>
                <a:ea typeface="+mn-ea"/>
                <a:cs typeface="Verdana"/>
              </a:defRPr>
            </a:lvl4pPr>
            <a:lvl5pPr marL="1077913" indent="-274638" algn="l" defTabSz="457200" rtl="0" eaLnBrk="1" latinLnBrk="0" hangingPunct="1">
              <a:spcBef>
                <a:spcPct val="20000"/>
              </a:spcBef>
              <a:buFont typeface="Arial"/>
              <a:buChar char="»"/>
              <a:defRPr sz="2300" b="0" kern="1200" baseline="0">
                <a:solidFill>
                  <a:schemeClr val="tx1"/>
                </a:solidFill>
                <a:latin typeface="Verdana"/>
                <a:ea typeface="+mn-ea"/>
                <a:cs typeface="Verdana"/>
              </a:defRPr>
            </a:lvl5pPr>
            <a:lvl6pPr marL="1346200" indent="-268288" algn="l" defTabSz="457200" rtl="0" eaLnBrk="1" latinLnBrk="0" hangingPunct="1">
              <a:spcBef>
                <a:spcPct val="20000"/>
              </a:spcBef>
              <a:buFont typeface="Arial"/>
              <a:buChar char="•"/>
              <a:defRPr sz="2000"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fontAlgn="auto">
              <a:spcAft>
                <a:spcPts val="0"/>
              </a:spcAft>
              <a:buFont typeface="Wingdings" panose="05000000000000000000" pitchFamily="2" charset="2"/>
              <a:buNone/>
              <a:defRPr/>
            </a:pPr>
            <a:r>
              <a:rPr lang="en-US" sz="1800" b="1" dirty="0">
                <a:solidFill>
                  <a:srgbClr val="00457C"/>
                </a:solidFill>
              </a:rPr>
              <a:t>University of Cape Town (UCT)</a:t>
            </a:r>
          </a:p>
          <a:p>
            <a:pPr fontAlgn="auto">
              <a:spcAft>
                <a:spcPts val="0"/>
              </a:spcAft>
              <a:defRPr/>
            </a:pPr>
            <a:r>
              <a:rPr lang="en-US" sz="1600" dirty="0"/>
              <a:t>Multicultural, multinational community with some 29 000 students from over 100 countries across the globe </a:t>
            </a:r>
          </a:p>
          <a:p>
            <a:pPr fontAlgn="auto">
              <a:spcAft>
                <a:spcPts val="0"/>
              </a:spcAft>
              <a:defRPr/>
            </a:pPr>
            <a:r>
              <a:rPr lang="en-US" sz="1600" dirty="0"/>
              <a:t>Currently the top-rated university in Africa and one of the top-rated universities in the world</a:t>
            </a:r>
          </a:p>
        </p:txBody>
      </p:sp>
      <p:cxnSp>
        <p:nvCxnSpPr>
          <p:cNvPr id="16" name="Gerader Verbinder 8">
            <a:extLst>
              <a:ext uri="{FF2B5EF4-FFF2-40B4-BE49-F238E27FC236}">
                <a16:creationId xmlns:a16="http://schemas.microsoft.com/office/drawing/2014/main" id="{3FE96289-6C25-4616-A0A0-CFE27A0781FA}"/>
              </a:ext>
            </a:extLst>
          </p:cNvPr>
          <p:cNvCxnSpPr/>
          <p:nvPr/>
        </p:nvCxnSpPr>
        <p:spPr>
          <a:xfrm>
            <a:off x="717550" y="4076546"/>
            <a:ext cx="6807200" cy="0"/>
          </a:xfrm>
          <a:prstGeom prst="line">
            <a:avLst/>
          </a:prstGeom>
          <a:ln w="12700">
            <a:solidFill>
              <a:srgbClr val="00457D"/>
            </a:solidFill>
          </a:ln>
        </p:spPr>
        <p:style>
          <a:lnRef idx="2">
            <a:schemeClr val="accent1"/>
          </a:lnRef>
          <a:fillRef idx="0">
            <a:schemeClr val="accent1"/>
          </a:fillRef>
          <a:effectRef idx="1">
            <a:schemeClr val="accent1"/>
          </a:effectRef>
          <a:fontRef idx="minor">
            <a:schemeClr val="tx1"/>
          </a:fontRef>
        </p:style>
      </p:cxnSp>
      <p:pic>
        <p:nvPicPr>
          <p:cNvPr id="17" name="Grafik 7">
            <a:extLst>
              <a:ext uri="{FF2B5EF4-FFF2-40B4-BE49-F238E27FC236}">
                <a16:creationId xmlns:a16="http://schemas.microsoft.com/office/drawing/2014/main" id="{DDA0F078-A8A3-4373-9573-1F999C7659D3}"/>
              </a:ext>
            </a:extLst>
          </p:cNvPr>
          <p:cNvPicPr>
            <a:picLocks noChangeAspect="1"/>
          </p:cNvPicPr>
          <p:nvPr/>
        </p:nvPicPr>
        <p:blipFill>
          <a:blip r:embed="rId4" cstate="print">
            <a:duotone>
              <a:prstClr val="black"/>
              <a:srgbClr val="00457C">
                <a:tint val="45000"/>
                <a:satMod val="400000"/>
              </a:srgbClr>
            </a:duotone>
            <a:extLst>
              <a:ext uri="{28A0092B-C50C-407E-A947-70E740481C1C}">
                <a14:useLocalDpi xmlns:a14="http://schemas.microsoft.com/office/drawing/2010/main"/>
              </a:ext>
            </a:extLst>
          </a:blip>
          <a:stretch>
            <a:fillRect/>
          </a:stretch>
        </p:blipFill>
        <p:spPr>
          <a:xfrm>
            <a:off x="855161" y="2910274"/>
            <a:ext cx="991901" cy="990352"/>
          </a:xfrm>
          <a:prstGeom prst="rect">
            <a:avLst/>
          </a:prstGeom>
          <a:ln>
            <a:noFill/>
          </a:ln>
          <a:effectLst>
            <a:outerShdw blurRad="292100" dist="139700" dir="2700000" algn="tl" rotWithShape="0">
              <a:srgbClr val="333333">
                <a:alpha val="65000"/>
              </a:srgbClr>
            </a:outerShdw>
          </a:effectLst>
        </p:spPr>
      </p:pic>
      <p:pic>
        <p:nvPicPr>
          <p:cNvPr id="18" name="Grafik 11">
            <a:extLst>
              <a:ext uri="{FF2B5EF4-FFF2-40B4-BE49-F238E27FC236}">
                <a16:creationId xmlns:a16="http://schemas.microsoft.com/office/drawing/2014/main" id="{30367AD7-9268-4DF3-80F9-4B3CFC63AE84}"/>
              </a:ext>
            </a:extLst>
          </p:cNvPr>
          <p:cNvPicPr>
            <a:picLocks noChangeAspect="1"/>
          </p:cNvPicPr>
          <p:nvPr/>
        </p:nvPicPr>
        <p:blipFill>
          <a:blip r:embed="rId5" cstate="print">
            <a:duotone>
              <a:prstClr val="black"/>
              <a:srgbClr val="00457C">
                <a:tint val="45000"/>
                <a:satMod val="400000"/>
              </a:srgbClr>
            </a:duotone>
            <a:extLst>
              <a:ext uri="{28A0092B-C50C-407E-A947-70E740481C1C}">
                <a14:useLocalDpi xmlns:a14="http://schemas.microsoft.com/office/drawing/2010/main"/>
              </a:ext>
            </a:extLst>
          </a:blip>
          <a:stretch>
            <a:fillRect/>
          </a:stretch>
        </p:blipFill>
        <p:spPr>
          <a:xfrm>
            <a:off x="855161" y="4264236"/>
            <a:ext cx="991901" cy="991901"/>
          </a:xfrm>
          <a:prstGeom prst="rect">
            <a:avLst/>
          </a:prstGeom>
          <a:ln>
            <a:noFill/>
          </a:ln>
          <a:effectLst>
            <a:outerShdw blurRad="292100" dist="139700" dir="2700000" algn="tl" rotWithShape="0">
              <a:srgbClr val="333333">
                <a:alpha val="65000"/>
              </a:srgbClr>
            </a:outerShdw>
          </a:effectLst>
        </p:spPr>
      </p:pic>
      <p:pic>
        <p:nvPicPr>
          <p:cNvPr id="19" name="Picture 2" descr="A picture containing indoor, child, baby, small&#10;&#10;Description automatically generated">
            <a:extLst>
              <a:ext uri="{FF2B5EF4-FFF2-40B4-BE49-F238E27FC236}">
                <a16:creationId xmlns:a16="http://schemas.microsoft.com/office/drawing/2014/main" id="{36BA1D54-F515-4533-A24C-76D2FF612AC7}"/>
              </a:ext>
            </a:extLst>
          </p:cNvPr>
          <p:cNvPicPr>
            <a:picLocks noChangeAspect="1"/>
          </p:cNvPicPr>
          <p:nvPr/>
        </p:nvPicPr>
        <p:blipFill rotWithShape="1">
          <a:blip r:embed="rId6">
            <a:extLst>
              <a:ext uri="{28A0092B-C50C-407E-A947-70E740481C1C}">
                <a14:useLocalDpi xmlns:a14="http://schemas.microsoft.com/office/drawing/2010/main" val="0"/>
              </a:ext>
            </a:extLst>
          </a:blip>
          <a:srcRect l="23600" t="22487" r="31229" b="47174"/>
          <a:stretch/>
        </p:blipFill>
        <p:spPr>
          <a:xfrm rot="5400000">
            <a:off x="288769" y="2323737"/>
            <a:ext cx="1635487" cy="1552628"/>
          </a:xfrm>
          <a:prstGeom prst="rect">
            <a:avLst/>
          </a:prstGeom>
          <a:ln>
            <a:solidFill>
              <a:srgbClr val="00457C"/>
            </a:solidFill>
          </a:ln>
        </p:spPr>
      </p:pic>
      <p:pic>
        <p:nvPicPr>
          <p:cNvPr id="20" name="Picture 5" descr="A close up of a logo&#10;&#10;Description automatically generated">
            <a:extLst>
              <a:ext uri="{FF2B5EF4-FFF2-40B4-BE49-F238E27FC236}">
                <a16:creationId xmlns:a16="http://schemas.microsoft.com/office/drawing/2014/main" id="{87E395D5-0775-4EF9-AC6C-82D2F879AD1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30200" y="4274416"/>
            <a:ext cx="1563833" cy="1542736"/>
          </a:xfrm>
          <a:prstGeom prst="rect">
            <a:avLst/>
          </a:prstGeom>
          <a:ln>
            <a:solidFill>
              <a:srgbClr val="00457C"/>
            </a:solid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812FD4-7D39-FD4B-A319-CD75B2866D7F}"/>
              </a:ext>
            </a:extLst>
          </p:cNvPr>
          <p:cNvSpPr>
            <a:spLocks noGrp="1"/>
          </p:cNvSpPr>
          <p:nvPr>
            <p:ph type="title"/>
          </p:nvPr>
        </p:nvSpPr>
        <p:spPr/>
        <p:txBody>
          <a:bodyPr/>
          <a:lstStyle/>
          <a:p>
            <a:r>
              <a:rPr lang="en-US" dirty="0"/>
              <a:t>4. Results</a:t>
            </a:r>
          </a:p>
        </p:txBody>
      </p:sp>
      <p:sp>
        <p:nvSpPr>
          <p:cNvPr id="3" name="Content Placeholder 2">
            <a:extLst>
              <a:ext uri="{FF2B5EF4-FFF2-40B4-BE49-F238E27FC236}">
                <a16:creationId xmlns:a16="http://schemas.microsoft.com/office/drawing/2014/main" id="{D39F547C-99B9-DB4A-9C1E-3CD754E0C6B4}"/>
              </a:ext>
            </a:extLst>
          </p:cNvPr>
          <p:cNvSpPr>
            <a:spLocks noGrp="1"/>
          </p:cNvSpPr>
          <p:nvPr>
            <p:ph idx="1"/>
          </p:nvPr>
        </p:nvSpPr>
        <p:spPr>
          <a:xfrm>
            <a:off x="5875867" y="2193893"/>
            <a:ext cx="5678424" cy="5196840"/>
          </a:xfrm>
        </p:spPr>
        <p:txBody>
          <a:bodyPr>
            <a:noAutofit/>
          </a:bodyPr>
          <a:lstStyle/>
          <a:p>
            <a:pPr lvl="1"/>
            <a:r>
              <a:rPr lang="en-ZA" sz="3000" dirty="0"/>
              <a:t>Age at date of disability (D)</a:t>
            </a:r>
          </a:p>
          <a:p>
            <a:pPr lvl="1"/>
            <a:r>
              <a:rPr lang="en-ZA" sz="3000" dirty="0"/>
              <a:t>Sex of claimant (D)</a:t>
            </a:r>
          </a:p>
          <a:p>
            <a:pPr lvl="1"/>
            <a:r>
              <a:rPr lang="en-ZA" sz="3000" dirty="0"/>
              <a:t>Education level (D)</a:t>
            </a:r>
          </a:p>
          <a:p>
            <a:pPr lvl="1"/>
            <a:r>
              <a:rPr lang="en-ZA" sz="3000" dirty="0"/>
              <a:t>Occupation level (O)</a:t>
            </a:r>
          </a:p>
          <a:p>
            <a:pPr lvl="1"/>
            <a:r>
              <a:rPr lang="en-ZA" sz="3000" dirty="0"/>
              <a:t>Replacement ratio (P)</a:t>
            </a:r>
            <a:endParaRPr lang="en-US" sz="3000" dirty="0"/>
          </a:p>
          <a:p>
            <a:pPr lvl="1"/>
            <a:r>
              <a:rPr lang="en-ZA" sz="3000" dirty="0"/>
              <a:t>Cause of disability (C)</a:t>
            </a:r>
          </a:p>
          <a:p>
            <a:pPr lvl="1"/>
            <a:r>
              <a:rPr lang="en-ZA" sz="3000" dirty="0"/>
              <a:t>Claim intervention (C)</a:t>
            </a:r>
          </a:p>
          <a:p>
            <a:endParaRPr lang="en-ZA" sz="3000" dirty="0"/>
          </a:p>
        </p:txBody>
      </p:sp>
      <p:pic>
        <p:nvPicPr>
          <p:cNvPr id="7" name="Picture 6">
            <a:extLst>
              <a:ext uri="{FF2B5EF4-FFF2-40B4-BE49-F238E27FC236}">
                <a16:creationId xmlns:a16="http://schemas.microsoft.com/office/drawing/2014/main" id="{45AE6DBD-1981-B648-81E1-9335E463058B}"/>
              </a:ext>
            </a:extLst>
          </p:cNvPr>
          <p:cNvPicPr>
            <a:picLocks noChangeAspect="1"/>
          </p:cNvPicPr>
          <p:nvPr/>
        </p:nvPicPr>
        <p:blipFill>
          <a:blip r:embed="rId2">
            <a:duotone>
              <a:schemeClr val="accent1">
                <a:shade val="45000"/>
                <a:satMod val="135000"/>
              </a:schemeClr>
              <a:prstClr val="white"/>
            </a:duotone>
          </a:blip>
          <a:stretch>
            <a:fillRect/>
          </a:stretch>
        </p:blipFill>
        <p:spPr>
          <a:xfrm>
            <a:off x="908015" y="2208869"/>
            <a:ext cx="3810000" cy="3810000"/>
          </a:xfrm>
          <a:prstGeom prst="rect">
            <a:avLst/>
          </a:prstGeom>
        </p:spPr>
      </p:pic>
      <p:sp>
        <p:nvSpPr>
          <p:cNvPr id="5" name="Left Brace 4">
            <a:extLst>
              <a:ext uri="{FF2B5EF4-FFF2-40B4-BE49-F238E27FC236}">
                <a16:creationId xmlns:a16="http://schemas.microsoft.com/office/drawing/2014/main" id="{99B68454-01DA-3A41-B9A6-58B6FBA84E17}"/>
              </a:ext>
            </a:extLst>
          </p:cNvPr>
          <p:cNvSpPr/>
          <p:nvPr/>
        </p:nvSpPr>
        <p:spPr>
          <a:xfrm>
            <a:off x="5644557" y="2105458"/>
            <a:ext cx="462619" cy="3824976"/>
          </a:xfrm>
          <a:prstGeom prst="lef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Left Brace 11">
            <a:extLst>
              <a:ext uri="{FF2B5EF4-FFF2-40B4-BE49-F238E27FC236}">
                <a16:creationId xmlns:a16="http://schemas.microsoft.com/office/drawing/2014/main" id="{121D0824-8A24-044D-95EA-52E416DE7FB9}"/>
              </a:ext>
            </a:extLst>
          </p:cNvPr>
          <p:cNvSpPr/>
          <p:nvPr/>
        </p:nvSpPr>
        <p:spPr>
          <a:xfrm rot="10800000">
            <a:off x="11050095" y="2105458"/>
            <a:ext cx="423334" cy="3824976"/>
          </a:xfrm>
          <a:prstGeom prst="lef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 name="TextBox 12">
            <a:extLst>
              <a:ext uri="{FF2B5EF4-FFF2-40B4-BE49-F238E27FC236}">
                <a16:creationId xmlns:a16="http://schemas.microsoft.com/office/drawing/2014/main" id="{4A015FCD-6A6E-3C4A-A74C-AA9123534C45}"/>
              </a:ext>
            </a:extLst>
          </p:cNvPr>
          <p:cNvSpPr txBox="1"/>
          <p:nvPr/>
        </p:nvSpPr>
        <p:spPr>
          <a:xfrm rot="16200000">
            <a:off x="4374605" y="3558421"/>
            <a:ext cx="2016685" cy="523220"/>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srgbClr val="4472C4"/>
                </a:solidFill>
                <a:effectLst/>
                <a:uLnTx/>
                <a:uFillTx/>
                <a:latin typeface="Calibri" panose="020F0502020204030204" pitchFamily="34" charset="0"/>
                <a:ea typeface="+mn-ea"/>
                <a:cs typeface="+mn-cs"/>
              </a:rPr>
              <a:t>Exploratory</a:t>
            </a:r>
          </a:p>
        </p:txBody>
      </p:sp>
      <p:sp>
        <p:nvSpPr>
          <p:cNvPr id="14" name="TextBox 13">
            <a:extLst>
              <a:ext uri="{FF2B5EF4-FFF2-40B4-BE49-F238E27FC236}">
                <a16:creationId xmlns:a16="http://schemas.microsoft.com/office/drawing/2014/main" id="{AC1DBF39-B891-9047-BAC8-DA8BBF63281A}"/>
              </a:ext>
            </a:extLst>
          </p:cNvPr>
          <p:cNvSpPr txBox="1"/>
          <p:nvPr/>
        </p:nvSpPr>
        <p:spPr>
          <a:xfrm rot="5400000">
            <a:off x="10801309" y="3756335"/>
            <a:ext cx="1780374" cy="523220"/>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srgbClr val="4472C4"/>
                </a:solidFill>
                <a:effectLst/>
                <a:uLnTx/>
                <a:uFillTx/>
                <a:latin typeface="Calibri" panose="020F0502020204030204" pitchFamily="34" charset="0"/>
                <a:ea typeface="+mn-ea"/>
                <a:cs typeface="+mn-cs"/>
              </a:rPr>
              <a:t>Intervened</a:t>
            </a:r>
          </a:p>
        </p:txBody>
      </p:sp>
    </p:spTree>
    <p:extLst>
      <p:ext uri="{BB962C8B-B14F-4D97-AF65-F5344CB8AC3E}">
        <p14:creationId xmlns:p14="http://schemas.microsoft.com/office/powerpoint/2010/main" val="2365943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2" grpId="0" animBg="1"/>
      <p:bldP spid="13" grpId="0"/>
      <p:bldP spid="1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C11BE0-B564-B748-B14D-B0DB45E0EF6F}"/>
              </a:ext>
            </a:extLst>
          </p:cNvPr>
          <p:cNvSpPr>
            <a:spLocks noGrp="1"/>
          </p:cNvSpPr>
          <p:nvPr>
            <p:ph type="title"/>
          </p:nvPr>
        </p:nvSpPr>
        <p:spPr/>
        <p:txBody>
          <a:bodyPr/>
          <a:lstStyle/>
          <a:p>
            <a:r>
              <a:rPr lang="en-US" dirty="0"/>
              <a:t>4. Results (EXP)</a:t>
            </a:r>
            <a:br>
              <a:rPr lang="en-US" dirty="0"/>
            </a:br>
            <a:r>
              <a:rPr lang="en-US" dirty="0"/>
              <a:t>Age</a:t>
            </a:r>
          </a:p>
        </p:txBody>
      </p:sp>
      <p:sp>
        <p:nvSpPr>
          <p:cNvPr id="6" name="Text Placeholder 5">
            <a:extLst>
              <a:ext uri="{FF2B5EF4-FFF2-40B4-BE49-F238E27FC236}">
                <a16:creationId xmlns:a16="http://schemas.microsoft.com/office/drawing/2014/main" id="{86AA1227-73CF-6D47-A4CA-4A9D33583DD1}"/>
              </a:ext>
            </a:extLst>
          </p:cNvPr>
          <p:cNvSpPr>
            <a:spLocks noGrp="1"/>
          </p:cNvSpPr>
          <p:nvPr>
            <p:ph type="body" sz="half" idx="2"/>
          </p:nvPr>
        </p:nvSpPr>
        <p:spPr>
          <a:xfrm>
            <a:off x="943428" y="2257506"/>
            <a:ext cx="3602719" cy="3762294"/>
          </a:xfrm>
          <a:solidFill>
            <a:schemeClr val="accent1">
              <a:lumMod val="20000"/>
              <a:lumOff val="80000"/>
            </a:schemeClr>
          </a:solidFill>
        </p:spPr>
        <p:txBody>
          <a:bodyPr anchor="ctr">
            <a:noAutofit/>
          </a:bodyPr>
          <a:lstStyle/>
          <a:p>
            <a:r>
              <a:rPr lang="en-ZA" sz="2400" dirty="0"/>
              <a:t>A univariate logistic regression model confirmed </a:t>
            </a:r>
            <a:r>
              <a:rPr lang="en-ZA" sz="2400" b="1" dirty="0"/>
              <a:t>a decrease in the probability of RTW as age increases </a:t>
            </a:r>
            <a:r>
              <a:rPr lang="en-ZA" sz="2400" dirty="0"/>
              <a:t>for both all and terminated-only claims, significant at 1%.</a:t>
            </a:r>
          </a:p>
        </p:txBody>
      </p:sp>
      <p:pic>
        <p:nvPicPr>
          <p:cNvPr id="4" name="Picture 3">
            <a:extLst>
              <a:ext uri="{FF2B5EF4-FFF2-40B4-BE49-F238E27FC236}">
                <a16:creationId xmlns:a16="http://schemas.microsoft.com/office/drawing/2014/main" id="{87A761F9-AF6A-E442-8661-E48EFE0F93F9}"/>
              </a:ext>
            </a:extLst>
          </p:cNvPr>
          <p:cNvPicPr>
            <a:picLocks noChangeAspect="1"/>
          </p:cNvPicPr>
          <p:nvPr/>
        </p:nvPicPr>
        <p:blipFill>
          <a:blip r:embed="rId2"/>
          <a:stretch>
            <a:fillRect/>
          </a:stretch>
        </p:blipFill>
        <p:spPr>
          <a:xfrm>
            <a:off x="4546148" y="1364658"/>
            <a:ext cx="7645852" cy="5387424"/>
          </a:xfrm>
          <a:prstGeom prst="rect">
            <a:avLst/>
          </a:prstGeom>
        </p:spPr>
      </p:pic>
    </p:spTree>
    <p:extLst>
      <p:ext uri="{BB962C8B-B14F-4D97-AF65-F5344CB8AC3E}">
        <p14:creationId xmlns:p14="http://schemas.microsoft.com/office/powerpoint/2010/main" val="3146264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A2AFA8-AF7B-C44C-8701-763CF7CE8DA3}"/>
              </a:ext>
            </a:extLst>
          </p:cNvPr>
          <p:cNvSpPr>
            <a:spLocks noGrp="1"/>
          </p:cNvSpPr>
          <p:nvPr>
            <p:ph type="title"/>
          </p:nvPr>
        </p:nvSpPr>
        <p:spPr/>
        <p:txBody>
          <a:bodyPr/>
          <a:lstStyle/>
          <a:p>
            <a:r>
              <a:rPr lang="en-US" dirty="0"/>
              <a:t>4. Results (EXP)</a:t>
            </a:r>
            <a:br>
              <a:rPr lang="en-US" dirty="0"/>
            </a:br>
            <a:r>
              <a:rPr lang="en-US" dirty="0"/>
              <a:t>sex</a:t>
            </a:r>
          </a:p>
        </p:txBody>
      </p:sp>
      <p:pic>
        <p:nvPicPr>
          <p:cNvPr id="6" name="Content Placeholder 5">
            <a:extLst>
              <a:ext uri="{FF2B5EF4-FFF2-40B4-BE49-F238E27FC236}">
                <a16:creationId xmlns:a16="http://schemas.microsoft.com/office/drawing/2014/main" id="{0E1B193B-4FBB-5844-9A2F-63A48E07A2ED}"/>
              </a:ext>
            </a:extLst>
          </p:cNvPr>
          <p:cNvPicPr>
            <a:picLocks noGrp="1" noChangeAspect="1"/>
          </p:cNvPicPr>
          <p:nvPr>
            <p:ph idx="1"/>
          </p:nvPr>
        </p:nvPicPr>
        <p:blipFill>
          <a:blip r:embed="rId2"/>
          <a:stretch>
            <a:fillRect/>
          </a:stretch>
        </p:blipFill>
        <p:spPr>
          <a:xfrm>
            <a:off x="4780663" y="2208869"/>
            <a:ext cx="7291482" cy="4125912"/>
          </a:xfrm>
        </p:spPr>
      </p:pic>
      <p:sp>
        <p:nvSpPr>
          <p:cNvPr id="4" name="Text Placeholder 3">
            <a:extLst>
              <a:ext uri="{FF2B5EF4-FFF2-40B4-BE49-F238E27FC236}">
                <a16:creationId xmlns:a16="http://schemas.microsoft.com/office/drawing/2014/main" id="{B95018E4-4ADE-D649-B1DF-A85472A9C679}"/>
              </a:ext>
            </a:extLst>
          </p:cNvPr>
          <p:cNvSpPr>
            <a:spLocks noGrp="1"/>
          </p:cNvSpPr>
          <p:nvPr>
            <p:ph type="body" sz="half" idx="2"/>
          </p:nvPr>
        </p:nvSpPr>
        <p:spPr>
          <a:xfrm>
            <a:off x="972456" y="2257506"/>
            <a:ext cx="3808207" cy="3762294"/>
          </a:xfrm>
          <a:solidFill>
            <a:schemeClr val="accent1">
              <a:lumMod val="20000"/>
              <a:lumOff val="80000"/>
            </a:schemeClr>
          </a:solidFill>
        </p:spPr>
        <p:txBody>
          <a:bodyPr anchor="ctr">
            <a:normAutofit/>
          </a:bodyPr>
          <a:lstStyle/>
          <a:p>
            <a:r>
              <a:rPr lang="en-ZA" sz="2400" dirty="0"/>
              <a:t>It is not </a:t>
            </a:r>
            <a:r>
              <a:rPr lang="en-ZA" sz="2400" b="1" dirty="0"/>
              <a:t>intuitively expected </a:t>
            </a:r>
            <a:r>
              <a:rPr lang="en-ZA" sz="2400" dirty="0"/>
              <a:t>that there should be a difference in RTW due to sex of the claimant?</a:t>
            </a:r>
            <a:endParaRPr lang="en-US" sz="2400" dirty="0"/>
          </a:p>
        </p:txBody>
      </p:sp>
    </p:spTree>
    <p:extLst>
      <p:ext uri="{BB962C8B-B14F-4D97-AF65-F5344CB8AC3E}">
        <p14:creationId xmlns:p14="http://schemas.microsoft.com/office/powerpoint/2010/main" val="761314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bg/>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AFD27F-957C-9845-9DCB-D41D4F9D84F7}"/>
              </a:ext>
            </a:extLst>
          </p:cNvPr>
          <p:cNvSpPr>
            <a:spLocks noGrp="1"/>
          </p:cNvSpPr>
          <p:nvPr>
            <p:ph type="title"/>
          </p:nvPr>
        </p:nvSpPr>
        <p:spPr/>
        <p:txBody>
          <a:bodyPr/>
          <a:lstStyle/>
          <a:p>
            <a:r>
              <a:rPr lang="en-US" dirty="0"/>
              <a:t>Associations:</a:t>
            </a:r>
            <a:br>
              <a:rPr lang="en-US" dirty="0"/>
            </a:br>
            <a:r>
              <a:rPr lang="en-US" dirty="0"/>
              <a:t>AGE and Sex</a:t>
            </a:r>
          </a:p>
        </p:txBody>
      </p:sp>
      <p:sp>
        <p:nvSpPr>
          <p:cNvPr id="4" name="Text Placeholder 3">
            <a:extLst>
              <a:ext uri="{FF2B5EF4-FFF2-40B4-BE49-F238E27FC236}">
                <a16:creationId xmlns:a16="http://schemas.microsoft.com/office/drawing/2014/main" id="{C4390525-834B-1A4F-AC73-09D0C5D294A0}"/>
              </a:ext>
            </a:extLst>
          </p:cNvPr>
          <p:cNvSpPr>
            <a:spLocks noGrp="1"/>
          </p:cNvSpPr>
          <p:nvPr>
            <p:ph type="body" sz="half" idx="2"/>
          </p:nvPr>
        </p:nvSpPr>
        <p:spPr>
          <a:xfrm>
            <a:off x="891608" y="2508160"/>
            <a:ext cx="3828596" cy="2864531"/>
          </a:xfrm>
          <a:solidFill>
            <a:schemeClr val="accent1">
              <a:lumMod val="20000"/>
              <a:lumOff val="80000"/>
            </a:schemeClr>
          </a:solidFill>
        </p:spPr>
        <p:txBody>
          <a:bodyPr anchor="ctr">
            <a:normAutofit/>
          </a:bodyPr>
          <a:lstStyle/>
          <a:p>
            <a:r>
              <a:rPr lang="en-ZA" sz="2800" dirty="0"/>
              <a:t>The mean ages observed were </a:t>
            </a:r>
            <a:r>
              <a:rPr lang="en-ZA" sz="2800" b="1" dirty="0"/>
              <a:t>45.34. (females) </a:t>
            </a:r>
            <a:r>
              <a:rPr lang="en-ZA" sz="2800" dirty="0"/>
              <a:t>vs. </a:t>
            </a:r>
            <a:r>
              <a:rPr lang="en-ZA" sz="2800" b="1" dirty="0"/>
              <a:t>47.31 (males)</a:t>
            </a:r>
          </a:p>
          <a:p>
            <a:endParaRPr lang="en-US" sz="2800" dirty="0"/>
          </a:p>
        </p:txBody>
      </p:sp>
      <p:pic>
        <p:nvPicPr>
          <p:cNvPr id="8" name="Content Placeholder 7">
            <a:extLst>
              <a:ext uri="{FF2B5EF4-FFF2-40B4-BE49-F238E27FC236}">
                <a16:creationId xmlns:a16="http://schemas.microsoft.com/office/drawing/2014/main" id="{AA23850B-3860-B34C-BF2E-256F6931FF9F}"/>
              </a:ext>
            </a:extLst>
          </p:cNvPr>
          <p:cNvPicPr>
            <a:picLocks noGrp="1" noChangeAspect="1"/>
          </p:cNvPicPr>
          <p:nvPr>
            <p:ph idx="1"/>
          </p:nvPr>
        </p:nvPicPr>
        <p:blipFill>
          <a:blip r:embed="rId2"/>
          <a:stretch>
            <a:fillRect/>
          </a:stretch>
        </p:blipFill>
        <p:spPr>
          <a:xfrm>
            <a:off x="5608673" y="1895251"/>
            <a:ext cx="6355635" cy="4090350"/>
          </a:xfrm>
        </p:spPr>
      </p:pic>
    </p:spTree>
    <p:extLst>
      <p:ext uri="{BB962C8B-B14F-4D97-AF65-F5344CB8AC3E}">
        <p14:creationId xmlns:p14="http://schemas.microsoft.com/office/powerpoint/2010/main" val="35105573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375650-0D4A-1244-849C-136D8AB0DEFC}"/>
              </a:ext>
            </a:extLst>
          </p:cNvPr>
          <p:cNvSpPr>
            <a:spLocks noGrp="1"/>
          </p:cNvSpPr>
          <p:nvPr>
            <p:ph type="title"/>
          </p:nvPr>
        </p:nvSpPr>
        <p:spPr/>
        <p:txBody>
          <a:bodyPr/>
          <a:lstStyle/>
          <a:p>
            <a:r>
              <a:rPr lang="en-US" dirty="0"/>
              <a:t>Associations:</a:t>
            </a:r>
            <a:br>
              <a:rPr lang="en-US" dirty="0"/>
            </a:br>
            <a:r>
              <a:rPr lang="en-US" dirty="0"/>
              <a:t>Age and Salary</a:t>
            </a:r>
          </a:p>
        </p:txBody>
      </p:sp>
      <p:pic>
        <p:nvPicPr>
          <p:cNvPr id="10" name="Picture 9">
            <a:extLst>
              <a:ext uri="{FF2B5EF4-FFF2-40B4-BE49-F238E27FC236}">
                <a16:creationId xmlns:a16="http://schemas.microsoft.com/office/drawing/2014/main" id="{7D7CDB25-7206-3F4C-9920-7D24550CA112}"/>
              </a:ext>
            </a:extLst>
          </p:cNvPr>
          <p:cNvPicPr>
            <a:picLocks noChangeAspect="1"/>
          </p:cNvPicPr>
          <p:nvPr/>
        </p:nvPicPr>
        <p:blipFill>
          <a:blip r:embed="rId3"/>
          <a:stretch>
            <a:fillRect/>
          </a:stretch>
        </p:blipFill>
        <p:spPr>
          <a:xfrm>
            <a:off x="3926855" y="838200"/>
            <a:ext cx="8265145" cy="4913059"/>
          </a:xfrm>
          <a:prstGeom prst="rect">
            <a:avLst/>
          </a:prstGeom>
        </p:spPr>
      </p:pic>
    </p:spTree>
    <p:extLst>
      <p:ext uri="{BB962C8B-B14F-4D97-AF65-F5344CB8AC3E}">
        <p14:creationId xmlns:p14="http://schemas.microsoft.com/office/powerpoint/2010/main" val="9663139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375650-0D4A-1244-849C-136D8AB0DEFC}"/>
              </a:ext>
            </a:extLst>
          </p:cNvPr>
          <p:cNvSpPr>
            <a:spLocks noGrp="1"/>
          </p:cNvSpPr>
          <p:nvPr>
            <p:ph type="title"/>
          </p:nvPr>
        </p:nvSpPr>
        <p:spPr/>
        <p:txBody>
          <a:bodyPr/>
          <a:lstStyle/>
          <a:p>
            <a:r>
              <a:rPr lang="en-US" dirty="0"/>
              <a:t>Associations:</a:t>
            </a:r>
            <a:br>
              <a:rPr lang="en-US" dirty="0"/>
            </a:br>
            <a:r>
              <a:rPr lang="en-US" dirty="0"/>
              <a:t>Age and Salary</a:t>
            </a:r>
          </a:p>
        </p:txBody>
      </p:sp>
      <p:pic>
        <p:nvPicPr>
          <p:cNvPr id="8" name="Content Placeholder 7">
            <a:extLst>
              <a:ext uri="{FF2B5EF4-FFF2-40B4-BE49-F238E27FC236}">
                <a16:creationId xmlns:a16="http://schemas.microsoft.com/office/drawing/2014/main" id="{DE6C14E4-D7D9-8B45-BB5A-5FB709EFBEB5}"/>
              </a:ext>
            </a:extLst>
          </p:cNvPr>
          <p:cNvPicPr>
            <a:picLocks noGrp="1" noChangeAspect="1"/>
          </p:cNvPicPr>
          <p:nvPr>
            <p:ph idx="1"/>
          </p:nvPr>
        </p:nvPicPr>
        <p:blipFill>
          <a:blip r:embed="rId3"/>
          <a:stretch>
            <a:fillRect/>
          </a:stretch>
        </p:blipFill>
        <p:spPr>
          <a:xfrm>
            <a:off x="4324027" y="838200"/>
            <a:ext cx="7544690" cy="4694473"/>
          </a:xfrm>
        </p:spPr>
      </p:pic>
    </p:spTree>
    <p:extLst>
      <p:ext uri="{BB962C8B-B14F-4D97-AF65-F5344CB8AC3E}">
        <p14:creationId xmlns:p14="http://schemas.microsoft.com/office/powerpoint/2010/main" val="7193991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C90EA7-ED25-9349-AEF9-7AF22EE35FF9}"/>
              </a:ext>
            </a:extLst>
          </p:cNvPr>
          <p:cNvSpPr>
            <a:spLocks noGrp="1"/>
          </p:cNvSpPr>
          <p:nvPr>
            <p:ph type="title"/>
          </p:nvPr>
        </p:nvSpPr>
        <p:spPr/>
        <p:txBody>
          <a:bodyPr/>
          <a:lstStyle/>
          <a:p>
            <a:r>
              <a:rPr lang="en-US" dirty="0"/>
              <a:t>4. Results (</a:t>
            </a:r>
            <a:r>
              <a:rPr lang="en-US" dirty="0" err="1"/>
              <a:t>exp</a:t>
            </a:r>
            <a:r>
              <a:rPr lang="en-US" dirty="0"/>
              <a:t>)</a:t>
            </a:r>
            <a:br>
              <a:rPr lang="en-US" dirty="0"/>
            </a:br>
            <a:r>
              <a:rPr lang="en-US" dirty="0"/>
              <a:t>Education level</a:t>
            </a:r>
          </a:p>
        </p:txBody>
      </p:sp>
      <p:sp>
        <p:nvSpPr>
          <p:cNvPr id="6" name="Text Placeholder 5">
            <a:extLst>
              <a:ext uri="{FF2B5EF4-FFF2-40B4-BE49-F238E27FC236}">
                <a16:creationId xmlns:a16="http://schemas.microsoft.com/office/drawing/2014/main" id="{D2665B18-388B-DE4D-928A-2CA279F04A10}"/>
              </a:ext>
            </a:extLst>
          </p:cNvPr>
          <p:cNvSpPr>
            <a:spLocks noGrp="1"/>
          </p:cNvSpPr>
          <p:nvPr>
            <p:ph type="body" sz="half" idx="2"/>
          </p:nvPr>
        </p:nvSpPr>
        <p:spPr>
          <a:xfrm>
            <a:off x="957943" y="2257506"/>
            <a:ext cx="2971026" cy="3762294"/>
          </a:xfrm>
          <a:solidFill>
            <a:schemeClr val="accent1">
              <a:lumMod val="20000"/>
              <a:lumOff val="80000"/>
            </a:schemeClr>
          </a:solidFill>
        </p:spPr>
        <p:txBody>
          <a:bodyPr anchor="ctr">
            <a:noAutofit/>
          </a:bodyPr>
          <a:lstStyle/>
          <a:p>
            <a:r>
              <a:rPr lang="en-ZA" sz="2400" dirty="0"/>
              <a:t>Increased probability of RTW associated with increasing level of education relative to “&lt;= Primary", was significant at the 1% level.</a:t>
            </a:r>
          </a:p>
          <a:p>
            <a:endParaRPr lang="en-US" sz="2400" dirty="0"/>
          </a:p>
        </p:txBody>
      </p:sp>
      <p:pic>
        <p:nvPicPr>
          <p:cNvPr id="4" name="Picture 3">
            <a:extLst>
              <a:ext uri="{FF2B5EF4-FFF2-40B4-BE49-F238E27FC236}">
                <a16:creationId xmlns:a16="http://schemas.microsoft.com/office/drawing/2014/main" id="{F9412159-88BD-C646-908D-D1A5B1AC8A6E}"/>
              </a:ext>
            </a:extLst>
          </p:cNvPr>
          <p:cNvPicPr>
            <a:picLocks noChangeAspect="1"/>
          </p:cNvPicPr>
          <p:nvPr/>
        </p:nvPicPr>
        <p:blipFill>
          <a:blip r:embed="rId2"/>
          <a:stretch>
            <a:fillRect/>
          </a:stretch>
        </p:blipFill>
        <p:spPr>
          <a:xfrm>
            <a:off x="3928969" y="1405467"/>
            <a:ext cx="8206812" cy="5146186"/>
          </a:xfrm>
          <a:prstGeom prst="rect">
            <a:avLst/>
          </a:prstGeom>
        </p:spPr>
      </p:pic>
    </p:spTree>
    <p:extLst>
      <p:ext uri="{BB962C8B-B14F-4D97-AF65-F5344CB8AC3E}">
        <p14:creationId xmlns:p14="http://schemas.microsoft.com/office/powerpoint/2010/main" val="4091553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bg/>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ABC2A2-8A24-314C-8366-A4E2509DD834}"/>
              </a:ext>
            </a:extLst>
          </p:cNvPr>
          <p:cNvSpPr>
            <a:spLocks noGrp="1"/>
          </p:cNvSpPr>
          <p:nvPr>
            <p:ph type="title"/>
          </p:nvPr>
        </p:nvSpPr>
        <p:spPr/>
        <p:txBody>
          <a:bodyPr/>
          <a:lstStyle/>
          <a:p>
            <a:r>
              <a:rPr lang="en-US" dirty="0"/>
              <a:t>4. Results (EXP)</a:t>
            </a:r>
            <a:br>
              <a:rPr lang="en-US" dirty="0"/>
            </a:br>
            <a:r>
              <a:rPr lang="en-US" dirty="0"/>
              <a:t>Occupation level</a:t>
            </a:r>
          </a:p>
        </p:txBody>
      </p:sp>
      <p:pic>
        <p:nvPicPr>
          <p:cNvPr id="6" name="Content Placeholder 5">
            <a:extLst>
              <a:ext uri="{FF2B5EF4-FFF2-40B4-BE49-F238E27FC236}">
                <a16:creationId xmlns:a16="http://schemas.microsoft.com/office/drawing/2014/main" id="{74E90C92-287D-5F4A-B8D8-E7FA75E6E395}"/>
              </a:ext>
            </a:extLst>
          </p:cNvPr>
          <p:cNvPicPr>
            <a:picLocks noGrp="1" noChangeAspect="1"/>
          </p:cNvPicPr>
          <p:nvPr>
            <p:ph idx="1"/>
          </p:nvPr>
        </p:nvPicPr>
        <p:blipFill>
          <a:blip r:embed="rId2"/>
          <a:stretch>
            <a:fillRect/>
          </a:stretch>
        </p:blipFill>
        <p:spPr>
          <a:xfrm>
            <a:off x="4602153" y="1743569"/>
            <a:ext cx="7589847" cy="4276231"/>
          </a:xfrm>
        </p:spPr>
      </p:pic>
      <p:sp>
        <p:nvSpPr>
          <p:cNvPr id="4" name="Text Placeholder 3">
            <a:extLst>
              <a:ext uri="{FF2B5EF4-FFF2-40B4-BE49-F238E27FC236}">
                <a16:creationId xmlns:a16="http://schemas.microsoft.com/office/drawing/2014/main" id="{EDE042FA-9F24-1546-9BBE-186439AFFDEC}"/>
              </a:ext>
            </a:extLst>
          </p:cNvPr>
          <p:cNvSpPr>
            <a:spLocks noGrp="1"/>
          </p:cNvSpPr>
          <p:nvPr>
            <p:ph type="body" sz="half" idx="2"/>
          </p:nvPr>
        </p:nvSpPr>
        <p:spPr>
          <a:xfrm>
            <a:off x="943429" y="2257506"/>
            <a:ext cx="3658724" cy="3762294"/>
          </a:xfrm>
          <a:solidFill>
            <a:schemeClr val="accent1">
              <a:lumMod val="20000"/>
              <a:lumOff val="80000"/>
            </a:schemeClr>
          </a:solidFill>
        </p:spPr>
        <p:txBody>
          <a:bodyPr anchor="ctr">
            <a:noAutofit/>
          </a:bodyPr>
          <a:lstStyle/>
          <a:p>
            <a:r>
              <a:rPr lang="en-ZA" sz="2400" dirty="0"/>
              <a:t>Univariate logistic regression confirmed that claimants at </a:t>
            </a:r>
            <a:r>
              <a:rPr lang="en-ZA" sz="2400" b="1" dirty="0"/>
              <a:t>“semi-skilled" </a:t>
            </a:r>
            <a:r>
              <a:rPr lang="en-ZA" sz="2400" dirty="0"/>
              <a:t>occupation level had </a:t>
            </a:r>
            <a:r>
              <a:rPr lang="en-ZA" sz="2400" b="1" dirty="0"/>
              <a:t>higher expected RTW </a:t>
            </a:r>
            <a:r>
              <a:rPr lang="en-ZA" sz="2400" dirty="0"/>
              <a:t>probability than claimants at “unskilled" occupation level, significant at 1%.</a:t>
            </a:r>
            <a:endParaRPr lang="en-US" sz="2400" dirty="0"/>
          </a:p>
        </p:txBody>
      </p:sp>
    </p:spTree>
    <p:extLst>
      <p:ext uri="{BB962C8B-B14F-4D97-AF65-F5344CB8AC3E}">
        <p14:creationId xmlns:p14="http://schemas.microsoft.com/office/powerpoint/2010/main" val="275100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C3168E-E47B-F945-8EDA-8AE0E54B9504}"/>
              </a:ext>
            </a:extLst>
          </p:cNvPr>
          <p:cNvSpPr>
            <a:spLocks noGrp="1"/>
          </p:cNvSpPr>
          <p:nvPr>
            <p:ph type="title"/>
          </p:nvPr>
        </p:nvSpPr>
        <p:spPr/>
        <p:txBody>
          <a:bodyPr/>
          <a:lstStyle/>
          <a:p>
            <a:r>
              <a:rPr lang="en-US" dirty="0"/>
              <a:t>4. Results (EXP)</a:t>
            </a:r>
            <a:br>
              <a:rPr lang="en-US" dirty="0"/>
            </a:br>
            <a:r>
              <a:rPr lang="en-US" dirty="0"/>
              <a:t>Replacement ratio</a:t>
            </a:r>
          </a:p>
        </p:txBody>
      </p:sp>
      <p:sp>
        <p:nvSpPr>
          <p:cNvPr id="6" name="Text Placeholder 5">
            <a:extLst>
              <a:ext uri="{FF2B5EF4-FFF2-40B4-BE49-F238E27FC236}">
                <a16:creationId xmlns:a16="http://schemas.microsoft.com/office/drawing/2014/main" id="{FE2ADAC9-92C7-A046-82D7-2BF96CE5FC0B}"/>
              </a:ext>
            </a:extLst>
          </p:cNvPr>
          <p:cNvSpPr>
            <a:spLocks noGrp="1"/>
          </p:cNvSpPr>
          <p:nvPr>
            <p:ph type="body" sz="half" idx="2"/>
          </p:nvPr>
        </p:nvSpPr>
        <p:spPr>
          <a:xfrm>
            <a:off x="957943" y="2257505"/>
            <a:ext cx="3305023" cy="3896551"/>
          </a:xfrm>
          <a:solidFill>
            <a:schemeClr val="accent1">
              <a:lumMod val="20000"/>
              <a:lumOff val="80000"/>
            </a:schemeClr>
          </a:solidFill>
        </p:spPr>
        <p:txBody>
          <a:bodyPr>
            <a:normAutofit/>
          </a:bodyPr>
          <a:lstStyle/>
          <a:p>
            <a:r>
              <a:rPr lang="en-ZA" sz="2000" dirty="0"/>
              <a:t>The quantitative impact on RTW estimated from coefficients:</a:t>
            </a:r>
          </a:p>
          <a:p>
            <a:endParaRPr lang="en-ZA" sz="2000" dirty="0"/>
          </a:p>
          <a:p>
            <a:r>
              <a:rPr lang="en-ZA" sz="1800" b="1" dirty="0"/>
              <a:t>RR	P(RTW)  △P(RTW)</a:t>
            </a:r>
            <a:r>
              <a:rPr lang="en-ZA" sz="2000" b="1" dirty="0"/>
              <a:t>	</a:t>
            </a:r>
          </a:p>
          <a:p>
            <a:r>
              <a:rPr lang="en-ZA" sz="2000" dirty="0"/>
              <a:t>55%	28%</a:t>
            </a:r>
          </a:p>
          <a:p>
            <a:r>
              <a:rPr lang="en-ZA" sz="2000" dirty="0"/>
              <a:t>75%	26%	↓ 2%</a:t>
            </a:r>
          </a:p>
          <a:p>
            <a:r>
              <a:rPr lang="en-ZA" sz="2000" dirty="0"/>
              <a:t>95%	23%	↓ 3%</a:t>
            </a:r>
          </a:p>
          <a:p>
            <a:endParaRPr lang="en-US" sz="2000" dirty="0"/>
          </a:p>
        </p:txBody>
      </p:sp>
      <p:pic>
        <p:nvPicPr>
          <p:cNvPr id="4" name="Picture 3">
            <a:extLst>
              <a:ext uri="{FF2B5EF4-FFF2-40B4-BE49-F238E27FC236}">
                <a16:creationId xmlns:a16="http://schemas.microsoft.com/office/drawing/2014/main" id="{D1D9DE24-2466-3E49-BBB9-27A2B0D43AE3}"/>
              </a:ext>
            </a:extLst>
          </p:cNvPr>
          <p:cNvPicPr>
            <a:picLocks noChangeAspect="1"/>
          </p:cNvPicPr>
          <p:nvPr/>
        </p:nvPicPr>
        <p:blipFill>
          <a:blip r:embed="rId2"/>
          <a:stretch>
            <a:fillRect/>
          </a:stretch>
        </p:blipFill>
        <p:spPr>
          <a:xfrm>
            <a:off x="4393598" y="1635760"/>
            <a:ext cx="7759700" cy="4749800"/>
          </a:xfrm>
          <a:prstGeom prst="rect">
            <a:avLst/>
          </a:prstGeom>
        </p:spPr>
      </p:pic>
    </p:spTree>
    <p:extLst>
      <p:ext uri="{BB962C8B-B14F-4D97-AF65-F5344CB8AC3E}">
        <p14:creationId xmlns:p14="http://schemas.microsoft.com/office/powerpoint/2010/main" val="187728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bg/>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D9B752-201D-E04A-8489-F765C5F3AE77}"/>
              </a:ext>
            </a:extLst>
          </p:cNvPr>
          <p:cNvSpPr>
            <a:spLocks noGrp="1"/>
          </p:cNvSpPr>
          <p:nvPr>
            <p:ph type="title"/>
          </p:nvPr>
        </p:nvSpPr>
        <p:spPr/>
        <p:txBody>
          <a:bodyPr/>
          <a:lstStyle/>
          <a:p>
            <a:r>
              <a:rPr lang="en-US" dirty="0"/>
              <a:t>4. Results (EXP)</a:t>
            </a:r>
            <a:br>
              <a:rPr lang="en-US" dirty="0"/>
            </a:br>
            <a:r>
              <a:rPr lang="en-US" dirty="0"/>
              <a:t>Cause of disability</a:t>
            </a:r>
          </a:p>
        </p:txBody>
      </p:sp>
      <p:sp>
        <p:nvSpPr>
          <p:cNvPr id="6" name="Text Placeholder 5">
            <a:extLst>
              <a:ext uri="{FF2B5EF4-FFF2-40B4-BE49-F238E27FC236}">
                <a16:creationId xmlns:a16="http://schemas.microsoft.com/office/drawing/2014/main" id="{CA4CEA83-B9F7-4C49-ABB8-620284AAA22E}"/>
              </a:ext>
            </a:extLst>
          </p:cNvPr>
          <p:cNvSpPr>
            <a:spLocks noGrp="1"/>
          </p:cNvSpPr>
          <p:nvPr>
            <p:ph type="body" sz="half" idx="2"/>
          </p:nvPr>
        </p:nvSpPr>
        <p:spPr>
          <a:xfrm>
            <a:off x="943430" y="2257506"/>
            <a:ext cx="3468914" cy="3762294"/>
          </a:xfrm>
          <a:solidFill>
            <a:schemeClr val="accent1">
              <a:lumMod val="20000"/>
              <a:lumOff val="80000"/>
            </a:schemeClr>
          </a:solidFill>
        </p:spPr>
        <p:txBody>
          <a:bodyPr anchor="ctr">
            <a:noAutofit/>
          </a:bodyPr>
          <a:lstStyle/>
          <a:p>
            <a:r>
              <a:rPr lang="en-ZA" sz="2200" dirty="0"/>
              <a:t>Analysis per year of becoming disabled revealed changing patterns over time; </a:t>
            </a:r>
            <a:r>
              <a:rPr lang="en-ZA" sz="2200" b="1" dirty="0"/>
              <a:t>HIV/AIDS </a:t>
            </a:r>
            <a:r>
              <a:rPr lang="en-ZA" sz="2200" dirty="0"/>
              <a:t>showing particularly </a:t>
            </a:r>
            <a:r>
              <a:rPr lang="en-ZA" sz="2200" b="1" dirty="0"/>
              <a:t>high RTW outcomes</a:t>
            </a:r>
            <a:r>
              <a:rPr lang="en-ZA" sz="2200" dirty="0"/>
              <a:t> for disabilities incurred from </a:t>
            </a:r>
            <a:r>
              <a:rPr lang="en-ZA" sz="2200" b="1" dirty="0"/>
              <a:t>2003 onwards</a:t>
            </a:r>
            <a:r>
              <a:rPr lang="en-ZA" sz="2200" dirty="0"/>
              <a:t>. </a:t>
            </a:r>
          </a:p>
        </p:txBody>
      </p:sp>
      <p:pic>
        <p:nvPicPr>
          <p:cNvPr id="4" name="Picture 3">
            <a:extLst>
              <a:ext uri="{FF2B5EF4-FFF2-40B4-BE49-F238E27FC236}">
                <a16:creationId xmlns:a16="http://schemas.microsoft.com/office/drawing/2014/main" id="{BD3BA030-8315-7842-B55D-449898FC27DB}"/>
              </a:ext>
            </a:extLst>
          </p:cNvPr>
          <p:cNvPicPr>
            <a:picLocks noChangeAspect="1"/>
          </p:cNvPicPr>
          <p:nvPr/>
        </p:nvPicPr>
        <p:blipFill>
          <a:blip r:embed="rId3"/>
          <a:stretch>
            <a:fillRect/>
          </a:stretch>
        </p:blipFill>
        <p:spPr>
          <a:xfrm>
            <a:off x="4536354" y="1100667"/>
            <a:ext cx="7547889" cy="5443553"/>
          </a:xfrm>
          <a:prstGeom prst="rect">
            <a:avLst/>
          </a:prstGeom>
        </p:spPr>
      </p:pic>
    </p:spTree>
    <p:extLst>
      <p:ext uri="{BB962C8B-B14F-4D97-AF65-F5344CB8AC3E}">
        <p14:creationId xmlns:p14="http://schemas.microsoft.com/office/powerpoint/2010/main" val="38769264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D78195-3DA9-0E43-BA61-9D1FB6E17737}"/>
              </a:ext>
            </a:extLst>
          </p:cNvPr>
          <p:cNvSpPr>
            <a:spLocks noGrp="1"/>
          </p:cNvSpPr>
          <p:nvPr>
            <p:ph type="title"/>
          </p:nvPr>
        </p:nvSpPr>
        <p:spPr/>
        <p:txBody>
          <a:bodyPr/>
          <a:lstStyle/>
          <a:p>
            <a:r>
              <a:rPr lang="en-US" dirty="0"/>
              <a:t>Outline</a:t>
            </a:r>
          </a:p>
        </p:txBody>
      </p:sp>
      <p:graphicFrame>
        <p:nvGraphicFramePr>
          <p:cNvPr id="6" name="Diagram 5">
            <a:extLst>
              <a:ext uri="{FF2B5EF4-FFF2-40B4-BE49-F238E27FC236}">
                <a16:creationId xmlns:a16="http://schemas.microsoft.com/office/drawing/2014/main" id="{683B702D-94F2-6441-8DD6-90115974BB8E}"/>
              </a:ext>
            </a:extLst>
          </p:cNvPr>
          <p:cNvGraphicFramePr/>
          <p:nvPr/>
        </p:nvGraphicFramePr>
        <p:xfrm>
          <a:off x="750823" y="880534"/>
          <a:ext cx="10690353" cy="63573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2538688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5B87BA0A-3F7F-D644-90E7-4C84534D7AB6}"/>
              </a:ext>
            </a:extLst>
          </p:cNvPr>
          <p:cNvSpPr>
            <a:spLocks noGrp="1"/>
          </p:cNvSpPr>
          <p:nvPr>
            <p:ph type="title"/>
          </p:nvPr>
        </p:nvSpPr>
        <p:spPr/>
        <p:txBody>
          <a:bodyPr/>
          <a:lstStyle/>
          <a:p>
            <a:r>
              <a:rPr lang="en-US" dirty="0"/>
              <a:t>4. Results (</a:t>
            </a:r>
            <a:r>
              <a:rPr lang="en-US" dirty="0" err="1"/>
              <a:t>exp</a:t>
            </a:r>
            <a:r>
              <a:rPr lang="en-US" dirty="0"/>
              <a:t>)</a:t>
            </a:r>
            <a:br>
              <a:rPr lang="en-US" dirty="0"/>
            </a:br>
            <a:r>
              <a:rPr lang="en-US" dirty="0"/>
              <a:t>Claim intervention</a:t>
            </a:r>
          </a:p>
        </p:txBody>
      </p:sp>
      <p:pic>
        <p:nvPicPr>
          <p:cNvPr id="5" name="Content Placeholder 7">
            <a:extLst>
              <a:ext uri="{FF2B5EF4-FFF2-40B4-BE49-F238E27FC236}">
                <a16:creationId xmlns:a16="http://schemas.microsoft.com/office/drawing/2014/main" id="{64F8DA52-E8F7-A844-B4CA-75AADC88EB6E}"/>
              </a:ext>
            </a:extLst>
          </p:cNvPr>
          <p:cNvPicPr>
            <a:picLocks noGrp="1" noChangeAspect="1"/>
          </p:cNvPicPr>
          <p:nvPr>
            <p:ph idx="1"/>
          </p:nvPr>
        </p:nvPicPr>
        <p:blipFill>
          <a:blip r:embed="rId3"/>
          <a:stretch>
            <a:fillRect/>
          </a:stretch>
        </p:blipFill>
        <p:spPr>
          <a:xfrm>
            <a:off x="4668981" y="471509"/>
            <a:ext cx="7107383" cy="6313840"/>
          </a:xfrm>
        </p:spPr>
      </p:pic>
      <p:sp>
        <p:nvSpPr>
          <p:cNvPr id="9" name="Text Placeholder 3">
            <a:extLst>
              <a:ext uri="{FF2B5EF4-FFF2-40B4-BE49-F238E27FC236}">
                <a16:creationId xmlns:a16="http://schemas.microsoft.com/office/drawing/2014/main" id="{C8E37576-ED73-1041-B8D9-438178E3C3C1}"/>
              </a:ext>
            </a:extLst>
          </p:cNvPr>
          <p:cNvSpPr>
            <a:spLocks noGrp="1"/>
          </p:cNvSpPr>
          <p:nvPr>
            <p:ph type="body" sz="half" idx="2"/>
          </p:nvPr>
        </p:nvSpPr>
        <p:spPr>
          <a:xfrm>
            <a:off x="943430" y="2257506"/>
            <a:ext cx="3545444" cy="3312021"/>
          </a:xfrm>
          <a:solidFill>
            <a:schemeClr val="accent1">
              <a:lumMod val="20000"/>
              <a:lumOff val="80000"/>
            </a:schemeClr>
          </a:solidFill>
        </p:spPr>
        <p:txBody>
          <a:bodyPr anchor="ctr">
            <a:normAutofit/>
          </a:bodyPr>
          <a:lstStyle/>
          <a:p>
            <a:r>
              <a:rPr lang="en-ZA" sz="2800" b="1" i="1" dirty="0"/>
              <a:t>RTW of all incurred (open and terminated):</a:t>
            </a:r>
          </a:p>
          <a:p>
            <a:r>
              <a:rPr lang="en-ZA" sz="2800" b="1" dirty="0"/>
              <a:t>23% </a:t>
            </a:r>
            <a:r>
              <a:rPr lang="en-ZA" sz="2800" dirty="0"/>
              <a:t>of </a:t>
            </a:r>
            <a:r>
              <a:rPr lang="en-ZA" sz="2800" b="1" dirty="0"/>
              <a:t>all claims</a:t>
            </a:r>
          </a:p>
          <a:p>
            <a:r>
              <a:rPr lang="en-ZA" sz="2800" b="1" dirty="0"/>
              <a:t>18% </a:t>
            </a:r>
            <a:r>
              <a:rPr lang="en-ZA" sz="2800" dirty="0"/>
              <a:t>of </a:t>
            </a:r>
            <a:r>
              <a:rPr lang="en-ZA" sz="2800" b="1" dirty="0"/>
              <a:t>intervened</a:t>
            </a:r>
            <a:endParaRPr lang="en-ZA" sz="2800" dirty="0"/>
          </a:p>
        </p:txBody>
      </p:sp>
    </p:spTree>
    <p:extLst>
      <p:ext uri="{BB962C8B-B14F-4D97-AF65-F5344CB8AC3E}">
        <p14:creationId xmlns:p14="http://schemas.microsoft.com/office/powerpoint/2010/main" val="333683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5B87BA0A-3F7F-D644-90E7-4C84534D7AB6}"/>
              </a:ext>
            </a:extLst>
          </p:cNvPr>
          <p:cNvSpPr>
            <a:spLocks noGrp="1"/>
          </p:cNvSpPr>
          <p:nvPr>
            <p:ph type="title"/>
          </p:nvPr>
        </p:nvSpPr>
        <p:spPr/>
        <p:txBody>
          <a:bodyPr/>
          <a:lstStyle/>
          <a:p>
            <a:r>
              <a:rPr lang="en-US" dirty="0"/>
              <a:t>4. Results (EXP)</a:t>
            </a:r>
            <a:br>
              <a:rPr lang="en-US" dirty="0"/>
            </a:br>
            <a:r>
              <a:rPr lang="en-US" dirty="0"/>
              <a:t>Claim intervention</a:t>
            </a:r>
          </a:p>
        </p:txBody>
      </p:sp>
      <p:pic>
        <p:nvPicPr>
          <p:cNvPr id="7" name="Picture 6">
            <a:extLst>
              <a:ext uri="{FF2B5EF4-FFF2-40B4-BE49-F238E27FC236}">
                <a16:creationId xmlns:a16="http://schemas.microsoft.com/office/drawing/2014/main" id="{40F4D9DE-9445-C94B-A1AE-0025CB9133C5}"/>
              </a:ext>
            </a:extLst>
          </p:cNvPr>
          <p:cNvPicPr>
            <a:picLocks noChangeAspect="1"/>
          </p:cNvPicPr>
          <p:nvPr/>
        </p:nvPicPr>
        <p:blipFill>
          <a:blip r:embed="rId2"/>
          <a:stretch>
            <a:fillRect/>
          </a:stretch>
        </p:blipFill>
        <p:spPr>
          <a:xfrm>
            <a:off x="4488873" y="1454727"/>
            <a:ext cx="7532736" cy="4253345"/>
          </a:xfrm>
          <a:prstGeom prst="rect">
            <a:avLst/>
          </a:prstGeom>
        </p:spPr>
      </p:pic>
      <p:sp>
        <p:nvSpPr>
          <p:cNvPr id="3" name="Text Placeholder 2">
            <a:extLst>
              <a:ext uri="{FF2B5EF4-FFF2-40B4-BE49-F238E27FC236}">
                <a16:creationId xmlns:a16="http://schemas.microsoft.com/office/drawing/2014/main" id="{FAA4BB43-6B22-5C43-ACB5-6786F1771177}"/>
              </a:ext>
            </a:extLst>
          </p:cNvPr>
          <p:cNvSpPr>
            <a:spLocks noGrp="1"/>
          </p:cNvSpPr>
          <p:nvPr>
            <p:ph type="body" sz="half" idx="2"/>
          </p:nvPr>
        </p:nvSpPr>
        <p:spPr/>
        <p:txBody>
          <a:bodyPr/>
          <a:lstStyle/>
          <a:p>
            <a:endParaRPr lang="en-US"/>
          </a:p>
        </p:txBody>
      </p:sp>
      <p:sp>
        <p:nvSpPr>
          <p:cNvPr id="12" name="Text Placeholder 3">
            <a:extLst>
              <a:ext uri="{FF2B5EF4-FFF2-40B4-BE49-F238E27FC236}">
                <a16:creationId xmlns:a16="http://schemas.microsoft.com/office/drawing/2014/main" id="{CA23C00B-CBAF-4F4C-B3D2-D155B9F89369}"/>
              </a:ext>
            </a:extLst>
          </p:cNvPr>
          <p:cNvSpPr txBox="1">
            <a:spLocks/>
          </p:cNvSpPr>
          <p:nvPr/>
        </p:nvSpPr>
        <p:spPr>
          <a:xfrm>
            <a:off x="972458" y="2257506"/>
            <a:ext cx="3516416" cy="3312021"/>
          </a:xfrm>
          <a:prstGeom prst="rect">
            <a:avLst/>
          </a:prstGeom>
          <a:solidFill>
            <a:schemeClr val="accent1">
              <a:lumMod val="20000"/>
              <a:lumOff val="80000"/>
            </a:schemeClr>
          </a:solidFill>
        </p:spPr>
        <p:txBody>
          <a:bodyPr vert="horz" lIns="91440" tIns="45720" rIns="91440" bIns="45720" rtlCol="0" anchor="ctr">
            <a:normAutofit/>
          </a:bodyPr>
          <a:lstStyle>
            <a:lvl1pPr marL="0" indent="0" algn="l" defTabSz="914400" rtl="0" eaLnBrk="1" latinLnBrk="0" hangingPunct="1">
              <a:lnSpc>
                <a:spcPct val="108000"/>
              </a:lnSpc>
              <a:spcBef>
                <a:spcPts val="600"/>
              </a:spcBef>
              <a:spcAft>
                <a:spcPts val="200"/>
              </a:spcAft>
              <a:buClr>
                <a:schemeClr val="accent1"/>
              </a:buClr>
              <a:buSzPct val="100000"/>
              <a:buFont typeface="Tw Cen MT" panose="020B0602020104020603"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200"/>
              </a:spcBef>
              <a:spcAft>
                <a:spcPts val="400"/>
              </a:spcAft>
              <a:buClr>
                <a:schemeClr val="accent1"/>
              </a:buClr>
              <a:buFont typeface="Wingdings 3" pitchFamily="18" charset="2"/>
              <a:buNone/>
              <a:defRPr sz="1200" kern="1200">
                <a:solidFill>
                  <a:schemeClr val="tx1"/>
                </a:solidFill>
                <a:latin typeface="+mn-lt"/>
                <a:ea typeface="+mn-ea"/>
                <a:cs typeface="+mn-cs"/>
              </a:defRPr>
            </a:lvl2pPr>
            <a:lvl3pPr marL="914400" indent="0" algn="l" defTabSz="914400" rtl="0" eaLnBrk="1" latinLnBrk="0" hangingPunct="1">
              <a:lnSpc>
                <a:spcPct val="90000"/>
              </a:lnSpc>
              <a:spcBef>
                <a:spcPts val="200"/>
              </a:spcBef>
              <a:spcAft>
                <a:spcPts val="400"/>
              </a:spcAft>
              <a:buClr>
                <a:schemeClr val="accent1"/>
              </a:buClr>
              <a:buFont typeface="Wingdings 3" pitchFamily="18" charset="2"/>
              <a:buNone/>
              <a:defRPr sz="1000" kern="1200">
                <a:solidFill>
                  <a:schemeClr val="tx1"/>
                </a:solidFill>
                <a:latin typeface="+mn-lt"/>
                <a:ea typeface="+mn-ea"/>
                <a:cs typeface="+mn-cs"/>
              </a:defRPr>
            </a:lvl3pPr>
            <a:lvl4pPr marL="1371600" indent="0" algn="l" defTabSz="914400" rtl="0" eaLnBrk="1" latinLnBrk="0" hangingPunct="1">
              <a:lnSpc>
                <a:spcPct val="90000"/>
              </a:lnSpc>
              <a:spcBef>
                <a:spcPts val="200"/>
              </a:spcBef>
              <a:spcAft>
                <a:spcPts val="400"/>
              </a:spcAft>
              <a:buClr>
                <a:schemeClr val="accent1"/>
              </a:buClr>
              <a:buFont typeface="Wingdings 3" pitchFamily="18" charset="2"/>
              <a:buNone/>
              <a:defRPr sz="900" kern="1200">
                <a:solidFill>
                  <a:schemeClr val="tx1"/>
                </a:solidFill>
                <a:latin typeface="+mn-lt"/>
                <a:ea typeface="+mn-ea"/>
                <a:cs typeface="+mn-cs"/>
              </a:defRPr>
            </a:lvl4pPr>
            <a:lvl5pPr marL="1828800" indent="0" algn="l" defTabSz="914400" rtl="0" eaLnBrk="1" latinLnBrk="0" hangingPunct="1">
              <a:lnSpc>
                <a:spcPct val="90000"/>
              </a:lnSpc>
              <a:spcBef>
                <a:spcPts val="200"/>
              </a:spcBef>
              <a:spcAft>
                <a:spcPts val="400"/>
              </a:spcAft>
              <a:buClr>
                <a:schemeClr val="accent1"/>
              </a:buClr>
              <a:buFont typeface="Wingdings 3" pitchFamily="18" charset="2"/>
              <a:buNone/>
              <a:defRPr sz="900" kern="1200">
                <a:solidFill>
                  <a:schemeClr val="tx1"/>
                </a:solidFill>
                <a:latin typeface="+mn-lt"/>
                <a:ea typeface="+mn-ea"/>
                <a:cs typeface="+mn-cs"/>
              </a:defRPr>
            </a:lvl5pPr>
            <a:lvl6pPr marL="2286000" indent="0" algn="l" defTabSz="914400" rtl="0" eaLnBrk="1" latinLnBrk="0" hangingPunct="1">
              <a:lnSpc>
                <a:spcPct val="90000"/>
              </a:lnSpc>
              <a:spcBef>
                <a:spcPts val="200"/>
              </a:spcBef>
              <a:spcAft>
                <a:spcPts val="400"/>
              </a:spcAft>
              <a:buClr>
                <a:schemeClr val="accent1"/>
              </a:buClr>
              <a:buFont typeface="Wingdings 3" pitchFamily="18" charset="2"/>
              <a:buNone/>
              <a:defRPr sz="900" kern="1200">
                <a:solidFill>
                  <a:schemeClr val="tx1"/>
                </a:solidFill>
                <a:latin typeface="+mn-lt"/>
                <a:ea typeface="+mn-ea"/>
                <a:cs typeface="+mn-cs"/>
              </a:defRPr>
            </a:lvl6pPr>
            <a:lvl7pPr marL="2743200" indent="0" algn="l" defTabSz="914400" rtl="0" eaLnBrk="1" latinLnBrk="0" hangingPunct="1">
              <a:lnSpc>
                <a:spcPct val="90000"/>
              </a:lnSpc>
              <a:spcBef>
                <a:spcPts val="200"/>
              </a:spcBef>
              <a:spcAft>
                <a:spcPts val="400"/>
              </a:spcAft>
              <a:buClr>
                <a:schemeClr val="accent1"/>
              </a:buClr>
              <a:buFont typeface="Wingdings 3" pitchFamily="18" charset="2"/>
              <a:buNone/>
              <a:defRPr sz="900" kern="1200">
                <a:solidFill>
                  <a:schemeClr val="tx1"/>
                </a:solidFill>
                <a:latin typeface="+mn-lt"/>
                <a:ea typeface="+mn-ea"/>
                <a:cs typeface="+mn-cs"/>
              </a:defRPr>
            </a:lvl7pPr>
            <a:lvl8pPr marL="3200400" indent="0" algn="l" defTabSz="914400" rtl="0" eaLnBrk="1" latinLnBrk="0" hangingPunct="1">
              <a:lnSpc>
                <a:spcPct val="90000"/>
              </a:lnSpc>
              <a:spcBef>
                <a:spcPts val="200"/>
              </a:spcBef>
              <a:spcAft>
                <a:spcPts val="400"/>
              </a:spcAft>
              <a:buClr>
                <a:schemeClr val="accent1"/>
              </a:buClr>
              <a:buFont typeface="Wingdings 3" pitchFamily="18" charset="2"/>
              <a:buNone/>
              <a:defRPr sz="900" kern="1200">
                <a:solidFill>
                  <a:schemeClr val="tx1"/>
                </a:solidFill>
                <a:latin typeface="+mn-lt"/>
                <a:ea typeface="+mn-ea"/>
                <a:cs typeface="+mn-cs"/>
              </a:defRPr>
            </a:lvl8pPr>
            <a:lvl9pPr marL="3657600" indent="0" algn="l" defTabSz="914400" rtl="0" eaLnBrk="1" latinLnBrk="0" hangingPunct="1">
              <a:lnSpc>
                <a:spcPct val="90000"/>
              </a:lnSpc>
              <a:spcBef>
                <a:spcPts val="200"/>
              </a:spcBef>
              <a:spcAft>
                <a:spcPts val="400"/>
              </a:spcAft>
              <a:buClr>
                <a:schemeClr val="accent1"/>
              </a:buClr>
              <a:buFont typeface="Wingdings 3" pitchFamily="18" charset="2"/>
              <a:buNone/>
              <a:defRPr sz="900" kern="1200">
                <a:solidFill>
                  <a:schemeClr val="tx1"/>
                </a:solidFill>
                <a:latin typeface="+mn-lt"/>
                <a:ea typeface="+mn-ea"/>
                <a:cs typeface="+mn-cs"/>
              </a:defRPr>
            </a:lvl9pPr>
          </a:lstStyle>
          <a:p>
            <a:pPr marL="0" marR="0" lvl="0" indent="0" algn="l" defTabSz="914400" rtl="0" eaLnBrk="1" fontAlgn="base" latinLnBrk="0" hangingPunct="1">
              <a:lnSpc>
                <a:spcPct val="108000"/>
              </a:lnSpc>
              <a:spcBef>
                <a:spcPts val="600"/>
              </a:spcBef>
              <a:spcAft>
                <a:spcPts val="200"/>
              </a:spcAft>
              <a:buClr>
                <a:srgbClr val="4472C4"/>
              </a:buClr>
              <a:buSzPct val="100000"/>
              <a:buFont typeface="Tw Cen MT" panose="020B0602020104020603" pitchFamily="34" charset="0"/>
              <a:buNone/>
              <a:tabLst/>
              <a:defRPr/>
            </a:pPr>
            <a:r>
              <a:rPr kumimoji="0" lang="en-ZA" sz="2800" b="1" i="1" u="none" strike="noStrike" kern="1200" cap="none" spc="0" normalizeH="0" baseline="0" noProof="0" dirty="0">
                <a:ln>
                  <a:noFill/>
                </a:ln>
                <a:solidFill>
                  <a:prstClr val="black"/>
                </a:solidFill>
                <a:effectLst/>
                <a:uLnTx/>
                <a:uFillTx/>
                <a:latin typeface="Calibri" panose="020F0502020204030204"/>
                <a:ea typeface="+mn-ea"/>
                <a:cs typeface="+mn-cs"/>
              </a:rPr>
              <a:t>RTW of all terminated:</a:t>
            </a:r>
          </a:p>
          <a:p>
            <a:pPr marL="0" marR="0" lvl="0" indent="0" algn="l" defTabSz="914400" rtl="0" eaLnBrk="1" fontAlgn="base" latinLnBrk="0" hangingPunct="1">
              <a:lnSpc>
                <a:spcPct val="108000"/>
              </a:lnSpc>
              <a:spcBef>
                <a:spcPts val="600"/>
              </a:spcBef>
              <a:spcAft>
                <a:spcPts val="200"/>
              </a:spcAft>
              <a:buClr>
                <a:srgbClr val="4472C4"/>
              </a:buClr>
              <a:buSzPct val="100000"/>
              <a:buFont typeface="Tw Cen MT" panose="020B0602020104020603" pitchFamily="34" charset="0"/>
              <a:buNone/>
              <a:tabLst/>
              <a:defRPr/>
            </a:pPr>
            <a:r>
              <a:rPr kumimoji="0" lang="en-ZA" sz="2800" b="1" i="0" u="none" strike="noStrike" kern="1200" cap="none" spc="0" normalizeH="0" baseline="0" noProof="0" dirty="0">
                <a:ln>
                  <a:noFill/>
                </a:ln>
                <a:solidFill>
                  <a:prstClr val="black"/>
                </a:solidFill>
                <a:effectLst/>
                <a:uLnTx/>
                <a:uFillTx/>
                <a:latin typeface="Calibri" panose="020F0502020204030204"/>
                <a:ea typeface="+mn-ea"/>
                <a:cs typeface="+mn-cs"/>
              </a:rPr>
              <a:t>34% </a:t>
            </a:r>
            <a:r>
              <a:rPr kumimoji="0" lang="en-ZA" sz="2800" b="0" i="0" u="none" strike="noStrike" kern="1200" cap="none" spc="0" normalizeH="0" baseline="0" noProof="0" dirty="0">
                <a:ln>
                  <a:noFill/>
                </a:ln>
                <a:solidFill>
                  <a:prstClr val="black"/>
                </a:solidFill>
                <a:effectLst/>
                <a:uLnTx/>
                <a:uFillTx/>
                <a:latin typeface="Calibri" panose="020F0502020204030204"/>
                <a:ea typeface="+mn-ea"/>
                <a:cs typeface="+mn-cs"/>
              </a:rPr>
              <a:t>of </a:t>
            </a:r>
            <a:r>
              <a:rPr kumimoji="0" lang="en-ZA" sz="2800" b="1" i="0" u="none" strike="noStrike" kern="1200" cap="none" spc="0" normalizeH="0" baseline="0" noProof="0" dirty="0">
                <a:ln>
                  <a:noFill/>
                </a:ln>
                <a:solidFill>
                  <a:prstClr val="black"/>
                </a:solidFill>
                <a:effectLst/>
                <a:uLnTx/>
                <a:uFillTx/>
                <a:latin typeface="Calibri" panose="020F0502020204030204"/>
                <a:ea typeface="+mn-ea"/>
                <a:cs typeface="+mn-cs"/>
              </a:rPr>
              <a:t>all claims</a:t>
            </a:r>
          </a:p>
          <a:p>
            <a:pPr marL="0" marR="0" lvl="0" indent="0" algn="l" defTabSz="914400" rtl="0" eaLnBrk="1" fontAlgn="base" latinLnBrk="0" hangingPunct="1">
              <a:lnSpc>
                <a:spcPct val="108000"/>
              </a:lnSpc>
              <a:spcBef>
                <a:spcPts val="600"/>
              </a:spcBef>
              <a:spcAft>
                <a:spcPts val="200"/>
              </a:spcAft>
              <a:buClr>
                <a:srgbClr val="4472C4"/>
              </a:buClr>
              <a:buSzPct val="100000"/>
              <a:buFont typeface="Tw Cen MT" panose="020B0602020104020603" pitchFamily="34" charset="0"/>
              <a:buNone/>
              <a:tabLst/>
              <a:defRPr/>
            </a:pPr>
            <a:r>
              <a:rPr kumimoji="0" lang="en-ZA" sz="2800" b="1" i="0" u="none" strike="noStrike" kern="1200" cap="none" spc="0" normalizeH="0" baseline="0" noProof="0" dirty="0">
                <a:ln>
                  <a:noFill/>
                </a:ln>
                <a:solidFill>
                  <a:prstClr val="black"/>
                </a:solidFill>
                <a:effectLst/>
                <a:uLnTx/>
                <a:uFillTx/>
                <a:latin typeface="Calibri" panose="020F0502020204030204"/>
                <a:ea typeface="+mn-ea"/>
                <a:cs typeface="+mn-cs"/>
              </a:rPr>
              <a:t>71% </a:t>
            </a:r>
            <a:r>
              <a:rPr kumimoji="0" lang="en-ZA" sz="2800" b="0" i="0" u="none" strike="noStrike" kern="1200" cap="none" spc="0" normalizeH="0" baseline="0" noProof="0" dirty="0">
                <a:ln>
                  <a:noFill/>
                </a:ln>
                <a:solidFill>
                  <a:prstClr val="black"/>
                </a:solidFill>
                <a:effectLst/>
                <a:uLnTx/>
                <a:uFillTx/>
                <a:latin typeface="Calibri" panose="020F0502020204030204"/>
                <a:ea typeface="+mn-ea"/>
                <a:cs typeface="+mn-cs"/>
              </a:rPr>
              <a:t>of </a:t>
            </a:r>
            <a:r>
              <a:rPr kumimoji="0" lang="en-ZA" sz="2800" b="1" i="0" u="none" strike="noStrike" kern="1200" cap="none" spc="0" normalizeH="0" baseline="0" noProof="0" dirty="0">
                <a:ln>
                  <a:noFill/>
                </a:ln>
                <a:solidFill>
                  <a:prstClr val="black"/>
                </a:solidFill>
                <a:effectLst/>
                <a:uLnTx/>
                <a:uFillTx/>
                <a:latin typeface="Calibri" panose="020F0502020204030204"/>
                <a:ea typeface="+mn-ea"/>
                <a:cs typeface="+mn-cs"/>
              </a:rPr>
              <a:t>intervened</a:t>
            </a:r>
            <a:endParaRPr kumimoji="0" lang="en-ZA"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937133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812FD4-7D39-FD4B-A319-CD75B2866D7F}"/>
              </a:ext>
            </a:extLst>
          </p:cNvPr>
          <p:cNvSpPr>
            <a:spLocks noGrp="1"/>
          </p:cNvSpPr>
          <p:nvPr>
            <p:ph type="title"/>
          </p:nvPr>
        </p:nvSpPr>
        <p:spPr>
          <a:xfrm>
            <a:off x="839788" y="457200"/>
            <a:ext cx="4545012" cy="1600200"/>
          </a:xfrm>
        </p:spPr>
        <p:txBody>
          <a:bodyPr/>
          <a:lstStyle/>
          <a:p>
            <a:r>
              <a:rPr lang="en-US" dirty="0"/>
              <a:t>4. Results</a:t>
            </a:r>
            <a:br>
              <a:rPr lang="en-US" dirty="0"/>
            </a:br>
            <a:r>
              <a:rPr lang="en-US" dirty="0"/>
              <a:t>Intervened subgroup</a:t>
            </a:r>
          </a:p>
        </p:txBody>
      </p:sp>
      <p:sp>
        <p:nvSpPr>
          <p:cNvPr id="3" name="Content Placeholder 2">
            <a:extLst>
              <a:ext uri="{FF2B5EF4-FFF2-40B4-BE49-F238E27FC236}">
                <a16:creationId xmlns:a16="http://schemas.microsoft.com/office/drawing/2014/main" id="{D39F547C-99B9-DB4A-9C1E-3CD754E0C6B4}"/>
              </a:ext>
            </a:extLst>
          </p:cNvPr>
          <p:cNvSpPr>
            <a:spLocks noGrp="1"/>
          </p:cNvSpPr>
          <p:nvPr>
            <p:ph idx="1"/>
          </p:nvPr>
        </p:nvSpPr>
        <p:spPr>
          <a:xfrm>
            <a:off x="5875867" y="2193893"/>
            <a:ext cx="5678424" cy="5196840"/>
          </a:xfrm>
        </p:spPr>
        <p:txBody>
          <a:bodyPr>
            <a:noAutofit/>
          </a:bodyPr>
          <a:lstStyle/>
          <a:p>
            <a:pPr lvl="1"/>
            <a:r>
              <a:rPr lang="en-ZA" sz="3000" dirty="0"/>
              <a:t>Age at date of disability (D)</a:t>
            </a:r>
          </a:p>
          <a:p>
            <a:pPr lvl="1"/>
            <a:r>
              <a:rPr lang="en-ZA" sz="3000" dirty="0"/>
              <a:t>Sex of claimant (D)</a:t>
            </a:r>
          </a:p>
          <a:p>
            <a:pPr lvl="1"/>
            <a:r>
              <a:rPr lang="en-ZA" sz="3000" dirty="0"/>
              <a:t>Education level (D)</a:t>
            </a:r>
          </a:p>
          <a:p>
            <a:pPr lvl="1"/>
            <a:r>
              <a:rPr lang="en-ZA" sz="3000" dirty="0"/>
              <a:t>Occupation level (O)</a:t>
            </a:r>
          </a:p>
          <a:p>
            <a:pPr lvl="1"/>
            <a:r>
              <a:rPr lang="en-ZA" sz="3000" dirty="0"/>
              <a:t>Replacement ratio (P)</a:t>
            </a:r>
          </a:p>
          <a:p>
            <a:pPr lvl="1"/>
            <a:r>
              <a:rPr lang="en-ZA" sz="3000" dirty="0"/>
              <a:t>Cause of disability (C)</a:t>
            </a:r>
          </a:p>
          <a:p>
            <a:pPr lvl="1"/>
            <a:r>
              <a:rPr lang="en-ZA" sz="3000" dirty="0"/>
              <a:t>Claim intervention (C)</a:t>
            </a:r>
          </a:p>
          <a:p>
            <a:pPr lvl="1"/>
            <a:endParaRPr lang="en-US" sz="3000" dirty="0"/>
          </a:p>
          <a:p>
            <a:endParaRPr lang="en-ZA" sz="3000" dirty="0"/>
          </a:p>
        </p:txBody>
      </p:sp>
      <p:pic>
        <p:nvPicPr>
          <p:cNvPr id="7" name="Picture 6">
            <a:extLst>
              <a:ext uri="{FF2B5EF4-FFF2-40B4-BE49-F238E27FC236}">
                <a16:creationId xmlns:a16="http://schemas.microsoft.com/office/drawing/2014/main" id="{45AE6DBD-1981-B648-81E1-9335E463058B}"/>
              </a:ext>
            </a:extLst>
          </p:cNvPr>
          <p:cNvPicPr>
            <a:picLocks noChangeAspect="1"/>
          </p:cNvPicPr>
          <p:nvPr/>
        </p:nvPicPr>
        <p:blipFill>
          <a:blip r:embed="rId2">
            <a:duotone>
              <a:schemeClr val="accent1">
                <a:shade val="45000"/>
                <a:satMod val="135000"/>
              </a:schemeClr>
              <a:prstClr val="white"/>
            </a:duotone>
          </a:blip>
          <a:stretch>
            <a:fillRect/>
          </a:stretch>
        </p:blipFill>
        <p:spPr>
          <a:xfrm>
            <a:off x="1118890" y="2208869"/>
            <a:ext cx="3570096" cy="3570096"/>
          </a:xfrm>
          <a:prstGeom prst="rect">
            <a:avLst/>
          </a:prstGeom>
        </p:spPr>
      </p:pic>
      <p:sp>
        <p:nvSpPr>
          <p:cNvPr id="12" name="Left Brace 11">
            <a:extLst>
              <a:ext uri="{FF2B5EF4-FFF2-40B4-BE49-F238E27FC236}">
                <a16:creationId xmlns:a16="http://schemas.microsoft.com/office/drawing/2014/main" id="{121D0824-8A24-044D-95EA-52E416DE7FB9}"/>
              </a:ext>
            </a:extLst>
          </p:cNvPr>
          <p:cNvSpPr/>
          <p:nvPr/>
        </p:nvSpPr>
        <p:spPr>
          <a:xfrm rot="10800000">
            <a:off x="11056540" y="2057400"/>
            <a:ext cx="472282" cy="3721565"/>
          </a:xfrm>
          <a:prstGeom prst="lef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AC1DBF39-B891-9047-BAC8-DA8BBF63281A}"/>
              </a:ext>
            </a:extLst>
          </p:cNvPr>
          <p:cNvSpPr txBox="1"/>
          <p:nvPr/>
        </p:nvSpPr>
        <p:spPr>
          <a:xfrm rot="5400000">
            <a:off x="10900245" y="3852259"/>
            <a:ext cx="1780374" cy="523220"/>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srgbClr val="4472C4"/>
                </a:solidFill>
                <a:effectLst/>
                <a:uLnTx/>
                <a:uFillTx/>
                <a:latin typeface="Calibri" panose="020F0502020204030204" pitchFamily="34" charset="0"/>
                <a:ea typeface="+mn-ea"/>
                <a:cs typeface="+mn-cs"/>
              </a:rPr>
              <a:t>Intervened</a:t>
            </a:r>
          </a:p>
        </p:txBody>
      </p:sp>
    </p:spTree>
    <p:extLst>
      <p:ext uri="{BB962C8B-B14F-4D97-AF65-F5344CB8AC3E}">
        <p14:creationId xmlns:p14="http://schemas.microsoft.com/office/powerpoint/2010/main" val="270387593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0E607D-AA42-8846-A103-F9207A5F8C34}"/>
              </a:ext>
            </a:extLst>
          </p:cNvPr>
          <p:cNvSpPr>
            <a:spLocks noGrp="1"/>
          </p:cNvSpPr>
          <p:nvPr>
            <p:ph type="title"/>
          </p:nvPr>
        </p:nvSpPr>
        <p:spPr/>
        <p:txBody>
          <a:bodyPr/>
          <a:lstStyle/>
          <a:p>
            <a:r>
              <a:rPr lang="en-US" dirty="0"/>
              <a:t>4. Results (</a:t>
            </a:r>
            <a:r>
              <a:rPr lang="en-US" dirty="0" err="1"/>
              <a:t>INTv</a:t>
            </a:r>
            <a:r>
              <a:rPr lang="en-US" dirty="0"/>
              <a:t>) </a:t>
            </a:r>
            <a:br>
              <a:rPr lang="en-US" dirty="0"/>
            </a:br>
            <a:r>
              <a:rPr lang="en-US" dirty="0"/>
              <a:t>Age</a:t>
            </a:r>
          </a:p>
        </p:txBody>
      </p:sp>
      <p:pic>
        <p:nvPicPr>
          <p:cNvPr id="10" name="Content Placeholder 4">
            <a:extLst>
              <a:ext uri="{FF2B5EF4-FFF2-40B4-BE49-F238E27FC236}">
                <a16:creationId xmlns:a16="http://schemas.microsoft.com/office/drawing/2014/main" id="{EF0B4C93-FA46-504B-AFF3-9098259DA911}"/>
              </a:ext>
            </a:extLst>
          </p:cNvPr>
          <p:cNvPicPr>
            <a:picLocks noChangeAspect="1"/>
          </p:cNvPicPr>
          <p:nvPr/>
        </p:nvPicPr>
        <p:blipFill>
          <a:blip r:embed="rId2"/>
          <a:stretch>
            <a:fillRect/>
          </a:stretch>
        </p:blipFill>
        <p:spPr>
          <a:xfrm>
            <a:off x="2822038" y="-50074"/>
            <a:ext cx="9369962" cy="6958148"/>
          </a:xfrm>
          <a:prstGeom prst="rect">
            <a:avLst/>
          </a:prstGeom>
        </p:spPr>
      </p:pic>
    </p:spTree>
    <p:extLst>
      <p:ext uri="{BB962C8B-B14F-4D97-AF65-F5344CB8AC3E}">
        <p14:creationId xmlns:p14="http://schemas.microsoft.com/office/powerpoint/2010/main" val="4066532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0E607D-AA42-8846-A103-F9207A5F8C34}"/>
              </a:ext>
            </a:extLst>
          </p:cNvPr>
          <p:cNvSpPr>
            <a:spLocks noGrp="1"/>
          </p:cNvSpPr>
          <p:nvPr>
            <p:ph type="title"/>
          </p:nvPr>
        </p:nvSpPr>
        <p:spPr/>
        <p:txBody>
          <a:bodyPr/>
          <a:lstStyle/>
          <a:p>
            <a:r>
              <a:rPr lang="en-US" dirty="0"/>
              <a:t>4. Results (</a:t>
            </a:r>
            <a:r>
              <a:rPr lang="en-US" dirty="0" err="1"/>
              <a:t>INTv</a:t>
            </a:r>
            <a:r>
              <a:rPr lang="en-US" dirty="0"/>
              <a:t>)</a:t>
            </a:r>
            <a:br>
              <a:rPr lang="en-US" dirty="0"/>
            </a:br>
            <a:r>
              <a:rPr lang="en-US" dirty="0"/>
              <a:t>Age</a:t>
            </a:r>
          </a:p>
        </p:txBody>
      </p:sp>
      <p:sp>
        <p:nvSpPr>
          <p:cNvPr id="3" name="Text Placeholder 2">
            <a:extLst>
              <a:ext uri="{FF2B5EF4-FFF2-40B4-BE49-F238E27FC236}">
                <a16:creationId xmlns:a16="http://schemas.microsoft.com/office/drawing/2014/main" id="{A1F3CD99-FD7F-934B-822A-EF72B5D05495}"/>
              </a:ext>
            </a:extLst>
          </p:cNvPr>
          <p:cNvSpPr>
            <a:spLocks noGrp="1"/>
          </p:cNvSpPr>
          <p:nvPr>
            <p:ph type="body" sz="half" idx="2"/>
          </p:nvPr>
        </p:nvSpPr>
        <p:spPr>
          <a:solidFill>
            <a:schemeClr val="accent1">
              <a:lumMod val="20000"/>
              <a:lumOff val="80000"/>
            </a:schemeClr>
          </a:solidFill>
        </p:spPr>
        <p:txBody>
          <a:bodyPr>
            <a:normAutofit lnSpcReduction="10000"/>
          </a:bodyPr>
          <a:lstStyle/>
          <a:p>
            <a:r>
              <a:rPr lang="en-ZA" sz="2400" dirty="0"/>
              <a:t>There seemed to be a preference to </a:t>
            </a:r>
            <a:r>
              <a:rPr lang="en-ZA" sz="2400" b="1" dirty="0"/>
              <a:t>intervene on younger claimants</a:t>
            </a:r>
            <a:r>
              <a:rPr lang="en-ZA" sz="2400" dirty="0"/>
              <a:t>.</a:t>
            </a:r>
          </a:p>
          <a:p>
            <a:r>
              <a:rPr lang="en-ZA" sz="2400" dirty="0"/>
              <a:t>The age distribution of claimants who returned to work, showed that a </a:t>
            </a:r>
            <a:r>
              <a:rPr lang="en-ZA" sz="2400" b="1" dirty="0"/>
              <a:t>lower proportion of younger intervened claimants returned to work </a:t>
            </a:r>
            <a:r>
              <a:rPr lang="en-ZA" sz="2400" dirty="0"/>
              <a:t>relative to non-intervened claimants. </a:t>
            </a:r>
          </a:p>
          <a:p>
            <a:endParaRPr lang="en-ZA" sz="2400" dirty="0"/>
          </a:p>
        </p:txBody>
      </p:sp>
      <p:pic>
        <p:nvPicPr>
          <p:cNvPr id="8" name="Content Placeholder 7">
            <a:extLst>
              <a:ext uri="{FF2B5EF4-FFF2-40B4-BE49-F238E27FC236}">
                <a16:creationId xmlns:a16="http://schemas.microsoft.com/office/drawing/2014/main" id="{12F07B92-F7AB-7D40-ADBE-78AC457A6B25}"/>
              </a:ext>
            </a:extLst>
          </p:cNvPr>
          <p:cNvPicPr>
            <a:picLocks noGrp="1" noChangeAspect="1"/>
          </p:cNvPicPr>
          <p:nvPr>
            <p:ph idx="1"/>
          </p:nvPr>
        </p:nvPicPr>
        <p:blipFill>
          <a:blip r:embed="rId2"/>
          <a:stretch>
            <a:fillRect/>
          </a:stretch>
        </p:blipFill>
        <p:spPr>
          <a:xfrm>
            <a:off x="5192401" y="471509"/>
            <a:ext cx="6875510" cy="1737360"/>
          </a:xfrm>
        </p:spPr>
      </p:pic>
      <p:pic>
        <p:nvPicPr>
          <p:cNvPr id="9" name="Content Placeholder 4">
            <a:extLst>
              <a:ext uri="{FF2B5EF4-FFF2-40B4-BE49-F238E27FC236}">
                <a16:creationId xmlns:a16="http://schemas.microsoft.com/office/drawing/2014/main" id="{5ED812FD-7410-A64E-9119-8AD003858037}"/>
              </a:ext>
            </a:extLst>
          </p:cNvPr>
          <p:cNvPicPr>
            <a:picLocks noChangeAspect="1"/>
          </p:cNvPicPr>
          <p:nvPr/>
        </p:nvPicPr>
        <p:blipFill>
          <a:blip r:embed="rId3"/>
          <a:stretch>
            <a:fillRect/>
          </a:stretch>
        </p:blipFill>
        <p:spPr>
          <a:xfrm>
            <a:off x="5604846" y="2257506"/>
            <a:ext cx="6050619" cy="4493199"/>
          </a:xfrm>
          <a:prstGeom prst="rect">
            <a:avLst/>
          </a:prstGeom>
        </p:spPr>
      </p:pic>
    </p:spTree>
    <p:extLst>
      <p:ext uri="{BB962C8B-B14F-4D97-AF65-F5344CB8AC3E}">
        <p14:creationId xmlns:p14="http://schemas.microsoft.com/office/powerpoint/2010/main" val="1970489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888497-FCEA-E04E-8363-5F5FCAF7E973}"/>
              </a:ext>
            </a:extLst>
          </p:cNvPr>
          <p:cNvSpPr>
            <a:spLocks noGrp="1"/>
          </p:cNvSpPr>
          <p:nvPr>
            <p:ph type="title"/>
          </p:nvPr>
        </p:nvSpPr>
        <p:spPr/>
        <p:txBody>
          <a:bodyPr/>
          <a:lstStyle/>
          <a:p>
            <a:r>
              <a:rPr lang="en-US" dirty="0"/>
              <a:t>4. Results (</a:t>
            </a:r>
            <a:r>
              <a:rPr lang="en-US" dirty="0" err="1"/>
              <a:t>INTv</a:t>
            </a:r>
            <a:r>
              <a:rPr lang="en-US" dirty="0"/>
              <a:t>)</a:t>
            </a:r>
            <a:br>
              <a:rPr lang="en-US" dirty="0"/>
            </a:br>
            <a:r>
              <a:rPr lang="en-US" dirty="0"/>
              <a:t>Age</a:t>
            </a:r>
          </a:p>
        </p:txBody>
      </p:sp>
      <p:pic>
        <p:nvPicPr>
          <p:cNvPr id="6" name="Content Placeholder 5">
            <a:extLst>
              <a:ext uri="{FF2B5EF4-FFF2-40B4-BE49-F238E27FC236}">
                <a16:creationId xmlns:a16="http://schemas.microsoft.com/office/drawing/2014/main" id="{18EFAB66-7380-1545-B291-CCB48EB7A821}"/>
              </a:ext>
            </a:extLst>
          </p:cNvPr>
          <p:cNvPicPr>
            <a:picLocks noGrp="1" noChangeAspect="1"/>
          </p:cNvPicPr>
          <p:nvPr>
            <p:ph idx="1"/>
          </p:nvPr>
        </p:nvPicPr>
        <p:blipFill>
          <a:blip r:embed="rId3"/>
          <a:stretch>
            <a:fillRect/>
          </a:stretch>
        </p:blipFill>
        <p:spPr>
          <a:xfrm>
            <a:off x="4190473" y="1134534"/>
            <a:ext cx="8001527" cy="5604934"/>
          </a:xfrm>
        </p:spPr>
      </p:pic>
      <p:sp>
        <p:nvSpPr>
          <p:cNvPr id="4" name="Text Placeholder 3">
            <a:extLst>
              <a:ext uri="{FF2B5EF4-FFF2-40B4-BE49-F238E27FC236}">
                <a16:creationId xmlns:a16="http://schemas.microsoft.com/office/drawing/2014/main" id="{FD5E2473-3658-3F40-BC25-27665921DC14}"/>
              </a:ext>
            </a:extLst>
          </p:cNvPr>
          <p:cNvSpPr>
            <a:spLocks noGrp="1"/>
          </p:cNvSpPr>
          <p:nvPr>
            <p:ph type="body" sz="half" idx="2"/>
          </p:nvPr>
        </p:nvSpPr>
        <p:spPr>
          <a:xfrm>
            <a:off x="839788" y="2257505"/>
            <a:ext cx="4174405" cy="3821561"/>
          </a:xfrm>
          <a:solidFill>
            <a:schemeClr val="accent1">
              <a:lumMod val="20000"/>
              <a:lumOff val="80000"/>
            </a:schemeClr>
          </a:solidFill>
        </p:spPr>
        <p:txBody>
          <a:bodyPr anchor="ctr">
            <a:normAutofit/>
          </a:bodyPr>
          <a:lstStyle/>
          <a:p>
            <a:r>
              <a:rPr lang="en-ZA" sz="2800" dirty="0"/>
              <a:t>Bivariate logistic regression results showed a </a:t>
            </a:r>
            <a:r>
              <a:rPr lang="en-ZA" sz="2800" b="1" dirty="0"/>
              <a:t>positive intervention impact on RTW as age at disability increases</a:t>
            </a:r>
            <a:r>
              <a:rPr lang="en-ZA" sz="2800" dirty="0"/>
              <a:t>.</a:t>
            </a:r>
          </a:p>
          <a:p>
            <a:endParaRPr lang="en-US" sz="2800" dirty="0"/>
          </a:p>
        </p:txBody>
      </p:sp>
    </p:spTree>
    <p:extLst>
      <p:ext uri="{BB962C8B-B14F-4D97-AF65-F5344CB8AC3E}">
        <p14:creationId xmlns:p14="http://schemas.microsoft.com/office/powerpoint/2010/main" val="752624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514988-64F6-3449-91B5-74BE30ADD7BA}"/>
              </a:ext>
            </a:extLst>
          </p:cNvPr>
          <p:cNvSpPr>
            <a:spLocks noGrp="1"/>
          </p:cNvSpPr>
          <p:nvPr>
            <p:ph type="title"/>
          </p:nvPr>
        </p:nvSpPr>
        <p:spPr/>
        <p:txBody>
          <a:bodyPr/>
          <a:lstStyle/>
          <a:p>
            <a:r>
              <a:rPr lang="en-US" dirty="0"/>
              <a:t>4. Results (</a:t>
            </a:r>
            <a:r>
              <a:rPr lang="en-US" dirty="0" err="1"/>
              <a:t>INTv</a:t>
            </a:r>
            <a:r>
              <a:rPr lang="en-US" dirty="0"/>
              <a:t>)</a:t>
            </a:r>
            <a:br>
              <a:rPr lang="en-US" dirty="0"/>
            </a:br>
            <a:r>
              <a:rPr lang="en-US" dirty="0"/>
              <a:t>Sex</a:t>
            </a:r>
          </a:p>
        </p:txBody>
      </p:sp>
      <p:pic>
        <p:nvPicPr>
          <p:cNvPr id="6" name="Content Placeholder 5">
            <a:extLst>
              <a:ext uri="{FF2B5EF4-FFF2-40B4-BE49-F238E27FC236}">
                <a16:creationId xmlns:a16="http://schemas.microsoft.com/office/drawing/2014/main" id="{51BA0235-31D6-C94B-8C82-862245019C2F}"/>
              </a:ext>
            </a:extLst>
          </p:cNvPr>
          <p:cNvPicPr>
            <a:picLocks noGrp="1" noChangeAspect="1"/>
          </p:cNvPicPr>
          <p:nvPr>
            <p:ph idx="1"/>
          </p:nvPr>
        </p:nvPicPr>
        <p:blipFill>
          <a:blip r:embed="rId2"/>
          <a:stretch>
            <a:fillRect/>
          </a:stretch>
        </p:blipFill>
        <p:spPr>
          <a:xfrm>
            <a:off x="5413247" y="595311"/>
            <a:ext cx="6457019" cy="2837451"/>
          </a:xfrm>
        </p:spPr>
      </p:pic>
      <p:sp>
        <p:nvSpPr>
          <p:cNvPr id="4" name="Text Placeholder 3">
            <a:extLst>
              <a:ext uri="{FF2B5EF4-FFF2-40B4-BE49-F238E27FC236}">
                <a16:creationId xmlns:a16="http://schemas.microsoft.com/office/drawing/2014/main" id="{FF54B736-5A00-5A4D-8477-92A12945E215}"/>
              </a:ext>
            </a:extLst>
          </p:cNvPr>
          <p:cNvSpPr>
            <a:spLocks noGrp="1"/>
          </p:cNvSpPr>
          <p:nvPr>
            <p:ph type="body" sz="half" idx="2"/>
          </p:nvPr>
        </p:nvSpPr>
        <p:spPr>
          <a:xfrm>
            <a:off x="839788" y="3182349"/>
            <a:ext cx="3932237" cy="2837451"/>
          </a:xfrm>
          <a:solidFill>
            <a:schemeClr val="accent1">
              <a:lumMod val="20000"/>
              <a:lumOff val="80000"/>
            </a:schemeClr>
          </a:solidFill>
        </p:spPr>
        <p:txBody>
          <a:bodyPr anchor="ctr">
            <a:normAutofit/>
          </a:bodyPr>
          <a:lstStyle/>
          <a:p>
            <a:r>
              <a:rPr lang="en-ZA" sz="2600" dirty="0"/>
              <a:t>Recall that</a:t>
            </a:r>
          </a:p>
          <a:p>
            <a:pPr marL="285750" indent="-285750">
              <a:buFont typeface="Arial" panose="020B0604020202020204" pitchFamily="34" charset="0"/>
              <a:buChar char="•"/>
            </a:pPr>
            <a:r>
              <a:rPr lang="en-ZA" sz="2600" b="1" dirty="0"/>
              <a:t>41% </a:t>
            </a:r>
            <a:r>
              <a:rPr lang="en-ZA" sz="2600" dirty="0"/>
              <a:t>of of </a:t>
            </a:r>
            <a:r>
              <a:rPr lang="en-ZA" sz="2600" b="1" dirty="0"/>
              <a:t>female</a:t>
            </a:r>
            <a:r>
              <a:rPr lang="en-ZA" sz="2600" dirty="0"/>
              <a:t> claimant terminations were due to RTW, vs.</a:t>
            </a:r>
          </a:p>
          <a:p>
            <a:pPr marL="285750" indent="-285750">
              <a:buFont typeface="Arial" panose="020B0604020202020204" pitchFamily="34" charset="0"/>
              <a:buChar char="•"/>
            </a:pPr>
            <a:r>
              <a:rPr lang="en-ZA" sz="2600" b="1" dirty="0"/>
              <a:t>33% </a:t>
            </a:r>
            <a:r>
              <a:rPr lang="en-ZA" sz="2600" dirty="0"/>
              <a:t>of</a:t>
            </a:r>
            <a:r>
              <a:rPr lang="en-ZA" sz="2600" b="1" dirty="0"/>
              <a:t> male </a:t>
            </a:r>
            <a:r>
              <a:rPr lang="en-ZA" sz="2600" dirty="0"/>
              <a:t>claimants. </a:t>
            </a:r>
          </a:p>
        </p:txBody>
      </p:sp>
      <p:sp>
        <p:nvSpPr>
          <p:cNvPr id="8" name="Rectangular Callout 7">
            <a:extLst>
              <a:ext uri="{FF2B5EF4-FFF2-40B4-BE49-F238E27FC236}">
                <a16:creationId xmlns:a16="http://schemas.microsoft.com/office/drawing/2014/main" id="{845004EE-211B-EC40-877B-D1D40705B704}"/>
              </a:ext>
            </a:extLst>
          </p:cNvPr>
          <p:cNvSpPr/>
          <p:nvPr/>
        </p:nvSpPr>
        <p:spPr>
          <a:xfrm>
            <a:off x="5890089" y="4097867"/>
            <a:ext cx="5503334" cy="1921933"/>
          </a:xfrm>
          <a:prstGeom prst="wedgeRectCallout">
            <a:avLst>
              <a:gd name="adj1" fmla="val -23179"/>
              <a:gd name="adj2" fmla="val -6092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ZA" sz="2800" b="0" i="0" u="none" strike="noStrike" kern="1200" cap="none" spc="0" normalizeH="0" baseline="0" noProof="0" dirty="0">
                <a:ln>
                  <a:noFill/>
                </a:ln>
                <a:solidFill>
                  <a:prstClr val="white"/>
                </a:solidFill>
                <a:effectLst/>
                <a:uLnTx/>
                <a:uFillTx/>
                <a:latin typeface="Calibri" panose="020F0502020204030204"/>
                <a:ea typeface="+mn-ea"/>
                <a:cs typeface="+mn-cs"/>
              </a:rPr>
              <a:t>A </a:t>
            </a:r>
            <a:r>
              <a:rPr kumimoji="0" lang="en-ZA" sz="2800" b="1" i="0" u="none" strike="noStrike" kern="1200" cap="none" spc="0" normalizeH="0" baseline="0" noProof="0" dirty="0">
                <a:ln>
                  <a:noFill/>
                </a:ln>
                <a:solidFill>
                  <a:prstClr val="white"/>
                </a:solidFill>
                <a:effectLst/>
                <a:uLnTx/>
                <a:uFillTx/>
                <a:latin typeface="Calibri" panose="020F0502020204030204"/>
                <a:ea typeface="+mn-ea"/>
                <a:cs typeface="+mn-cs"/>
              </a:rPr>
              <a:t>positive impact on RTW due to selection </a:t>
            </a:r>
            <a:r>
              <a:rPr kumimoji="0" lang="en-ZA" sz="2800" b="0" i="0" u="none" strike="noStrike" kern="1200" cap="none" spc="0" normalizeH="0" baseline="0" noProof="0" dirty="0">
                <a:ln>
                  <a:noFill/>
                </a:ln>
                <a:solidFill>
                  <a:prstClr val="white"/>
                </a:solidFill>
                <a:effectLst/>
                <a:uLnTx/>
                <a:uFillTx/>
                <a:latin typeface="Calibri" panose="020F0502020204030204"/>
                <a:ea typeface="+mn-ea"/>
                <a:cs typeface="+mn-cs"/>
              </a:rPr>
              <a:t>by sex might thus be expected for intervened claims.</a:t>
            </a:r>
          </a:p>
        </p:txBody>
      </p:sp>
    </p:spTree>
    <p:extLst>
      <p:ext uri="{BB962C8B-B14F-4D97-AF65-F5344CB8AC3E}">
        <p14:creationId xmlns:p14="http://schemas.microsoft.com/office/powerpoint/2010/main" val="2623399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37BD92-604F-9248-9EDC-080BA77D9565}"/>
              </a:ext>
            </a:extLst>
          </p:cNvPr>
          <p:cNvSpPr>
            <a:spLocks noGrp="1"/>
          </p:cNvSpPr>
          <p:nvPr>
            <p:ph type="title"/>
          </p:nvPr>
        </p:nvSpPr>
        <p:spPr/>
        <p:txBody>
          <a:bodyPr/>
          <a:lstStyle/>
          <a:p>
            <a:r>
              <a:rPr lang="en-US" dirty="0"/>
              <a:t>4. Results (</a:t>
            </a:r>
            <a:r>
              <a:rPr lang="en-US" dirty="0" err="1"/>
              <a:t>INTv</a:t>
            </a:r>
            <a:r>
              <a:rPr lang="en-US" dirty="0"/>
              <a:t>)</a:t>
            </a:r>
            <a:br>
              <a:rPr lang="en-US" dirty="0"/>
            </a:br>
            <a:r>
              <a:rPr lang="en-US" dirty="0"/>
              <a:t>Education level</a:t>
            </a:r>
          </a:p>
        </p:txBody>
      </p:sp>
      <p:pic>
        <p:nvPicPr>
          <p:cNvPr id="5" name="Content Placeholder 4">
            <a:extLst>
              <a:ext uri="{FF2B5EF4-FFF2-40B4-BE49-F238E27FC236}">
                <a16:creationId xmlns:a16="http://schemas.microsoft.com/office/drawing/2014/main" id="{DDE9037D-5C37-5A41-9445-171ECE7160B5}"/>
              </a:ext>
            </a:extLst>
          </p:cNvPr>
          <p:cNvPicPr>
            <a:picLocks noGrp="1" noChangeAspect="1"/>
          </p:cNvPicPr>
          <p:nvPr>
            <p:ph idx="1"/>
          </p:nvPr>
        </p:nvPicPr>
        <p:blipFill>
          <a:blip r:embed="rId3"/>
          <a:stretch>
            <a:fillRect/>
          </a:stretch>
        </p:blipFill>
        <p:spPr>
          <a:xfrm>
            <a:off x="4605933" y="1888652"/>
            <a:ext cx="7586067" cy="4131148"/>
          </a:xfrm>
        </p:spPr>
      </p:pic>
      <p:sp>
        <p:nvSpPr>
          <p:cNvPr id="3" name="Text Placeholder 2">
            <a:extLst>
              <a:ext uri="{FF2B5EF4-FFF2-40B4-BE49-F238E27FC236}">
                <a16:creationId xmlns:a16="http://schemas.microsoft.com/office/drawing/2014/main" id="{B3F5DC69-226F-2140-8AE0-7CD8AE8349B4}"/>
              </a:ext>
            </a:extLst>
          </p:cNvPr>
          <p:cNvSpPr>
            <a:spLocks noGrp="1"/>
          </p:cNvSpPr>
          <p:nvPr>
            <p:ph type="body" sz="half" idx="2"/>
          </p:nvPr>
        </p:nvSpPr>
        <p:spPr>
          <a:xfrm>
            <a:off x="839788" y="2902856"/>
            <a:ext cx="3766145" cy="3116943"/>
          </a:xfrm>
          <a:solidFill>
            <a:schemeClr val="accent1">
              <a:lumMod val="20000"/>
              <a:lumOff val="80000"/>
            </a:schemeClr>
          </a:solidFill>
        </p:spPr>
        <p:txBody>
          <a:bodyPr anchor="ctr">
            <a:noAutofit/>
          </a:bodyPr>
          <a:lstStyle/>
          <a:p>
            <a:r>
              <a:rPr lang="en-ZA" sz="3200" b="1" dirty="0"/>
              <a:t>80% vs. 48% </a:t>
            </a:r>
          </a:p>
          <a:p>
            <a:r>
              <a:rPr lang="en-ZA" sz="2800" dirty="0"/>
              <a:t>Intervened claimants with Grade 12 or higher education vs. non-intervened claimants.</a:t>
            </a:r>
          </a:p>
        </p:txBody>
      </p:sp>
      <p:sp>
        <p:nvSpPr>
          <p:cNvPr id="4" name="Rectangular Callout 3">
            <a:extLst>
              <a:ext uri="{FF2B5EF4-FFF2-40B4-BE49-F238E27FC236}">
                <a16:creationId xmlns:a16="http://schemas.microsoft.com/office/drawing/2014/main" id="{E5CDE87A-8A33-094B-9D22-FCE6092E0F30}"/>
              </a:ext>
            </a:extLst>
          </p:cNvPr>
          <p:cNvSpPr/>
          <p:nvPr/>
        </p:nvSpPr>
        <p:spPr>
          <a:xfrm>
            <a:off x="5413248" y="471509"/>
            <a:ext cx="6146800" cy="2708867"/>
          </a:xfrm>
          <a:prstGeom prst="wedgeRectCallout">
            <a:avLst>
              <a:gd name="adj1" fmla="val -36535"/>
              <a:gd name="adj2" fmla="val 7562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ZA" sz="2000" b="0" i="0" u="none" strike="noStrike" kern="1200" cap="none" spc="0" normalizeH="0" baseline="0" noProof="0" dirty="0">
                <a:ln>
                  <a:noFill/>
                </a:ln>
                <a:solidFill>
                  <a:prstClr val="white"/>
                </a:solidFill>
                <a:effectLst/>
                <a:uLnTx/>
                <a:uFillTx/>
                <a:latin typeface="Calibri" panose="020F0502020204030204"/>
                <a:ea typeface="+mn-ea"/>
                <a:cs typeface="+mn-cs"/>
              </a:rPr>
              <a:t>The interaction between intervention and education level was tested for the optimal models of “all" and “terminated-only" claims. </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ZA" sz="2000"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ZA" sz="2000" b="1" i="0" u="none" strike="noStrike" kern="1200" cap="none" spc="0" normalizeH="0" baseline="0" noProof="0" dirty="0">
                <a:ln>
                  <a:noFill/>
                </a:ln>
                <a:solidFill>
                  <a:prstClr val="white"/>
                </a:solidFill>
                <a:effectLst/>
                <a:uLnTx/>
                <a:uFillTx/>
                <a:latin typeface="Calibri" panose="020F0502020204030204"/>
                <a:ea typeface="+mn-ea"/>
                <a:cs typeface="+mn-cs"/>
              </a:rPr>
              <a:t>A positive impact on RTW was observed for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ZA" sz="2000" b="1" i="0" u="none" strike="noStrike" kern="1200" cap="none" spc="0" normalizeH="0" baseline="0" noProof="0" dirty="0">
                <a:ln>
                  <a:noFill/>
                </a:ln>
                <a:solidFill>
                  <a:prstClr val="white"/>
                </a:solidFill>
                <a:effectLst/>
                <a:uLnTx/>
                <a:uFillTx/>
                <a:latin typeface="Calibri" panose="020F0502020204030204"/>
                <a:ea typeface="+mn-ea"/>
                <a:cs typeface="+mn-cs"/>
              </a:rPr>
              <a:t>“&lt;= Primary" level educated claimants who received intervention relative to other intervened </a:t>
            </a:r>
            <a:r>
              <a:rPr kumimoji="0" lang="en-ZA" sz="2000" b="0" i="0" u="none" strike="noStrike" kern="1200" cap="none" spc="0" normalizeH="0" baseline="0" noProof="0" dirty="0">
                <a:ln>
                  <a:noFill/>
                </a:ln>
                <a:solidFill>
                  <a:prstClr val="white"/>
                </a:solidFill>
                <a:effectLst/>
                <a:uLnTx/>
                <a:uFillTx/>
                <a:latin typeface="Calibri" panose="020F0502020204030204"/>
                <a:ea typeface="+mn-ea"/>
                <a:cs typeface="+mn-cs"/>
              </a:rPr>
              <a:t>claimants by level of education.</a:t>
            </a:r>
          </a:p>
        </p:txBody>
      </p:sp>
    </p:spTree>
    <p:extLst>
      <p:ext uri="{BB962C8B-B14F-4D97-AF65-F5344CB8AC3E}">
        <p14:creationId xmlns:p14="http://schemas.microsoft.com/office/powerpoint/2010/main" val="1897197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4607B3-FE7B-854F-890B-D046629DBED5}"/>
              </a:ext>
            </a:extLst>
          </p:cNvPr>
          <p:cNvSpPr>
            <a:spLocks noGrp="1"/>
          </p:cNvSpPr>
          <p:nvPr>
            <p:ph type="title"/>
          </p:nvPr>
        </p:nvSpPr>
        <p:spPr/>
        <p:txBody>
          <a:bodyPr/>
          <a:lstStyle/>
          <a:p>
            <a:r>
              <a:rPr lang="en-US" dirty="0"/>
              <a:t>4. Results (</a:t>
            </a:r>
            <a:r>
              <a:rPr lang="en-US" dirty="0" err="1"/>
              <a:t>INTv</a:t>
            </a:r>
            <a:r>
              <a:rPr lang="en-US" dirty="0"/>
              <a:t>)</a:t>
            </a:r>
            <a:br>
              <a:rPr lang="en-US" dirty="0"/>
            </a:br>
            <a:r>
              <a:rPr lang="en-US" dirty="0"/>
              <a:t>Occupation level</a:t>
            </a:r>
          </a:p>
        </p:txBody>
      </p:sp>
      <p:pic>
        <p:nvPicPr>
          <p:cNvPr id="5" name="Content Placeholder 4">
            <a:extLst>
              <a:ext uri="{FF2B5EF4-FFF2-40B4-BE49-F238E27FC236}">
                <a16:creationId xmlns:a16="http://schemas.microsoft.com/office/drawing/2014/main" id="{DC4F9A7C-BB54-AB45-8C65-38182823D138}"/>
              </a:ext>
            </a:extLst>
          </p:cNvPr>
          <p:cNvPicPr>
            <a:picLocks noGrp="1" noChangeAspect="1"/>
          </p:cNvPicPr>
          <p:nvPr>
            <p:ph idx="1"/>
          </p:nvPr>
        </p:nvPicPr>
        <p:blipFill>
          <a:blip r:embed="rId3"/>
          <a:stretch>
            <a:fillRect/>
          </a:stretch>
        </p:blipFill>
        <p:spPr>
          <a:xfrm>
            <a:off x="4647156" y="1487656"/>
            <a:ext cx="7322065" cy="4692393"/>
          </a:xfrm>
        </p:spPr>
      </p:pic>
      <p:sp>
        <p:nvSpPr>
          <p:cNvPr id="3" name="Text Placeholder 2">
            <a:extLst>
              <a:ext uri="{FF2B5EF4-FFF2-40B4-BE49-F238E27FC236}">
                <a16:creationId xmlns:a16="http://schemas.microsoft.com/office/drawing/2014/main" id="{CEA7FCBE-81F3-694A-8D82-30BB5BA963C7}"/>
              </a:ext>
            </a:extLst>
          </p:cNvPr>
          <p:cNvSpPr>
            <a:spLocks noGrp="1"/>
          </p:cNvSpPr>
          <p:nvPr>
            <p:ph type="body" sz="half" idx="2"/>
          </p:nvPr>
        </p:nvSpPr>
        <p:spPr>
          <a:xfrm>
            <a:off x="839788" y="2257506"/>
            <a:ext cx="3807368" cy="3762294"/>
          </a:xfrm>
          <a:solidFill>
            <a:schemeClr val="accent1">
              <a:lumMod val="20000"/>
              <a:lumOff val="80000"/>
            </a:schemeClr>
          </a:solidFill>
        </p:spPr>
        <p:txBody>
          <a:bodyPr anchor="ctr">
            <a:normAutofit/>
          </a:bodyPr>
          <a:lstStyle/>
          <a:p>
            <a:r>
              <a:rPr lang="en-ZA" sz="2500" dirty="0"/>
              <a:t>The only occupation level that showed a statistically significant impact on RTW from both optimal </a:t>
            </a:r>
            <a:r>
              <a:rPr lang="en-ZA" sz="2500" b="1" dirty="0"/>
              <a:t>multiple regression models</a:t>
            </a:r>
            <a:r>
              <a:rPr lang="en-ZA" sz="2500" dirty="0"/>
              <a:t>, was a reduction in RTW for “skilled" workers relative to “unskilled". </a:t>
            </a:r>
          </a:p>
        </p:txBody>
      </p:sp>
    </p:spTree>
    <p:extLst>
      <p:ext uri="{BB962C8B-B14F-4D97-AF65-F5344CB8AC3E}">
        <p14:creationId xmlns:p14="http://schemas.microsoft.com/office/powerpoint/2010/main" val="96586992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A7C300-852C-024D-8E68-188649DD96DA}"/>
              </a:ext>
            </a:extLst>
          </p:cNvPr>
          <p:cNvSpPr>
            <a:spLocks noGrp="1"/>
          </p:cNvSpPr>
          <p:nvPr>
            <p:ph type="title"/>
          </p:nvPr>
        </p:nvSpPr>
        <p:spPr/>
        <p:txBody>
          <a:bodyPr/>
          <a:lstStyle/>
          <a:p>
            <a:r>
              <a:rPr lang="en-US" dirty="0"/>
              <a:t>4. Results (</a:t>
            </a:r>
            <a:r>
              <a:rPr lang="en-US" dirty="0" err="1"/>
              <a:t>INTv</a:t>
            </a:r>
            <a:r>
              <a:rPr lang="en-US" dirty="0"/>
              <a:t>)</a:t>
            </a:r>
            <a:br>
              <a:rPr lang="en-US" dirty="0"/>
            </a:br>
            <a:r>
              <a:rPr lang="en-US" dirty="0"/>
              <a:t>Replacement ratio</a:t>
            </a:r>
          </a:p>
        </p:txBody>
      </p:sp>
      <p:pic>
        <p:nvPicPr>
          <p:cNvPr id="5" name="Content Placeholder 4">
            <a:extLst>
              <a:ext uri="{FF2B5EF4-FFF2-40B4-BE49-F238E27FC236}">
                <a16:creationId xmlns:a16="http://schemas.microsoft.com/office/drawing/2014/main" id="{257C6391-1E27-8B4E-8F7B-35B7E63EF41A}"/>
              </a:ext>
            </a:extLst>
          </p:cNvPr>
          <p:cNvPicPr>
            <a:picLocks noGrp="1" noChangeAspect="1"/>
          </p:cNvPicPr>
          <p:nvPr>
            <p:ph idx="1"/>
          </p:nvPr>
        </p:nvPicPr>
        <p:blipFill>
          <a:blip r:embed="rId2"/>
          <a:stretch>
            <a:fillRect/>
          </a:stretch>
        </p:blipFill>
        <p:spPr>
          <a:xfrm>
            <a:off x="5413248" y="400249"/>
            <a:ext cx="6369371" cy="1525211"/>
          </a:xfrm>
        </p:spPr>
      </p:pic>
      <p:sp>
        <p:nvSpPr>
          <p:cNvPr id="3" name="Text Placeholder 2">
            <a:extLst>
              <a:ext uri="{FF2B5EF4-FFF2-40B4-BE49-F238E27FC236}">
                <a16:creationId xmlns:a16="http://schemas.microsoft.com/office/drawing/2014/main" id="{A5AC92E6-7545-2F4B-9990-7C48BC017344}"/>
              </a:ext>
            </a:extLst>
          </p:cNvPr>
          <p:cNvSpPr>
            <a:spLocks noGrp="1"/>
          </p:cNvSpPr>
          <p:nvPr>
            <p:ph type="body" sz="half" idx="2"/>
          </p:nvPr>
        </p:nvSpPr>
        <p:spPr>
          <a:xfrm>
            <a:off x="891587" y="2257506"/>
            <a:ext cx="4177821" cy="3762294"/>
          </a:xfrm>
          <a:solidFill>
            <a:schemeClr val="accent1">
              <a:lumMod val="20000"/>
              <a:lumOff val="80000"/>
            </a:schemeClr>
          </a:solidFill>
        </p:spPr>
        <p:txBody>
          <a:bodyPr>
            <a:noAutofit/>
          </a:bodyPr>
          <a:lstStyle/>
          <a:p>
            <a:r>
              <a:rPr lang="en-ZA" sz="2500" b="1" dirty="0"/>
              <a:t>Intervention impact:</a:t>
            </a:r>
          </a:p>
          <a:p>
            <a:endParaRPr lang="en-ZA" sz="2500" dirty="0"/>
          </a:p>
          <a:p>
            <a:r>
              <a:rPr lang="en-ZA" sz="2500" dirty="0"/>
              <a:t>A </a:t>
            </a:r>
            <a:r>
              <a:rPr lang="en-ZA" sz="2500" b="1" dirty="0"/>
              <a:t>positive impact on RTW </a:t>
            </a:r>
            <a:r>
              <a:rPr lang="en-ZA" sz="2500" dirty="0"/>
              <a:t>was observed when testing the </a:t>
            </a:r>
            <a:r>
              <a:rPr lang="en-ZA" sz="2500" b="1" dirty="0"/>
              <a:t>interaction</a:t>
            </a:r>
            <a:r>
              <a:rPr lang="en-ZA" sz="2500" dirty="0"/>
              <a:t> between replacement ratio and intervention on the “terminated-only” claims optimal model, significant at 5 per cent. </a:t>
            </a:r>
          </a:p>
          <a:p>
            <a:endParaRPr lang="en-ZA" sz="2500" dirty="0"/>
          </a:p>
          <a:p>
            <a:endParaRPr lang="en-US" sz="2500" dirty="0"/>
          </a:p>
        </p:txBody>
      </p:sp>
      <p:pic>
        <p:nvPicPr>
          <p:cNvPr id="7" name="Picture 6">
            <a:extLst>
              <a:ext uri="{FF2B5EF4-FFF2-40B4-BE49-F238E27FC236}">
                <a16:creationId xmlns:a16="http://schemas.microsoft.com/office/drawing/2014/main" id="{51738501-3C0E-8B40-8669-07A43F245F8C}"/>
              </a:ext>
            </a:extLst>
          </p:cNvPr>
          <p:cNvPicPr>
            <a:picLocks noChangeAspect="1"/>
          </p:cNvPicPr>
          <p:nvPr/>
        </p:nvPicPr>
        <p:blipFill>
          <a:blip r:embed="rId3"/>
          <a:stretch>
            <a:fillRect/>
          </a:stretch>
        </p:blipFill>
        <p:spPr>
          <a:xfrm>
            <a:off x="5069408" y="2208869"/>
            <a:ext cx="7122592" cy="4600494"/>
          </a:xfrm>
          <a:prstGeom prst="rect">
            <a:avLst/>
          </a:prstGeom>
        </p:spPr>
      </p:pic>
      <p:sp>
        <p:nvSpPr>
          <p:cNvPr id="6" name="Rectangular Callout 5">
            <a:extLst>
              <a:ext uri="{FF2B5EF4-FFF2-40B4-BE49-F238E27FC236}">
                <a16:creationId xmlns:a16="http://schemas.microsoft.com/office/drawing/2014/main" id="{AE9F8823-1407-B640-8BAA-6E626F080292}"/>
              </a:ext>
            </a:extLst>
          </p:cNvPr>
          <p:cNvSpPr/>
          <p:nvPr/>
        </p:nvSpPr>
        <p:spPr>
          <a:xfrm>
            <a:off x="5960994" y="881054"/>
            <a:ext cx="5339419" cy="2088811"/>
          </a:xfrm>
          <a:prstGeom prst="wedgeRectCallout">
            <a:avLst>
              <a:gd name="adj1" fmla="val -62177"/>
              <a:gd name="adj2" fmla="val 10801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ZA" sz="2400" b="0" i="0" u="none" strike="noStrike" kern="1200" cap="none" spc="0" normalizeH="0" baseline="0" noProof="0" dirty="0">
                <a:ln>
                  <a:noFill/>
                </a:ln>
                <a:solidFill>
                  <a:prstClr val="white"/>
                </a:solidFill>
                <a:effectLst/>
                <a:uLnTx/>
                <a:uFillTx/>
                <a:latin typeface="Calibri" panose="020F0502020204030204"/>
                <a:ea typeface="+mn-ea"/>
                <a:cs typeface="+mn-cs"/>
              </a:rPr>
              <a:t>Intervention </a:t>
            </a:r>
            <a:r>
              <a:rPr kumimoji="0" lang="en-ZA" sz="2400" b="1" i="0" u="none" strike="noStrike" kern="1200" cap="none" spc="0" normalizeH="0" baseline="0" noProof="0" dirty="0">
                <a:ln>
                  <a:noFill/>
                </a:ln>
                <a:solidFill>
                  <a:prstClr val="white"/>
                </a:solidFill>
                <a:effectLst/>
                <a:uLnTx/>
                <a:uFillTx/>
                <a:latin typeface="Calibri" panose="020F0502020204030204"/>
                <a:ea typeface="+mn-ea"/>
                <a:cs typeface="+mn-cs"/>
              </a:rPr>
              <a:t>thus positively impacted RTW as replacement ratio increased</a:t>
            </a:r>
            <a:r>
              <a:rPr kumimoji="0" lang="en-ZA" sz="24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ZA" sz="2400" b="0" i="1" u="none" strike="noStrike" kern="1200" cap="none" spc="0" normalizeH="0" baseline="0" noProof="0" dirty="0">
                <a:ln>
                  <a:noFill/>
                </a:ln>
                <a:solidFill>
                  <a:prstClr val="white"/>
                </a:solidFill>
                <a:effectLst/>
                <a:uLnTx/>
                <a:uFillTx/>
                <a:latin typeface="Calibri" panose="020F0502020204030204"/>
                <a:ea typeface="+mn-ea"/>
                <a:cs typeface="+mn-cs"/>
              </a:rPr>
              <a:t>relative to increased replacement ratio with no intervention</a:t>
            </a:r>
            <a:r>
              <a:rPr kumimoji="0" lang="en-ZA" sz="2400" b="0" i="0" u="none" strike="noStrike" kern="1200" cap="none" spc="0" normalizeH="0" baseline="0" noProof="0" dirty="0">
                <a:ln>
                  <a:noFill/>
                </a:ln>
                <a:solidFill>
                  <a:prstClr val="white"/>
                </a:solidFill>
                <a:effectLst/>
                <a:uLnTx/>
                <a:uFillTx/>
                <a:latin typeface="Calibri" panose="020F0502020204030204"/>
                <a:ea typeface="+mn-ea"/>
                <a:cs typeface="+mn-cs"/>
              </a:rPr>
              <a:t>, when considering terminated-only claims.</a:t>
            </a:r>
          </a:p>
        </p:txBody>
      </p:sp>
    </p:spTree>
    <p:extLst>
      <p:ext uri="{BB962C8B-B14F-4D97-AF65-F5344CB8AC3E}">
        <p14:creationId xmlns:p14="http://schemas.microsoft.com/office/powerpoint/2010/main" val="2657573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63C4BB-DAC1-D149-88AC-AF43E404E88C}"/>
              </a:ext>
            </a:extLst>
          </p:cNvPr>
          <p:cNvSpPr>
            <a:spLocks noGrp="1"/>
          </p:cNvSpPr>
          <p:nvPr>
            <p:ph type="title"/>
          </p:nvPr>
        </p:nvSpPr>
        <p:spPr/>
        <p:txBody>
          <a:bodyPr>
            <a:normAutofit fontScale="90000"/>
          </a:bodyPr>
          <a:lstStyle/>
          <a:p>
            <a:r>
              <a:rPr lang="en-US" dirty="0"/>
              <a:t>1. Background</a:t>
            </a:r>
            <a:br>
              <a:rPr lang="en-US" dirty="0"/>
            </a:br>
            <a:r>
              <a:rPr lang="en-US" dirty="0"/>
              <a:t>disability insurance in South Africa</a:t>
            </a:r>
          </a:p>
        </p:txBody>
      </p:sp>
      <p:sp>
        <p:nvSpPr>
          <p:cNvPr id="5" name="Text Placeholder 4">
            <a:extLst>
              <a:ext uri="{FF2B5EF4-FFF2-40B4-BE49-F238E27FC236}">
                <a16:creationId xmlns:a16="http://schemas.microsoft.com/office/drawing/2014/main" id="{EF5D9A70-3B0F-4D4D-9B11-093E4579691B}"/>
              </a:ext>
            </a:extLst>
          </p:cNvPr>
          <p:cNvSpPr>
            <a:spLocks noGrp="1"/>
          </p:cNvSpPr>
          <p:nvPr>
            <p:ph type="body" sz="half" idx="2"/>
          </p:nvPr>
        </p:nvSpPr>
        <p:spPr/>
        <p:txBody>
          <a:bodyPr/>
          <a:lstStyle/>
          <a:p>
            <a:endParaRPr lang="en-US" dirty="0"/>
          </a:p>
        </p:txBody>
      </p:sp>
      <p:pic>
        <p:nvPicPr>
          <p:cNvPr id="6" name="Picture 5">
            <a:extLst>
              <a:ext uri="{FF2B5EF4-FFF2-40B4-BE49-F238E27FC236}">
                <a16:creationId xmlns:a16="http://schemas.microsoft.com/office/drawing/2014/main" id="{C66A5038-C6D9-F34E-8091-C4AB8E3BEA12}"/>
              </a:ext>
            </a:extLst>
          </p:cNvPr>
          <p:cNvPicPr>
            <a:picLocks noChangeAspect="1"/>
          </p:cNvPicPr>
          <p:nvPr/>
        </p:nvPicPr>
        <p:blipFill>
          <a:blip r:embed="rId3">
            <a:duotone>
              <a:prstClr val="black"/>
              <a:schemeClr val="accent1">
                <a:tint val="45000"/>
                <a:satMod val="400000"/>
              </a:schemeClr>
            </a:duotone>
            <a:alphaModFix amt="35000"/>
          </a:blip>
          <a:stretch>
            <a:fillRect/>
          </a:stretch>
        </p:blipFill>
        <p:spPr>
          <a:xfrm>
            <a:off x="938699" y="2191544"/>
            <a:ext cx="3644900" cy="3543300"/>
          </a:xfrm>
          <a:prstGeom prst="rect">
            <a:avLst/>
          </a:prstGeom>
        </p:spPr>
      </p:pic>
      <p:sp>
        <p:nvSpPr>
          <p:cNvPr id="10" name="Content Placeholder 2">
            <a:extLst>
              <a:ext uri="{FF2B5EF4-FFF2-40B4-BE49-F238E27FC236}">
                <a16:creationId xmlns:a16="http://schemas.microsoft.com/office/drawing/2014/main" id="{8D76988A-F44B-E541-AEE9-548E8718D65A}"/>
              </a:ext>
            </a:extLst>
          </p:cNvPr>
          <p:cNvSpPr txBox="1">
            <a:spLocks/>
          </p:cNvSpPr>
          <p:nvPr/>
        </p:nvSpPr>
        <p:spPr bwMode="auto">
          <a:xfrm>
            <a:off x="6467664" y="987425"/>
            <a:ext cx="4887724" cy="487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228600" indent="-228600" algn="l" rtl="0" eaLnBrk="0" fontAlgn="base" hangingPunct="0">
              <a:lnSpc>
                <a:spcPct val="90000"/>
              </a:lnSpc>
              <a:spcBef>
                <a:spcPts val="1000"/>
              </a:spcBef>
              <a:spcAft>
                <a:spcPct val="0"/>
              </a:spcAft>
              <a:buSzPct val="85000"/>
              <a:buFont typeface="Arial" panose="020B0604020202020204" pitchFamily="34" charset="0"/>
              <a:buChar char="•"/>
              <a:defRPr lang="fr-FR" altLang="fr-FR" sz="2800" kern="1200" dirty="0">
                <a:solidFill>
                  <a:schemeClr val="tx1"/>
                </a:solidFill>
                <a:latin typeface="Arial" panose="020B0604020202020204" pitchFamily="34" charset="0"/>
                <a:ea typeface="+mn-ea"/>
                <a:cs typeface="Arial" panose="020B060402020202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lang="fr-FR" altLang="fr-FR" sz="2400" kern="1200" dirty="0">
                <a:solidFill>
                  <a:schemeClr val="tx1"/>
                </a:solidFill>
                <a:latin typeface="Arial" panose="020B0604020202020204" pitchFamily="34" charset="0"/>
                <a:ea typeface="+mn-ea"/>
                <a:cs typeface="Arial" panose="020B060402020202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lang="fr-FR" altLang="fr-FR" sz="2000" kern="1200" dirty="0">
                <a:solidFill>
                  <a:schemeClr val="tx1"/>
                </a:solidFill>
                <a:latin typeface="Arial" panose="020B0604020202020204" pitchFamily="34" charset="0"/>
                <a:ea typeface="+mn-ea"/>
                <a:cs typeface="Arial" panose="020B060402020202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lang="fr-FR" altLang="fr-FR" kern="1200" dirty="0">
                <a:solidFill>
                  <a:schemeClr val="tx1"/>
                </a:solidFill>
                <a:latin typeface="Arial" panose="020B0604020202020204" pitchFamily="34" charset="0"/>
                <a:ea typeface="+mn-ea"/>
                <a:cs typeface="Arial" panose="020B060402020202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lang="fr-FR" altLang="fr-FR" kern="1200" dirty="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pPr marL="228600" marR="0" lvl="0" indent="-228600" algn="l" defTabSz="914400" rtl="0" eaLnBrk="0" fontAlgn="base" latinLnBrk="0" hangingPunct="0">
              <a:lnSpc>
                <a:spcPct val="90000"/>
              </a:lnSpc>
              <a:spcBef>
                <a:spcPts val="1000"/>
              </a:spcBef>
              <a:spcAft>
                <a:spcPct val="0"/>
              </a:spcAft>
              <a:buClrTx/>
              <a:buSzPct val="85000"/>
              <a:buFont typeface="Arial" panose="020B0604020202020204" pitchFamily="34" charset="0"/>
              <a:buChar char="•"/>
              <a:tabLst/>
              <a:defRPr/>
            </a:pPr>
            <a:r>
              <a:rPr kumimoji="0" lang="en-ZA" altLang="fr-FR" sz="2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Does claim intervention significantly impact RTW terminations of group DI claimants? </a:t>
            </a:r>
          </a:p>
          <a:p>
            <a:pPr marL="228600" marR="0" lvl="0" indent="-228600" algn="l" defTabSz="914400" rtl="0" eaLnBrk="0" fontAlgn="base" latinLnBrk="0" hangingPunct="0">
              <a:lnSpc>
                <a:spcPct val="90000"/>
              </a:lnSpc>
              <a:spcBef>
                <a:spcPts val="1000"/>
              </a:spcBef>
              <a:spcAft>
                <a:spcPct val="0"/>
              </a:spcAft>
              <a:buClrTx/>
              <a:buSzPct val="85000"/>
              <a:buFont typeface="Arial" panose="020B0604020202020204" pitchFamily="34" charset="0"/>
              <a:buChar char="•"/>
              <a:tabLst/>
              <a:defRPr/>
            </a:pPr>
            <a:endParaRPr kumimoji="0" lang="en-US" altLang="fr-FR" sz="2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1" name="Rectangle 10">
            <a:extLst>
              <a:ext uri="{FF2B5EF4-FFF2-40B4-BE49-F238E27FC236}">
                <a16:creationId xmlns:a16="http://schemas.microsoft.com/office/drawing/2014/main" id="{A1A774F2-0A03-D046-B2C3-73368B03A894}"/>
              </a:ext>
            </a:extLst>
          </p:cNvPr>
          <p:cNvSpPr/>
          <p:nvPr/>
        </p:nvSpPr>
        <p:spPr>
          <a:xfrm>
            <a:off x="6588590" y="1791532"/>
            <a:ext cx="2432082" cy="341738"/>
          </a:xfrm>
          <a:prstGeom prst="rect">
            <a:avLst/>
          </a:prstGeom>
          <a:solidFill>
            <a:srgbClr val="00457C">
              <a:alpha val="32000"/>
            </a:srgbClr>
          </a:solidFill>
          <a:ln w="28575">
            <a:solidFill>
              <a:srgbClr val="00457C"/>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4" name="Straight Arrow Connector 13">
            <a:extLst>
              <a:ext uri="{FF2B5EF4-FFF2-40B4-BE49-F238E27FC236}">
                <a16:creationId xmlns:a16="http://schemas.microsoft.com/office/drawing/2014/main" id="{DC69FD3D-BE0C-404D-B20B-9A3BA49F1DA3}"/>
              </a:ext>
            </a:extLst>
          </p:cNvPr>
          <p:cNvCxnSpPr>
            <a:cxnSpLocks/>
          </p:cNvCxnSpPr>
          <p:nvPr/>
        </p:nvCxnSpPr>
        <p:spPr>
          <a:xfrm>
            <a:off x="10313233" y="2293257"/>
            <a:ext cx="0" cy="152223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891B4D0C-E065-ED48-BF0F-3B4DEF5568B1}"/>
              </a:ext>
            </a:extLst>
          </p:cNvPr>
          <p:cNvCxnSpPr>
            <a:cxnSpLocks/>
          </p:cNvCxnSpPr>
          <p:nvPr/>
        </p:nvCxnSpPr>
        <p:spPr>
          <a:xfrm flipH="1">
            <a:off x="6019932" y="2438786"/>
            <a:ext cx="3025269" cy="61413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559C2631-EA4A-AA43-BDF5-9924EF30DC8F}"/>
              </a:ext>
            </a:extLst>
          </p:cNvPr>
          <p:cNvCxnSpPr>
            <a:cxnSpLocks/>
          </p:cNvCxnSpPr>
          <p:nvPr/>
        </p:nvCxnSpPr>
        <p:spPr>
          <a:xfrm flipH="1" flipV="1">
            <a:off x="6096000" y="582705"/>
            <a:ext cx="1632328" cy="209726"/>
          </a:xfrm>
          <a:prstGeom prst="straightConnector1">
            <a:avLst/>
          </a:prstGeom>
          <a:ln w="38100">
            <a:solidFill>
              <a:srgbClr val="FE3931"/>
            </a:solidFill>
            <a:tailEnd type="triangle"/>
          </a:ln>
        </p:spPr>
        <p:style>
          <a:lnRef idx="1">
            <a:schemeClr val="accent1"/>
          </a:lnRef>
          <a:fillRef idx="0">
            <a:schemeClr val="accent1"/>
          </a:fillRef>
          <a:effectRef idx="0">
            <a:schemeClr val="accent1"/>
          </a:effectRef>
          <a:fontRef idx="minor">
            <a:schemeClr val="tx1"/>
          </a:fontRef>
        </p:style>
      </p:cxnSp>
      <p:sp>
        <p:nvSpPr>
          <p:cNvPr id="17" name="Rectangular Callout 16">
            <a:extLst>
              <a:ext uri="{FF2B5EF4-FFF2-40B4-BE49-F238E27FC236}">
                <a16:creationId xmlns:a16="http://schemas.microsoft.com/office/drawing/2014/main" id="{7C596CD7-50AB-1B44-8D4A-46CEDD0ED22C}"/>
              </a:ext>
            </a:extLst>
          </p:cNvPr>
          <p:cNvSpPr/>
          <p:nvPr/>
        </p:nvSpPr>
        <p:spPr>
          <a:xfrm>
            <a:off x="5940979" y="4854166"/>
            <a:ext cx="5870021" cy="1531935"/>
          </a:xfrm>
          <a:prstGeom prst="wedgeRectCallout">
            <a:avLst>
              <a:gd name="adj1" fmla="val -8717"/>
              <a:gd name="adj2" fmla="val -76775"/>
            </a:avLst>
          </a:prstGeom>
          <a:solidFill>
            <a:srgbClr val="00457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ZA" sz="2000" b="0" i="0" u="none" strike="noStrike" kern="1200" cap="none" spc="0" normalizeH="0" baseline="0" noProof="0" dirty="0">
                <a:ln>
                  <a:noFill/>
                </a:ln>
                <a:solidFill>
                  <a:prstClr val="white"/>
                </a:solidFill>
                <a:effectLst/>
                <a:uLnTx/>
                <a:uFillTx/>
                <a:latin typeface="Calibri" panose="020F0502020204030204"/>
                <a:ea typeface="+mn-ea"/>
                <a:cs typeface="+mn-cs"/>
              </a:rPr>
              <a:t>Recent South African experience showed an </a:t>
            </a:r>
            <a:r>
              <a:rPr kumimoji="0" lang="en-ZA" sz="2000" b="1" i="1" u="none" strike="noStrike" kern="1200" cap="none" spc="0" normalizeH="0" baseline="0" noProof="0" dirty="0">
                <a:ln>
                  <a:noFill/>
                </a:ln>
                <a:solidFill>
                  <a:prstClr val="white"/>
                </a:solidFill>
                <a:effectLst/>
                <a:uLnTx/>
                <a:uFillTx/>
                <a:latin typeface="Calibri" panose="020F0502020204030204"/>
                <a:ea typeface="+mn-ea"/>
                <a:cs typeface="+mn-cs"/>
              </a:rPr>
              <a:t>increase in group risk claim payments</a:t>
            </a:r>
            <a:r>
              <a:rPr kumimoji="0" lang="en-ZA" sz="2000" b="1"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ZA" sz="2000" b="0" i="0" u="none" strike="noStrike" kern="1200" cap="none" spc="0" normalizeH="0" baseline="0" noProof="0" dirty="0">
                <a:ln>
                  <a:noFill/>
                </a:ln>
                <a:solidFill>
                  <a:prstClr val="white"/>
                </a:solidFill>
                <a:effectLst/>
                <a:uLnTx/>
                <a:uFillTx/>
                <a:latin typeface="Calibri" panose="020F0502020204030204"/>
                <a:ea typeface="+mn-ea"/>
                <a:cs typeface="+mn-cs"/>
              </a:rPr>
              <a:t>year on year of </a:t>
            </a:r>
            <a:r>
              <a:rPr kumimoji="0" lang="en-ZA" sz="2000" b="1" i="1" u="none" strike="noStrike" kern="1200" cap="none" spc="0" normalizeH="0" baseline="0" noProof="0" dirty="0">
                <a:ln>
                  <a:noFill/>
                </a:ln>
                <a:solidFill>
                  <a:prstClr val="white"/>
                </a:solidFill>
                <a:effectLst/>
                <a:uLnTx/>
                <a:uFillTx/>
                <a:latin typeface="Calibri" panose="020F0502020204030204"/>
                <a:ea typeface="+mn-ea"/>
                <a:cs typeface="+mn-cs"/>
              </a:rPr>
              <a:t>more than 32 per cent</a:t>
            </a:r>
            <a:r>
              <a:rPr kumimoji="0" lang="en-ZA" sz="2000" b="1"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ZA" sz="2000" b="0" i="0" u="none" strike="noStrike" kern="1200" cap="none" spc="0" normalizeH="0" baseline="0" noProof="0" dirty="0">
                <a:ln>
                  <a:noFill/>
                </a:ln>
                <a:solidFill>
                  <a:prstClr val="white"/>
                </a:solidFill>
                <a:effectLst/>
                <a:uLnTx/>
                <a:uFillTx/>
                <a:latin typeface="Calibri" panose="020F0502020204030204"/>
                <a:ea typeface="+mn-ea"/>
                <a:cs typeface="+mn-cs"/>
              </a:rPr>
              <a:t>(year ending June 2016 to June 2017 (</a:t>
            </a:r>
            <a:r>
              <a:rPr kumimoji="0" lang="en-ZA" sz="2000" b="0" i="0" u="none" strike="noStrike" kern="1200" cap="none" spc="0" normalizeH="0" baseline="0" noProof="0" dirty="0" err="1">
                <a:ln>
                  <a:noFill/>
                </a:ln>
                <a:solidFill>
                  <a:prstClr val="white"/>
                </a:solidFill>
                <a:effectLst/>
                <a:uLnTx/>
                <a:uFillTx/>
                <a:latin typeface="Calibri" panose="020F0502020204030204"/>
                <a:ea typeface="+mn-ea"/>
                <a:cs typeface="+mn-cs"/>
              </a:rPr>
              <a:t>TrueSouth</a:t>
            </a:r>
            <a:r>
              <a:rPr kumimoji="0" lang="en-ZA" sz="2000" b="0" i="0" u="none" strike="noStrike" kern="1200" cap="none" spc="0" normalizeH="0" baseline="0" noProof="0" dirty="0">
                <a:ln>
                  <a:noFill/>
                </a:ln>
                <a:solidFill>
                  <a:prstClr val="white"/>
                </a:solidFill>
                <a:effectLst/>
                <a:uLnTx/>
                <a:uFillTx/>
                <a:latin typeface="Calibri" panose="020F0502020204030204"/>
                <a:ea typeface="+mn-ea"/>
                <a:cs typeface="+mn-cs"/>
              </a:rPr>
              <a:t>, 2017)). </a:t>
            </a:r>
          </a:p>
        </p:txBody>
      </p:sp>
      <p:sp>
        <p:nvSpPr>
          <p:cNvPr id="18" name="Rectangular Callout 17">
            <a:extLst>
              <a:ext uri="{FF2B5EF4-FFF2-40B4-BE49-F238E27FC236}">
                <a16:creationId xmlns:a16="http://schemas.microsoft.com/office/drawing/2014/main" id="{CBACA609-4C25-4745-A62A-8263DAFA9057}"/>
              </a:ext>
            </a:extLst>
          </p:cNvPr>
          <p:cNvSpPr/>
          <p:nvPr/>
        </p:nvSpPr>
        <p:spPr>
          <a:xfrm>
            <a:off x="1986581" y="3126188"/>
            <a:ext cx="4523821" cy="1531935"/>
          </a:xfrm>
          <a:prstGeom prst="wedgeRectCallout">
            <a:avLst>
              <a:gd name="adj1" fmla="val 59783"/>
              <a:gd name="adj2" fmla="val -25929"/>
            </a:avLst>
          </a:prstGeom>
          <a:solidFill>
            <a:srgbClr val="00457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ZA" sz="2000" b="0" i="0" u="none" strike="noStrike" kern="1200" cap="none" spc="0" normalizeH="0" baseline="0" noProof="0" dirty="0" err="1">
                <a:ln>
                  <a:noFill/>
                </a:ln>
                <a:solidFill>
                  <a:prstClr val="white"/>
                </a:solidFill>
                <a:effectLst/>
                <a:uLnTx/>
                <a:uFillTx/>
                <a:latin typeface="Calibri" panose="020F0502020204030204"/>
                <a:ea typeface="+mn-ea"/>
                <a:cs typeface="+mn-cs"/>
              </a:rPr>
              <a:t>Schriek</a:t>
            </a:r>
            <a:r>
              <a:rPr kumimoji="0" lang="en-ZA" sz="2000" b="0" i="0" u="none" strike="noStrike" kern="1200" cap="none" spc="0" normalizeH="0" baseline="0" noProof="0" dirty="0">
                <a:ln>
                  <a:noFill/>
                </a:ln>
                <a:solidFill>
                  <a:prstClr val="white"/>
                </a:solidFill>
                <a:effectLst/>
                <a:uLnTx/>
                <a:uFillTx/>
                <a:latin typeface="Calibri" panose="020F0502020204030204"/>
                <a:ea typeface="+mn-ea"/>
                <a:cs typeface="+mn-cs"/>
              </a:rPr>
              <a:t> and Lewis (2010) found that the strongest correlations with </a:t>
            </a:r>
            <a:r>
              <a:rPr kumimoji="0" lang="en-ZA" sz="2000" b="1" i="0" u="none" strike="noStrike" kern="1200" cap="none" spc="0" normalizeH="0" baseline="0" noProof="0" dirty="0">
                <a:ln>
                  <a:noFill/>
                </a:ln>
                <a:solidFill>
                  <a:prstClr val="white"/>
                </a:solidFill>
                <a:effectLst/>
                <a:uLnTx/>
                <a:uFillTx/>
                <a:latin typeface="Calibri" panose="020F0502020204030204"/>
                <a:ea typeface="+mn-ea"/>
                <a:cs typeface="+mn-cs"/>
              </a:rPr>
              <a:t>increased DI claims </a:t>
            </a:r>
            <a:r>
              <a:rPr kumimoji="0" lang="en-ZA" sz="2000" b="0" i="0" u="none" strike="noStrike" kern="1200" cap="none" spc="0" normalizeH="0" baseline="0" noProof="0" dirty="0">
                <a:ln>
                  <a:noFill/>
                </a:ln>
                <a:solidFill>
                  <a:prstClr val="white"/>
                </a:solidFill>
                <a:effectLst/>
                <a:uLnTx/>
                <a:uFillTx/>
                <a:latin typeface="Calibri" panose="020F0502020204030204"/>
                <a:ea typeface="+mn-ea"/>
                <a:cs typeface="+mn-cs"/>
              </a:rPr>
              <a:t>incidence were with </a:t>
            </a:r>
            <a:r>
              <a:rPr kumimoji="0" lang="en-ZA" sz="2000" b="1" i="1" u="none" strike="noStrike" kern="1200" cap="none" spc="0" normalizeH="0" baseline="0" noProof="0" dirty="0">
                <a:ln>
                  <a:noFill/>
                </a:ln>
                <a:solidFill>
                  <a:prstClr val="white"/>
                </a:solidFill>
                <a:effectLst/>
                <a:uLnTx/>
                <a:uFillTx/>
                <a:latin typeface="Calibri" panose="020F0502020204030204"/>
                <a:ea typeface="+mn-ea"/>
                <a:cs typeface="+mn-cs"/>
              </a:rPr>
              <a:t>consumer confidence and unemployment</a:t>
            </a:r>
            <a:r>
              <a:rPr kumimoji="0" lang="en-ZA" sz="2000" b="1" i="0" u="none" strike="noStrike" kern="1200" cap="none" spc="0" normalizeH="0" baseline="0" noProof="0" dirty="0">
                <a:ln>
                  <a:noFill/>
                </a:ln>
                <a:solidFill>
                  <a:prstClr val="white"/>
                </a:solidFill>
                <a:effectLst/>
                <a:uLnTx/>
                <a:uFillTx/>
                <a:latin typeface="Calibri" panose="020F0502020204030204"/>
                <a:ea typeface="+mn-ea"/>
                <a:cs typeface="+mn-cs"/>
              </a:rPr>
              <a:t>.</a:t>
            </a:r>
          </a:p>
        </p:txBody>
      </p:sp>
      <p:sp>
        <p:nvSpPr>
          <p:cNvPr id="19" name="Rectangular Callout 18">
            <a:extLst>
              <a:ext uri="{FF2B5EF4-FFF2-40B4-BE49-F238E27FC236}">
                <a16:creationId xmlns:a16="http://schemas.microsoft.com/office/drawing/2014/main" id="{66E6C261-1CF0-3644-B778-642F8BF62EB6}"/>
              </a:ext>
            </a:extLst>
          </p:cNvPr>
          <p:cNvSpPr/>
          <p:nvPr/>
        </p:nvSpPr>
        <p:spPr>
          <a:xfrm>
            <a:off x="737115" y="4905683"/>
            <a:ext cx="4523821" cy="1531935"/>
          </a:xfrm>
          <a:prstGeom prst="wedgeRectCallout">
            <a:avLst>
              <a:gd name="adj1" fmla="val 58660"/>
              <a:gd name="adj2" fmla="val -48036"/>
            </a:avLst>
          </a:prstGeom>
          <a:solidFill>
            <a:srgbClr val="00457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ZA" sz="2000" b="0" i="0" u="none" strike="noStrike" kern="1200" cap="none" spc="0" normalizeH="0" baseline="0" noProof="0" dirty="0">
                <a:ln>
                  <a:noFill/>
                </a:ln>
                <a:solidFill>
                  <a:prstClr val="white"/>
                </a:solidFill>
                <a:effectLst/>
                <a:uLnTx/>
                <a:uFillTx/>
                <a:latin typeface="Calibri" panose="020F0502020204030204"/>
                <a:ea typeface="+mn-ea"/>
                <a:cs typeface="+mn-cs"/>
              </a:rPr>
              <a:t>The </a:t>
            </a:r>
            <a:r>
              <a:rPr kumimoji="0" lang="en-ZA" sz="2000" b="1" i="1" u="none" strike="noStrike" kern="1200" cap="none" spc="0" normalizeH="0" baseline="0" noProof="0" dirty="0">
                <a:ln>
                  <a:noFill/>
                </a:ln>
                <a:solidFill>
                  <a:prstClr val="white"/>
                </a:solidFill>
                <a:effectLst/>
                <a:uLnTx/>
                <a:uFillTx/>
                <a:latin typeface="Calibri" panose="020F0502020204030204"/>
                <a:ea typeface="+mn-ea"/>
                <a:cs typeface="+mn-cs"/>
              </a:rPr>
              <a:t>political and economic uncer</a:t>
            </a:r>
            <a:r>
              <a:rPr kumimoji="0" lang="en-ZA" sz="2000" b="1" i="0" u="none" strike="noStrike" kern="1200" cap="none" spc="0" normalizeH="0" baseline="0" noProof="0" dirty="0">
                <a:ln>
                  <a:noFill/>
                </a:ln>
                <a:solidFill>
                  <a:prstClr val="white"/>
                </a:solidFill>
                <a:effectLst/>
                <a:uLnTx/>
                <a:uFillTx/>
                <a:latin typeface="Calibri" panose="020F0502020204030204"/>
                <a:ea typeface="+mn-ea"/>
                <a:cs typeface="+mn-cs"/>
              </a:rPr>
              <a:t>tainty </a:t>
            </a:r>
            <a:r>
              <a:rPr kumimoji="0" lang="en-ZA" sz="2000" b="0" i="0" u="none" strike="noStrike" kern="1200" cap="none" spc="0" normalizeH="0" baseline="0" noProof="0" dirty="0">
                <a:ln>
                  <a:noFill/>
                </a:ln>
                <a:solidFill>
                  <a:prstClr val="white"/>
                </a:solidFill>
                <a:effectLst/>
                <a:uLnTx/>
                <a:uFillTx/>
                <a:latin typeface="Calibri" panose="020F0502020204030204"/>
                <a:ea typeface="+mn-ea"/>
                <a:cs typeface="+mn-cs"/>
              </a:rPr>
              <a:t>in addition to the potential impact on claim terminations due to the </a:t>
            </a:r>
            <a:r>
              <a:rPr kumimoji="0" lang="en-ZA" sz="2000" b="1" i="1" u="none" strike="noStrike" kern="1200" cap="none" spc="0" normalizeH="0" baseline="0" noProof="0" dirty="0">
                <a:ln>
                  <a:noFill/>
                </a:ln>
                <a:solidFill>
                  <a:prstClr val="white"/>
                </a:solidFill>
                <a:effectLst/>
                <a:uLnTx/>
                <a:uFillTx/>
                <a:latin typeface="Calibri" panose="020F0502020204030204"/>
                <a:ea typeface="+mn-ea"/>
                <a:cs typeface="+mn-cs"/>
              </a:rPr>
              <a:t>2015 change in DI tax</a:t>
            </a:r>
            <a:r>
              <a:rPr kumimoji="0" lang="en-ZA" sz="2000" b="1"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ZA" sz="2000" b="0" i="0" u="none" strike="noStrike" kern="1200" cap="none" spc="0" normalizeH="0" baseline="0" noProof="0" dirty="0">
                <a:ln>
                  <a:noFill/>
                </a:ln>
                <a:solidFill>
                  <a:prstClr val="white"/>
                </a:solidFill>
                <a:effectLst/>
                <a:uLnTx/>
                <a:uFillTx/>
                <a:latin typeface="Calibri" panose="020F0502020204030204"/>
                <a:ea typeface="+mn-ea"/>
                <a:cs typeface="+mn-cs"/>
              </a:rPr>
              <a:t>treatment..</a:t>
            </a:r>
          </a:p>
        </p:txBody>
      </p:sp>
      <p:sp>
        <p:nvSpPr>
          <p:cNvPr id="20" name="Rectangular Callout 19">
            <a:extLst>
              <a:ext uri="{FF2B5EF4-FFF2-40B4-BE49-F238E27FC236}">
                <a16:creationId xmlns:a16="http://schemas.microsoft.com/office/drawing/2014/main" id="{D03F9AE9-1F58-964B-BE27-D137F5E908EC}"/>
              </a:ext>
            </a:extLst>
          </p:cNvPr>
          <p:cNvSpPr/>
          <p:nvPr/>
        </p:nvSpPr>
        <p:spPr>
          <a:xfrm>
            <a:off x="938699" y="57559"/>
            <a:ext cx="4654045" cy="733823"/>
          </a:xfrm>
          <a:prstGeom prst="wedgeRectCallout">
            <a:avLst>
              <a:gd name="adj1" fmla="val 55239"/>
              <a:gd name="adj2" fmla="val -4872"/>
            </a:avLst>
          </a:prstGeom>
          <a:solidFill>
            <a:srgbClr val="FE3931"/>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ZA" sz="2000" b="0" i="0" u="none" strike="noStrike" kern="1200" cap="none" spc="0" normalizeH="0" baseline="0" noProof="0" dirty="0">
                <a:ln>
                  <a:noFill/>
                </a:ln>
                <a:solidFill>
                  <a:prstClr val="white"/>
                </a:solidFill>
                <a:effectLst/>
                <a:uLnTx/>
                <a:uFillTx/>
                <a:latin typeface="Calibri" panose="020F0502020204030204"/>
                <a:ea typeface="+mn-ea"/>
                <a:cs typeface="+mn-cs"/>
              </a:rPr>
              <a:t>A need for </a:t>
            </a:r>
            <a:r>
              <a:rPr kumimoji="0" lang="en-ZA" sz="2000" b="1" i="1" u="none" strike="noStrike" kern="1200" cap="none" spc="0" normalizeH="0" baseline="0" noProof="0" dirty="0">
                <a:ln>
                  <a:noFill/>
                </a:ln>
                <a:solidFill>
                  <a:prstClr val="white"/>
                </a:solidFill>
                <a:effectLst/>
                <a:uLnTx/>
                <a:uFillTx/>
                <a:latin typeface="Calibri" panose="020F0502020204030204"/>
                <a:ea typeface="+mn-ea"/>
                <a:cs typeface="+mn-cs"/>
              </a:rPr>
              <a:t>optimally managed DI claims </a:t>
            </a:r>
            <a:r>
              <a:rPr kumimoji="0" lang="en-ZA" sz="2000" b="0" i="0" u="none" strike="noStrike" kern="1200" cap="none" spc="0" normalizeH="0" baseline="0" noProof="0" dirty="0">
                <a:ln>
                  <a:noFill/>
                </a:ln>
                <a:solidFill>
                  <a:prstClr val="white"/>
                </a:solidFill>
                <a:effectLst/>
                <a:uLnTx/>
                <a:uFillTx/>
                <a:latin typeface="Calibri" panose="020F0502020204030204"/>
                <a:ea typeface="+mn-ea"/>
                <a:cs typeface="+mn-cs"/>
              </a:rPr>
              <a:t>by life insurance companies in SA.</a:t>
            </a: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1" name="Rectangle 20">
            <a:extLst>
              <a:ext uri="{FF2B5EF4-FFF2-40B4-BE49-F238E27FC236}">
                <a16:creationId xmlns:a16="http://schemas.microsoft.com/office/drawing/2014/main" id="{036508F1-0684-D042-B4AE-216F43EED69A}"/>
              </a:ext>
            </a:extLst>
          </p:cNvPr>
          <p:cNvSpPr/>
          <p:nvPr/>
        </p:nvSpPr>
        <p:spPr>
          <a:xfrm>
            <a:off x="9476283" y="1807845"/>
            <a:ext cx="1439333" cy="369790"/>
          </a:xfrm>
          <a:prstGeom prst="rect">
            <a:avLst/>
          </a:prstGeom>
          <a:solidFill>
            <a:srgbClr val="00457C">
              <a:alpha val="32000"/>
            </a:srgbClr>
          </a:solidFill>
          <a:ln w="28575">
            <a:solidFill>
              <a:srgbClr val="00457C"/>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Rectangle 21">
            <a:extLst>
              <a:ext uri="{FF2B5EF4-FFF2-40B4-BE49-F238E27FC236}">
                <a16:creationId xmlns:a16="http://schemas.microsoft.com/office/drawing/2014/main" id="{7926691E-1D54-404C-84C0-6B675CE907E9}"/>
              </a:ext>
            </a:extLst>
          </p:cNvPr>
          <p:cNvSpPr/>
          <p:nvPr/>
        </p:nvSpPr>
        <p:spPr>
          <a:xfrm>
            <a:off x="7728328" y="962843"/>
            <a:ext cx="3138446" cy="480314"/>
          </a:xfrm>
          <a:prstGeom prst="rect">
            <a:avLst/>
          </a:prstGeom>
          <a:solidFill>
            <a:srgbClr val="FE3931">
              <a:alpha val="32000"/>
            </a:srgbClr>
          </a:solidFill>
          <a:ln w="28575">
            <a:solidFill>
              <a:srgbClr val="FE393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Rectangle 22">
            <a:extLst>
              <a:ext uri="{FF2B5EF4-FFF2-40B4-BE49-F238E27FC236}">
                <a16:creationId xmlns:a16="http://schemas.microsoft.com/office/drawing/2014/main" id="{68B39FBC-FD6A-384E-BDA0-A37D5A8BD6D7}"/>
              </a:ext>
            </a:extLst>
          </p:cNvPr>
          <p:cNvSpPr/>
          <p:nvPr/>
        </p:nvSpPr>
        <p:spPr>
          <a:xfrm>
            <a:off x="6588589" y="1804346"/>
            <a:ext cx="2432082" cy="311019"/>
          </a:xfrm>
          <a:prstGeom prst="rect">
            <a:avLst/>
          </a:prstGeom>
          <a:solidFill>
            <a:srgbClr val="FE3931">
              <a:alpha val="32000"/>
            </a:srgbClr>
          </a:solidFill>
          <a:ln w="28575">
            <a:solidFill>
              <a:srgbClr val="FE393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59445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3"/>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6"/>
                                        </p:tgtEl>
                                        <p:attrNameLst>
                                          <p:attrName>style.visibility</p:attrName>
                                        </p:attrNameLst>
                                      </p:cBhvr>
                                      <p:to>
                                        <p:strVal val="visible"/>
                                      </p:to>
                                    </p:set>
                                  </p:childTnLst>
                                </p:cTn>
                              </p:par>
                              <p:par>
                                <p:cTn id="37" presetID="1" presetClass="exit" presetSubtype="0" fill="hold" grpId="1" nodeType="withEffect">
                                  <p:stCondLst>
                                    <p:cond delay="0"/>
                                  </p:stCondLst>
                                  <p:childTnLst>
                                    <p:set>
                                      <p:cBhvr>
                                        <p:cTn id="38" dur="1" fill="hold">
                                          <p:stCondLst>
                                            <p:cond delay="0"/>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P spid="17" grpId="0" animBg="1"/>
      <p:bldP spid="18" grpId="0" animBg="1"/>
      <p:bldP spid="19" grpId="0" animBg="1"/>
      <p:bldP spid="20" grpId="0" animBg="1"/>
      <p:bldP spid="21" grpId="0" animBg="1"/>
      <p:bldP spid="22" grpId="0" animBg="1"/>
      <p:bldP spid="2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ACA2E7-0C9A-0749-8C44-903462C8D65C}"/>
              </a:ext>
            </a:extLst>
          </p:cNvPr>
          <p:cNvSpPr>
            <a:spLocks noGrp="1"/>
          </p:cNvSpPr>
          <p:nvPr>
            <p:ph type="title"/>
          </p:nvPr>
        </p:nvSpPr>
        <p:spPr/>
        <p:txBody>
          <a:bodyPr/>
          <a:lstStyle/>
          <a:p>
            <a:r>
              <a:rPr lang="en-US" dirty="0"/>
              <a:t>4. Results (</a:t>
            </a:r>
            <a:r>
              <a:rPr lang="en-US" dirty="0" err="1"/>
              <a:t>INTv</a:t>
            </a:r>
            <a:r>
              <a:rPr lang="en-US" dirty="0"/>
              <a:t>)</a:t>
            </a:r>
            <a:br>
              <a:rPr lang="en-US" dirty="0"/>
            </a:br>
            <a:r>
              <a:rPr lang="en-US" dirty="0"/>
              <a:t>Cause of disability</a:t>
            </a:r>
          </a:p>
        </p:txBody>
      </p:sp>
      <p:pic>
        <p:nvPicPr>
          <p:cNvPr id="5" name="Content Placeholder 4">
            <a:extLst>
              <a:ext uri="{FF2B5EF4-FFF2-40B4-BE49-F238E27FC236}">
                <a16:creationId xmlns:a16="http://schemas.microsoft.com/office/drawing/2014/main" id="{459B6CBA-2DF6-9742-89B1-A837ABD71960}"/>
              </a:ext>
            </a:extLst>
          </p:cNvPr>
          <p:cNvPicPr>
            <a:picLocks noGrp="1" noChangeAspect="1"/>
          </p:cNvPicPr>
          <p:nvPr>
            <p:ph idx="1"/>
          </p:nvPr>
        </p:nvPicPr>
        <p:blipFill>
          <a:blip r:embed="rId2"/>
          <a:stretch>
            <a:fillRect/>
          </a:stretch>
        </p:blipFill>
        <p:spPr>
          <a:xfrm>
            <a:off x="4863238" y="1670760"/>
            <a:ext cx="7328762" cy="5187240"/>
          </a:xfrm>
        </p:spPr>
      </p:pic>
      <p:sp>
        <p:nvSpPr>
          <p:cNvPr id="3" name="Text Placeholder 2">
            <a:extLst>
              <a:ext uri="{FF2B5EF4-FFF2-40B4-BE49-F238E27FC236}">
                <a16:creationId xmlns:a16="http://schemas.microsoft.com/office/drawing/2014/main" id="{FC14854E-0155-D744-85C9-7016C413200B}"/>
              </a:ext>
            </a:extLst>
          </p:cNvPr>
          <p:cNvSpPr>
            <a:spLocks noGrp="1"/>
          </p:cNvSpPr>
          <p:nvPr>
            <p:ph type="body" sz="half" idx="2"/>
          </p:nvPr>
        </p:nvSpPr>
        <p:spPr>
          <a:xfrm>
            <a:off x="931001" y="2257506"/>
            <a:ext cx="3932237" cy="4448094"/>
          </a:xfrm>
          <a:solidFill>
            <a:schemeClr val="accent1">
              <a:lumMod val="20000"/>
              <a:lumOff val="80000"/>
            </a:schemeClr>
          </a:solidFill>
        </p:spPr>
        <p:txBody>
          <a:bodyPr>
            <a:noAutofit/>
          </a:bodyPr>
          <a:lstStyle/>
          <a:p>
            <a:r>
              <a:rPr lang="en-ZA" sz="1700" dirty="0"/>
              <a:t>Intervened claims distribution by cause of disability, relative to non-intervened claims, had a heavier weighting towards</a:t>
            </a:r>
          </a:p>
          <a:p>
            <a:pPr marL="285750" indent="-285750">
              <a:buFont typeface="Arial" panose="020B0604020202020204" pitchFamily="34" charset="0"/>
              <a:buChar char="•"/>
            </a:pPr>
            <a:r>
              <a:rPr lang="en-ZA" sz="1700" dirty="0"/>
              <a:t>Psychiatry; </a:t>
            </a:r>
          </a:p>
          <a:p>
            <a:pPr marL="285750" indent="-285750">
              <a:buFont typeface="Arial" panose="020B0604020202020204" pitchFamily="34" charset="0"/>
              <a:buChar char="•"/>
            </a:pPr>
            <a:r>
              <a:rPr lang="en-ZA" sz="1700" dirty="0"/>
              <a:t>Sensory;</a:t>
            </a:r>
          </a:p>
          <a:p>
            <a:pPr marL="285750" indent="-285750">
              <a:buFont typeface="Arial" panose="020B0604020202020204" pitchFamily="34" charset="0"/>
              <a:buChar char="•"/>
            </a:pPr>
            <a:r>
              <a:rPr lang="en-ZA" sz="1700" dirty="0"/>
              <a:t>Spine;</a:t>
            </a:r>
          </a:p>
          <a:p>
            <a:pPr marL="285750" indent="-285750">
              <a:buFont typeface="Arial" panose="020B0604020202020204" pitchFamily="34" charset="0"/>
              <a:buChar char="•"/>
            </a:pPr>
            <a:r>
              <a:rPr lang="en-ZA" sz="1700" dirty="0"/>
              <a:t>Neurological; and </a:t>
            </a:r>
          </a:p>
          <a:p>
            <a:pPr marL="285750" indent="-285750">
              <a:buFont typeface="Arial" panose="020B0604020202020204" pitchFamily="34" charset="0"/>
              <a:buChar char="•"/>
            </a:pPr>
            <a:r>
              <a:rPr lang="en-ZA" sz="1700" dirty="0"/>
              <a:t>Musculoskeletal claim causes.</a:t>
            </a:r>
          </a:p>
          <a:p>
            <a:r>
              <a:rPr lang="en-ZA" sz="1700" dirty="0"/>
              <a:t>Quantifying the impact from the coefficient estimates of the univariate logistic regression model from table 34 above, only resulted in about a 1 percent reduction in RTW explained by distribution by cause.</a:t>
            </a:r>
          </a:p>
        </p:txBody>
      </p:sp>
      <p:sp>
        <p:nvSpPr>
          <p:cNvPr id="4" name="Rectangular Callout 3">
            <a:extLst>
              <a:ext uri="{FF2B5EF4-FFF2-40B4-BE49-F238E27FC236}">
                <a16:creationId xmlns:a16="http://schemas.microsoft.com/office/drawing/2014/main" id="{1D5BD61E-20EA-1149-9841-BA1C62344C5F}"/>
              </a:ext>
            </a:extLst>
          </p:cNvPr>
          <p:cNvSpPr/>
          <p:nvPr/>
        </p:nvSpPr>
        <p:spPr>
          <a:xfrm>
            <a:off x="5413247" y="133133"/>
            <a:ext cx="6660219" cy="1249100"/>
          </a:xfrm>
          <a:prstGeom prst="wedgeRectCallout">
            <a:avLst>
              <a:gd name="adj1" fmla="val -64610"/>
              <a:gd name="adj2" fmla="val 4648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ZA" sz="2800" b="0" i="0" u="none" strike="noStrike" kern="1200" cap="none" spc="0" normalizeH="0" baseline="0" noProof="0" dirty="0">
                <a:ln>
                  <a:noFill/>
                </a:ln>
                <a:solidFill>
                  <a:prstClr val="white"/>
                </a:solidFill>
                <a:effectLst/>
                <a:uLnTx/>
                <a:uFillTx/>
                <a:latin typeface="Calibri" panose="020F0502020204030204"/>
                <a:ea typeface="+mn-ea"/>
                <a:cs typeface="+mn-cs"/>
              </a:rPr>
              <a:t>One of the </a:t>
            </a:r>
            <a:r>
              <a:rPr kumimoji="0" lang="en-ZA" sz="2800" b="1" i="0" u="none" strike="noStrike" kern="1200" cap="none" spc="0" normalizeH="0" baseline="0" noProof="0" dirty="0">
                <a:ln>
                  <a:noFill/>
                </a:ln>
                <a:solidFill>
                  <a:prstClr val="white"/>
                </a:solidFill>
                <a:effectLst/>
                <a:uLnTx/>
                <a:uFillTx/>
                <a:latin typeface="Calibri" panose="020F0502020204030204"/>
                <a:ea typeface="+mn-ea"/>
                <a:cs typeface="+mn-cs"/>
              </a:rPr>
              <a:t>shortcomings</a:t>
            </a:r>
            <a:r>
              <a:rPr kumimoji="0" lang="en-ZA" sz="2800" b="0" i="0" u="none" strike="noStrike" kern="1200" cap="none" spc="0" normalizeH="0" baseline="0" noProof="0" dirty="0">
                <a:ln>
                  <a:noFill/>
                </a:ln>
                <a:solidFill>
                  <a:prstClr val="white"/>
                </a:solidFill>
                <a:effectLst/>
                <a:uLnTx/>
                <a:uFillTx/>
                <a:latin typeface="Calibri" panose="020F0502020204030204"/>
                <a:ea typeface="+mn-ea"/>
                <a:cs typeface="+mn-cs"/>
              </a:rPr>
              <a:t> of this research was the </a:t>
            </a:r>
            <a:r>
              <a:rPr kumimoji="0" lang="en-ZA" sz="2800" b="1" i="0" u="none" strike="noStrike" kern="1200" cap="none" spc="0" normalizeH="0" baseline="0" noProof="0" dirty="0">
                <a:ln>
                  <a:noFill/>
                </a:ln>
                <a:solidFill>
                  <a:prstClr val="white"/>
                </a:solidFill>
                <a:effectLst/>
                <a:uLnTx/>
                <a:uFillTx/>
                <a:latin typeface="Calibri" panose="020F0502020204030204"/>
                <a:ea typeface="+mn-ea"/>
                <a:cs typeface="+mn-cs"/>
              </a:rPr>
              <a:t>lack in availability of severity</a:t>
            </a:r>
            <a:r>
              <a:rPr kumimoji="0" lang="en-ZA" sz="2800" b="0" i="0" u="none" strike="noStrike" kern="1200" cap="none" spc="0" normalizeH="0" baseline="0" noProof="0" dirty="0">
                <a:ln>
                  <a:noFill/>
                </a:ln>
                <a:solidFill>
                  <a:prstClr val="white"/>
                </a:solidFill>
                <a:effectLst/>
                <a:uLnTx/>
                <a:uFillTx/>
                <a:latin typeface="Calibri" panose="020F0502020204030204"/>
                <a:ea typeface="+mn-ea"/>
                <a:cs typeface="+mn-cs"/>
              </a:rPr>
              <a:t> of disabilities. </a:t>
            </a:r>
          </a:p>
        </p:txBody>
      </p:sp>
    </p:spTree>
    <p:extLst>
      <p:ext uri="{BB962C8B-B14F-4D97-AF65-F5344CB8AC3E}">
        <p14:creationId xmlns:p14="http://schemas.microsoft.com/office/powerpoint/2010/main" val="3268553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P spid="4"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ACA2E7-0C9A-0749-8C44-903462C8D65C}"/>
              </a:ext>
            </a:extLst>
          </p:cNvPr>
          <p:cNvSpPr>
            <a:spLocks noGrp="1"/>
          </p:cNvSpPr>
          <p:nvPr>
            <p:ph type="title"/>
          </p:nvPr>
        </p:nvSpPr>
        <p:spPr/>
        <p:txBody>
          <a:bodyPr/>
          <a:lstStyle/>
          <a:p>
            <a:r>
              <a:rPr lang="en-US" dirty="0"/>
              <a:t>4. Results (</a:t>
            </a:r>
            <a:r>
              <a:rPr lang="en-US" dirty="0" err="1"/>
              <a:t>INTv</a:t>
            </a:r>
            <a:r>
              <a:rPr lang="en-US" dirty="0"/>
              <a:t>)</a:t>
            </a:r>
            <a:br>
              <a:rPr lang="en-US" dirty="0"/>
            </a:br>
            <a:r>
              <a:rPr lang="en-US" dirty="0"/>
              <a:t>Cause of disability</a:t>
            </a:r>
          </a:p>
        </p:txBody>
      </p:sp>
      <p:pic>
        <p:nvPicPr>
          <p:cNvPr id="5" name="Content Placeholder 4">
            <a:extLst>
              <a:ext uri="{FF2B5EF4-FFF2-40B4-BE49-F238E27FC236}">
                <a16:creationId xmlns:a16="http://schemas.microsoft.com/office/drawing/2014/main" id="{459B6CBA-2DF6-9742-89B1-A837ABD71960}"/>
              </a:ext>
            </a:extLst>
          </p:cNvPr>
          <p:cNvPicPr>
            <a:picLocks noGrp="1" noChangeAspect="1"/>
          </p:cNvPicPr>
          <p:nvPr>
            <p:ph idx="1"/>
          </p:nvPr>
        </p:nvPicPr>
        <p:blipFill>
          <a:blip r:embed="rId2"/>
          <a:stretch>
            <a:fillRect/>
          </a:stretch>
        </p:blipFill>
        <p:spPr>
          <a:xfrm>
            <a:off x="4863238" y="1670760"/>
            <a:ext cx="7328762" cy="5187240"/>
          </a:xfrm>
        </p:spPr>
      </p:pic>
      <p:sp>
        <p:nvSpPr>
          <p:cNvPr id="7" name="Text Placeholder 6">
            <a:extLst>
              <a:ext uri="{FF2B5EF4-FFF2-40B4-BE49-F238E27FC236}">
                <a16:creationId xmlns:a16="http://schemas.microsoft.com/office/drawing/2014/main" id="{6BA4389E-AC34-2F4E-9557-6C70FAF9C142}"/>
              </a:ext>
            </a:extLst>
          </p:cNvPr>
          <p:cNvSpPr>
            <a:spLocks noGrp="1"/>
          </p:cNvSpPr>
          <p:nvPr>
            <p:ph type="body" sz="half" idx="2"/>
          </p:nvPr>
        </p:nvSpPr>
        <p:spPr/>
        <p:txBody>
          <a:bodyPr/>
          <a:lstStyle/>
          <a:p>
            <a:endParaRPr lang="en-US"/>
          </a:p>
        </p:txBody>
      </p:sp>
      <p:sp>
        <p:nvSpPr>
          <p:cNvPr id="8" name="Text Placeholder 3">
            <a:extLst>
              <a:ext uri="{FF2B5EF4-FFF2-40B4-BE49-F238E27FC236}">
                <a16:creationId xmlns:a16="http://schemas.microsoft.com/office/drawing/2014/main" id="{DACB3E19-6E7F-2442-AAF8-B6E30EED17BA}"/>
              </a:ext>
            </a:extLst>
          </p:cNvPr>
          <p:cNvSpPr txBox="1">
            <a:spLocks/>
          </p:cNvSpPr>
          <p:nvPr/>
        </p:nvSpPr>
        <p:spPr>
          <a:xfrm>
            <a:off x="943429" y="2264454"/>
            <a:ext cx="3767409" cy="4136346"/>
          </a:xfrm>
          <a:prstGeom prst="rect">
            <a:avLst/>
          </a:prstGeom>
          <a:solidFill>
            <a:schemeClr val="accent1">
              <a:lumMod val="20000"/>
              <a:lumOff val="80000"/>
            </a:schemeClr>
          </a:solidFill>
        </p:spPr>
        <p:txBody>
          <a:bodyPr vert="horz" lIns="91440" tIns="45720" rIns="91440" bIns="45720" rtlCol="0" anchor="ctr">
            <a:normAutofit/>
          </a:bodyPr>
          <a:lstStyle>
            <a:lvl1pPr marL="0" indent="0" algn="l" defTabSz="914400" rtl="0" eaLnBrk="1" latinLnBrk="0" hangingPunct="1">
              <a:lnSpc>
                <a:spcPct val="108000"/>
              </a:lnSpc>
              <a:spcBef>
                <a:spcPts val="600"/>
              </a:spcBef>
              <a:spcAft>
                <a:spcPts val="200"/>
              </a:spcAft>
              <a:buClr>
                <a:schemeClr val="accent1"/>
              </a:buClr>
              <a:buSzPct val="100000"/>
              <a:buFont typeface="Tw Cen MT" panose="020B0602020104020603"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200"/>
              </a:spcBef>
              <a:spcAft>
                <a:spcPts val="400"/>
              </a:spcAft>
              <a:buClr>
                <a:schemeClr val="accent1"/>
              </a:buClr>
              <a:buFont typeface="Wingdings 3" pitchFamily="18" charset="2"/>
              <a:buNone/>
              <a:defRPr sz="1200" kern="1200">
                <a:solidFill>
                  <a:schemeClr val="tx1"/>
                </a:solidFill>
                <a:latin typeface="+mn-lt"/>
                <a:ea typeface="+mn-ea"/>
                <a:cs typeface="+mn-cs"/>
              </a:defRPr>
            </a:lvl2pPr>
            <a:lvl3pPr marL="914400" indent="0" algn="l" defTabSz="914400" rtl="0" eaLnBrk="1" latinLnBrk="0" hangingPunct="1">
              <a:lnSpc>
                <a:spcPct val="90000"/>
              </a:lnSpc>
              <a:spcBef>
                <a:spcPts val="200"/>
              </a:spcBef>
              <a:spcAft>
                <a:spcPts val="400"/>
              </a:spcAft>
              <a:buClr>
                <a:schemeClr val="accent1"/>
              </a:buClr>
              <a:buFont typeface="Wingdings 3" pitchFamily="18" charset="2"/>
              <a:buNone/>
              <a:defRPr sz="1000" kern="1200">
                <a:solidFill>
                  <a:schemeClr val="tx1"/>
                </a:solidFill>
                <a:latin typeface="+mn-lt"/>
                <a:ea typeface="+mn-ea"/>
                <a:cs typeface="+mn-cs"/>
              </a:defRPr>
            </a:lvl3pPr>
            <a:lvl4pPr marL="1371600" indent="0" algn="l" defTabSz="914400" rtl="0" eaLnBrk="1" latinLnBrk="0" hangingPunct="1">
              <a:lnSpc>
                <a:spcPct val="90000"/>
              </a:lnSpc>
              <a:spcBef>
                <a:spcPts val="200"/>
              </a:spcBef>
              <a:spcAft>
                <a:spcPts val="400"/>
              </a:spcAft>
              <a:buClr>
                <a:schemeClr val="accent1"/>
              </a:buClr>
              <a:buFont typeface="Wingdings 3" pitchFamily="18" charset="2"/>
              <a:buNone/>
              <a:defRPr sz="900" kern="1200">
                <a:solidFill>
                  <a:schemeClr val="tx1"/>
                </a:solidFill>
                <a:latin typeface="+mn-lt"/>
                <a:ea typeface="+mn-ea"/>
                <a:cs typeface="+mn-cs"/>
              </a:defRPr>
            </a:lvl4pPr>
            <a:lvl5pPr marL="1828800" indent="0" algn="l" defTabSz="914400" rtl="0" eaLnBrk="1" latinLnBrk="0" hangingPunct="1">
              <a:lnSpc>
                <a:spcPct val="90000"/>
              </a:lnSpc>
              <a:spcBef>
                <a:spcPts val="200"/>
              </a:spcBef>
              <a:spcAft>
                <a:spcPts val="400"/>
              </a:spcAft>
              <a:buClr>
                <a:schemeClr val="accent1"/>
              </a:buClr>
              <a:buFont typeface="Wingdings 3" pitchFamily="18" charset="2"/>
              <a:buNone/>
              <a:defRPr sz="900" kern="1200">
                <a:solidFill>
                  <a:schemeClr val="tx1"/>
                </a:solidFill>
                <a:latin typeface="+mn-lt"/>
                <a:ea typeface="+mn-ea"/>
                <a:cs typeface="+mn-cs"/>
              </a:defRPr>
            </a:lvl5pPr>
            <a:lvl6pPr marL="2286000" indent="0" algn="l" defTabSz="914400" rtl="0" eaLnBrk="1" latinLnBrk="0" hangingPunct="1">
              <a:lnSpc>
                <a:spcPct val="90000"/>
              </a:lnSpc>
              <a:spcBef>
                <a:spcPts val="200"/>
              </a:spcBef>
              <a:spcAft>
                <a:spcPts val="400"/>
              </a:spcAft>
              <a:buClr>
                <a:schemeClr val="accent1"/>
              </a:buClr>
              <a:buFont typeface="Wingdings 3" pitchFamily="18" charset="2"/>
              <a:buNone/>
              <a:defRPr sz="900" kern="1200">
                <a:solidFill>
                  <a:schemeClr val="tx1"/>
                </a:solidFill>
                <a:latin typeface="+mn-lt"/>
                <a:ea typeface="+mn-ea"/>
                <a:cs typeface="+mn-cs"/>
              </a:defRPr>
            </a:lvl6pPr>
            <a:lvl7pPr marL="2743200" indent="0" algn="l" defTabSz="914400" rtl="0" eaLnBrk="1" latinLnBrk="0" hangingPunct="1">
              <a:lnSpc>
                <a:spcPct val="90000"/>
              </a:lnSpc>
              <a:spcBef>
                <a:spcPts val="200"/>
              </a:spcBef>
              <a:spcAft>
                <a:spcPts val="400"/>
              </a:spcAft>
              <a:buClr>
                <a:schemeClr val="accent1"/>
              </a:buClr>
              <a:buFont typeface="Wingdings 3" pitchFamily="18" charset="2"/>
              <a:buNone/>
              <a:defRPr sz="900" kern="1200">
                <a:solidFill>
                  <a:schemeClr val="tx1"/>
                </a:solidFill>
                <a:latin typeface="+mn-lt"/>
                <a:ea typeface="+mn-ea"/>
                <a:cs typeface="+mn-cs"/>
              </a:defRPr>
            </a:lvl7pPr>
            <a:lvl8pPr marL="3200400" indent="0" algn="l" defTabSz="914400" rtl="0" eaLnBrk="1" latinLnBrk="0" hangingPunct="1">
              <a:lnSpc>
                <a:spcPct val="90000"/>
              </a:lnSpc>
              <a:spcBef>
                <a:spcPts val="200"/>
              </a:spcBef>
              <a:spcAft>
                <a:spcPts val="400"/>
              </a:spcAft>
              <a:buClr>
                <a:schemeClr val="accent1"/>
              </a:buClr>
              <a:buFont typeface="Wingdings 3" pitchFamily="18" charset="2"/>
              <a:buNone/>
              <a:defRPr sz="900" kern="1200">
                <a:solidFill>
                  <a:schemeClr val="tx1"/>
                </a:solidFill>
                <a:latin typeface="+mn-lt"/>
                <a:ea typeface="+mn-ea"/>
                <a:cs typeface="+mn-cs"/>
              </a:defRPr>
            </a:lvl8pPr>
            <a:lvl9pPr marL="3657600" indent="0" algn="l" defTabSz="914400" rtl="0" eaLnBrk="1" latinLnBrk="0" hangingPunct="1">
              <a:lnSpc>
                <a:spcPct val="90000"/>
              </a:lnSpc>
              <a:spcBef>
                <a:spcPts val="200"/>
              </a:spcBef>
              <a:spcAft>
                <a:spcPts val="400"/>
              </a:spcAft>
              <a:buClr>
                <a:schemeClr val="accent1"/>
              </a:buClr>
              <a:buFont typeface="Wingdings 3" pitchFamily="18" charset="2"/>
              <a:buNone/>
              <a:defRPr sz="900" kern="1200">
                <a:solidFill>
                  <a:schemeClr val="tx1"/>
                </a:solidFill>
                <a:latin typeface="+mn-lt"/>
                <a:ea typeface="+mn-ea"/>
                <a:cs typeface="+mn-cs"/>
              </a:defRPr>
            </a:lvl9pPr>
          </a:lstStyle>
          <a:p>
            <a:pPr marL="0" marR="0" lvl="0" indent="0" algn="l" defTabSz="914400" rtl="0" eaLnBrk="1" fontAlgn="base" latinLnBrk="0" hangingPunct="1">
              <a:lnSpc>
                <a:spcPct val="108000"/>
              </a:lnSpc>
              <a:spcBef>
                <a:spcPts val="600"/>
              </a:spcBef>
              <a:spcAft>
                <a:spcPts val="200"/>
              </a:spcAft>
              <a:buClr>
                <a:srgbClr val="4472C4"/>
              </a:buClr>
              <a:buSzPct val="100000"/>
              <a:buFont typeface="Tw Cen MT" panose="020B0602020104020603" pitchFamily="34" charset="0"/>
              <a:buNone/>
              <a:tabLst/>
              <a:defRPr/>
            </a:pPr>
            <a:r>
              <a:rPr kumimoji="0" lang="en-US" sz="3200" b="1" i="1" u="none" strike="noStrike" kern="1200" cap="none" spc="0" normalizeH="0" baseline="0" noProof="0" dirty="0">
                <a:ln>
                  <a:noFill/>
                </a:ln>
                <a:solidFill>
                  <a:prstClr val="black"/>
                </a:solidFill>
                <a:effectLst/>
                <a:uLnTx/>
                <a:uFillTx/>
                <a:latin typeface="Calibri" panose="020F0502020204030204"/>
                <a:ea typeface="+mn-ea"/>
                <a:cs typeface="+mn-cs"/>
              </a:rPr>
              <a:t>Intervention</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of </a:t>
            </a: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Cancer</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and </a:t>
            </a: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Respiratory</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claims showed statistically significant </a:t>
            </a: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improved RTW </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outcomes.</a:t>
            </a:r>
          </a:p>
        </p:txBody>
      </p:sp>
    </p:spTree>
    <p:extLst>
      <p:ext uri="{BB962C8B-B14F-4D97-AF65-F5344CB8AC3E}">
        <p14:creationId xmlns:p14="http://schemas.microsoft.com/office/powerpoint/2010/main" val="200350931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1E12AD-9ECB-CC4B-9F89-A2F8D06A87E9}"/>
              </a:ext>
            </a:extLst>
          </p:cNvPr>
          <p:cNvSpPr>
            <a:spLocks noGrp="1"/>
          </p:cNvSpPr>
          <p:nvPr>
            <p:ph type="title"/>
          </p:nvPr>
        </p:nvSpPr>
        <p:spPr/>
        <p:txBody>
          <a:bodyPr/>
          <a:lstStyle/>
          <a:p>
            <a:r>
              <a:rPr lang="en-US" dirty="0"/>
              <a:t>5. Conclusion</a:t>
            </a:r>
            <a:br>
              <a:rPr lang="en-US" dirty="0"/>
            </a:br>
            <a:r>
              <a:rPr lang="en-US" dirty="0"/>
              <a:t>Who were Selected</a:t>
            </a:r>
            <a:br>
              <a:rPr lang="en-US" dirty="0"/>
            </a:br>
            <a:r>
              <a:rPr lang="en-US" dirty="0"/>
              <a:t>and impact on RTW</a:t>
            </a:r>
          </a:p>
        </p:txBody>
      </p:sp>
      <p:pic>
        <p:nvPicPr>
          <p:cNvPr id="5" name="Content Placeholder 4">
            <a:extLst>
              <a:ext uri="{FF2B5EF4-FFF2-40B4-BE49-F238E27FC236}">
                <a16:creationId xmlns:a16="http://schemas.microsoft.com/office/drawing/2014/main" id="{FF16C225-534C-1646-8411-60F5428CC4AC}"/>
              </a:ext>
            </a:extLst>
          </p:cNvPr>
          <p:cNvPicPr>
            <a:picLocks noGrp="1" noChangeAspect="1"/>
          </p:cNvPicPr>
          <p:nvPr>
            <p:ph idx="1"/>
          </p:nvPr>
        </p:nvPicPr>
        <p:blipFill>
          <a:blip r:embed="rId3"/>
          <a:stretch>
            <a:fillRect/>
          </a:stretch>
        </p:blipFill>
        <p:spPr>
          <a:xfrm>
            <a:off x="4484123" y="1338339"/>
            <a:ext cx="7598193" cy="5127538"/>
          </a:xfrm>
        </p:spPr>
      </p:pic>
      <p:sp>
        <p:nvSpPr>
          <p:cNvPr id="3" name="Text Placeholder 2">
            <a:extLst>
              <a:ext uri="{FF2B5EF4-FFF2-40B4-BE49-F238E27FC236}">
                <a16:creationId xmlns:a16="http://schemas.microsoft.com/office/drawing/2014/main" id="{06B6B6C6-1284-CD41-B9F6-E162D98488C4}"/>
              </a:ext>
            </a:extLst>
          </p:cNvPr>
          <p:cNvSpPr>
            <a:spLocks noGrp="1"/>
          </p:cNvSpPr>
          <p:nvPr>
            <p:ph type="body" sz="half" idx="2"/>
          </p:nvPr>
        </p:nvSpPr>
        <p:spPr>
          <a:xfrm>
            <a:off x="839788" y="2257506"/>
            <a:ext cx="3497374" cy="3923161"/>
          </a:xfrm>
          <a:solidFill>
            <a:schemeClr val="accent1">
              <a:lumMod val="20000"/>
              <a:lumOff val="80000"/>
            </a:schemeClr>
          </a:solidFill>
        </p:spPr>
        <p:txBody>
          <a:bodyPr anchor="ctr">
            <a:noAutofit/>
          </a:bodyPr>
          <a:lstStyle/>
          <a:p>
            <a:r>
              <a:rPr lang="en-ZA" sz="2800" dirty="0"/>
              <a:t>A </a:t>
            </a:r>
            <a:r>
              <a:rPr lang="en-ZA" sz="2800" b="1" dirty="0"/>
              <a:t>6% higher RTW</a:t>
            </a:r>
            <a:r>
              <a:rPr lang="en-ZA" sz="2800" dirty="0"/>
              <a:t> </a:t>
            </a:r>
            <a:r>
              <a:rPr lang="en-ZA" sz="2800" b="1" dirty="0"/>
              <a:t>due to selection </a:t>
            </a:r>
            <a:r>
              <a:rPr lang="en-ZA" sz="2800" dirty="0"/>
              <a:t>is expected for intervened claimants. </a:t>
            </a:r>
          </a:p>
        </p:txBody>
      </p:sp>
      <p:sp>
        <p:nvSpPr>
          <p:cNvPr id="4" name="Rectangle 3">
            <a:extLst>
              <a:ext uri="{FF2B5EF4-FFF2-40B4-BE49-F238E27FC236}">
                <a16:creationId xmlns:a16="http://schemas.microsoft.com/office/drawing/2014/main" id="{E1DD9702-F78F-6A41-9264-CADCF314A7AC}"/>
              </a:ext>
            </a:extLst>
          </p:cNvPr>
          <p:cNvSpPr/>
          <p:nvPr/>
        </p:nvSpPr>
        <p:spPr>
          <a:xfrm>
            <a:off x="6784828" y="2192540"/>
            <a:ext cx="2861733" cy="4273337"/>
          </a:xfrm>
          <a:prstGeom prst="rect">
            <a:avLst/>
          </a:prstGeom>
          <a:solidFill>
            <a:schemeClr val="accent1">
              <a:lumMod val="40000"/>
              <a:lumOff val="60000"/>
              <a:alpha val="17000"/>
            </a:schemeClr>
          </a:solidFill>
          <a:ln w="38100">
            <a:prstDash val="sysDot"/>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0143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bg/>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P spid="4"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95DF4E-C21E-0548-9557-C5D193049ED7}"/>
              </a:ext>
            </a:extLst>
          </p:cNvPr>
          <p:cNvSpPr>
            <a:spLocks noGrp="1"/>
          </p:cNvSpPr>
          <p:nvPr>
            <p:ph type="title"/>
          </p:nvPr>
        </p:nvSpPr>
        <p:spPr/>
        <p:txBody>
          <a:bodyPr/>
          <a:lstStyle/>
          <a:p>
            <a:r>
              <a:rPr lang="en-US" dirty="0"/>
              <a:t>5. Conclusion</a:t>
            </a:r>
            <a:br>
              <a:rPr lang="en-US" dirty="0"/>
            </a:br>
            <a:r>
              <a:rPr lang="en-US" dirty="0"/>
              <a:t>Intervention impact </a:t>
            </a:r>
            <a:br>
              <a:rPr lang="en-US" dirty="0"/>
            </a:br>
            <a:r>
              <a:rPr lang="en-US" dirty="0"/>
              <a:t>on outcome</a:t>
            </a:r>
          </a:p>
        </p:txBody>
      </p:sp>
      <p:sp>
        <p:nvSpPr>
          <p:cNvPr id="3" name="Content Placeholder 2">
            <a:extLst>
              <a:ext uri="{FF2B5EF4-FFF2-40B4-BE49-F238E27FC236}">
                <a16:creationId xmlns:a16="http://schemas.microsoft.com/office/drawing/2014/main" id="{C5102BA5-974B-334A-BAA1-18DD9ED1F062}"/>
              </a:ext>
            </a:extLst>
          </p:cNvPr>
          <p:cNvSpPr>
            <a:spLocks noGrp="1"/>
          </p:cNvSpPr>
          <p:nvPr>
            <p:ph idx="1"/>
          </p:nvPr>
        </p:nvSpPr>
        <p:spPr/>
        <p:txBody>
          <a:bodyPr>
            <a:normAutofit lnSpcReduction="10000"/>
          </a:bodyPr>
          <a:lstStyle/>
          <a:p>
            <a:r>
              <a:rPr lang="en-ZA" sz="2500" dirty="0"/>
              <a:t>Intervention appeared to make a significant positive impact in various pockets of the claims group, these included:</a:t>
            </a:r>
          </a:p>
          <a:p>
            <a:pPr marL="457200" indent="-457200">
              <a:buFont typeface="+mj-lt"/>
              <a:buAutoNum type="arabicPeriod"/>
            </a:pPr>
            <a:r>
              <a:rPr lang="en-ZA" sz="2500" dirty="0"/>
              <a:t>An increasingly improved impact on RTW as age increases for intervened vs. non-intervened claimants;</a:t>
            </a:r>
          </a:p>
          <a:p>
            <a:pPr marL="457200" indent="-457200">
              <a:buFont typeface="+mj-lt"/>
              <a:buAutoNum type="arabicPeriod"/>
            </a:pPr>
            <a:r>
              <a:rPr lang="en-ZA" sz="2500" dirty="0"/>
              <a:t>a positive impact on RTW as replacement ratio increased, relative to increasing replacement with no intervention; and</a:t>
            </a:r>
          </a:p>
          <a:p>
            <a:pPr marL="457200" indent="-457200">
              <a:buFont typeface="+mj-lt"/>
              <a:buAutoNum type="arabicPeriod"/>
            </a:pPr>
            <a:r>
              <a:rPr lang="en-ZA" sz="2500" dirty="0"/>
              <a:t>statistically significant RTW improvement for intervened cancer and respiratory claimants.</a:t>
            </a:r>
          </a:p>
          <a:p>
            <a:pPr marL="0" indent="0">
              <a:buNone/>
            </a:pPr>
            <a:endParaRPr lang="en-US" sz="2500" dirty="0"/>
          </a:p>
        </p:txBody>
      </p:sp>
      <p:pic>
        <p:nvPicPr>
          <p:cNvPr id="5" name="Picture 4">
            <a:extLst>
              <a:ext uri="{FF2B5EF4-FFF2-40B4-BE49-F238E27FC236}">
                <a16:creationId xmlns:a16="http://schemas.microsoft.com/office/drawing/2014/main" id="{5E5E04BB-BB2A-4046-946B-83ECA4FFB264}"/>
              </a:ext>
            </a:extLst>
          </p:cNvPr>
          <p:cNvPicPr>
            <a:picLocks noChangeAspect="1"/>
          </p:cNvPicPr>
          <p:nvPr/>
        </p:nvPicPr>
        <p:blipFill>
          <a:blip r:embed="rId2">
            <a:duotone>
              <a:schemeClr val="accent1">
                <a:shade val="45000"/>
                <a:satMod val="135000"/>
              </a:schemeClr>
              <a:prstClr val="white"/>
            </a:duotone>
          </a:blip>
          <a:stretch>
            <a:fillRect/>
          </a:stretch>
        </p:blipFill>
        <p:spPr>
          <a:xfrm>
            <a:off x="570728" y="2370829"/>
            <a:ext cx="4005899" cy="3071189"/>
          </a:xfrm>
          <a:prstGeom prst="rect">
            <a:avLst/>
          </a:prstGeom>
        </p:spPr>
      </p:pic>
    </p:spTree>
    <p:extLst>
      <p:ext uri="{BB962C8B-B14F-4D97-AF65-F5344CB8AC3E}">
        <p14:creationId xmlns:p14="http://schemas.microsoft.com/office/powerpoint/2010/main" val="126510739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C20071-4BD2-C348-982E-CD3A4F7AB246}"/>
              </a:ext>
            </a:extLst>
          </p:cNvPr>
          <p:cNvSpPr>
            <a:spLocks noGrp="1"/>
          </p:cNvSpPr>
          <p:nvPr>
            <p:ph type="title"/>
          </p:nvPr>
        </p:nvSpPr>
        <p:spPr/>
        <p:txBody>
          <a:bodyPr/>
          <a:lstStyle/>
          <a:p>
            <a:r>
              <a:rPr lang="en-US" dirty="0"/>
              <a:t>5 Conclusion</a:t>
            </a:r>
            <a:br>
              <a:rPr lang="en-US" dirty="0"/>
            </a:br>
            <a:r>
              <a:rPr lang="en-US" dirty="0"/>
              <a:t>Next steps</a:t>
            </a:r>
          </a:p>
        </p:txBody>
      </p:sp>
      <p:sp>
        <p:nvSpPr>
          <p:cNvPr id="3" name="Content Placeholder 2">
            <a:extLst>
              <a:ext uri="{FF2B5EF4-FFF2-40B4-BE49-F238E27FC236}">
                <a16:creationId xmlns:a16="http://schemas.microsoft.com/office/drawing/2014/main" id="{27C8B00B-F2FF-A842-B550-3ED4E2C89BBB}"/>
              </a:ext>
            </a:extLst>
          </p:cNvPr>
          <p:cNvSpPr>
            <a:spLocks noGrp="1"/>
          </p:cNvSpPr>
          <p:nvPr>
            <p:ph idx="1"/>
          </p:nvPr>
        </p:nvSpPr>
        <p:spPr>
          <a:xfrm>
            <a:off x="5603631" y="1562100"/>
            <a:ext cx="5748581" cy="5096608"/>
          </a:xfrm>
        </p:spPr>
        <p:txBody>
          <a:bodyPr>
            <a:normAutofit/>
          </a:bodyPr>
          <a:lstStyle/>
          <a:p>
            <a:r>
              <a:rPr lang="en-US" sz="3200" b="1" dirty="0">
                <a:solidFill>
                  <a:schemeClr val="accent1"/>
                </a:solidFill>
                <a:latin typeface="+mn-lt"/>
              </a:rPr>
              <a:t>Quantity</a:t>
            </a:r>
            <a:r>
              <a:rPr lang="en-US" sz="3200" dirty="0">
                <a:latin typeface="+mn-lt"/>
              </a:rPr>
              <a:t> and </a:t>
            </a:r>
            <a:r>
              <a:rPr lang="en-US" sz="3200" b="1" dirty="0">
                <a:solidFill>
                  <a:schemeClr val="accent1"/>
                </a:solidFill>
                <a:latin typeface="+mn-lt"/>
              </a:rPr>
              <a:t>quality</a:t>
            </a:r>
            <a:r>
              <a:rPr lang="en-US" sz="3200" dirty="0">
                <a:latin typeface="+mn-lt"/>
              </a:rPr>
              <a:t> of intervention data to improve understanding true impact.</a:t>
            </a:r>
          </a:p>
          <a:p>
            <a:pPr lvl="1"/>
            <a:r>
              <a:rPr lang="en-US" sz="3200" dirty="0">
                <a:latin typeface="+mn-lt"/>
              </a:rPr>
              <a:t>we need </a:t>
            </a:r>
            <a:r>
              <a:rPr lang="en-US" sz="3200" b="1" dirty="0">
                <a:solidFill>
                  <a:schemeClr val="accent1"/>
                </a:solidFill>
                <a:latin typeface="+mn-lt"/>
              </a:rPr>
              <a:t>more</a:t>
            </a:r>
            <a:r>
              <a:rPr lang="en-US" sz="3200" b="1" dirty="0">
                <a:latin typeface="+mn-lt"/>
              </a:rPr>
              <a:t> </a:t>
            </a:r>
            <a:r>
              <a:rPr lang="en-US" sz="3200" dirty="0">
                <a:latin typeface="+mn-lt"/>
              </a:rPr>
              <a:t>intervention </a:t>
            </a:r>
            <a:r>
              <a:rPr lang="en-US" sz="3200" b="1" dirty="0">
                <a:solidFill>
                  <a:schemeClr val="accent1"/>
                </a:solidFill>
                <a:latin typeface="+mn-lt"/>
              </a:rPr>
              <a:t>data</a:t>
            </a:r>
            <a:r>
              <a:rPr lang="en-US" sz="3200" dirty="0">
                <a:latin typeface="+mn-lt"/>
              </a:rPr>
              <a:t> (longer durations)</a:t>
            </a:r>
          </a:p>
          <a:p>
            <a:pPr lvl="1"/>
            <a:r>
              <a:rPr lang="en-US" sz="3200" dirty="0">
                <a:latin typeface="+mn-lt"/>
              </a:rPr>
              <a:t>we need </a:t>
            </a:r>
            <a:r>
              <a:rPr lang="en-US" sz="3200" b="1" dirty="0">
                <a:solidFill>
                  <a:schemeClr val="accent1"/>
                </a:solidFill>
                <a:latin typeface="+mn-lt"/>
              </a:rPr>
              <a:t>more detailed </a:t>
            </a:r>
            <a:r>
              <a:rPr lang="en-US" sz="3200" dirty="0">
                <a:latin typeface="+mn-lt"/>
              </a:rPr>
              <a:t>data (intervention and disability)</a:t>
            </a:r>
          </a:p>
          <a:p>
            <a:r>
              <a:rPr lang="en-US" sz="3200" b="1" dirty="0">
                <a:solidFill>
                  <a:schemeClr val="accent1"/>
                </a:solidFill>
                <a:latin typeface="+mn-lt"/>
              </a:rPr>
              <a:t>Quantitative study </a:t>
            </a:r>
            <a:r>
              <a:rPr lang="en-US" sz="3200" dirty="0">
                <a:latin typeface="+mn-lt"/>
              </a:rPr>
              <a:t>on niche intervention practice by local reinsurer</a:t>
            </a:r>
          </a:p>
          <a:p>
            <a:endParaRPr lang="en-US" sz="3200" dirty="0">
              <a:latin typeface="+mn-lt"/>
            </a:endParaRPr>
          </a:p>
          <a:p>
            <a:endParaRPr lang="en-US" sz="3200" dirty="0">
              <a:latin typeface="+mn-lt"/>
            </a:endParaRPr>
          </a:p>
        </p:txBody>
      </p:sp>
      <p:pic>
        <p:nvPicPr>
          <p:cNvPr id="20" name="Picture 19">
            <a:extLst>
              <a:ext uri="{FF2B5EF4-FFF2-40B4-BE49-F238E27FC236}">
                <a16:creationId xmlns:a16="http://schemas.microsoft.com/office/drawing/2014/main" id="{EAFAA734-AC64-EE4D-A67E-CCC21B9C76E2}"/>
              </a:ext>
            </a:extLst>
          </p:cNvPr>
          <p:cNvPicPr>
            <a:picLocks noChangeAspect="1"/>
          </p:cNvPicPr>
          <p:nvPr/>
        </p:nvPicPr>
        <p:blipFill>
          <a:blip r:embed="rId2">
            <a:duotone>
              <a:schemeClr val="accent1">
                <a:shade val="45000"/>
                <a:satMod val="135000"/>
              </a:schemeClr>
              <a:prstClr val="white"/>
            </a:duotone>
          </a:blip>
          <a:stretch>
            <a:fillRect/>
          </a:stretch>
        </p:blipFill>
        <p:spPr>
          <a:xfrm>
            <a:off x="973286" y="2057400"/>
            <a:ext cx="3798739" cy="3798739"/>
          </a:xfrm>
          <a:prstGeom prst="rect">
            <a:avLst/>
          </a:prstGeom>
        </p:spPr>
      </p:pic>
    </p:spTree>
    <p:extLst>
      <p:ext uri="{BB962C8B-B14F-4D97-AF65-F5344CB8AC3E}">
        <p14:creationId xmlns:p14="http://schemas.microsoft.com/office/powerpoint/2010/main" val="351791573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33000"/>
            <a:lum/>
          </a:blip>
          <a:srcRect/>
          <a:stretch>
            <a:fillRect t="-6000" b="-6000"/>
          </a:stretch>
        </a:blipFill>
        <a:effectLst/>
      </p:bgPr>
    </p:bg>
    <p:spTree>
      <p:nvGrpSpPr>
        <p:cNvPr id="1" name=""/>
        <p:cNvGrpSpPr/>
        <p:nvPr/>
      </p:nvGrpSpPr>
      <p:grpSpPr>
        <a:xfrm>
          <a:off x="0" y="0"/>
          <a:ext cx="0" cy="0"/>
          <a:chOff x="0" y="0"/>
          <a:chExt cx="0" cy="0"/>
        </a:xfrm>
      </p:grpSpPr>
      <p:sp>
        <p:nvSpPr>
          <p:cNvPr id="13" name="Titel 1">
            <a:extLst>
              <a:ext uri="{FF2B5EF4-FFF2-40B4-BE49-F238E27FC236}">
                <a16:creationId xmlns:a16="http://schemas.microsoft.com/office/drawing/2014/main" id="{1F8D7533-5EAF-4719-8498-3E30BC2C760B}"/>
              </a:ext>
            </a:extLst>
          </p:cNvPr>
          <p:cNvSpPr txBox="1">
            <a:spLocks/>
          </p:cNvSpPr>
          <p:nvPr/>
        </p:nvSpPr>
        <p:spPr>
          <a:xfrm>
            <a:off x="330200" y="657225"/>
            <a:ext cx="6943725" cy="622300"/>
          </a:xfrm>
          <a:prstGeom prst="rect">
            <a:avLst/>
          </a:prstGeom>
        </p:spPr>
        <p:txBody>
          <a:bodyPr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fontAlgn="auto">
              <a:spcAft>
                <a:spcPts val="0"/>
              </a:spcAft>
              <a:defRPr/>
            </a:pPr>
            <a:r>
              <a:rPr lang="en-US" sz="3600" b="1" dirty="0">
                <a:solidFill>
                  <a:srgbClr val="C00000"/>
                </a:solidFill>
                <a:latin typeface="Roboto" panose="02000000000000000000" pitchFamily="2" charset="0"/>
                <a:ea typeface="Roboto" panose="02000000000000000000" pitchFamily="2" charset="0"/>
                <a:cs typeface="+mn-cs"/>
              </a:rPr>
              <a:t>Thank you for your attention</a:t>
            </a:r>
          </a:p>
        </p:txBody>
      </p:sp>
      <p:sp>
        <p:nvSpPr>
          <p:cNvPr id="7171" name="ZoneTexte 4">
            <a:extLst>
              <a:ext uri="{FF2B5EF4-FFF2-40B4-BE49-F238E27FC236}">
                <a16:creationId xmlns:a16="http://schemas.microsoft.com/office/drawing/2014/main" id="{F79FFA13-DD30-430D-9BF7-6CE7D7BC31AA}"/>
              </a:ext>
            </a:extLst>
          </p:cNvPr>
          <p:cNvSpPr txBox="1">
            <a:spLocks noChangeArrowheads="1"/>
          </p:cNvSpPr>
          <p:nvPr/>
        </p:nvSpPr>
        <p:spPr bwMode="auto">
          <a:xfrm>
            <a:off x="330200" y="1849438"/>
            <a:ext cx="11231563" cy="2585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SzPct val="85000"/>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9pPr>
          </a:lstStyle>
          <a:p>
            <a:pPr eaLnBrk="1" hangingPunct="1">
              <a:lnSpc>
                <a:spcPct val="100000"/>
              </a:lnSpc>
              <a:spcBef>
                <a:spcPct val="0"/>
              </a:spcBef>
              <a:buSzTx/>
              <a:buFontTx/>
              <a:buNone/>
            </a:pPr>
            <a:r>
              <a:rPr lang="fr-FR" altLang="fr-FR" sz="1800" dirty="0">
                <a:latin typeface="Roboto" panose="02000000000000000000" pitchFamily="2" charset="0"/>
                <a:ea typeface="Roboto" panose="02000000000000000000" pitchFamily="2" charset="0"/>
                <a:cs typeface="Aharoni" panose="020B0604020202020204" pitchFamily="2" charset="-79"/>
              </a:rPr>
              <a:t>Contact </a:t>
            </a:r>
            <a:r>
              <a:rPr lang="fr-FR" altLang="fr-FR" sz="1800" dirty="0" err="1">
                <a:latin typeface="Roboto" panose="02000000000000000000" pitchFamily="2" charset="0"/>
                <a:ea typeface="Roboto" panose="02000000000000000000" pitchFamily="2" charset="0"/>
                <a:cs typeface="Aharoni" panose="020B0604020202020204" pitchFamily="2" charset="-79"/>
              </a:rPr>
              <a:t>details</a:t>
            </a:r>
            <a:r>
              <a:rPr lang="fr-FR" altLang="fr-FR" sz="1800" dirty="0">
                <a:latin typeface="Roboto" panose="02000000000000000000" pitchFamily="2" charset="0"/>
                <a:ea typeface="Roboto" panose="02000000000000000000" pitchFamily="2" charset="0"/>
                <a:cs typeface="Aharoni" panose="020B0604020202020204" pitchFamily="2" charset="-79"/>
              </a:rPr>
              <a:t> :</a:t>
            </a:r>
          </a:p>
          <a:p>
            <a:pPr eaLnBrk="1" hangingPunct="1">
              <a:lnSpc>
                <a:spcPct val="100000"/>
              </a:lnSpc>
              <a:spcBef>
                <a:spcPct val="0"/>
              </a:spcBef>
              <a:buSzTx/>
              <a:buFontTx/>
              <a:buNone/>
            </a:pPr>
            <a:endParaRPr lang="fr-FR" altLang="fr-FR" sz="1800" dirty="0">
              <a:latin typeface="Roboto" panose="02000000000000000000" pitchFamily="2" charset="0"/>
              <a:ea typeface="Roboto" panose="02000000000000000000" pitchFamily="2" charset="0"/>
              <a:cs typeface="Aharoni" panose="020B0604020202020204" pitchFamily="2" charset="-79"/>
            </a:endParaRPr>
          </a:p>
          <a:p>
            <a:pPr eaLnBrk="1" hangingPunct="1">
              <a:lnSpc>
                <a:spcPct val="100000"/>
              </a:lnSpc>
              <a:spcBef>
                <a:spcPct val="0"/>
              </a:spcBef>
              <a:buSzTx/>
              <a:buFontTx/>
              <a:buNone/>
            </a:pPr>
            <a:r>
              <a:rPr lang="fr-FR" altLang="fr-FR" sz="1800" b="1" dirty="0">
                <a:latin typeface="Verdana" panose="020B0604030504040204" pitchFamily="34" charset="0"/>
                <a:ea typeface="Verdana" panose="020B0604030504040204" pitchFamily="34" charset="0"/>
                <a:cs typeface="Aharoni" panose="020B0604020202020204" pitchFamily="2" charset="-79"/>
              </a:rPr>
              <a:t>Landi Du Toit</a:t>
            </a:r>
          </a:p>
          <a:p>
            <a:pPr eaLnBrk="1" hangingPunct="1">
              <a:lnSpc>
                <a:spcPct val="100000"/>
              </a:lnSpc>
              <a:spcBef>
                <a:spcPct val="0"/>
              </a:spcBef>
              <a:buSzTx/>
              <a:buFontTx/>
              <a:buNone/>
            </a:pPr>
            <a:endParaRPr lang="fr-FR" altLang="fr-FR" sz="1800" dirty="0">
              <a:latin typeface="Verdana" panose="020B0604030504040204" pitchFamily="34" charset="0"/>
              <a:ea typeface="Verdana" panose="020B0604030504040204" pitchFamily="34" charset="0"/>
              <a:cs typeface="Aharoni" panose="020B0604020202020204" pitchFamily="2" charset="-79"/>
            </a:endParaRPr>
          </a:p>
          <a:p>
            <a:pPr eaLnBrk="1" hangingPunct="1">
              <a:lnSpc>
                <a:spcPct val="100000"/>
              </a:lnSpc>
              <a:spcBef>
                <a:spcPct val="0"/>
              </a:spcBef>
              <a:buSzTx/>
              <a:buFontTx/>
              <a:buNone/>
            </a:pPr>
            <a:r>
              <a:rPr lang="fr-FR" altLang="fr-FR" sz="1800" dirty="0">
                <a:latin typeface="Verdana" panose="020B0604030504040204" pitchFamily="34" charset="0"/>
                <a:ea typeface="Verdana" panose="020B0604030504040204" pitchFamily="34" charset="0"/>
                <a:cs typeface="Aharoni" panose="020B0604020202020204" pitchFamily="2" charset="-79"/>
                <a:hlinkClick r:id="rId3"/>
              </a:rPr>
              <a:t>Landi.dutoit@uct.ac.za</a:t>
            </a:r>
            <a:endParaRPr lang="fr-FR" altLang="fr-FR" sz="1800" dirty="0">
              <a:latin typeface="Verdana" panose="020B0604030504040204" pitchFamily="34" charset="0"/>
              <a:ea typeface="Verdana" panose="020B0604030504040204" pitchFamily="34" charset="0"/>
              <a:cs typeface="Aharoni" panose="020B0604020202020204" pitchFamily="2" charset="-79"/>
            </a:endParaRPr>
          </a:p>
          <a:p>
            <a:pPr eaLnBrk="1" hangingPunct="1">
              <a:lnSpc>
                <a:spcPct val="100000"/>
              </a:lnSpc>
              <a:spcBef>
                <a:spcPct val="0"/>
              </a:spcBef>
              <a:buSzTx/>
              <a:buFontTx/>
              <a:buNone/>
            </a:pPr>
            <a:endParaRPr lang="fr-FR" altLang="fr-FR" sz="1800" dirty="0">
              <a:latin typeface="Verdana" panose="020B0604030504040204" pitchFamily="34" charset="0"/>
              <a:ea typeface="Verdana" panose="020B0604030504040204" pitchFamily="34" charset="0"/>
              <a:cs typeface="Aharoni" panose="020B0604020202020204" pitchFamily="2" charset="-79"/>
            </a:endParaRPr>
          </a:p>
          <a:p>
            <a:pPr eaLnBrk="1" hangingPunct="1">
              <a:lnSpc>
                <a:spcPct val="100000"/>
              </a:lnSpc>
              <a:spcBef>
                <a:spcPct val="0"/>
              </a:spcBef>
              <a:buSzTx/>
              <a:buFontTx/>
              <a:buNone/>
            </a:pPr>
            <a:endParaRPr lang="fr-FR" altLang="fr-FR" sz="1800" dirty="0">
              <a:latin typeface="Verdana" panose="020B0604030504040204" pitchFamily="34" charset="0"/>
              <a:ea typeface="Verdana" panose="020B0604030504040204" pitchFamily="34" charset="0"/>
              <a:cs typeface="Aharoni" panose="020B0604020202020204" pitchFamily="2" charset="-79"/>
            </a:endParaRPr>
          </a:p>
          <a:p>
            <a:pPr eaLnBrk="1" hangingPunct="1">
              <a:lnSpc>
                <a:spcPct val="100000"/>
              </a:lnSpc>
              <a:spcBef>
                <a:spcPct val="0"/>
              </a:spcBef>
              <a:buSzTx/>
              <a:buFontTx/>
              <a:buNone/>
            </a:pPr>
            <a:r>
              <a:rPr lang="fr-FR" altLang="fr-FR" sz="1800" b="1" dirty="0">
                <a:solidFill>
                  <a:srgbClr val="FF0000"/>
                </a:solidFill>
                <a:latin typeface="Verdana" panose="020B0604030504040204" pitchFamily="34" charset="0"/>
                <a:ea typeface="Verdana" panose="020B0604030504040204" pitchFamily="34" charset="0"/>
                <a:cs typeface="Aharoni" panose="020B0604020202020204" pitchFamily="2" charset="-79"/>
                <a:hlinkClick r:id="rId4"/>
              </a:rPr>
              <a:t>https://www.actuarialcolloquium2020.com/</a:t>
            </a:r>
            <a:endParaRPr lang="fr-FR" altLang="fr-FR" sz="1800" b="1" dirty="0">
              <a:solidFill>
                <a:srgbClr val="FF0000"/>
              </a:solidFill>
              <a:latin typeface="Verdana" panose="020B0604030504040204" pitchFamily="34" charset="0"/>
              <a:ea typeface="Verdana" panose="020B0604030504040204" pitchFamily="34" charset="0"/>
              <a:cs typeface="Aharoni" panose="020B0604020202020204" pitchFamily="2" charset="-79"/>
            </a:endParaRPr>
          </a:p>
          <a:p>
            <a:pPr eaLnBrk="1" hangingPunct="1">
              <a:lnSpc>
                <a:spcPct val="100000"/>
              </a:lnSpc>
              <a:spcBef>
                <a:spcPct val="0"/>
              </a:spcBef>
              <a:buSzTx/>
              <a:buFontTx/>
              <a:buNone/>
            </a:pPr>
            <a:endParaRPr lang="fr-FR" altLang="fr-FR" sz="1800" dirty="0">
              <a:latin typeface="Verdana" panose="020B0604030504040204" pitchFamily="34" charset="0"/>
              <a:ea typeface="Verdana" panose="020B0604030504040204" pitchFamily="34" charset="0"/>
              <a:cs typeface="Aharoni" panose="020B0604020202020204" pitchFamily="2" charset="-79"/>
            </a:endParaRPr>
          </a:p>
        </p:txBody>
      </p:sp>
      <p:pic>
        <p:nvPicPr>
          <p:cNvPr id="6" name="Picture 3" descr="A close up of a logo&#10;&#10;Description automatically generated">
            <a:extLst>
              <a:ext uri="{FF2B5EF4-FFF2-40B4-BE49-F238E27FC236}">
                <a16:creationId xmlns:a16="http://schemas.microsoft.com/office/drawing/2014/main" id="{969D6576-8364-4369-8561-9C2239D4B68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78219" y="318013"/>
            <a:ext cx="3829687" cy="1375850"/>
          </a:xfrm>
          <a:prstGeom prst="rect">
            <a:avLst/>
          </a:prstGeom>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33000"/>
            <a:lum/>
          </a:blip>
          <a:srcRect/>
          <a:stretch>
            <a:fillRect t="-6000" b="-6000"/>
          </a:stretch>
        </a:blipFill>
        <a:effectLst/>
      </p:bgPr>
    </p:bg>
    <p:spTree>
      <p:nvGrpSpPr>
        <p:cNvPr id="1" name=""/>
        <p:cNvGrpSpPr/>
        <p:nvPr/>
      </p:nvGrpSpPr>
      <p:grpSpPr>
        <a:xfrm>
          <a:off x="0" y="0"/>
          <a:ext cx="0" cy="0"/>
          <a:chOff x="0" y="0"/>
          <a:chExt cx="0" cy="0"/>
        </a:xfrm>
      </p:grpSpPr>
      <p:sp>
        <p:nvSpPr>
          <p:cNvPr id="13" name="Titel 1">
            <a:extLst>
              <a:ext uri="{FF2B5EF4-FFF2-40B4-BE49-F238E27FC236}">
                <a16:creationId xmlns:a16="http://schemas.microsoft.com/office/drawing/2014/main" id="{1F8D7533-5EAF-4719-8498-3E30BC2C760B}"/>
              </a:ext>
            </a:extLst>
          </p:cNvPr>
          <p:cNvSpPr txBox="1">
            <a:spLocks/>
          </p:cNvSpPr>
          <p:nvPr/>
        </p:nvSpPr>
        <p:spPr>
          <a:xfrm>
            <a:off x="330200" y="657225"/>
            <a:ext cx="6943725" cy="622300"/>
          </a:xfrm>
          <a:prstGeom prst="rect">
            <a:avLst/>
          </a:prstGeom>
        </p:spPr>
        <p:txBody>
          <a:bodyPr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fontAlgn="auto">
              <a:spcAft>
                <a:spcPts val="0"/>
              </a:spcAft>
              <a:defRPr/>
            </a:pPr>
            <a:endParaRPr lang="en-US" sz="3600" b="1" dirty="0">
              <a:solidFill>
                <a:srgbClr val="00457C"/>
              </a:solidFill>
              <a:latin typeface="Verdana" panose="020B0604030504040204" pitchFamily="34" charset="0"/>
              <a:ea typeface="Verdana" panose="020B0604030504040204" pitchFamily="34" charset="0"/>
              <a:cs typeface="+mn-cs"/>
            </a:endParaRPr>
          </a:p>
        </p:txBody>
      </p:sp>
      <p:sp>
        <p:nvSpPr>
          <p:cNvPr id="7171" name="ZoneTexte 4">
            <a:extLst>
              <a:ext uri="{FF2B5EF4-FFF2-40B4-BE49-F238E27FC236}">
                <a16:creationId xmlns:a16="http://schemas.microsoft.com/office/drawing/2014/main" id="{F79FFA13-DD30-430D-9BF7-6CE7D7BC31AA}"/>
              </a:ext>
            </a:extLst>
          </p:cNvPr>
          <p:cNvSpPr txBox="1">
            <a:spLocks noChangeArrowheads="1"/>
          </p:cNvSpPr>
          <p:nvPr/>
        </p:nvSpPr>
        <p:spPr bwMode="auto">
          <a:xfrm>
            <a:off x="330200" y="1849438"/>
            <a:ext cx="11231563" cy="4271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SzPct val="85000"/>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9pPr>
          </a:lstStyle>
          <a:p>
            <a:pPr>
              <a:buNone/>
            </a:pPr>
            <a:r>
              <a:rPr lang="en-CA" sz="2000" b="1" dirty="0">
                <a:solidFill>
                  <a:srgbClr val="C00000"/>
                </a:solidFill>
              </a:rPr>
              <a:t>Disclaimer:</a:t>
            </a:r>
            <a:endParaRPr lang="en-US" sz="2000" dirty="0">
              <a:solidFill>
                <a:srgbClr val="C00000"/>
              </a:solidFill>
            </a:endParaRPr>
          </a:p>
          <a:p>
            <a:pPr algn="just">
              <a:buNone/>
            </a:pPr>
            <a:r>
              <a:rPr lang="en-CA" sz="1800" i="1" dirty="0"/>
              <a:t>The views or opinions expressed in this presentation are those of the authors and do not necessarily reflect official policies or positions of the </a:t>
            </a:r>
            <a:r>
              <a:rPr lang="en-CA" sz="1800" i="1" dirty="0" err="1"/>
              <a:t>Institut</a:t>
            </a:r>
            <a:r>
              <a:rPr lang="en-CA" sz="1800" i="1" dirty="0"/>
              <a:t> des </a:t>
            </a:r>
            <a:r>
              <a:rPr lang="en-CA" sz="1800" i="1" dirty="0" err="1"/>
              <a:t>Actuaires</a:t>
            </a:r>
            <a:r>
              <a:rPr lang="en-CA" sz="1800" i="1" dirty="0"/>
              <a:t> (IA), the International Actuarial Association (IAA) and its Sections.</a:t>
            </a:r>
            <a:endParaRPr lang="en-US" sz="1800" dirty="0"/>
          </a:p>
          <a:p>
            <a:pPr algn="just">
              <a:buNone/>
            </a:pPr>
            <a:r>
              <a:rPr lang="en-CA" sz="1800" i="1" dirty="0"/>
              <a:t>While every effort has been made to ensure the accuracy and completeness of the material, the IA, IAA and authors give no warranty in that regard and reject any responsibility or liability for any loss or damage incurred through the use of, or reliance upon, the information contained therein. Reproduction and translations are permitted with mention of the source.</a:t>
            </a:r>
            <a:r>
              <a:rPr lang="en-CA" sz="1800" dirty="0"/>
              <a:t> </a:t>
            </a:r>
            <a:endParaRPr lang="en-US" sz="1800" dirty="0"/>
          </a:p>
          <a:p>
            <a:pPr algn="just">
              <a:buNone/>
            </a:pPr>
            <a:r>
              <a:rPr lang="en-CA" sz="1800" i="1" dirty="0"/>
              <a:t>Permission is granted to make brief excerpts of the presentation for a published review. Permission is also granted to make limited numbers of copies of items in this presentation for personal, internal, classroom or other instructional use, on condition that the foregoing copyright notice is used so as to give reasonable notice of the author, the IA and the IAA's copyrights. This consent for free limited copying without prior consent of the author, IA or the IAA does not extend to making copies for general distribution, for advertising or promotional purposes, for inclusion in new collective works or for resale. </a:t>
            </a:r>
            <a:endParaRPr lang="en-US" sz="1800" dirty="0"/>
          </a:p>
          <a:p>
            <a:pPr eaLnBrk="1" hangingPunct="1">
              <a:lnSpc>
                <a:spcPct val="100000"/>
              </a:lnSpc>
              <a:spcBef>
                <a:spcPct val="0"/>
              </a:spcBef>
              <a:buSzTx/>
              <a:buFontTx/>
              <a:buNone/>
            </a:pPr>
            <a:endParaRPr lang="fr-FR" altLang="fr-FR" sz="1800" dirty="0">
              <a:latin typeface="Verdana" panose="020B0604030504040204" pitchFamily="34" charset="0"/>
              <a:ea typeface="Verdana" panose="020B0604030504040204" pitchFamily="34" charset="0"/>
              <a:cs typeface="Aharoni" panose="020B0604020202020204" pitchFamily="2" charset="-79"/>
            </a:endParaRPr>
          </a:p>
        </p:txBody>
      </p:sp>
      <p:pic>
        <p:nvPicPr>
          <p:cNvPr id="6" name="Picture 3" descr="A close up of a logo&#10;&#10;Description automatically generated">
            <a:extLst>
              <a:ext uri="{FF2B5EF4-FFF2-40B4-BE49-F238E27FC236}">
                <a16:creationId xmlns:a16="http://schemas.microsoft.com/office/drawing/2014/main" id="{D836ADC0-9885-4175-88D6-53E56CF40B7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78219" y="318013"/>
            <a:ext cx="3829687" cy="1375850"/>
          </a:xfrm>
          <a:prstGeom prst="rect">
            <a:avLst/>
          </a:prstGeom>
        </p:spPr>
      </p:pic>
    </p:spTree>
    <p:extLst>
      <p:ext uri="{BB962C8B-B14F-4D97-AF65-F5344CB8AC3E}">
        <p14:creationId xmlns:p14="http://schemas.microsoft.com/office/powerpoint/2010/main" val="37374570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D80C95-3068-E34B-B193-F712142B3F60}"/>
              </a:ext>
            </a:extLst>
          </p:cNvPr>
          <p:cNvSpPr>
            <a:spLocks noGrp="1"/>
          </p:cNvSpPr>
          <p:nvPr>
            <p:ph type="title"/>
          </p:nvPr>
        </p:nvSpPr>
        <p:spPr/>
        <p:txBody>
          <a:bodyPr/>
          <a:lstStyle/>
          <a:p>
            <a:r>
              <a:rPr lang="en-US" dirty="0"/>
              <a:t>1. Background</a:t>
            </a:r>
            <a:br>
              <a:rPr lang="en-US" dirty="0"/>
            </a:br>
            <a:r>
              <a:rPr lang="en-US" dirty="0"/>
              <a:t>Claim intervention</a:t>
            </a:r>
          </a:p>
        </p:txBody>
      </p:sp>
      <p:sp>
        <p:nvSpPr>
          <p:cNvPr id="3" name="Content Placeholder 2">
            <a:extLst>
              <a:ext uri="{FF2B5EF4-FFF2-40B4-BE49-F238E27FC236}">
                <a16:creationId xmlns:a16="http://schemas.microsoft.com/office/drawing/2014/main" id="{A0D2B9EB-511C-FF44-B976-E2E1CAAC8E33}"/>
              </a:ext>
            </a:extLst>
          </p:cNvPr>
          <p:cNvSpPr>
            <a:spLocks noGrp="1"/>
          </p:cNvSpPr>
          <p:nvPr>
            <p:ph idx="1"/>
          </p:nvPr>
        </p:nvSpPr>
        <p:spPr>
          <a:xfrm>
            <a:off x="5834743" y="2208869"/>
            <a:ext cx="5641739" cy="4162902"/>
          </a:xfrm>
        </p:spPr>
        <p:txBody>
          <a:bodyPr>
            <a:normAutofit lnSpcReduction="10000"/>
          </a:bodyPr>
          <a:lstStyle/>
          <a:p>
            <a:pPr marL="0" indent="0">
              <a:buNone/>
            </a:pPr>
            <a:r>
              <a:rPr lang="en-ZA" sz="3200" dirty="0"/>
              <a:t>The results of a Swiss Re survey of nine Australian life insurance companies, reported that life insurers </a:t>
            </a:r>
            <a:r>
              <a:rPr lang="en-ZA" sz="3200" b="1" dirty="0">
                <a:solidFill>
                  <a:schemeClr val="accent1"/>
                </a:solidFill>
              </a:rPr>
              <a:t>saved between 24 and 39 Australian Dollars </a:t>
            </a:r>
            <a:r>
              <a:rPr lang="en-ZA" sz="3200" dirty="0">
                <a:solidFill>
                  <a:schemeClr val="accent1"/>
                </a:solidFill>
              </a:rPr>
              <a:t>for </a:t>
            </a:r>
            <a:r>
              <a:rPr lang="en-ZA" sz="3200" b="1" dirty="0">
                <a:solidFill>
                  <a:schemeClr val="accent1"/>
                </a:solidFill>
              </a:rPr>
              <a:t>every one Australian Dollar spent on rehabilitation </a:t>
            </a:r>
            <a:r>
              <a:rPr lang="en-ZA" sz="3200" dirty="0"/>
              <a:t>of DI claimants (Van Den Akker, 2014).</a:t>
            </a:r>
          </a:p>
          <a:p>
            <a:endParaRPr lang="en-ZA" sz="3200" dirty="0"/>
          </a:p>
          <a:p>
            <a:endParaRPr lang="en-US" sz="3200" dirty="0"/>
          </a:p>
        </p:txBody>
      </p:sp>
      <p:pic>
        <p:nvPicPr>
          <p:cNvPr id="6" name="Picture 5">
            <a:extLst>
              <a:ext uri="{FF2B5EF4-FFF2-40B4-BE49-F238E27FC236}">
                <a16:creationId xmlns:a16="http://schemas.microsoft.com/office/drawing/2014/main" id="{547DB87F-2F8B-D543-A0EA-5246E4387C55}"/>
              </a:ext>
            </a:extLst>
          </p:cNvPr>
          <p:cNvPicPr>
            <a:picLocks noChangeAspect="1"/>
          </p:cNvPicPr>
          <p:nvPr/>
        </p:nvPicPr>
        <p:blipFill>
          <a:blip r:embed="rId2">
            <a:duotone>
              <a:prstClr val="black"/>
              <a:schemeClr val="accent1">
                <a:tint val="45000"/>
                <a:satMod val="400000"/>
              </a:schemeClr>
            </a:duotone>
          </a:blip>
          <a:stretch>
            <a:fillRect/>
          </a:stretch>
        </p:blipFill>
        <p:spPr>
          <a:xfrm>
            <a:off x="839788" y="2208869"/>
            <a:ext cx="3619500" cy="3390900"/>
          </a:xfrm>
          <a:prstGeom prst="rect">
            <a:avLst/>
          </a:prstGeom>
        </p:spPr>
      </p:pic>
    </p:spTree>
    <p:extLst>
      <p:ext uri="{BB962C8B-B14F-4D97-AF65-F5344CB8AC3E}">
        <p14:creationId xmlns:p14="http://schemas.microsoft.com/office/powerpoint/2010/main" val="30355433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D80C95-3068-E34B-B193-F712142B3F60}"/>
              </a:ext>
            </a:extLst>
          </p:cNvPr>
          <p:cNvSpPr>
            <a:spLocks noGrp="1"/>
          </p:cNvSpPr>
          <p:nvPr>
            <p:ph type="title"/>
          </p:nvPr>
        </p:nvSpPr>
        <p:spPr/>
        <p:txBody>
          <a:bodyPr/>
          <a:lstStyle/>
          <a:p>
            <a:r>
              <a:rPr lang="en-US" dirty="0"/>
              <a:t>1. Background</a:t>
            </a:r>
            <a:br>
              <a:rPr lang="en-US" dirty="0"/>
            </a:br>
            <a:r>
              <a:rPr lang="en-US" dirty="0"/>
              <a:t>Claim intervention</a:t>
            </a:r>
          </a:p>
        </p:txBody>
      </p:sp>
      <p:sp>
        <p:nvSpPr>
          <p:cNvPr id="3" name="Content Placeholder 2">
            <a:extLst>
              <a:ext uri="{FF2B5EF4-FFF2-40B4-BE49-F238E27FC236}">
                <a16:creationId xmlns:a16="http://schemas.microsoft.com/office/drawing/2014/main" id="{A0D2B9EB-511C-FF44-B976-E2E1CAAC8E33}"/>
              </a:ext>
            </a:extLst>
          </p:cNvPr>
          <p:cNvSpPr>
            <a:spLocks noGrp="1"/>
          </p:cNvSpPr>
          <p:nvPr>
            <p:ph idx="1"/>
          </p:nvPr>
        </p:nvSpPr>
        <p:spPr>
          <a:xfrm>
            <a:off x="5715000" y="1681842"/>
            <a:ext cx="5678424" cy="4325765"/>
          </a:xfrm>
        </p:spPr>
        <p:txBody>
          <a:bodyPr>
            <a:normAutofit fontScale="92500" lnSpcReduction="20000"/>
          </a:bodyPr>
          <a:lstStyle/>
          <a:p>
            <a:pPr algn="just"/>
            <a:r>
              <a:rPr lang="en-US" dirty="0">
                <a:latin typeface="+mn-lt"/>
              </a:rPr>
              <a:t>Significant losses on SA group DI business in early 1990s resulted in a </a:t>
            </a:r>
            <a:r>
              <a:rPr lang="en-US" b="1" dirty="0">
                <a:solidFill>
                  <a:schemeClr val="accent1"/>
                </a:solidFill>
                <a:latin typeface="+mn-lt"/>
              </a:rPr>
              <a:t>more active approach </a:t>
            </a:r>
            <a:r>
              <a:rPr lang="en-US" dirty="0">
                <a:latin typeface="+mn-lt"/>
              </a:rPr>
              <a:t>needed in managing disability income claims (</a:t>
            </a:r>
            <a:r>
              <a:rPr lang="en-AU" dirty="0">
                <a:latin typeface="+mn-lt"/>
              </a:rPr>
              <a:t>Byrne. 2001)</a:t>
            </a:r>
            <a:endParaRPr lang="en-US" dirty="0">
              <a:latin typeface="+mn-lt"/>
            </a:endParaRPr>
          </a:p>
          <a:p>
            <a:pPr algn="just"/>
            <a:r>
              <a:rPr lang="en-US" dirty="0">
                <a:latin typeface="+mn-lt"/>
              </a:rPr>
              <a:t>This was the </a:t>
            </a:r>
            <a:r>
              <a:rPr lang="en-US" b="1" dirty="0">
                <a:solidFill>
                  <a:schemeClr val="accent1"/>
                </a:solidFill>
                <a:latin typeface="+mn-lt"/>
              </a:rPr>
              <a:t>first time occupational therapists and other medical experts were hired</a:t>
            </a:r>
            <a:r>
              <a:rPr lang="en-US" dirty="0">
                <a:solidFill>
                  <a:schemeClr val="accent1"/>
                </a:solidFill>
                <a:latin typeface="+mn-lt"/>
              </a:rPr>
              <a:t> </a:t>
            </a:r>
            <a:r>
              <a:rPr lang="en-US" dirty="0">
                <a:latin typeface="+mn-lt"/>
              </a:rPr>
              <a:t>as part of insurers’ claims management teams, viewed as more of an administrative role up to this point (</a:t>
            </a:r>
            <a:r>
              <a:rPr lang="en-AU" dirty="0">
                <a:latin typeface="+mn-lt"/>
              </a:rPr>
              <a:t>Byrne, 2001)</a:t>
            </a:r>
            <a:endParaRPr lang="en-ZA" baseline="30000" dirty="0">
              <a:latin typeface="+mn-lt"/>
            </a:endParaRPr>
          </a:p>
          <a:p>
            <a:pPr algn="just"/>
            <a:r>
              <a:rPr lang="en-US" dirty="0">
                <a:latin typeface="+mn-lt"/>
              </a:rPr>
              <a:t>Active claims management included the </a:t>
            </a:r>
            <a:r>
              <a:rPr lang="en-US" b="1" dirty="0">
                <a:solidFill>
                  <a:schemeClr val="accent1"/>
                </a:solidFill>
                <a:latin typeface="+mn-lt"/>
              </a:rPr>
              <a:t>rehabilitation of claimants to return to work</a:t>
            </a:r>
            <a:endParaRPr lang="en-US" dirty="0">
              <a:solidFill>
                <a:schemeClr val="accent1"/>
              </a:solidFill>
              <a:latin typeface="+mn-lt"/>
            </a:endParaRPr>
          </a:p>
          <a:p>
            <a:endParaRPr lang="en-ZA" dirty="0">
              <a:latin typeface="+mn-lt"/>
            </a:endParaRPr>
          </a:p>
          <a:p>
            <a:endParaRPr lang="en-US" dirty="0">
              <a:latin typeface="+mn-lt"/>
            </a:endParaRPr>
          </a:p>
        </p:txBody>
      </p:sp>
      <p:sp>
        <p:nvSpPr>
          <p:cNvPr id="6" name="Text Placeholder 3">
            <a:extLst>
              <a:ext uri="{FF2B5EF4-FFF2-40B4-BE49-F238E27FC236}">
                <a16:creationId xmlns:a16="http://schemas.microsoft.com/office/drawing/2014/main" id="{52CED17B-6C7B-F147-9620-13E7053999B4}"/>
              </a:ext>
            </a:extLst>
          </p:cNvPr>
          <p:cNvSpPr txBox="1">
            <a:spLocks/>
          </p:cNvSpPr>
          <p:nvPr/>
        </p:nvSpPr>
        <p:spPr bwMode="auto">
          <a:xfrm>
            <a:off x="877913" y="2257506"/>
            <a:ext cx="3894112" cy="3762294"/>
          </a:xfrm>
          <a:prstGeom prst="rect">
            <a:avLst/>
          </a:prstGeom>
          <a:solidFill>
            <a:schemeClr val="accent1">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marL="0" indent="0" algn="l" rtl="0" eaLnBrk="0" fontAlgn="base" hangingPunct="0">
              <a:lnSpc>
                <a:spcPct val="90000"/>
              </a:lnSpc>
              <a:spcBef>
                <a:spcPts val="1000"/>
              </a:spcBef>
              <a:spcAft>
                <a:spcPct val="0"/>
              </a:spcAft>
              <a:buSzPct val="85000"/>
              <a:buFont typeface="Arial" panose="020B0604020202020204" pitchFamily="34" charset="0"/>
              <a:buNone/>
              <a:defRPr lang="fr-FR" altLang="fr-FR" sz="1600" kern="1200">
                <a:solidFill>
                  <a:schemeClr val="tx1"/>
                </a:solidFill>
                <a:latin typeface="Arial" panose="020B0604020202020204" pitchFamily="34" charset="0"/>
                <a:ea typeface="+mn-ea"/>
                <a:cs typeface="Arial" panose="020B0604020202020204" pitchFamily="34" charset="0"/>
              </a:defRPr>
            </a:lvl1pPr>
            <a:lvl2pPr marL="457200" indent="0" algn="l" rtl="0" eaLnBrk="0" fontAlgn="base" hangingPunct="0">
              <a:lnSpc>
                <a:spcPct val="90000"/>
              </a:lnSpc>
              <a:spcBef>
                <a:spcPts val="500"/>
              </a:spcBef>
              <a:spcAft>
                <a:spcPct val="0"/>
              </a:spcAft>
              <a:buFont typeface="Arial" panose="020B0604020202020204" pitchFamily="34" charset="0"/>
              <a:buNone/>
              <a:defRPr lang="fr-FR" altLang="fr-FR" sz="1400" kern="1200">
                <a:solidFill>
                  <a:schemeClr val="tx1"/>
                </a:solidFill>
                <a:latin typeface="Arial" panose="020B0604020202020204" pitchFamily="34" charset="0"/>
                <a:ea typeface="+mn-ea"/>
                <a:cs typeface="Arial" panose="020B0604020202020204" pitchFamily="34" charset="0"/>
              </a:defRPr>
            </a:lvl2pPr>
            <a:lvl3pPr marL="914400" indent="0" algn="l" rtl="0" eaLnBrk="0" fontAlgn="base" hangingPunct="0">
              <a:lnSpc>
                <a:spcPct val="90000"/>
              </a:lnSpc>
              <a:spcBef>
                <a:spcPts val="500"/>
              </a:spcBef>
              <a:spcAft>
                <a:spcPct val="0"/>
              </a:spcAft>
              <a:buFont typeface="Arial" panose="020B0604020202020204" pitchFamily="34" charset="0"/>
              <a:buNone/>
              <a:defRPr lang="fr-FR" altLang="fr-FR" sz="1200" kern="1200">
                <a:solidFill>
                  <a:schemeClr val="tx1"/>
                </a:solidFill>
                <a:latin typeface="Arial" panose="020B0604020202020204" pitchFamily="34" charset="0"/>
                <a:ea typeface="+mn-ea"/>
                <a:cs typeface="Arial" panose="020B0604020202020204" pitchFamily="34" charset="0"/>
              </a:defRPr>
            </a:lvl3pPr>
            <a:lvl4pPr marL="1371600" indent="0" algn="l" rtl="0" eaLnBrk="0" fontAlgn="base" hangingPunct="0">
              <a:lnSpc>
                <a:spcPct val="90000"/>
              </a:lnSpc>
              <a:spcBef>
                <a:spcPts val="500"/>
              </a:spcBef>
              <a:spcAft>
                <a:spcPct val="0"/>
              </a:spcAft>
              <a:buFont typeface="Arial" panose="020B0604020202020204" pitchFamily="34" charset="0"/>
              <a:buNone/>
              <a:defRPr lang="fr-FR" altLang="fr-FR" sz="1000" kern="1200">
                <a:solidFill>
                  <a:schemeClr val="tx1"/>
                </a:solidFill>
                <a:latin typeface="Arial" panose="020B0604020202020204" pitchFamily="34" charset="0"/>
                <a:ea typeface="+mn-ea"/>
                <a:cs typeface="Arial" panose="020B0604020202020204" pitchFamily="34" charset="0"/>
              </a:defRPr>
            </a:lvl4pPr>
            <a:lvl5pPr marL="1828800" indent="0" algn="l" rtl="0" eaLnBrk="0" fontAlgn="base" hangingPunct="0">
              <a:lnSpc>
                <a:spcPct val="90000"/>
              </a:lnSpc>
              <a:spcBef>
                <a:spcPts val="500"/>
              </a:spcBef>
              <a:spcAft>
                <a:spcPct val="0"/>
              </a:spcAft>
              <a:buFont typeface="Arial" panose="020B0604020202020204" pitchFamily="34" charset="0"/>
              <a:buNone/>
              <a:defRPr lang="fr-FR" altLang="fr-FR" sz="1000" kern="1200">
                <a:solidFill>
                  <a:schemeClr val="tx1"/>
                </a:solidFill>
                <a:latin typeface="Arial" panose="020B0604020202020204" pitchFamily="34" charset="0"/>
                <a:ea typeface="+mn-ea"/>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0" marR="0" lvl="0" indent="0" algn="l" defTabSz="914400" rtl="0" eaLnBrk="0" fontAlgn="base" latinLnBrk="0" hangingPunct="0">
              <a:lnSpc>
                <a:spcPct val="90000"/>
              </a:lnSpc>
              <a:spcBef>
                <a:spcPts val="1000"/>
              </a:spcBef>
              <a:spcAft>
                <a:spcPct val="0"/>
              </a:spcAft>
              <a:buClrTx/>
              <a:buSzPct val="85000"/>
              <a:buFont typeface="Arial" panose="020B0604020202020204" pitchFamily="34" charset="0"/>
              <a:buNone/>
              <a:tabLst/>
              <a:defRPr/>
            </a:pPr>
            <a:r>
              <a:rPr kumimoji="0" lang="en-ZA" altLang="fr-FR" sz="2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SA challenges: </a:t>
            </a:r>
          </a:p>
          <a:p>
            <a:pPr marL="457200" marR="0" lvl="0" indent="-457200" algn="l" defTabSz="914400" rtl="0" eaLnBrk="0" fontAlgn="base" latinLnBrk="0" hangingPunct="0">
              <a:lnSpc>
                <a:spcPct val="90000"/>
              </a:lnSpc>
              <a:spcBef>
                <a:spcPts val="1000"/>
              </a:spcBef>
              <a:spcAft>
                <a:spcPct val="0"/>
              </a:spcAft>
              <a:buClrTx/>
              <a:buSzPct val="85000"/>
              <a:buFont typeface="Arial" panose="020B0604020202020204" pitchFamily="34" charset="0"/>
              <a:buChar char="•"/>
              <a:tabLst/>
              <a:defRPr/>
            </a:pPr>
            <a:r>
              <a:rPr kumimoji="0" lang="en-ZA" altLang="fr-FR" sz="2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Lack of holistic approach?</a:t>
            </a:r>
          </a:p>
          <a:p>
            <a:pPr marL="457200" marR="0" lvl="0" indent="-457200" algn="l" defTabSz="914400" rtl="0" eaLnBrk="0" fontAlgn="base" latinLnBrk="0" hangingPunct="0">
              <a:lnSpc>
                <a:spcPct val="90000"/>
              </a:lnSpc>
              <a:spcBef>
                <a:spcPts val="1000"/>
              </a:spcBef>
              <a:spcAft>
                <a:spcPct val="0"/>
              </a:spcAft>
              <a:buClrTx/>
              <a:buSzPct val="85000"/>
              <a:buFont typeface="Arial" panose="020B0604020202020204" pitchFamily="34" charset="0"/>
              <a:buChar char="•"/>
              <a:tabLst/>
              <a:defRPr/>
            </a:pPr>
            <a:r>
              <a:rPr kumimoji="0" lang="en-ZA" altLang="fr-FR" sz="2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Lack of funding?</a:t>
            </a:r>
          </a:p>
          <a:p>
            <a:pPr marL="0" marR="0" lvl="0" indent="0" algn="l" defTabSz="914400" rtl="0" eaLnBrk="0" fontAlgn="base" latinLnBrk="0" hangingPunct="0">
              <a:lnSpc>
                <a:spcPct val="90000"/>
              </a:lnSpc>
              <a:spcBef>
                <a:spcPts val="1000"/>
              </a:spcBef>
              <a:spcAft>
                <a:spcPct val="0"/>
              </a:spcAft>
              <a:buClrTx/>
              <a:buSzPct val="85000"/>
              <a:buFont typeface="Arial" panose="020B0604020202020204" pitchFamily="34" charset="0"/>
              <a:buNone/>
              <a:tabLst/>
              <a:defRPr/>
            </a:pPr>
            <a:endParaRPr kumimoji="0" lang="en-US" altLang="fr-FR"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7" name="Picture 6">
            <a:extLst>
              <a:ext uri="{FF2B5EF4-FFF2-40B4-BE49-F238E27FC236}">
                <a16:creationId xmlns:a16="http://schemas.microsoft.com/office/drawing/2014/main" id="{6BF4995B-5A8A-CD49-B0AE-56CCDF62E17A}"/>
              </a:ext>
            </a:extLst>
          </p:cNvPr>
          <p:cNvPicPr>
            <a:picLocks noChangeAspect="1"/>
          </p:cNvPicPr>
          <p:nvPr/>
        </p:nvPicPr>
        <p:blipFill>
          <a:blip r:embed="rId3">
            <a:alphaModFix amt="34000"/>
          </a:blip>
          <a:stretch>
            <a:fillRect/>
          </a:stretch>
        </p:blipFill>
        <p:spPr>
          <a:xfrm>
            <a:off x="877913" y="2191597"/>
            <a:ext cx="3894112" cy="3894112"/>
          </a:xfrm>
          <a:prstGeom prst="rect">
            <a:avLst/>
          </a:prstGeom>
        </p:spPr>
      </p:pic>
    </p:spTree>
    <p:extLst>
      <p:ext uri="{BB962C8B-B14F-4D97-AF65-F5344CB8AC3E}">
        <p14:creationId xmlns:p14="http://schemas.microsoft.com/office/powerpoint/2010/main" val="4164466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31C323-3BB9-E744-A06A-B8ADEBA53460}"/>
              </a:ext>
            </a:extLst>
          </p:cNvPr>
          <p:cNvSpPr>
            <a:spLocks noGrp="1"/>
          </p:cNvSpPr>
          <p:nvPr>
            <p:ph type="title"/>
          </p:nvPr>
        </p:nvSpPr>
        <p:spPr>
          <a:xfrm>
            <a:off x="839787" y="457200"/>
            <a:ext cx="9175070" cy="1600200"/>
          </a:xfrm>
        </p:spPr>
        <p:txBody>
          <a:bodyPr/>
          <a:lstStyle/>
          <a:p>
            <a:r>
              <a:rPr lang="en-US" dirty="0"/>
              <a:t>1. Background</a:t>
            </a:r>
            <a:br>
              <a:rPr lang="en-US" dirty="0"/>
            </a:br>
            <a:r>
              <a:rPr lang="en-US" dirty="0"/>
              <a:t>Claim Intervention</a:t>
            </a:r>
          </a:p>
        </p:txBody>
      </p:sp>
      <p:sp>
        <p:nvSpPr>
          <p:cNvPr id="3" name="Content Placeholder 2">
            <a:extLst>
              <a:ext uri="{FF2B5EF4-FFF2-40B4-BE49-F238E27FC236}">
                <a16:creationId xmlns:a16="http://schemas.microsoft.com/office/drawing/2014/main" id="{73D5C172-B6AA-C549-83F1-11AAD8EF3634}"/>
              </a:ext>
            </a:extLst>
          </p:cNvPr>
          <p:cNvSpPr>
            <a:spLocks noGrp="1"/>
          </p:cNvSpPr>
          <p:nvPr>
            <p:ph idx="1"/>
          </p:nvPr>
        </p:nvSpPr>
        <p:spPr>
          <a:xfrm>
            <a:off x="5901268" y="2257506"/>
            <a:ext cx="5678424" cy="5184648"/>
          </a:xfrm>
        </p:spPr>
        <p:txBody>
          <a:bodyPr>
            <a:normAutofit/>
          </a:bodyPr>
          <a:lstStyle/>
          <a:p>
            <a:pPr marL="0" indent="0">
              <a:buNone/>
            </a:pPr>
            <a:r>
              <a:rPr lang="en-ZA" sz="4400" dirty="0"/>
              <a:t>Successful claim intervention is not likely to be a one-size-fits-all approach.</a:t>
            </a:r>
          </a:p>
        </p:txBody>
      </p:sp>
      <p:sp>
        <p:nvSpPr>
          <p:cNvPr id="4" name="Text Placeholder 3">
            <a:extLst>
              <a:ext uri="{FF2B5EF4-FFF2-40B4-BE49-F238E27FC236}">
                <a16:creationId xmlns:a16="http://schemas.microsoft.com/office/drawing/2014/main" id="{FC9157D3-5BE4-634F-8AA9-A4DB43183059}"/>
              </a:ext>
            </a:extLst>
          </p:cNvPr>
          <p:cNvSpPr>
            <a:spLocks noGrp="1"/>
          </p:cNvSpPr>
          <p:nvPr>
            <p:ph type="body" sz="half" idx="2"/>
          </p:nvPr>
        </p:nvSpPr>
        <p:spPr>
          <a:solidFill>
            <a:schemeClr val="accent1">
              <a:lumMod val="20000"/>
              <a:lumOff val="80000"/>
            </a:schemeClr>
          </a:solidFill>
        </p:spPr>
        <p:txBody>
          <a:bodyPr>
            <a:noAutofit/>
          </a:bodyPr>
          <a:lstStyle/>
          <a:p>
            <a:pPr marL="457200" indent="-457200">
              <a:buFont typeface="Arial" panose="020B0604020202020204" pitchFamily="34" charset="0"/>
              <a:buChar char="•"/>
            </a:pPr>
            <a:r>
              <a:rPr lang="en-ZA" sz="2800" b="1" dirty="0">
                <a:latin typeface="+mn-lt"/>
              </a:rPr>
              <a:t>Mental health;</a:t>
            </a:r>
          </a:p>
          <a:p>
            <a:pPr marL="457200" indent="-457200">
              <a:buFont typeface="Arial" panose="020B0604020202020204" pitchFamily="34" charset="0"/>
              <a:buChar char="•"/>
            </a:pPr>
            <a:r>
              <a:rPr lang="en-ZA" sz="2800" b="1" dirty="0">
                <a:latin typeface="+mn-lt"/>
              </a:rPr>
              <a:t>Musculoskeletal</a:t>
            </a:r>
            <a:r>
              <a:rPr lang="en-ZA" sz="2800" dirty="0">
                <a:latin typeface="+mn-lt"/>
              </a:rPr>
              <a:t>; and</a:t>
            </a:r>
          </a:p>
          <a:p>
            <a:pPr marL="457200" indent="-457200">
              <a:buFont typeface="Arial" panose="020B0604020202020204" pitchFamily="34" charset="0"/>
              <a:buChar char="•"/>
            </a:pPr>
            <a:r>
              <a:rPr lang="en-ZA" sz="2800" b="1" dirty="0">
                <a:latin typeface="+mn-lt"/>
              </a:rPr>
              <a:t>Circulatory issues</a:t>
            </a:r>
          </a:p>
          <a:p>
            <a:r>
              <a:rPr lang="en-ZA" sz="2800" dirty="0">
                <a:latin typeface="+mn-lt"/>
              </a:rPr>
              <a:t>consistently included in literature as </a:t>
            </a:r>
            <a:r>
              <a:rPr lang="en-ZA" sz="2800" b="1" dirty="0">
                <a:latin typeface="+mn-lt"/>
              </a:rPr>
              <a:t>predominant causes </a:t>
            </a:r>
            <a:r>
              <a:rPr lang="en-ZA" sz="2800" dirty="0">
                <a:latin typeface="+mn-lt"/>
              </a:rPr>
              <a:t>of disability experienced or anticipated.</a:t>
            </a:r>
          </a:p>
        </p:txBody>
      </p:sp>
    </p:spTree>
    <p:extLst>
      <p:ext uri="{BB962C8B-B14F-4D97-AF65-F5344CB8AC3E}">
        <p14:creationId xmlns:p14="http://schemas.microsoft.com/office/powerpoint/2010/main" val="346619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AD55EA-9890-304C-A782-125055B39BEE}"/>
              </a:ext>
            </a:extLst>
          </p:cNvPr>
          <p:cNvSpPr>
            <a:spLocks noGrp="1"/>
          </p:cNvSpPr>
          <p:nvPr>
            <p:ph type="title"/>
          </p:nvPr>
        </p:nvSpPr>
        <p:spPr/>
        <p:txBody>
          <a:bodyPr/>
          <a:lstStyle/>
          <a:p>
            <a:r>
              <a:rPr lang="en-US" dirty="0"/>
              <a:t>1. Background</a:t>
            </a:r>
            <a:br>
              <a:rPr lang="en-US" dirty="0"/>
            </a:br>
            <a:r>
              <a:rPr lang="en-US" dirty="0"/>
              <a:t>Claim factors significant to RTW</a:t>
            </a:r>
          </a:p>
        </p:txBody>
      </p:sp>
      <p:sp>
        <p:nvSpPr>
          <p:cNvPr id="5" name="Text Placeholder 4">
            <a:extLst>
              <a:ext uri="{FF2B5EF4-FFF2-40B4-BE49-F238E27FC236}">
                <a16:creationId xmlns:a16="http://schemas.microsoft.com/office/drawing/2014/main" id="{C7187B97-E9AD-F243-A049-2C67F0081DE2}"/>
              </a:ext>
            </a:extLst>
          </p:cNvPr>
          <p:cNvSpPr>
            <a:spLocks noGrp="1"/>
          </p:cNvSpPr>
          <p:nvPr>
            <p:ph type="body" sz="half" idx="2"/>
          </p:nvPr>
        </p:nvSpPr>
        <p:spPr>
          <a:xfrm>
            <a:off x="839788" y="2438399"/>
            <a:ext cx="3558041" cy="3948091"/>
          </a:xfrm>
          <a:solidFill>
            <a:schemeClr val="accent1">
              <a:lumMod val="20000"/>
              <a:lumOff val="80000"/>
            </a:schemeClr>
          </a:solidFill>
        </p:spPr>
        <p:txBody>
          <a:bodyPr anchor="ctr">
            <a:noAutofit/>
          </a:bodyPr>
          <a:lstStyle/>
          <a:p>
            <a:r>
              <a:rPr lang="en-ZA" sz="2800" dirty="0"/>
              <a:t>The presence of both </a:t>
            </a:r>
            <a:r>
              <a:rPr lang="en-ZA" sz="2800" b="1" dirty="0"/>
              <a:t>medical</a:t>
            </a:r>
            <a:r>
              <a:rPr lang="en-ZA" sz="2800" dirty="0"/>
              <a:t> and </a:t>
            </a:r>
            <a:r>
              <a:rPr lang="en-ZA" sz="2800" b="1" dirty="0"/>
              <a:t>contextual</a:t>
            </a:r>
            <a:r>
              <a:rPr lang="en-ZA" sz="2800" dirty="0"/>
              <a:t> factors in the prediction of RTW was one of the major </a:t>
            </a:r>
            <a:r>
              <a:rPr lang="en-ZA" sz="3200" dirty="0"/>
              <a:t>conclusions</a:t>
            </a:r>
            <a:r>
              <a:rPr lang="en-ZA" sz="2800" dirty="0"/>
              <a:t> found by Hankins (2013).</a:t>
            </a:r>
            <a:endParaRPr lang="en-US" sz="2800" dirty="0"/>
          </a:p>
        </p:txBody>
      </p:sp>
      <p:pic>
        <p:nvPicPr>
          <p:cNvPr id="4" name="Content Placeholder 4">
            <a:extLst>
              <a:ext uri="{FF2B5EF4-FFF2-40B4-BE49-F238E27FC236}">
                <a16:creationId xmlns:a16="http://schemas.microsoft.com/office/drawing/2014/main" id="{F8492E05-FD7D-154C-B8C9-06CDFB9C2F6E}"/>
              </a:ext>
            </a:extLst>
          </p:cNvPr>
          <p:cNvPicPr>
            <a:picLocks noChangeAspect="1"/>
          </p:cNvPicPr>
          <p:nvPr/>
        </p:nvPicPr>
        <p:blipFill>
          <a:blip r:embed="rId2"/>
          <a:stretch>
            <a:fillRect/>
          </a:stretch>
        </p:blipFill>
        <p:spPr>
          <a:xfrm>
            <a:off x="4846562" y="606390"/>
            <a:ext cx="7081157" cy="5780101"/>
          </a:xfrm>
          <a:prstGeom prst="rect">
            <a:avLst/>
          </a:prstGeom>
        </p:spPr>
      </p:pic>
    </p:spTree>
    <p:extLst>
      <p:ext uri="{BB962C8B-B14F-4D97-AF65-F5344CB8AC3E}">
        <p14:creationId xmlns:p14="http://schemas.microsoft.com/office/powerpoint/2010/main" val="3156143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7FF3D5-C737-164D-89B0-D06BD1CFB30B}"/>
              </a:ext>
            </a:extLst>
          </p:cNvPr>
          <p:cNvSpPr>
            <a:spLocks noGrp="1"/>
          </p:cNvSpPr>
          <p:nvPr>
            <p:ph type="title"/>
          </p:nvPr>
        </p:nvSpPr>
        <p:spPr/>
        <p:txBody>
          <a:bodyPr/>
          <a:lstStyle/>
          <a:p>
            <a:r>
              <a:rPr lang="en-US" dirty="0"/>
              <a:t>2. Data</a:t>
            </a:r>
          </a:p>
        </p:txBody>
      </p:sp>
      <p:sp>
        <p:nvSpPr>
          <p:cNvPr id="4" name="Content Placeholder 3">
            <a:extLst>
              <a:ext uri="{FF2B5EF4-FFF2-40B4-BE49-F238E27FC236}">
                <a16:creationId xmlns:a16="http://schemas.microsoft.com/office/drawing/2014/main" id="{231FD229-4650-174A-9E91-2A315AF25A1F}"/>
              </a:ext>
            </a:extLst>
          </p:cNvPr>
          <p:cNvSpPr>
            <a:spLocks noGrp="1"/>
          </p:cNvSpPr>
          <p:nvPr>
            <p:ph idx="1"/>
          </p:nvPr>
        </p:nvSpPr>
        <p:spPr>
          <a:xfrm>
            <a:off x="5457372" y="836676"/>
            <a:ext cx="6108096" cy="5184648"/>
          </a:xfrm>
        </p:spPr>
        <p:txBody>
          <a:bodyPr>
            <a:noAutofit/>
          </a:bodyPr>
          <a:lstStyle/>
          <a:p>
            <a:pPr algn="just"/>
            <a:r>
              <a:rPr lang="en-ZA" sz="2500" dirty="0">
                <a:latin typeface="+mn-lt"/>
              </a:rPr>
              <a:t>Group, permanent, disability income claims of </a:t>
            </a:r>
            <a:r>
              <a:rPr lang="en-ZA" sz="2500" b="1" dirty="0">
                <a:solidFill>
                  <a:schemeClr val="accent1"/>
                </a:solidFill>
                <a:latin typeface="+mn-lt"/>
              </a:rPr>
              <a:t>large South African life insurance company</a:t>
            </a:r>
            <a:r>
              <a:rPr lang="en-ZA" sz="2500" dirty="0">
                <a:latin typeface="+mn-lt"/>
              </a:rPr>
              <a:t>.</a:t>
            </a:r>
          </a:p>
          <a:p>
            <a:pPr algn="just"/>
            <a:r>
              <a:rPr lang="en-ZA" sz="2500" dirty="0">
                <a:latin typeface="+mn-lt"/>
              </a:rPr>
              <a:t>Data included a large number of claim factors of claims that incurred over a</a:t>
            </a:r>
            <a:br>
              <a:rPr lang="en-ZA" sz="2500" dirty="0">
                <a:latin typeface="+mn-lt"/>
              </a:rPr>
            </a:br>
            <a:r>
              <a:rPr lang="en-ZA" sz="2500" b="1" dirty="0">
                <a:solidFill>
                  <a:schemeClr val="accent1"/>
                </a:solidFill>
                <a:latin typeface="+mn-lt"/>
              </a:rPr>
              <a:t>20 year period</a:t>
            </a:r>
            <a:r>
              <a:rPr lang="en-ZA" sz="2500" b="1" dirty="0">
                <a:solidFill>
                  <a:schemeClr val="accent2"/>
                </a:solidFill>
                <a:latin typeface="+mn-lt"/>
              </a:rPr>
              <a:t> </a:t>
            </a:r>
            <a:r>
              <a:rPr lang="en-ZA" sz="2500" dirty="0">
                <a:latin typeface="+mn-lt"/>
              </a:rPr>
              <a:t>(between January 1997 and November 2016).</a:t>
            </a:r>
          </a:p>
          <a:p>
            <a:pPr algn="just"/>
            <a:r>
              <a:rPr lang="en-ZA" sz="2500" dirty="0">
                <a:latin typeface="+mn-lt"/>
              </a:rPr>
              <a:t>Claims included those that have </a:t>
            </a:r>
            <a:r>
              <a:rPr lang="en-ZA" sz="2500" b="1" dirty="0">
                <a:solidFill>
                  <a:schemeClr val="accent1"/>
                </a:solidFill>
                <a:latin typeface="+mn-lt"/>
              </a:rPr>
              <a:t>terminated</a:t>
            </a:r>
            <a:r>
              <a:rPr lang="en-ZA" sz="2500" dirty="0">
                <a:latin typeface="+mn-lt"/>
              </a:rPr>
              <a:t> as well as claims which were </a:t>
            </a:r>
            <a:r>
              <a:rPr lang="en-ZA" sz="2500" b="1" dirty="0">
                <a:solidFill>
                  <a:schemeClr val="accent1"/>
                </a:solidFill>
                <a:latin typeface="+mn-lt"/>
              </a:rPr>
              <a:t>still in payment </a:t>
            </a:r>
            <a:r>
              <a:rPr lang="en-ZA" sz="2500" dirty="0">
                <a:latin typeface="+mn-lt"/>
              </a:rPr>
              <a:t>at the date of data extraction.</a:t>
            </a:r>
          </a:p>
          <a:p>
            <a:pPr algn="just"/>
            <a:r>
              <a:rPr lang="en-ZA" sz="2500" dirty="0">
                <a:latin typeface="+mn-lt"/>
              </a:rPr>
              <a:t>Claims terminated at the earlier of </a:t>
            </a:r>
            <a:r>
              <a:rPr lang="en-ZA" sz="2500" b="1" dirty="0">
                <a:solidFill>
                  <a:schemeClr val="accent1"/>
                </a:solidFill>
                <a:latin typeface="+mn-lt"/>
              </a:rPr>
              <a:t>death</a:t>
            </a:r>
            <a:r>
              <a:rPr lang="en-ZA" sz="2500" dirty="0">
                <a:latin typeface="+mn-lt"/>
              </a:rPr>
              <a:t>; reaching a specified </a:t>
            </a:r>
            <a:r>
              <a:rPr lang="en-ZA" sz="2500" b="1" dirty="0">
                <a:solidFill>
                  <a:schemeClr val="accent1"/>
                </a:solidFill>
                <a:latin typeface="+mn-lt"/>
              </a:rPr>
              <a:t>NRA</a:t>
            </a:r>
            <a:r>
              <a:rPr lang="en-ZA" sz="2500" dirty="0">
                <a:latin typeface="+mn-lt"/>
              </a:rPr>
              <a:t>; or </a:t>
            </a:r>
            <a:r>
              <a:rPr lang="en-ZA" sz="2500" b="1" dirty="0">
                <a:solidFill>
                  <a:schemeClr val="accent1"/>
                </a:solidFill>
                <a:latin typeface="+mn-lt"/>
              </a:rPr>
              <a:t>returning to work.</a:t>
            </a:r>
          </a:p>
          <a:p>
            <a:pPr algn="just"/>
            <a:r>
              <a:rPr lang="en-ZA" sz="2500" dirty="0">
                <a:latin typeface="+mn-lt"/>
              </a:rPr>
              <a:t>A total of </a:t>
            </a:r>
            <a:r>
              <a:rPr lang="en-ZA" sz="2500" b="1" dirty="0">
                <a:solidFill>
                  <a:schemeClr val="accent1"/>
                </a:solidFill>
                <a:latin typeface="+mn-lt"/>
              </a:rPr>
              <a:t>12,976 unique claims </a:t>
            </a:r>
            <a:r>
              <a:rPr lang="en-ZA" sz="2500" dirty="0">
                <a:latin typeface="+mn-lt"/>
              </a:rPr>
              <a:t>were retained.</a:t>
            </a:r>
          </a:p>
          <a:p>
            <a:pPr marL="0" indent="0" algn="just">
              <a:buNone/>
            </a:pPr>
            <a:endParaRPr lang="en-ZA" sz="2500" dirty="0">
              <a:latin typeface="+mn-lt"/>
            </a:endParaRPr>
          </a:p>
          <a:p>
            <a:pPr marL="0" indent="0" algn="just">
              <a:buNone/>
            </a:pPr>
            <a:endParaRPr lang="en-ZA" sz="2500" dirty="0">
              <a:latin typeface="+mn-lt"/>
            </a:endParaRPr>
          </a:p>
          <a:p>
            <a:pPr algn="just"/>
            <a:endParaRPr lang="en-US" sz="2500" dirty="0">
              <a:latin typeface="+mn-lt"/>
            </a:endParaRPr>
          </a:p>
        </p:txBody>
      </p:sp>
      <p:pic>
        <p:nvPicPr>
          <p:cNvPr id="7" name="Picture 6">
            <a:extLst>
              <a:ext uri="{FF2B5EF4-FFF2-40B4-BE49-F238E27FC236}">
                <a16:creationId xmlns:a16="http://schemas.microsoft.com/office/drawing/2014/main" id="{A9A3CAC4-2315-4943-A9C6-DD6933D0978E}"/>
              </a:ext>
            </a:extLst>
          </p:cNvPr>
          <p:cNvPicPr>
            <a:picLocks noChangeAspect="1"/>
          </p:cNvPicPr>
          <p:nvPr/>
        </p:nvPicPr>
        <p:blipFill>
          <a:blip r:embed="rId2">
            <a:duotone>
              <a:prstClr val="black"/>
              <a:schemeClr val="accent1">
                <a:tint val="45000"/>
                <a:satMod val="400000"/>
              </a:schemeClr>
            </a:duotone>
          </a:blip>
          <a:stretch>
            <a:fillRect/>
          </a:stretch>
        </p:blipFill>
        <p:spPr>
          <a:xfrm>
            <a:off x="382905" y="2397554"/>
            <a:ext cx="4389120" cy="3335731"/>
          </a:xfrm>
          <a:prstGeom prst="rect">
            <a:avLst/>
          </a:prstGeom>
        </p:spPr>
      </p:pic>
    </p:spTree>
    <p:extLst>
      <p:ext uri="{BB962C8B-B14F-4D97-AF65-F5344CB8AC3E}">
        <p14:creationId xmlns:p14="http://schemas.microsoft.com/office/powerpoint/2010/main" val="3632256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T Master Paris 2020  -  Read-Only  -  Compatibility Mode" id="{EBEE2B36-9F3D-4344-8EF4-2B34469FF717}" vid="{14BE48C6-E6FA-4F40-A532-13646EB24AFA}"/>
    </a:ext>
  </a:extLst>
</a:theme>
</file>

<file path=ppt/theme/theme2.xml><?xml version="1.0" encoding="utf-8"?>
<a:theme xmlns:a="http://schemas.openxmlformats.org/drawingml/2006/main" name="1_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T Master Paris 2020  -  Read-Only  -  Compatibility Mode" id="{EBEE2B36-9F3D-4344-8EF4-2B34469FF717}" vid="{14BE48C6-E6FA-4F40-A532-13646EB24AF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3256</Words>
  <Application>Microsoft Office PowerPoint</Application>
  <PresentationFormat>Grand écran</PresentationFormat>
  <Paragraphs>339</Paragraphs>
  <Slides>46</Slides>
  <Notes>13</Notes>
  <HiddenSlides>0</HiddenSlides>
  <MMClips>0</MMClips>
  <ScaleCrop>false</ScaleCrop>
  <HeadingPairs>
    <vt:vector size="6" baseType="variant">
      <vt:variant>
        <vt:lpstr>Polices utilisées</vt:lpstr>
      </vt:variant>
      <vt:variant>
        <vt:i4>6</vt:i4>
      </vt:variant>
      <vt:variant>
        <vt:lpstr>Thème</vt:lpstr>
      </vt:variant>
      <vt:variant>
        <vt:i4>2</vt:i4>
      </vt:variant>
      <vt:variant>
        <vt:lpstr>Titres des diapositives</vt:lpstr>
      </vt:variant>
      <vt:variant>
        <vt:i4>46</vt:i4>
      </vt:variant>
    </vt:vector>
  </HeadingPairs>
  <TitlesOfParts>
    <vt:vector size="54" baseType="lpstr">
      <vt:lpstr>Arial</vt:lpstr>
      <vt:lpstr>Calibri</vt:lpstr>
      <vt:lpstr>Roboto</vt:lpstr>
      <vt:lpstr>Tw Cen MT</vt:lpstr>
      <vt:lpstr>Verdana</vt:lpstr>
      <vt:lpstr>Wingdings</vt:lpstr>
      <vt:lpstr>Thème Office</vt:lpstr>
      <vt:lpstr>1_Thème Office</vt:lpstr>
      <vt:lpstr>Présentation PowerPoint</vt:lpstr>
      <vt:lpstr>Présentation PowerPoint</vt:lpstr>
      <vt:lpstr>Outline</vt:lpstr>
      <vt:lpstr>1. Background disability insurance in South Africa</vt:lpstr>
      <vt:lpstr>1. Background Claim intervention</vt:lpstr>
      <vt:lpstr>1. Background Claim intervention</vt:lpstr>
      <vt:lpstr>1. Background Claim Intervention</vt:lpstr>
      <vt:lpstr>1. Background Claim factors significant to RTW</vt:lpstr>
      <vt:lpstr>2. Data</vt:lpstr>
      <vt:lpstr>2. Data  Claim factors</vt:lpstr>
      <vt:lpstr>2. Data Claim outcome</vt:lpstr>
      <vt:lpstr>2. Data Claim intervention</vt:lpstr>
      <vt:lpstr>2. Data Claim intervention</vt:lpstr>
      <vt:lpstr>2. Data  limitations</vt:lpstr>
      <vt:lpstr>3. Methodology</vt:lpstr>
      <vt:lpstr>3. Methodology</vt:lpstr>
      <vt:lpstr>3. Methodology Multivariate regression</vt:lpstr>
      <vt:lpstr>Présentation PowerPoint</vt:lpstr>
      <vt:lpstr>3. Methodology Intervened subgroup critical analysis</vt:lpstr>
      <vt:lpstr>4. Results</vt:lpstr>
      <vt:lpstr>4. Results (EXP) Age</vt:lpstr>
      <vt:lpstr>4. Results (EXP) sex</vt:lpstr>
      <vt:lpstr>Associations: AGE and Sex</vt:lpstr>
      <vt:lpstr>Associations: Age and Salary</vt:lpstr>
      <vt:lpstr>Associations: Age and Salary</vt:lpstr>
      <vt:lpstr>4. Results (exp) Education level</vt:lpstr>
      <vt:lpstr>4. Results (EXP) Occupation level</vt:lpstr>
      <vt:lpstr>4. Results (EXP) Replacement ratio</vt:lpstr>
      <vt:lpstr>4. Results (EXP) Cause of disability</vt:lpstr>
      <vt:lpstr>4. Results (exp) Claim intervention</vt:lpstr>
      <vt:lpstr>4. Results (EXP) Claim intervention</vt:lpstr>
      <vt:lpstr>4. Results Intervened subgroup</vt:lpstr>
      <vt:lpstr>4. Results (INTv)  Age</vt:lpstr>
      <vt:lpstr>4. Results (INTv) Age</vt:lpstr>
      <vt:lpstr>4. Results (INTv) Age</vt:lpstr>
      <vt:lpstr>4. Results (INTv) Sex</vt:lpstr>
      <vt:lpstr>4. Results (INTv) Education level</vt:lpstr>
      <vt:lpstr>4. Results (INTv) Occupation level</vt:lpstr>
      <vt:lpstr>4. Results (INTv) Replacement ratio</vt:lpstr>
      <vt:lpstr>4. Results (INTv) Cause of disability</vt:lpstr>
      <vt:lpstr>4. Results (INTv) Cause of disability</vt:lpstr>
      <vt:lpstr>5. Conclusion Who were Selected and impact on RTW</vt:lpstr>
      <vt:lpstr>5. Conclusion Intervention impact  on outcome</vt:lpstr>
      <vt:lpstr>5 Conclusion Next steps</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Samuel CYWIE</dc:creator>
  <cp:lastModifiedBy>Benoit BENNETOT</cp:lastModifiedBy>
  <cp:revision>23</cp:revision>
  <dcterms:created xsi:type="dcterms:W3CDTF">2020-01-19T10:38:42Z</dcterms:created>
  <dcterms:modified xsi:type="dcterms:W3CDTF">2020-04-02T15:10:06Z</dcterms:modified>
</cp:coreProperties>
</file>