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5" r:id="rId3"/>
    <p:sldId id="281" r:id="rId4"/>
    <p:sldId id="282" r:id="rId5"/>
    <p:sldId id="283" r:id="rId6"/>
    <p:sldId id="274" r:id="rId7"/>
    <p:sldId id="276" r:id="rId8"/>
    <p:sldId id="275" r:id="rId9"/>
    <p:sldId id="279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ACD1F-AC49-4BAE-97A6-CE69DAD9EEE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A9DF53A-A51E-4B5B-8409-3D44EDC11795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err="1" smtClean="0"/>
            <a:t>Algo</a:t>
          </a:r>
          <a:r>
            <a:rPr lang="fr-FR" dirty="0" smtClean="0"/>
            <a:t> 1</a:t>
          </a:r>
          <a:endParaRPr lang="fr-FR" dirty="0"/>
        </a:p>
      </dgm:t>
    </dgm:pt>
    <dgm:pt modelId="{CC384EB0-29C5-4A03-A1D7-FCE9600AC0C8}" type="parTrans" cxnId="{22134D5B-5FE1-474D-ADBA-B582BDAB6AC7}">
      <dgm:prSet/>
      <dgm:spPr/>
      <dgm:t>
        <a:bodyPr/>
        <a:lstStyle/>
        <a:p>
          <a:endParaRPr lang="fr-FR"/>
        </a:p>
      </dgm:t>
    </dgm:pt>
    <dgm:pt modelId="{41BB4A02-7080-4098-8BDE-0A7792E62553}" type="sibTrans" cxnId="{22134D5B-5FE1-474D-ADBA-B582BDAB6AC7}">
      <dgm:prSet/>
      <dgm:spPr/>
      <dgm:t>
        <a:bodyPr/>
        <a:lstStyle/>
        <a:p>
          <a:endParaRPr lang="fr-FR"/>
        </a:p>
      </dgm:t>
    </dgm:pt>
    <dgm:pt modelId="{7DCA8149-25B7-4A34-A879-616C5DA6E22D}">
      <dgm:prSet phldrT="[Texte]"/>
      <dgm:spPr/>
      <dgm:t>
        <a:bodyPr/>
        <a:lstStyle/>
        <a:p>
          <a:r>
            <a:rPr lang="fr-FR" dirty="0" err="1" smtClean="0"/>
            <a:t>Algo</a:t>
          </a:r>
          <a:r>
            <a:rPr lang="fr-FR" dirty="0" smtClean="0"/>
            <a:t> 2</a:t>
          </a:r>
          <a:endParaRPr lang="fr-FR" dirty="0"/>
        </a:p>
      </dgm:t>
    </dgm:pt>
    <dgm:pt modelId="{1757937E-CB5D-447D-91B2-6559157FF422}" type="parTrans" cxnId="{C86B636E-6861-4A20-AC2C-05B1384778D8}">
      <dgm:prSet/>
      <dgm:spPr/>
      <dgm:t>
        <a:bodyPr/>
        <a:lstStyle/>
        <a:p>
          <a:endParaRPr lang="fr-FR"/>
        </a:p>
      </dgm:t>
    </dgm:pt>
    <dgm:pt modelId="{4943833C-E41C-400F-B524-B3F9B5402C1C}" type="sibTrans" cxnId="{C86B636E-6861-4A20-AC2C-05B1384778D8}">
      <dgm:prSet/>
      <dgm:spPr/>
      <dgm:t>
        <a:bodyPr/>
        <a:lstStyle/>
        <a:p>
          <a:endParaRPr lang="fr-FR"/>
        </a:p>
      </dgm:t>
    </dgm:pt>
    <dgm:pt modelId="{31D73033-82D1-4092-99B9-1EF3977BC1E6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 err="1" smtClean="0"/>
            <a:t>Algo</a:t>
          </a:r>
          <a:r>
            <a:rPr lang="fr-FR" dirty="0" smtClean="0"/>
            <a:t> n</a:t>
          </a:r>
          <a:endParaRPr lang="fr-FR" dirty="0"/>
        </a:p>
      </dgm:t>
    </dgm:pt>
    <dgm:pt modelId="{BBEA3B0E-5C97-4B20-97CC-70DCA806E7AC}" type="parTrans" cxnId="{08E4AFC5-1F1E-48B9-9024-261D3A99CB75}">
      <dgm:prSet/>
      <dgm:spPr/>
      <dgm:t>
        <a:bodyPr/>
        <a:lstStyle/>
        <a:p>
          <a:endParaRPr lang="fr-FR"/>
        </a:p>
      </dgm:t>
    </dgm:pt>
    <dgm:pt modelId="{091FDB76-5DE5-433F-8CB7-A91004584D93}" type="sibTrans" cxnId="{08E4AFC5-1F1E-48B9-9024-261D3A99CB75}">
      <dgm:prSet/>
      <dgm:spPr/>
      <dgm:t>
        <a:bodyPr/>
        <a:lstStyle/>
        <a:p>
          <a:endParaRPr lang="fr-FR"/>
        </a:p>
      </dgm:t>
    </dgm:pt>
    <dgm:pt modelId="{1BEACB1D-ABBE-4FF8-8414-F5A7F6369E77}" type="pres">
      <dgm:prSet presAssocID="{900ACD1F-AC49-4BAE-97A6-CE69DAD9EEE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69DCC4B-2F89-4FDD-AF42-98839530F2F0}" type="pres">
      <dgm:prSet presAssocID="{AA9DF53A-A51E-4B5B-8409-3D44EDC11795}" presName="gear1" presStyleLbl="node1" presStyleIdx="0" presStyleCnt="3" custScaleX="12346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B6148D-611F-432F-A6CE-C388C0C19E13}" type="pres">
      <dgm:prSet presAssocID="{AA9DF53A-A51E-4B5B-8409-3D44EDC11795}" presName="gear1srcNode" presStyleLbl="node1" presStyleIdx="0" presStyleCnt="3"/>
      <dgm:spPr/>
      <dgm:t>
        <a:bodyPr/>
        <a:lstStyle/>
        <a:p>
          <a:endParaRPr lang="fr-FR"/>
        </a:p>
      </dgm:t>
    </dgm:pt>
    <dgm:pt modelId="{0D13EE35-1DBD-42CA-BF0E-770943FF4F9D}" type="pres">
      <dgm:prSet presAssocID="{AA9DF53A-A51E-4B5B-8409-3D44EDC11795}" presName="gear1dstNode" presStyleLbl="node1" presStyleIdx="0" presStyleCnt="3"/>
      <dgm:spPr/>
      <dgm:t>
        <a:bodyPr/>
        <a:lstStyle/>
        <a:p>
          <a:endParaRPr lang="fr-FR"/>
        </a:p>
      </dgm:t>
    </dgm:pt>
    <dgm:pt modelId="{2768FFC0-8F38-40AF-816C-6CF9B3519848}" type="pres">
      <dgm:prSet presAssocID="{7DCA8149-25B7-4A34-A879-616C5DA6E22D}" presName="gear2" presStyleLbl="node1" presStyleIdx="1" presStyleCnt="3" custScaleX="11661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7350DD-404A-4914-9539-B5FB18538C20}" type="pres">
      <dgm:prSet presAssocID="{7DCA8149-25B7-4A34-A879-616C5DA6E22D}" presName="gear2srcNode" presStyleLbl="node1" presStyleIdx="1" presStyleCnt="3"/>
      <dgm:spPr/>
      <dgm:t>
        <a:bodyPr/>
        <a:lstStyle/>
        <a:p>
          <a:endParaRPr lang="fr-FR"/>
        </a:p>
      </dgm:t>
    </dgm:pt>
    <dgm:pt modelId="{2E35C0A7-AFBA-4044-BDD0-5BB9949233B6}" type="pres">
      <dgm:prSet presAssocID="{7DCA8149-25B7-4A34-A879-616C5DA6E22D}" presName="gear2dstNode" presStyleLbl="node1" presStyleIdx="1" presStyleCnt="3"/>
      <dgm:spPr/>
      <dgm:t>
        <a:bodyPr/>
        <a:lstStyle/>
        <a:p>
          <a:endParaRPr lang="fr-FR"/>
        </a:p>
      </dgm:t>
    </dgm:pt>
    <dgm:pt modelId="{411145C0-356E-4469-A8DB-C33818C58436}" type="pres">
      <dgm:prSet presAssocID="{31D73033-82D1-4092-99B9-1EF3977BC1E6}" presName="gear3" presStyleLbl="node1" presStyleIdx="2" presStyleCnt="3" custScaleX="134428" custScaleY="127384"/>
      <dgm:spPr/>
      <dgm:t>
        <a:bodyPr/>
        <a:lstStyle/>
        <a:p>
          <a:endParaRPr lang="fr-FR"/>
        </a:p>
      </dgm:t>
    </dgm:pt>
    <dgm:pt modelId="{508D427F-E62D-4660-9430-C7DEC5B6BF39}" type="pres">
      <dgm:prSet presAssocID="{31D73033-82D1-4092-99B9-1EF3977BC1E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835137-3BA6-4C2A-9428-2D82C24909FE}" type="pres">
      <dgm:prSet presAssocID="{31D73033-82D1-4092-99B9-1EF3977BC1E6}" presName="gear3srcNode" presStyleLbl="node1" presStyleIdx="2" presStyleCnt="3"/>
      <dgm:spPr/>
      <dgm:t>
        <a:bodyPr/>
        <a:lstStyle/>
        <a:p>
          <a:endParaRPr lang="fr-FR"/>
        </a:p>
      </dgm:t>
    </dgm:pt>
    <dgm:pt modelId="{27CCD948-FAC2-424D-B4B4-6F0DF194E17B}" type="pres">
      <dgm:prSet presAssocID="{31D73033-82D1-4092-99B9-1EF3977BC1E6}" presName="gear3dstNode" presStyleLbl="node1" presStyleIdx="2" presStyleCnt="3"/>
      <dgm:spPr/>
      <dgm:t>
        <a:bodyPr/>
        <a:lstStyle/>
        <a:p>
          <a:endParaRPr lang="fr-FR"/>
        </a:p>
      </dgm:t>
    </dgm:pt>
    <dgm:pt modelId="{1CC4329A-D651-4C21-A9B6-FD470A7E3396}" type="pres">
      <dgm:prSet presAssocID="{41BB4A02-7080-4098-8BDE-0A7792E62553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DDD6108C-5E26-4CD4-A576-1C7F9057DA47}" type="pres">
      <dgm:prSet presAssocID="{4943833C-E41C-400F-B524-B3F9B5402C1C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EEAA9F9B-AB32-4435-8923-E4AE51391875}" type="pres">
      <dgm:prSet presAssocID="{091FDB76-5DE5-433F-8CB7-A91004584D93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54AC4B31-BB63-468C-8761-C30ADB97FF87}" type="presOf" srcId="{AA9DF53A-A51E-4B5B-8409-3D44EDC11795}" destId="{E3B6148D-611F-432F-A6CE-C388C0C19E13}" srcOrd="1" destOrd="0" presId="urn:microsoft.com/office/officeart/2005/8/layout/gear1"/>
    <dgm:cxn modelId="{798096C7-F922-42D9-BEBF-6BA69C64DE51}" type="presOf" srcId="{31D73033-82D1-4092-99B9-1EF3977BC1E6}" destId="{27CCD948-FAC2-424D-B4B4-6F0DF194E17B}" srcOrd="3" destOrd="0" presId="urn:microsoft.com/office/officeart/2005/8/layout/gear1"/>
    <dgm:cxn modelId="{DD5C1297-8622-4383-8559-33B3BD994BEA}" type="presOf" srcId="{AA9DF53A-A51E-4B5B-8409-3D44EDC11795}" destId="{569DCC4B-2F89-4FDD-AF42-98839530F2F0}" srcOrd="0" destOrd="0" presId="urn:microsoft.com/office/officeart/2005/8/layout/gear1"/>
    <dgm:cxn modelId="{08E4AFC5-1F1E-48B9-9024-261D3A99CB75}" srcId="{900ACD1F-AC49-4BAE-97A6-CE69DAD9EEE9}" destId="{31D73033-82D1-4092-99B9-1EF3977BC1E6}" srcOrd="2" destOrd="0" parTransId="{BBEA3B0E-5C97-4B20-97CC-70DCA806E7AC}" sibTransId="{091FDB76-5DE5-433F-8CB7-A91004584D93}"/>
    <dgm:cxn modelId="{78C4E908-7E78-43E9-BCFF-5CCEC65C500C}" type="presOf" srcId="{091FDB76-5DE5-433F-8CB7-A91004584D93}" destId="{EEAA9F9B-AB32-4435-8923-E4AE51391875}" srcOrd="0" destOrd="0" presId="urn:microsoft.com/office/officeart/2005/8/layout/gear1"/>
    <dgm:cxn modelId="{FF967D1C-E6C4-4F54-BD82-0B8D0FD75A3D}" type="presOf" srcId="{7DCA8149-25B7-4A34-A879-616C5DA6E22D}" destId="{2E35C0A7-AFBA-4044-BDD0-5BB9949233B6}" srcOrd="2" destOrd="0" presId="urn:microsoft.com/office/officeart/2005/8/layout/gear1"/>
    <dgm:cxn modelId="{76912B4E-06A0-43E3-B9A5-3EC6D149573C}" type="presOf" srcId="{7DCA8149-25B7-4A34-A879-616C5DA6E22D}" destId="{2768FFC0-8F38-40AF-816C-6CF9B3519848}" srcOrd="0" destOrd="0" presId="urn:microsoft.com/office/officeart/2005/8/layout/gear1"/>
    <dgm:cxn modelId="{CBA6760F-037B-4785-8A9B-5D31DE6C215E}" type="presOf" srcId="{31D73033-82D1-4092-99B9-1EF3977BC1E6}" destId="{22835137-3BA6-4C2A-9428-2D82C24909FE}" srcOrd="2" destOrd="0" presId="urn:microsoft.com/office/officeart/2005/8/layout/gear1"/>
    <dgm:cxn modelId="{BF53BAD7-2AE4-4539-B1DC-19A64BC604D3}" type="presOf" srcId="{4943833C-E41C-400F-B524-B3F9B5402C1C}" destId="{DDD6108C-5E26-4CD4-A576-1C7F9057DA47}" srcOrd="0" destOrd="0" presId="urn:microsoft.com/office/officeart/2005/8/layout/gear1"/>
    <dgm:cxn modelId="{E7C9C832-AF61-4D25-A0A7-96573C958A0E}" type="presOf" srcId="{31D73033-82D1-4092-99B9-1EF3977BC1E6}" destId="{411145C0-356E-4469-A8DB-C33818C58436}" srcOrd="0" destOrd="0" presId="urn:microsoft.com/office/officeart/2005/8/layout/gear1"/>
    <dgm:cxn modelId="{629FDF92-1297-4557-B3E3-B1D985CA1095}" type="presOf" srcId="{900ACD1F-AC49-4BAE-97A6-CE69DAD9EEE9}" destId="{1BEACB1D-ABBE-4FF8-8414-F5A7F6369E77}" srcOrd="0" destOrd="0" presId="urn:microsoft.com/office/officeart/2005/8/layout/gear1"/>
    <dgm:cxn modelId="{EF427714-5CD8-46CE-97DF-EBE3AA054CC0}" type="presOf" srcId="{AA9DF53A-A51E-4B5B-8409-3D44EDC11795}" destId="{0D13EE35-1DBD-42CA-BF0E-770943FF4F9D}" srcOrd="2" destOrd="0" presId="urn:microsoft.com/office/officeart/2005/8/layout/gear1"/>
    <dgm:cxn modelId="{F577FFAC-A9C5-42DC-B948-E3C181BF318E}" type="presOf" srcId="{41BB4A02-7080-4098-8BDE-0A7792E62553}" destId="{1CC4329A-D651-4C21-A9B6-FD470A7E3396}" srcOrd="0" destOrd="0" presId="urn:microsoft.com/office/officeart/2005/8/layout/gear1"/>
    <dgm:cxn modelId="{C86B636E-6861-4A20-AC2C-05B1384778D8}" srcId="{900ACD1F-AC49-4BAE-97A6-CE69DAD9EEE9}" destId="{7DCA8149-25B7-4A34-A879-616C5DA6E22D}" srcOrd="1" destOrd="0" parTransId="{1757937E-CB5D-447D-91B2-6559157FF422}" sibTransId="{4943833C-E41C-400F-B524-B3F9B5402C1C}"/>
    <dgm:cxn modelId="{128B4CD2-5B70-4593-BF7F-2DF91242BC59}" type="presOf" srcId="{7DCA8149-25B7-4A34-A879-616C5DA6E22D}" destId="{457350DD-404A-4914-9539-B5FB18538C20}" srcOrd="1" destOrd="0" presId="urn:microsoft.com/office/officeart/2005/8/layout/gear1"/>
    <dgm:cxn modelId="{94CCDBCB-96D3-410D-B9D7-BC4DDD38C2B5}" type="presOf" srcId="{31D73033-82D1-4092-99B9-1EF3977BC1E6}" destId="{508D427F-E62D-4660-9430-C7DEC5B6BF39}" srcOrd="1" destOrd="0" presId="urn:microsoft.com/office/officeart/2005/8/layout/gear1"/>
    <dgm:cxn modelId="{22134D5B-5FE1-474D-ADBA-B582BDAB6AC7}" srcId="{900ACD1F-AC49-4BAE-97A6-CE69DAD9EEE9}" destId="{AA9DF53A-A51E-4B5B-8409-3D44EDC11795}" srcOrd="0" destOrd="0" parTransId="{CC384EB0-29C5-4A03-A1D7-FCE9600AC0C8}" sibTransId="{41BB4A02-7080-4098-8BDE-0A7792E62553}"/>
    <dgm:cxn modelId="{C6FAD1EA-9948-4A88-A74B-F1ABFA4A4DF4}" type="presParOf" srcId="{1BEACB1D-ABBE-4FF8-8414-F5A7F6369E77}" destId="{569DCC4B-2F89-4FDD-AF42-98839530F2F0}" srcOrd="0" destOrd="0" presId="urn:microsoft.com/office/officeart/2005/8/layout/gear1"/>
    <dgm:cxn modelId="{860CAEF4-26A6-4340-8473-84CE26BC42C8}" type="presParOf" srcId="{1BEACB1D-ABBE-4FF8-8414-F5A7F6369E77}" destId="{E3B6148D-611F-432F-A6CE-C388C0C19E13}" srcOrd="1" destOrd="0" presId="urn:microsoft.com/office/officeart/2005/8/layout/gear1"/>
    <dgm:cxn modelId="{99E92880-135A-4DC4-B039-F649646CABD2}" type="presParOf" srcId="{1BEACB1D-ABBE-4FF8-8414-F5A7F6369E77}" destId="{0D13EE35-1DBD-42CA-BF0E-770943FF4F9D}" srcOrd="2" destOrd="0" presId="urn:microsoft.com/office/officeart/2005/8/layout/gear1"/>
    <dgm:cxn modelId="{C486698A-7CC9-4CC3-A1AE-F8E71040817F}" type="presParOf" srcId="{1BEACB1D-ABBE-4FF8-8414-F5A7F6369E77}" destId="{2768FFC0-8F38-40AF-816C-6CF9B3519848}" srcOrd="3" destOrd="0" presId="urn:microsoft.com/office/officeart/2005/8/layout/gear1"/>
    <dgm:cxn modelId="{A3DB3EB2-DD31-4A2A-9C73-F7D4A2D4F1E7}" type="presParOf" srcId="{1BEACB1D-ABBE-4FF8-8414-F5A7F6369E77}" destId="{457350DD-404A-4914-9539-B5FB18538C20}" srcOrd="4" destOrd="0" presId="urn:microsoft.com/office/officeart/2005/8/layout/gear1"/>
    <dgm:cxn modelId="{6C722E69-BCEF-4FFA-A31B-919142EDF1DD}" type="presParOf" srcId="{1BEACB1D-ABBE-4FF8-8414-F5A7F6369E77}" destId="{2E35C0A7-AFBA-4044-BDD0-5BB9949233B6}" srcOrd="5" destOrd="0" presId="urn:microsoft.com/office/officeart/2005/8/layout/gear1"/>
    <dgm:cxn modelId="{0009FEC2-1601-4188-86F4-55E05B209774}" type="presParOf" srcId="{1BEACB1D-ABBE-4FF8-8414-F5A7F6369E77}" destId="{411145C0-356E-4469-A8DB-C33818C58436}" srcOrd="6" destOrd="0" presId="urn:microsoft.com/office/officeart/2005/8/layout/gear1"/>
    <dgm:cxn modelId="{A47BA0F9-1640-4E57-9153-BA085BD57BF0}" type="presParOf" srcId="{1BEACB1D-ABBE-4FF8-8414-F5A7F6369E77}" destId="{508D427F-E62D-4660-9430-C7DEC5B6BF39}" srcOrd="7" destOrd="0" presId="urn:microsoft.com/office/officeart/2005/8/layout/gear1"/>
    <dgm:cxn modelId="{E01E660D-0753-4B0B-90B7-8C5887040B49}" type="presParOf" srcId="{1BEACB1D-ABBE-4FF8-8414-F5A7F6369E77}" destId="{22835137-3BA6-4C2A-9428-2D82C24909FE}" srcOrd="8" destOrd="0" presId="urn:microsoft.com/office/officeart/2005/8/layout/gear1"/>
    <dgm:cxn modelId="{1930E019-C07C-43CD-B0F0-57B3C5FF674E}" type="presParOf" srcId="{1BEACB1D-ABBE-4FF8-8414-F5A7F6369E77}" destId="{27CCD948-FAC2-424D-B4B4-6F0DF194E17B}" srcOrd="9" destOrd="0" presId="urn:microsoft.com/office/officeart/2005/8/layout/gear1"/>
    <dgm:cxn modelId="{4EE49F50-DC54-48D4-BAEF-C528ECB487FB}" type="presParOf" srcId="{1BEACB1D-ABBE-4FF8-8414-F5A7F6369E77}" destId="{1CC4329A-D651-4C21-A9B6-FD470A7E3396}" srcOrd="10" destOrd="0" presId="urn:microsoft.com/office/officeart/2005/8/layout/gear1"/>
    <dgm:cxn modelId="{B420FD39-09B6-45F1-A4AD-E53B1DAB7369}" type="presParOf" srcId="{1BEACB1D-ABBE-4FF8-8414-F5A7F6369E77}" destId="{DDD6108C-5E26-4CD4-A576-1C7F9057DA47}" srcOrd="11" destOrd="0" presId="urn:microsoft.com/office/officeart/2005/8/layout/gear1"/>
    <dgm:cxn modelId="{22D08E94-BC3C-43ED-A691-A8C0C505B27E}" type="presParOf" srcId="{1BEACB1D-ABBE-4FF8-8414-F5A7F6369E77}" destId="{EEAA9F9B-AB32-4435-8923-E4AE5139187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DCC4B-2F89-4FDD-AF42-98839530F2F0}">
      <dsp:nvSpPr>
        <dsp:cNvPr id="0" name=""/>
        <dsp:cNvSpPr/>
      </dsp:nvSpPr>
      <dsp:spPr>
        <a:xfrm>
          <a:off x="928337" y="1008193"/>
          <a:ext cx="1417798" cy="1148377"/>
        </a:xfrm>
        <a:prstGeom prst="gear9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Algo</a:t>
          </a:r>
          <a:r>
            <a:rPr lang="fr-FR" sz="1400" kern="1200" dirty="0" smtClean="0"/>
            <a:t> 1</a:t>
          </a:r>
          <a:endParaRPr lang="fr-FR" sz="1400" kern="1200" dirty="0"/>
        </a:p>
      </dsp:txBody>
      <dsp:txXfrm>
        <a:off x="1193241" y="1277195"/>
        <a:ext cx="887990" cy="590289"/>
      </dsp:txXfrm>
    </dsp:sp>
    <dsp:sp modelId="{2768FFC0-8F38-40AF-816C-6CF9B3519848}">
      <dsp:nvSpPr>
        <dsp:cNvPr id="0" name=""/>
        <dsp:cNvSpPr/>
      </dsp:nvSpPr>
      <dsp:spPr>
        <a:xfrm>
          <a:off x="325526" y="736758"/>
          <a:ext cx="973932" cy="83518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Algo</a:t>
          </a:r>
          <a:r>
            <a:rPr lang="fr-FR" sz="1400" kern="1200" dirty="0" smtClean="0"/>
            <a:t> 2</a:t>
          </a:r>
          <a:endParaRPr lang="fr-FR" sz="1400" kern="1200" dirty="0"/>
        </a:p>
      </dsp:txBody>
      <dsp:txXfrm>
        <a:off x="555955" y="948289"/>
        <a:ext cx="513074" cy="412121"/>
      </dsp:txXfrm>
    </dsp:sp>
    <dsp:sp modelId="{411145C0-356E-4469-A8DB-C33818C58436}">
      <dsp:nvSpPr>
        <dsp:cNvPr id="0" name=""/>
        <dsp:cNvSpPr/>
      </dsp:nvSpPr>
      <dsp:spPr>
        <a:xfrm rot="20700000">
          <a:off x="711276" y="59073"/>
          <a:ext cx="1121135" cy="1021296"/>
        </a:xfrm>
        <a:prstGeom prst="gear6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Algo</a:t>
          </a:r>
          <a:r>
            <a:rPr lang="fr-FR" sz="1400" kern="1200" dirty="0" smtClean="0"/>
            <a:t> n</a:t>
          </a:r>
          <a:endParaRPr lang="fr-FR" sz="1400" kern="1200" dirty="0"/>
        </a:p>
      </dsp:txBody>
      <dsp:txXfrm rot="-20700000">
        <a:off x="963096" y="277152"/>
        <a:ext cx="617496" cy="585139"/>
      </dsp:txXfrm>
    </dsp:sp>
    <dsp:sp modelId="{1CC4329A-D651-4C21-A9B6-FD470A7E3396}">
      <dsp:nvSpPr>
        <dsp:cNvPr id="0" name=""/>
        <dsp:cNvSpPr/>
      </dsp:nvSpPr>
      <dsp:spPr>
        <a:xfrm>
          <a:off x="953462" y="846653"/>
          <a:ext cx="1469923" cy="1469923"/>
        </a:xfrm>
        <a:prstGeom prst="circularArrow">
          <a:avLst>
            <a:gd name="adj1" fmla="val 4687"/>
            <a:gd name="adj2" fmla="val 299029"/>
            <a:gd name="adj3" fmla="val 2427901"/>
            <a:gd name="adj4" fmla="val 1606654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6108C-5E26-4CD4-A576-1C7F9057DA47}">
      <dsp:nvSpPr>
        <dsp:cNvPr id="0" name=""/>
        <dsp:cNvSpPr/>
      </dsp:nvSpPr>
      <dsp:spPr>
        <a:xfrm>
          <a:off x="246992" y="561003"/>
          <a:ext cx="1067991" cy="10679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A9F9B-AB32-4435-8923-E4AE51391875}">
      <dsp:nvSpPr>
        <dsp:cNvPr id="0" name=""/>
        <dsp:cNvSpPr/>
      </dsp:nvSpPr>
      <dsp:spPr>
        <a:xfrm>
          <a:off x="673406" y="-9633"/>
          <a:ext cx="1151509" cy="11515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89CF1-F3B2-4AD4-A195-71E782EF006B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EE53F-E3DF-4D98-936D-E47817ECD3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2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C133C5-F9CF-4931-89C3-530E66D1954B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 userDrawn="1"/>
        </p:nvSpPr>
        <p:spPr bwMode="gray">
          <a:xfrm rot="10800000">
            <a:off x="2843213" y="368300"/>
            <a:ext cx="5942012" cy="2960688"/>
          </a:xfrm>
          <a:custGeom>
            <a:avLst/>
            <a:gdLst>
              <a:gd name="connsiteX0" fmla="*/ 5941418 w 5941418"/>
              <a:gd name="connsiteY0" fmla="*/ 2960779 h 2960779"/>
              <a:gd name="connsiteX1" fmla="*/ 0 w 5941418"/>
              <a:gd name="connsiteY1" fmla="*/ 2960779 h 2960779"/>
              <a:gd name="connsiteX2" fmla="*/ 0 w 5941418"/>
              <a:gd name="connsiteY2" fmla="*/ 1268504 h 2960779"/>
              <a:gd name="connsiteX3" fmla="*/ 1 w 5941418"/>
              <a:gd name="connsiteY3" fmla="*/ 1268504 h 2960779"/>
              <a:gd name="connsiteX4" fmla="*/ 1 w 5941418"/>
              <a:gd name="connsiteY4" fmla="*/ 0 h 2960779"/>
              <a:gd name="connsiteX5" fmla="*/ 4933306 w 5941418"/>
              <a:gd name="connsiteY5" fmla="*/ 0 h 2960779"/>
              <a:gd name="connsiteX6" fmla="*/ 4933306 w 5941418"/>
              <a:gd name="connsiteY6" fmla="*/ 2 h 2960779"/>
              <a:gd name="connsiteX7" fmla="*/ 4942404 w 5941418"/>
              <a:gd name="connsiteY7" fmla="*/ 2 h 2960779"/>
              <a:gd name="connsiteX8" fmla="*/ 4942417 w 5941418"/>
              <a:gd name="connsiteY8" fmla="*/ 1 h 2960779"/>
              <a:gd name="connsiteX9" fmla="*/ 5941417 w 5941418"/>
              <a:gd name="connsiteY9" fmla="*/ 999001 h 2960779"/>
              <a:gd name="connsiteX10" fmla="*/ 5941417 w 5941418"/>
              <a:gd name="connsiteY10" fmla="*/ 1268504 h 2960779"/>
              <a:gd name="connsiteX11" fmla="*/ 5941418 w 5941418"/>
              <a:gd name="connsiteY11" fmla="*/ 1268504 h 296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1418" h="2960779">
                <a:moveTo>
                  <a:pt x="5941418" y="2960779"/>
                </a:moveTo>
                <a:lnTo>
                  <a:pt x="0" y="2960779"/>
                </a:lnTo>
                <a:lnTo>
                  <a:pt x="0" y="1268504"/>
                </a:lnTo>
                <a:lnTo>
                  <a:pt x="1" y="1268504"/>
                </a:lnTo>
                <a:lnTo>
                  <a:pt x="1" y="0"/>
                </a:lnTo>
                <a:lnTo>
                  <a:pt x="4933306" y="0"/>
                </a:lnTo>
                <a:lnTo>
                  <a:pt x="4933306" y="2"/>
                </a:lnTo>
                <a:lnTo>
                  <a:pt x="4942404" y="2"/>
                </a:lnTo>
                <a:lnTo>
                  <a:pt x="4942417" y="1"/>
                </a:lnTo>
                <a:cubicBezTo>
                  <a:pt x="5494149" y="1"/>
                  <a:pt x="5941417" y="447269"/>
                  <a:pt x="5941417" y="999001"/>
                </a:cubicBezTo>
                <a:lnTo>
                  <a:pt x="5941417" y="1268504"/>
                </a:lnTo>
                <a:lnTo>
                  <a:pt x="5941418" y="1268504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7" descr="Logo_couv_48x3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15213" y="5472113"/>
            <a:ext cx="17287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8"/>
          <p:cNvGrpSpPr>
            <a:grpSpLocks/>
          </p:cNvGrpSpPr>
          <p:nvPr userDrawn="1"/>
        </p:nvGrpSpPr>
        <p:grpSpPr bwMode="auto">
          <a:xfrm>
            <a:off x="358775" y="4967288"/>
            <a:ext cx="1974850" cy="1522412"/>
            <a:chOff x="359461" y="4966900"/>
            <a:chExt cx="1974569" cy="1522801"/>
          </a:xfrm>
        </p:grpSpPr>
        <p:grpSp>
          <p:nvGrpSpPr>
            <p:cNvPr id="7" name="Groupe 9"/>
            <p:cNvGrpSpPr>
              <a:grpSpLocks/>
            </p:cNvGrpSpPr>
            <p:nvPr userDrawn="1"/>
          </p:nvGrpSpPr>
          <p:grpSpPr bwMode="auto">
            <a:xfrm>
              <a:off x="360500" y="4966900"/>
              <a:ext cx="1973530" cy="1522801"/>
              <a:chOff x="360500" y="4966900"/>
              <a:chExt cx="1973530" cy="1522801"/>
            </a:xfrm>
          </p:grpSpPr>
          <p:sp>
            <p:nvSpPr>
              <p:cNvPr id="9" name="Forme libre 8"/>
              <p:cNvSpPr/>
              <p:nvPr userDrawn="1"/>
            </p:nvSpPr>
            <p:spPr bwMode="gray">
              <a:xfrm rot="16200000" flipV="1">
                <a:off x="811532" y="4967203"/>
                <a:ext cx="1522801" cy="1522195"/>
              </a:xfrm>
              <a:custGeom>
                <a:avLst/>
                <a:gdLst>
                  <a:gd name="connsiteX0" fmla="*/ 1522801 w 1522801"/>
                  <a:gd name="connsiteY0" fmla="*/ 999001 h 1522801"/>
                  <a:gd name="connsiteX1" fmla="*/ 625943 w 1522801"/>
                  <a:gd name="connsiteY1" fmla="*/ 5159 h 1522801"/>
                  <a:gd name="connsiteX2" fmla="*/ 523801 w 1522801"/>
                  <a:gd name="connsiteY2" fmla="*/ 0 h 1522801"/>
                  <a:gd name="connsiteX3" fmla="*/ 523801 w 1522801"/>
                  <a:gd name="connsiteY3" fmla="*/ 0 h 1522801"/>
                  <a:gd name="connsiteX4" fmla="*/ 1 w 1522801"/>
                  <a:gd name="connsiteY4" fmla="*/ 0 h 1522801"/>
                  <a:gd name="connsiteX5" fmla="*/ 1 w 1522801"/>
                  <a:gd name="connsiteY5" fmla="*/ 149504 h 1522801"/>
                  <a:gd name="connsiteX6" fmla="*/ 0 w 1522801"/>
                  <a:gd name="connsiteY6" fmla="*/ 149504 h 1522801"/>
                  <a:gd name="connsiteX7" fmla="*/ 0 w 1522801"/>
                  <a:gd name="connsiteY7" fmla="*/ 1522801 h 1522801"/>
                  <a:gd name="connsiteX8" fmla="*/ 1373297 w 1522801"/>
                  <a:gd name="connsiteY8" fmla="*/ 1522801 h 1522801"/>
                  <a:gd name="connsiteX9" fmla="*/ 1373298 w 1522801"/>
                  <a:gd name="connsiteY9" fmla="*/ 1522801 h 1522801"/>
                  <a:gd name="connsiteX10" fmla="*/ 1522800 w 1522801"/>
                  <a:gd name="connsiteY10" fmla="*/ 1522801 h 1522801"/>
                  <a:gd name="connsiteX11" fmla="*/ 1522800 w 1522801"/>
                  <a:gd name="connsiteY11" fmla="*/ 999017 h 152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2801" h="1522801">
                    <a:moveTo>
                      <a:pt x="1522801" y="999001"/>
                    </a:moveTo>
                    <a:cubicBezTo>
                      <a:pt x="1522801" y="481752"/>
                      <a:pt x="1129694" y="56318"/>
                      <a:pt x="625943" y="5159"/>
                    </a:cubicBezTo>
                    <a:lnTo>
                      <a:pt x="523801" y="0"/>
                    </a:lnTo>
                    <a:lnTo>
                      <a:pt x="523801" y="0"/>
                    </a:lnTo>
                    <a:lnTo>
                      <a:pt x="1" y="0"/>
                    </a:lnTo>
                    <a:lnTo>
                      <a:pt x="1" y="149504"/>
                    </a:lnTo>
                    <a:lnTo>
                      <a:pt x="0" y="149504"/>
                    </a:lnTo>
                    <a:lnTo>
                      <a:pt x="0" y="1522801"/>
                    </a:lnTo>
                    <a:lnTo>
                      <a:pt x="1373297" y="1522801"/>
                    </a:lnTo>
                    <a:lnTo>
                      <a:pt x="1373298" y="1522801"/>
                    </a:lnTo>
                    <a:lnTo>
                      <a:pt x="1522800" y="1522801"/>
                    </a:lnTo>
                    <a:lnTo>
                      <a:pt x="1522800" y="999017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361049" y="4966900"/>
                <a:ext cx="539673" cy="15228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8" name="Image 10" descr="Baseline---assurer-tous-les-avenirs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9461" y="5517232"/>
              <a:ext cx="1836000" cy="467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00000" y="944299"/>
            <a:ext cx="4572000" cy="1800000"/>
          </a:xfrm>
        </p:spPr>
        <p:txBody>
          <a:bodyPr anchor="ctr"/>
          <a:lstStyle>
            <a:lvl1pPr>
              <a:defRPr sz="31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0000" y="1548000"/>
            <a:ext cx="1980000" cy="576000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Résultats intermédiaires PoC épargne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83638" y="6669088"/>
            <a:ext cx="360362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B10BAC90-0658-4216-B657-57CE864D9B1B}" type="slidenum">
              <a:rPr lang="fr-FR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3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8775" y="1520826"/>
            <a:ext cx="2592000" cy="45005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3"/>
          </p:nvPr>
        </p:nvSpPr>
        <p:spPr bwMode="gray">
          <a:xfrm>
            <a:off x="3275400" y="1520826"/>
            <a:ext cx="2592000" cy="45005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6187706" y="1520826"/>
            <a:ext cx="2592000" cy="45005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3041-F2F1-4D32-A423-F7AE28D4CB8F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6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image arrond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8775" y="1520826"/>
            <a:ext cx="2592000" cy="45005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14" name="Espace réservé pour une image  14"/>
          <p:cNvSpPr>
            <a:spLocks noGrp="1"/>
          </p:cNvSpPr>
          <p:nvPr>
            <p:ph type="pic" sz="quarter" idx="14"/>
          </p:nvPr>
        </p:nvSpPr>
        <p:spPr bwMode="gray">
          <a:xfrm>
            <a:off x="3276601" y="1520826"/>
            <a:ext cx="5508625" cy="3780383"/>
          </a:xfrm>
          <a:custGeom>
            <a:avLst/>
            <a:gdLst>
              <a:gd name="connsiteX0" fmla="*/ 0 w 5508625"/>
              <a:gd name="connsiteY0" fmla="*/ 0 h 3780383"/>
              <a:gd name="connsiteX1" fmla="*/ 4247728 w 5508625"/>
              <a:gd name="connsiteY1" fmla="*/ 0 h 3780383"/>
              <a:gd name="connsiteX2" fmla="*/ 4247728 w 5508625"/>
              <a:gd name="connsiteY2" fmla="*/ 1 h 3780383"/>
              <a:gd name="connsiteX3" fmla="*/ 4509612 w 5508625"/>
              <a:gd name="connsiteY3" fmla="*/ 1 h 3780383"/>
              <a:gd name="connsiteX4" fmla="*/ 4509625 w 5508625"/>
              <a:gd name="connsiteY4" fmla="*/ 0 h 3780383"/>
              <a:gd name="connsiteX5" fmla="*/ 5508625 w 5508625"/>
              <a:gd name="connsiteY5" fmla="*/ 999000 h 3780383"/>
              <a:gd name="connsiteX6" fmla="*/ 5508625 w 5508625"/>
              <a:gd name="connsiteY6" fmla="*/ 1143049 h 3780383"/>
              <a:gd name="connsiteX7" fmla="*/ 5508625 w 5508625"/>
              <a:gd name="connsiteY7" fmla="*/ 1332000 h 3780383"/>
              <a:gd name="connsiteX8" fmla="*/ 5508625 w 5508625"/>
              <a:gd name="connsiteY8" fmla="*/ 3780383 h 3780383"/>
              <a:gd name="connsiteX9" fmla="*/ 4247728 w 5508625"/>
              <a:gd name="connsiteY9" fmla="*/ 3780383 h 3780383"/>
              <a:gd name="connsiteX10" fmla="*/ 1260897 w 5508625"/>
              <a:gd name="connsiteY10" fmla="*/ 3780383 h 3780383"/>
              <a:gd name="connsiteX11" fmla="*/ 0 w 5508625"/>
              <a:gd name="connsiteY11" fmla="*/ 3780383 h 37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8625" h="3780383">
                <a:moveTo>
                  <a:pt x="0" y="0"/>
                </a:moveTo>
                <a:lnTo>
                  <a:pt x="4247728" y="0"/>
                </a:lnTo>
                <a:lnTo>
                  <a:pt x="4247728" y="1"/>
                </a:lnTo>
                <a:lnTo>
                  <a:pt x="4509612" y="1"/>
                </a:lnTo>
                <a:lnTo>
                  <a:pt x="4509625" y="0"/>
                </a:lnTo>
                <a:cubicBezTo>
                  <a:pt x="5061357" y="0"/>
                  <a:pt x="5508625" y="447268"/>
                  <a:pt x="5508625" y="999000"/>
                </a:cubicBezTo>
                <a:lnTo>
                  <a:pt x="5508625" y="1143049"/>
                </a:lnTo>
                <a:lnTo>
                  <a:pt x="5508625" y="1332000"/>
                </a:lnTo>
                <a:lnTo>
                  <a:pt x="5508625" y="3780383"/>
                </a:lnTo>
                <a:lnTo>
                  <a:pt x="4247728" y="3780383"/>
                </a:lnTo>
                <a:lnTo>
                  <a:pt x="1260897" y="3780383"/>
                </a:lnTo>
                <a:lnTo>
                  <a:pt x="0" y="37803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40000" anchor="ctr"/>
          <a:lstStyle>
            <a:lvl1pPr algn="ctr">
              <a:defRPr sz="1400" b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CCDD9-0E40-4DF2-9FF1-765E6EC41971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78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image arrond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8775" y="1520826"/>
            <a:ext cx="4033205" cy="45005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4"/>
          </p:nvPr>
        </p:nvSpPr>
        <p:spPr bwMode="gray">
          <a:xfrm>
            <a:off x="4751389" y="1520825"/>
            <a:ext cx="4033837" cy="3780383"/>
          </a:xfrm>
          <a:custGeom>
            <a:avLst/>
            <a:gdLst>
              <a:gd name="connsiteX0" fmla="*/ 0 w 4033837"/>
              <a:gd name="connsiteY0" fmla="*/ 0 h 3780383"/>
              <a:gd name="connsiteX1" fmla="*/ 2772940 w 4033837"/>
              <a:gd name="connsiteY1" fmla="*/ 0 h 3780383"/>
              <a:gd name="connsiteX2" fmla="*/ 2772940 w 4033837"/>
              <a:gd name="connsiteY2" fmla="*/ 1 h 3780383"/>
              <a:gd name="connsiteX3" fmla="*/ 3034824 w 4033837"/>
              <a:gd name="connsiteY3" fmla="*/ 1 h 3780383"/>
              <a:gd name="connsiteX4" fmla="*/ 3034837 w 4033837"/>
              <a:gd name="connsiteY4" fmla="*/ 0 h 3780383"/>
              <a:gd name="connsiteX5" fmla="*/ 4033837 w 4033837"/>
              <a:gd name="connsiteY5" fmla="*/ 999000 h 3780383"/>
              <a:gd name="connsiteX6" fmla="*/ 4033837 w 4033837"/>
              <a:gd name="connsiteY6" fmla="*/ 1332000 h 3780383"/>
              <a:gd name="connsiteX7" fmla="*/ 4033836 w 4033837"/>
              <a:gd name="connsiteY7" fmla="*/ 1332000 h 3780383"/>
              <a:gd name="connsiteX8" fmla="*/ 4033836 w 4033837"/>
              <a:gd name="connsiteY8" fmla="*/ 3780383 h 3780383"/>
              <a:gd name="connsiteX9" fmla="*/ 2772940 w 4033837"/>
              <a:gd name="connsiteY9" fmla="*/ 3780383 h 3780383"/>
              <a:gd name="connsiteX10" fmla="*/ 72639 w 4033837"/>
              <a:gd name="connsiteY10" fmla="*/ 3780383 h 3780383"/>
              <a:gd name="connsiteX11" fmla="*/ 0 w 4033837"/>
              <a:gd name="connsiteY11" fmla="*/ 3780383 h 37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33837" h="3780383">
                <a:moveTo>
                  <a:pt x="0" y="0"/>
                </a:moveTo>
                <a:lnTo>
                  <a:pt x="2772940" y="0"/>
                </a:lnTo>
                <a:lnTo>
                  <a:pt x="2772940" y="1"/>
                </a:lnTo>
                <a:lnTo>
                  <a:pt x="3034824" y="1"/>
                </a:lnTo>
                <a:lnTo>
                  <a:pt x="3034837" y="0"/>
                </a:lnTo>
                <a:cubicBezTo>
                  <a:pt x="3586569" y="0"/>
                  <a:pt x="4033837" y="447268"/>
                  <a:pt x="4033837" y="999000"/>
                </a:cubicBezTo>
                <a:lnTo>
                  <a:pt x="4033837" y="1332000"/>
                </a:lnTo>
                <a:lnTo>
                  <a:pt x="4033836" y="1332000"/>
                </a:lnTo>
                <a:lnTo>
                  <a:pt x="4033836" y="3780383"/>
                </a:lnTo>
                <a:lnTo>
                  <a:pt x="2772940" y="3780383"/>
                </a:lnTo>
                <a:lnTo>
                  <a:pt x="72639" y="3780383"/>
                </a:lnTo>
                <a:lnTo>
                  <a:pt x="0" y="37803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40000" anchor="ctr"/>
          <a:lstStyle>
            <a:lvl1pPr algn="ctr">
              <a:defRPr sz="1400" b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F290-CEF9-4F4C-927D-AB504EE41600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88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image arrondi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8774" y="1520826"/>
            <a:ext cx="5508626" cy="45005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14" name="Espace réservé pour une image  15"/>
          <p:cNvSpPr>
            <a:spLocks noGrp="1"/>
          </p:cNvSpPr>
          <p:nvPr>
            <p:ph type="pic" sz="quarter" idx="14"/>
          </p:nvPr>
        </p:nvSpPr>
        <p:spPr bwMode="gray">
          <a:xfrm>
            <a:off x="6192839" y="1520825"/>
            <a:ext cx="2592387" cy="3780383"/>
          </a:xfrm>
          <a:custGeom>
            <a:avLst/>
            <a:gdLst>
              <a:gd name="connsiteX0" fmla="*/ 0 w 2592387"/>
              <a:gd name="connsiteY0" fmla="*/ 0 h 3780383"/>
              <a:gd name="connsiteX1" fmla="*/ 1331490 w 2592387"/>
              <a:gd name="connsiteY1" fmla="*/ 0 h 3780383"/>
              <a:gd name="connsiteX2" fmla="*/ 1331490 w 2592387"/>
              <a:gd name="connsiteY2" fmla="*/ 1 h 3780383"/>
              <a:gd name="connsiteX3" fmla="*/ 1593374 w 2592387"/>
              <a:gd name="connsiteY3" fmla="*/ 1 h 3780383"/>
              <a:gd name="connsiteX4" fmla="*/ 1593387 w 2592387"/>
              <a:gd name="connsiteY4" fmla="*/ 0 h 3780383"/>
              <a:gd name="connsiteX5" fmla="*/ 2592387 w 2592387"/>
              <a:gd name="connsiteY5" fmla="*/ 999000 h 3780383"/>
              <a:gd name="connsiteX6" fmla="*/ 2592387 w 2592387"/>
              <a:gd name="connsiteY6" fmla="*/ 1332000 h 3780383"/>
              <a:gd name="connsiteX7" fmla="*/ 2592386 w 2592387"/>
              <a:gd name="connsiteY7" fmla="*/ 1332000 h 3780383"/>
              <a:gd name="connsiteX8" fmla="*/ 2592386 w 2592387"/>
              <a:gd name="connsiteY8" fmla="*/ 3780383 h 3780383"/>
              <a:gd name="connsiteX9" fmla="*/ 1331490 w 2592387"/>
              <a:gd name="connsiteY9" fmla="*/ 3780383 h 3780383"/>
              <a:gd name="connsiteX10" fmla="*/ 827433 w 2592387"/>
              <a:gd name="connsiteY10" fmla="*/ 3780383 h 3780383"/>
              <a:gd name="connsiteX11" fmla="*/ 0 w 2592387"/>
              <a:gd name="connsiteY11" fmla="*/ 3780383 h 37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2387" h="3780383">
                <a:moveTo>
                  <a:pt x="0" y="0"/>
                </a:moveTo>
                <a:lnTo>
                  <a:pt x="1331490" y="0"/>
                </a:lnTo>
                <a:lnTo>
                  <a:pt x="1331490" y="1"/>
                </a:lnTo>
                <a:lnTo>
                  <a:pt x="1593374" y="1"/>
                </a:lnTo>
                <a:lnTo>
                  <a:pt x="1593387" y="0"/>
                </a:lnTo>
                <a:cubicBezTo>
                  <a:pt x="2145119" y="0"/>
                  <a:pt x="2592387" y="447268"/>
                  <a:pt x="2592387" y="999000"/>
                </a:cubicBezTo>
                <a:lnTo>
                  <a:pt x="2592387" y="1332000"/>
                </a:lnTo>
                <a:lnTo>
                  <a:pt x="2592386" y="1332000"/>
                </a:lnTo>
                <a:lnTo>
                  <a:pt x="2592386" y="3780383"/>
                </a:lnTo>
                <a:lnTo>
                  <a:pt x="1331490" y="3780383"/>
                </a:lnTo>
                <a:lnTo>
                  <a:pt x="827433" y="3780383"/>
                </a:lnTo>
                <a:lnTo>
                  <a:pt x="0" y="37803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anchor="ctr"/>
          <a:lstStyle>
            <a:lvl1pPr algn="ctr">
              <a:defRPr sz="1400" b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11A4-FB36-4A2B-98F7-B66928CC5CC0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27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8775" y="1520826"/>
            <a:ext cx="2592000" cy="45005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 bwMode="gray">
          <a:xfrm>
            <a:off x="3276598" y="1520824"/>
            <a:ext cx="2592000" cy="37803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864000" anchor="ctr"/>
          <a:lstStyle>
            <a:lvl1pPr algn="ctr">
              <a:defRPr sz="1400" b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4"/>
          </p:nvPr>
        </p:nvSpPr>
        <p:spPr bwMode="gray">
          <a:xfrm>
            <a:off x="6192838" y="1520825"/>
            <a:ext cx="2592387" cy="37803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864000" anchor="ctr"/>
          <a:lstStyle>
            <a:lvl1pPr algn="ctr">
              <a:defRPr sz="1400" b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73D0-D285-441C-9752-2B71A2800259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56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8775" y="1520826"/>
            <a:ext cx="4033205" cy="45005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 bwMode="gray">
          <a:xfrm>
            <a:off x="4752019" y="1520824"/>
            <a:ext cx="4033205" cy="37803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algn="ctr">
              <a:defRPr sz="1400" b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7376-F320-442B-80C0-62A33E9EE00B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5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8774" y="1520826"/>
            <a:ext cx="5508626" cy="45005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4"/>
          </p:nvPr>
        </p:nvSpPr>
        <p:spPr bwMode="gray">
          <a:xfrm>
            <a:off x="6193225" y="1520825"/>
            <a:ext cx="2592000" cy="37803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864000" anchor="ctr"/>
          <a:lstStyle>
            <a:lvl1pPr algn="ctr">
              <a:defRPr sz="1400" b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A837-B1B3-4210-AE38-1C6D737E2DDD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80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/>
          <p:nvPr userDrawn="1"/>
        </p:nvSpPr>
        <p:spPr bwMode="gray">
          <a:xfrm flipV="1">
            <a:off x="4213225" y="368300"/>
            <a:ext cx="4572000" cy="2476500"/>
          </a:xfrm>
          <a:custGeom>
            <a:avLst/>
            <a:gdLst>
              <a:gd name="connsiteX0" fmla="*/ 324272 w 4572000"/>
              <a:gd name="connsiteY0" fmla="*/ 2477070 h 2477070"/>
              <a:gd name="connsiteX1" fmla="*/ 4572000 w 4572000"/>
              <a:gd name="connsiteY1" fmla="*/ 2477070 h 2477070"/>
              <a:gd name="connsiteX2" fmla="*/ 4572000 w 4572000"/>
              <a:gd name="connsiteY2" fmla="*/ 1332000 h 2477070"/>
              <a:gd name="connsiteX3" fmla="*/ 4572000 w 4572000"/>
              <a:gd name="connsiteY3" fmla="*/ 1143051 h 2477070"/>
              <a:gd name="connsiteX4" fmla="*/ 4572000 w 4572000"/>
              <a:gd name="connsiteY4" fmla="*/ 999000 h 2477070"/>
              <a:gd name="connsiteX5" fmla="*/ 3573000 w 4572000"/>
              <a:gd name="connsiteY5" fmla="*/ 0 h 2477070"/>
              <a:gd name="connsiteX6" fmla="*/ 3572987 w 4572000"/>
              <a:gd name="connsiteY6" fmla="*/ 1 h 2477070"/>
              <a:gd name="connsiteX7" fmla="*/ 3311103 w 4572000"/>
              <a:gd name="connsiteY7" fmla="*/ 1 h 2477070"/>
              <a:gd name="connsiteX8" fmla="*/ 3240000 w 4572000"/>
              <a:gd name="connsiteY8" fmla="*/ 1 h 2477070"/>
              <a:gd name="connsiteX9" fmla="*/ 0 w 4572000"/>
              <a:gd name="connsiteY9" fmla="*/ 1 h 2477070"/>
              <a:gd name="connsiteX10" fmla="*/ 0 w 4572000"/>
              <a:gd name="connsiteY10" fmla="*/ 2477069 h 2477070"/>
              <a:gd name="connsiteX11" fmla="*/ 324272 w 4572000"/>
              <a:gd name="connsiteY11" fmla="*/ 2477069 h 247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0" h="2477070">
                <a:moveTo>
                  <a:pt x="324272" y="2477070"/>
                </a:moveTo>
                <a:lnTo>
                  <a:pt x="4572000" y="2477070"/>
                </a:lnTo>
                <a:lnTo>
                  <a:pt x="4572000" y="1332000"/>
                </a:lnTo>
                <a:lnTo>
                  <a:pt x="4572000" y="1143051"/>
                </a:lnTo>
                <a:lnTo>
                  <a:pt x="4572000" y="999000"/>
                </a:lnTo>
                <a:cubicBezTo>
                  <a:pt x="4572000" y="447268"/>
                  <a:pt x="4124732" y="0"/>
                  <a:pt x="3573000" y="0"/>
                </a:cubicBezTo>
                <a:lnTo>
                  <a:pt x="3572987" y="1"/>
                </a:lnTo>
                <a:lnTo>
                  <a:pt x="3311103" y="1"/>
                </a:lnTo>
                <a:lnTo>
                  <a:pt x="3240000" y="1"/>
                </a:lnTo>
                <a:lnTo>
                  <a:pt x="0" y="1"/>
                </a:lnTo>
                <a:lnTo>
                  <a:pt x="0" y="2477069"/>
                </a:lnTo>
                <a:lnTo>
                  <a:pt x="324272" y="2477069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680011" y="818300"/>
            <a:ext cx="3600000" cy="1584000"/>
          </a:xfrm>
        </p:spPr>
        <p:txBody>
          <a:bodyPr anchor="ctr"/>
          <a:lstStyle>
            <a:lvl1pPr>
              <a:lnSpc>
                <a:spcPct val="110000"/>
              </a:lnSpc>
              <a:defRPr sz="31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 bwMode="gray">
          <a:xfrm>
            <a:off x="0" y="0"/>
            <a:ext cx="3599892" cy="2880000"/>
          </a:xfrm>
        </p:spPr>
        <p:txBody>
          <a:bodyPr anchor="b"/>
          <a:lstStyle>
            <a:lvl1pPr algn="r">
              <a:lnSpc>
                <a:spcPct val="100000"/>
              </a:lnSpc>
              <a:defRPr sz="18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4"/>
          </p:nvPr>
        </p:nvSpPr>
        <p:spPr bwMode="gray">
          <a:xfrm>
            <a:off x="358774" y="2914819"/>
            <a:ext cx="8426451" cy="3106570"/>
          </a:xfrm>
        </p:spPr>
        <p:txBody>
          <a:bodyPr/>
          <a:lstStyle>
            <a:lvl1pPr>
              <a:spcAft>
                <a:spcPts val="2100"/>
              </a:spcAft>
              <a:tabLst>
                <a:tab pos="8424000" algn="r"/>
              </a:tabLst>
              <a:defRPr/>
            </a:lvl1pPr>
            <a:lvl2pPr>
              <a:tabLst>
                <a:tab pos="8424000" algn="r"/>
              </a:tabLst>
              <a:defRPr/>
            </a:lvl2pPr>
            <a:lvl3pPr>
              <a:tabLst>
                <a:tab pos="8424000" algn="r"/>
              </a:tabLst>
              <a:defRPr/>
            </a:lvl3pPr>
            <a:lvl4pPr>
              <a:tabLst>
                <a:tab pos="8424000" algn="r"/>
              </a:tabLst>
              <a:defRPr/>
            </a:lvl4pPr>
            <a:lvl5pPr>
              <a:tabLst>
                <a:tab pos="8424000" algn="r"/>
              </a:tabLst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6"/>
          </p:nvPr>
        </p:nvSpPr>
        <p:spPr>
          <a:xfrm>
            <a:off x="8783638" y="6669088"/>
            <a:ext cx="360362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84CE755-A856-4F62-B8BC-97A5E7149375}" type="slidenum">
              <a:rPr lang="fr-FR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7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3653781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 userDrawn="1"/>
        </p:nvSpPr>
        <p:spPr>
          <a:xfrm flipV="1">
            <a:off x="3779838" y="3178175"/>
            <a:ext cx="5005387" cy="3311525"/>
          </a:xfrm>
          <a:custGeom>
            <a:avLst/>
            <a:gdLst>
              <a:gd name="connsiteX0" fmla="*/ 0 w 5005312"/>
              <a:gd name="connsiteY0" fmla="*/ 3312002 h 3312002"/>
              <a:gd name="connsiteX1" fmla="*/ 5005312 w 5005312"/>
              <a:gd name="connsiteY1" fmla="*/ 3312002 h 3312002"/>
              <a:gd name="connsiteX2" fmla="*/ 5005312 w 5005312"/>
              <a:gd name="connsiteY2" fmla="*/ 1332000 h 3312002"/>
              <a:gd name="connsiteX3" fmla="*/ 5005312 w 5005312"/>
              <a:gd name="connsiteY3" fmla="*/ 1143053 h 3312002"/>
              <a:gd name="connsiteX4" fmla="*/ 5005312 w 5005312"/>
              <a:gd name="connsiteY4" fmla="*/ 999000 h 3312002"/>
              <a:gd name="connsiteX5" fmla="*/ 4006312 w 5005312"/>
              <a:gd name="connsiteY5" fmla="*/ 0 h 3312002"/>
              <a:gd name="connsiteX6" fmla="*/ 4006299 w 5005312"/>
              <a:gd name="connsiteY6" fmla="*/ 1 h 3312002"/>
              <a:gd name="connsiteX7" fmla="*/ 3744416 w 5005312"/>
              <a:gd name="connsiteY7" fmla="*/ 1 h 3312002"/>
              <a:gd name="connsiteX8" fmla="*/ 3673312 w 5005312"/>
              <a:gd name="connsiteY8" fmla="*/ 1 h 3312002"/>
              <a:gd name="connsiteX9" fmla="*/ 0 w 5005312"/>
              <a:gd name="connsiteY9" fmla="*/ 1 h 3312002"/>
              <a:gd name="connsiteX10" fmla="*/ 0 w 5005312"/>
              <a:gd name="connsiteY10" fmla="*/ 1143053 h 3312002"/>
              <a:gd name="connsiteX11" fmla="*/ 0 w 5005312"/>
              <a:gd name="connsiteY11" fmla="*/ 2477069 h 331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5312" h="3312002">
                <a:moveTo>
                  <a:pt x="0" y="3312002"/>
                </a:moveTo>
                <a:lnTo>
                  <a:pt x="5005312" y="3312002"/>
                </a:lnTo>
                <a:lnTo>
                  <a:pt x="5005312" y="1332000"/>
                </a:lnTo>
                <a:lnTo>
                  <a:pt x="5005312" y="1143053"/>
                </a:lnTo>
                <a:lnTo>
                  <a:pt x="5005312" y="999000"/>
                </a:lnTo>
                <a:cubicBezTo>
                  <a:pt x="5005312" y="447268"/>
                  <a:pt x="4558044" y="0"/>
                  <a:pt x="4006312" y="0"/>
                </a:cubicBezTo>
                <a:lnTo>
                  <a:pt x="4006299" y="1"/>
                </a:lnTo>
                <a:lnTo>
                  <a:pt x="3744416" y="1"/>
                </a:lnTo>
                <a:lnTo>
                  <a:pt x="3673312" y="1"/>
                </a:lnTo>
                <a:lnTo>
                  <a:pt x="0" y="1"/>
                </a:lnTo>
                <a:lnTo>
                  <a:pt x="0" y="1143053"/>
                </a:lnTo>
                <a:lnTo>
                  <a:pt x="0" y="24770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42751" y="737192"/>
            <a:ext cx="3457141" cy="2952303"/>
          </a:xfrm>
        </p:spPr>
        <p:txBody>
          <a:bodyPr anchor="b"/>
          <a:lstStyle>
            <a:lvl1pPr algn="r">
              <a:defRPr sz="18200" b="0"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4572000" y="3519553"/>
            <a:ext cx="3780000" cy="2628292"/>
          </a:xfrm>
        </p:spPr>
        <p:txBody>
          <a:bodyPr anchor="ctr"/>
          <a:lstStyle>
            <a:lvl1pPr>
              <a:lnSpc>
                <a:spcPct val="110000"/>
              </a:lnSpc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15"/>
          </p:nvPr>
        </p:nvSpPr>
        <p:spPr>
          <a:xfrm>
            <a:off x="8785225" y="6669088"/>
            <a:ext cx="360363" cy="188912"/>
          </a:xfrm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6FE038BC-7DC5-4BFD-B149-CFC9F613C49D}" type="slidenum">
              <a:rPr lang="fr-FR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7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Résultats intermédiaires PoC épargne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1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Bloc et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 userDrawn="1"/>
        </p:nvSpPr>
        <p:spPr>
          <a:xfrm flipH="1">
            <a:off x="363538" y="1052513"/>
            <a:ext cx="2916237" cy="2087562"/>
          </a:xfrm>
          <a:custGeom>
            <a:avLst/>
            <a:gdLst>
              <a:gd name="connsiteX0" fmla="*/ 2916001 w 2916001"/>
              <a:gd name="connsiteY0" fmla="*/ 0 h 2088157"/>
              <a:gd name="connsiteX1" fmla="*/ 1315159 w 2916001"/>
              <a:gd name="connsiteY1" fmla="*/ 0 h 2088157"/>
              <a:gd name="connsiteX2" fmla="*/ 1315159 w 2916001"/>
              <a:gd name="connsiteY2" fmla="*/ 1 h 2088157"/>
              <a:gd name="connsiteX3" fmla="*/ 999013 w 2916001"/>
              <a:gd name="connsiteY3" fmla="*/ 1 h 2088157"/>
              <a:gd name="connsiteX4" fmla="*/ 999000 w 2916001"/>
              <a:gd name="connsiteY4" fmla="*/ 0 h 2088157"/>
              <a:gd name="connsiteX5" fmla="*/ 0 w 2916001"/>
              <a:gd name="connsiteY5" fmla="*/ 999000 h 2088157"/>
              <a:gd name="connsiteX6" fmla="*/ 0 w 2916001"/>
              <a:gd name="connsiteY6" fmla="*/ 1332000 h 2088157"/>
              <a:gd name="connsiteX7" fmla="*/ 1 w 2916001"/>
              <a:gd name="connsiteY7" fmla="*/ 1332000 h 2088157"/>
              <a:gd name="connsiteX8" fmla="*/ 1 w 2916001"/>
              <a:gd name="connsiteY8" fmla="*/ 2088157 h 2088157"/>
              <a:gd name="connsiteX9" fmla="*/ 2916000 w 2916001"/>
              <a:gd name="connsiteY9" fmla="*/ 2088157 h 2088157"/>
              <a:gd name="connsiteX10" fmla="*/ 2916000 w 2916001"/>
              <a:gd name="connsiteY10" fmla="*/ 1332508 h 2088157"/>
              <a:gd name="connsiteX11" fmla="*/ 2916001 w 2916001"/>
              <a:gd name="connsiteY11" fmla="*/ 1332508 h 208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6001" h="2088157">
                <a:moveTo>
                  <a:pt x="2916001" y="0"/>
                </a:moveTo>
                <a:lnTo>
                  <a:pt x="1315159" y="0"/>
                </a:lnTo>
                <a:lnTo>
                  <a:pt x="1315159" y="1"/>
                </a:lnTo>
                <a:lnTo>
                  <a:pt x="999013" y="1"/>
                </a:lnTo>
                <a:lnTo>
                  <a:pt x="999000" y="0"/>
                </a:lnTo>
                <a:cubicBezTo>
                  <a:pt x="447268" y="0"/>
                  <a:pt x="0" y="447268"/>
                  <a:pt x="0" y="999000"/>
                </a:cubicBezTo>
                <a:lnTo>
                  <a:pt x="0" y="1332000"/>
                </a:lnTo>
                <a:lnTo>
                  <a:pt x="1" y="1332000"/>
                </a:lnTo>
                <a:lnTo>
                  <a:pt x="1" y="2088157"/>
                </a:lnTo>
                <a:lnTo>
                  <a:pt x="2916000" y="2088157"/>
                </a:lnTo>
                <a:lnTo>
                  <a:pt x="2916000" y="1332508"/>
                </a:lnTo>
                <a:lnTo>
                  <a:pt x="2916001" y="13325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671901" y="1052513"/>
            <a:ext cx="5113324" cy="49688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665107" y="1403637"/>
            <a:ext cx="2303337" cy="1458198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457F-15A9-4F5E-A54E-64303C6C2230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2364"/>
              </a:solidFill>
            </a:endParaRPr>
          </a:p>
        </p:txBody>
      </p:sp>
      <p:sp>
        <p:nvSpPr>
          <p:cNvPr id="7" name="Espace réservé du pied de pag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100860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Logo_couv_48x3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15213" y="5472113"/>
            <a:ext cx="17287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7"/>
          <p:cNvGrpSpPr>
            <a:grpSpLocks/>
          </p:cNvGrpSpPr>
          <p:nvPr userDrawn="1"/>
        </p:nvGrpSpPr>
        <p:grpSpPr bwMode="auto">
          <a:xfrm>
            <a:off x="358775" y="4967288"/>
            <a:ext cx="1974850" cy="1522412"/>
            <a:chOff x="359461" y="4966900"/>
            <a:chExt cx="1974569" cy="1522801"/>
          </a:xfrm>
        </p:grpSpPr>
        <p:grpSp>
          <p:nvGrpSpPr>
            <p:cNvPr id="7" name="Groupe 8"/>
            <p:cNvGrpSpPr>
              <a:grpSpLocks/>
            </p:cNvGrpSpPr>
            <p:nvPr userDrawn="1"/>
          </p:nvGrpSpPr>
          <p:grpSpPr bwMode="auto">
            <a:xfrm>
              <a:off x="360500" y="4966900"/>
              <a:ext cx="1973530" cy="1522801"/>
              <a:chOff x="360500" y="4966900"/>
              <a:chExt cx="1973530" cy="1522801"/>
            </a:xfrm>
          </p:grpSpPr>
          <p:sp>
            <p:nvSpPr>
              <p:cNvPr id="9" name="Forme libre 8"/>
              <p:cNvSpPr/>
              <p:nvPr userDrawn="1"/>
            </p:nvSpPr>
            <p:spPr bwMode="gray">
              <a:xfrm rot="16200000" flipV="1">
                <a:off x="811532" y="4967203"/>
                <a:ext cx="1522801" cy="1522195"/>
              </a:xfrm>
              <a:custGeom>
                <a:avLst/>
                <a:gdLst>
                  <a:gd name="connsiteX0" fmla="*/ 1522801 w 1522801"/>
                  <a:gd name="connsiteY0" fmla="*/ 999001 h 1522801"/>
                  <a:gd name="connsiteX1" fmla="*/ 625943 w 1522801"/>
                  <a:gd name="connsiteY1" fmla="*/ 5159 h 1522801"/>
                  <a:gd name="connsiteX2" fmla="*/ 523801 w 1522801"/>
                  <a:gd name="connsiteY2" fmla="*/ 0 h 1522801"/>
                  <a:gd name="connsiteX3" fmla="*/ 523801 w 1522801"/>
                  <a:gd name="connsiteY3" fmla="*/ 0 h 1522801"/>
                  <a:gd name="connsiteX4" fmla="*/ 1 w 1522801"/>
                  <a:gd name="connsiteY4" fmla="*/ 0 h 1522801"/>
                  <a:gd name="connsiteX5" fmla="*/ 1 w 1522801"/>
                  <a:gd name="connsiteY5" fmla="*/ 149504 h 1522801"/>
                  <a:gd name="connsiteX6" fmla="*/ 0 w 1522801"/>
                  <a:gd name="connsiteY6" fmla="*/ 149504 h 1522801"/>
                  <a:gd name="connsiteX7" fmla="*/ 0 w 1522801"/>
                  <a:gd name="connsiteY7" fmla="*/ 1522801 h 1522801"/>
                  <a:gd name="connsiteX8" fmla="*/ 1373297 w 1522801"/>
                  <a:gd name="connsiteY8" fmla="*/ 1522801 h 1522801"/>
                  <a:gd name="connsiteX9" fmla="*/ 1373298 w 1522801"/>
                  <a:gd name="connsiteY9" fmla="*/ 1522801 h 1522801"/>
                  <a:gd name="connsiteX10" fmla="*/ 1522800 w 1522801"/>
                  <a:gd name="connsiteY10" fmla="*/ 1522801 h 1522801"/>
                  <a:gd name="connsiteX11" fmla="*/ 1522800 w 1522801"/>
                  <a:gd name="connsiteY11" fmla="*/ 999017 h 152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2801" h="1522801">
                    <a:moveTo>
                      <a:pt x="1522801" y="999001"/>
                    </a:moveTo>
                    <a:cubicBezTo>
                      <a:pt x="1522801" y="481752"/>
                      <a:pt x="1129694" y="56318"/>
                      <a:pt x="625943" y="5159"/>
                    </a:cubicBezTo>
                    <a:lnTo>
                      <a:pt x="523801" y="0"/>
                    </a:lnTo>
                    <a:lnTo>
                      <a:pt x="523801" y="0"/>
                    </a:lnTo>
                    <a:lnTo>
                      <a:pt x="1" y="0"/>
                    </a:lnTo>
                    <a:lnTo>
                      <a:pt x="1" y="149504"/>
                    </a:lnTo>
                    <a:lnTo>
                      <a:pt x="0" y="149504"/>
                    </a:lnTo>
                    <a:lnTo>
                      <a:pt x="0" y="1522801"/>
                    </a:lnTo>
                    <a:lnTo>
                      <a:pt x="1373297" y="1522801"/>
                    </a:lnTo>
                    <a:lnTo>
                      <a:pt x="1373298" y="1522801"/>
                    </a:lnTo>
                    <a:lnTo>
                      <a:pt x="1522800" y="1522801"/>
                    </a:lnTo>
                    <a:lnTo>
                      <a:pt x="1522800" y="999017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361049" y="4966900"/>
                <a:ext cx="539673" cy="15228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8" name="Image 9" descr="Baseline---assurer-tous-les-avenirs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9461" y="5517232"/>
              <a:ext cx="1836000" cy="467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99999" y="3672000"/>
            <a:ext cx="5185225" cy="1224000"/>
          </a:xfrm>
        </p:spPr>
        <p:txBody>
          <a:bodyPr/>
          <a:lstStyle>
            <a:lvl1pPr>
              <a:defRPr sz="310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0000" y="1548000"/>
            <a:ext cx="1980000" cy="576000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/>
          </p:nvPr>
        </p:nvSpPr>
        <p:spPr bwMode="gray">
          <a:xfrm>
            <a:off x="2843807" y="368302"/>
            <a:ext cx="5941418" cy="2960779"/>
          </a:xfrm>
          <a:custGeom>
            <a:avLst/>
            <a:gdLst>
              <a:gd name="connsiteX0" fmla="*/ 0 w 5941418"/>
              <a:gd name="connsiteY0" fmla="*/ 0 h 2960779"/>
              <a:gd name="connsiteX1" fmla="*/ 5941418 w 5941418"/>
              <a:gd name="connsiteY1" fmla="*/ 0 h 2960779"/>
              <a:gd name="connsiteX2" fmla="*/ 5941418 w 5941418"/>
              <a:gd name="connsiteY2" fmla="*/ 1692275 h 2960779"/>
              <a:gd name="connsiteX3" fmla="*/ 5941417 w 5941418"/>
              <a:gd name="connsiteY3" fmla="*/ 1692275 h 2960779"/>
              <a:gd name="connsiteX4" fmla="*/ 5941417 w 5941418"/>
              <a:gd name="connsiteY4" fmla="*/ 2960779 h 2960779"/>
              <a:gd name="connsiteX5" fmla="*/ 1008112 w 5941418"/>
              <a:gd name="connsiteY5" fmla="*/ 2960779 h 2960779"/>
              <a:gd name="connsiteX6" fmla="*/ 1008112 w 5941418"/>
              <a:gd name="connsiteY6" fmla="*/ 2960777 h 2960779"/>
              <a:gd name="connsiteX7" fmla="*/ 999014 w 5941418"/>
              <a:gd name="connsiteY7" fmla="*/ 2960777 h 2960779"/>
              <a:gd name="connsiteX8" fmla="*/ 999001 w 5941418"/>
              <a:gd name="connsiteY8" fmla="*/ 2960778 h 2960779"/>
              <a:gd name="connsiteX9" fmla="*/ 1 w 5941418"/>
              <a:gd name="connsiteY9" fmla="*/ 1961778 h 2960779"/>
              <a:gd name="connsiteX10" fmla="*/ 1 w 5941418"/>
              <a:gd name="connsiteY10" fmla="*/ 1692275 h 2960779"/>
              <a:gd name="connsiteX11" fmla="*/ 0 w 5941418"/>
              <a:gd name="connsiteY11" fmla="*/ 1692275 h 296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1418" h="2960779">
                <a:moveTo>
                  <a:pt x="0" y="0"/>
                </a:moveTo>
                <a:lnTo>
                  <a:pt x="5941418" y="0"/>
                </a:lnTo>
                <a:lnTo>
                  <a:pt x="5941418" y="1692275"/>
                </a:lnTo>
                <a:lnTo>
                  <a:pt x="5941417" y="1692275"/>
                </a:lnTo>
                <a:lnTo>
                  <a:pt x="5941417" y="2960779"/>
                </a:lnTo>
                <a:lnTo>
                  <a:pt x="1008112" y="2960779"/>
                </a:lnTo>
                <a:lnTo>
                  <a:pt x="1008112" y="2960777"/>
                </a:lnTo>
                <a:lnTo>
                  <a:pt x="999014" y="2960777"/>
                </a:lnTo>
                <a:lnTo>
                  <a:pt x="999001" y="2960778"/>
                </a:lnTo>
                <a:cubicBezTo>
                  <a:pt x="447269" y="2960778"/>
                  <a:pt x="1" y="2513510"/>
                  <a:pt x="1" y="1961778"/>
                </a:cubicBezTo>
                <a:lnTo>
                  <a:pt x="1" y="1692275"/>
                </a:lnTo>
                <a:lnTo>
                  <a:pt x="0" y="169227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tIns="540000" anchor="ctr"/>
          <a:lstStyle>
            <a:lvl1pPr algn="ctr">
              <a:defRPr sz="1400" b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20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Résultats intermédiaires PoC épargne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21"/>
          </p:nvPr>
        </p:nvSpPr>
        <p:spPr>
          <a:xfrm>
            <a:off x="8783638" y="6669088"/>
            <a:ext cx="360362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526AF6EF-AB4F-4FB8-872C-30CBF5B5EDC2}" type="slidenum">
              <a:rPr lang="fr-FR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48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tablea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5"/>
          <p:cNvSpPr/>
          <p:nvPr userDrawn="1"/>
        </p:nvSpPr>
        <p:spPr>
          <a:xfrm flipH="1">
            <a:off x="360363" y="2060575"/>
            <a:ext cx="2916237" cy="1763713"/>
          </a:xfrm>
          <a:custGeom>
            <a:avLst/>
            <a:gdLst>
              <a:gd name="connsiteX0" fmla="*/ 2916001 w 2916002"/>
              <a:gd name="connsiteY0" fmla="*/ 0 h 1764469"/>
              <a:gd name="connsiteX1" fmla="*/ 1315159 w 2916002"/>
              <a:gd name="connsiteY1" fmla="*/ 0 h 1764469"/>
              <a:gd name="connsiteX2" fmla="*/ 1315159 w 2916002"/>
              <a:gd name="connsiteY2" fmla="*/ 1 h 1764469"/>
              <a:gd name="connsiteX3" fmla="*/ 999013 w 2916002"/>
              <a:gd name="connsiteY3" fmla="*/ 1 h 1764469"/>
              <a:gd name="connsiteX4" fmla="*/ 999000 w 2916002"/>
              <a:gd name="connsiteY4" fmla="*/ 0 h 1764469"/>
              <a:gd name="connsiteX5" fmla="*/ 0 w 2916002"/>
              <a:gd name="connsiteY5" fmla="*/ 999000 h 1764469"/>
              <a:gd name="connsiteX6" fmla="*/ 0 w 2916002"/>
              <a:gd name="connsiteY6" fmla="*/ 1332000 h 1764469"/>
              <a:gd name="connsiteX7" fmla="*/ 3 w 2916002"/>
              <a:gd name="connsiteY7" fmla="*/ 1332000 h 1764469"/>
              <a:gd name="connsiteX8" fmla="*/ 3 w 2916002"/>
              <a:gd name="connsiteY8" fmla="*/ 1764469 h 1764469"/>
              <a:gd name="connsiteX9" fmla="*/ 2916002 w 2916002"/>
              <a:gd name="connsiteY9" fmla="*/ 1764469 h 1764469"/>
              <a:gd name="connsiteX10" fmla="*/ 2916002 w 2916002"/>
              <a:gd name="connsiteY10" fmla="*/ 1224359 h 1764469"/>
              <a:gd name="connsiteX11" fmla="*/ 2916001 w 2916002"/>
              <a:gd name="connsiteY11" fmla="*/ 1224359 h 17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6002" h="1764469">
                <a:moveTo>
                  <a:pt x="2916001" y="0"/>
                </a:moveTo>
                <a:lnTo>
                  <a:pt x="1315159" y="0"/>
                </a:lnTo>
                <a:lnTo>
                  <a:pt x="1315159" y="1"/>
                </a:lnTo>
                <a:lnTo>
                  <a:pt x="999013" y="1"/>
                </a:lnTo>
                <a:lnTo>
                  <a:pt x="999000" y="0"/>
                </a:lnTo>
                <a:cubicBezTo>
                  <a:pt x="447268" y="0"/>
                  <a:pt x="0" y="447268"/>
                  <a:pt x="0" y="999000"/>
                </a:cubicBezTo>
                <a:lnTo>
                  <a:pt x="0" y="1332000"/>
                </a:lnTo>
                <a:lnTo>
                  <a:pt x="3" y="1332000"/>
                </a:lnTo>
                <a:lnTo>
                  <a:pt x="3" y="1764469"/>
                </a:lnTo>
                <a:lnTo>
                  <a:pt x="2916002" y="1764469"/>
                </a:lnTo>
                <a:lnTo>
                  <a:pt x="2916002" y="1224359"/>
                </a:lnTo>
                <a:lnTo>
                  <a:pt x="2916001" y="12243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Espace réservé du tableau 22"/>
          <p:cNvSpPr>
            <a:spLocks noGrp="1"/>
          </p:cNvSpPr>
          <p:nvPr>
            <p:ph type="tbl" sz="quarter" idx="15"/>
          </p:nvPr>
        </p:nvSpPr>
        <p:spPr bwMode="gray">
          <a:xfrm>
            <a:off x="358776" y="2060575"/>
            <a:ext cx="8426449" cy="3960813"/>
          </a:xfrm>
        </p:spPr>
        <p:txBody>
          <a:bodyPr tIns="540000" anchor="ctr"/>
          <a:lstStyle>
            <a:lvl1pPr algn="ctr">
              <a:defRPr sz="1400" b="0"/>
            </a:lvl1pPr>
          </a:lstStyle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520825"/>
            <a:ext cx="8426450" cy="4683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900113" y="2366574"/>
            <a:ext cx="2086792" cy="1152000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D44C-6808-46BA-AAE5-487CEDFC8A6B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2364"/>
              </a:solidFill>
            </a:endParaRPr>
          </a:p>
        </p:txBody>
      </p:sp>
      <p:sp>
        <p:nvSpPr>
          <p:cNvPr id="10" name="Espace réservé du pied de pag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975067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/>
          <p:nvPr userDrawn="1"/>
        </p:nvSpPr>
        <p:spPr bwMode="gray">
          <a:xfrm flipV="1">
            <a:off x="4213225" y="368300"/>
            <a:ext cx="4572000" cy="2476500"/>
          </a:xfrm>
          <a:custGeom>
            <a:avLst/>
            <a:gdLst>
              <a:gd name="connsiteX0" fmla="*/ 324272 w 4572000"/>
              <a:gd name="connsiteY0" fmla="*/ 2477070 h 2477070"/>
              <a:gd name="connsiteX1" fmla="*/ 4572000 w 4572000"/>
              <a:gd name="connsiteY1" fmla="*/ 2477070 h 2477070"/>
              <a:gd name="connsiteX2" fmla="*/ 4572000 w 4572000"/>
              <a:gd name="connsiteY2" fmla="*/ 1332000 h 2477070"/>
              <a:gd name="connsiteX3" fmla="*/ 4572000 w 4572000"/>
              <a:gd name="connsiteY3" fmla="*/ 1143051 h 2477070"/>
              <a:gd name="connsiteX4" fmla="*/ 4572000 w 4572000"/>
              <a:gd name="connsiteY4" fmla="*/ 999000 h 2477070"/>
              <a:gd name="connsiteX5" fmla="*/ 3573000 w 4572000"/>
              <a:gd name="connsiteY5" fmla="*/ 0 h 2477070"/>
              <a:gd name="connsiteX6" fmla="*/ 3572987 w 4572000"/>
              <a:gd name="connsiteY6" fmla="*/ 1 h 2477070"/>
              <a:gd name="connsiteX7" fmla="*/ 3311103 w 4572000"/>
              <a:gd name="connsiteY7" fmla="*/ 1 h 2477070"/>
              <a:gd name="connsiteX8" fmla="*/ 3240000 w 4572000"/>
              <a:gd name="connsiteY8" fmla="*/ 1 h 2477070"/>
              <a:gd name="connsiteX9" fmla="*/ 0 w 4572000"/>
              <a:gd name="connsiteY9" fmla="*/ 1 h 2477070"/>
              <a:gd name="connsiteX10" fmla="*/ 0 w 4572000"/>
              <a:gd name="connsiteY10" fmla="*/ 2477069 h 2477070"/>
              <a:gd name="connsiteX11" fmla="*/ 324272 w 4572000"/>
              <a:gd name="connsiteY11" fmla="*/ 2477069 h 247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0" h="2477070">
                <a:moveTo>
                  <a:pt x="324272" y="2477070"/>
                </a:moveTo>
                <a:lnTo>
                  <a:pt x="4572000" y="2477070"/>
                </a:lnTo>
                <a:lnTo>
                  <a:pt x="4572000" y="1332000"/>
                </a:lnTo>
                <a:lnTo>
                  <a:pt x="4572000" y="1143051"/>
                </a:lnTo>
                <a:lnTo>
                  <a:pt x="4572000" y="999000"/>
                </a:lnTo>
                <a:cubicBezTo>
                  <a:pt x="4572000" y="447268"/>
                  <a:pt x="4124732" y="0"/>
                  <a:pt x="3573000" y="0"/>
                </a:cubicBezTo>
                <a:lnTo>
                  <a:pt x="3572987" y="1"/>
                </a:lnTo>
                <a:lnTo>
                  <a:pt x="3311103" y="1"/>
                </a:lnTo>
                <a:lnTo>
                  <a:pt x="3240000" y="1"/>
                </a:lnTo>
                <a:lnTo>
                  <a:pt x="0" y="1"/>
                </a:lnTo>
                <a:lnTo>
                  <a:pt x="0" y="2477069"/>
                </a:lnTo>
                <a:lnTo>
                  <a:pt x="324272" y="247706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680011" y="818300"/>
            <a:ext cx="3600000" cy="1584000"/>
          </a:xfrm>
        </p:spPr>
        <p:txBody>
          <a:bodyPr anchor="ctr"/>
          <a:lstStyle>
            <a:lvl1pPr>
              <a:lnSpc>
                <a:spcPct val="110000"/>
              </a:lnSpc>
              <a:defRPr sz="31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 bwMode="gray">
          <a:xfrm>
            <a:off x="0" y="0"/>
            <a:ext cx="3599892" cy="2880000"/>
          </a:xfrm>
        </p:spPr>
        <p:txBody>
          <a:bodyPr anchor="b"/>
          <a:lstStyle>
            <a:lvl1pPr algn="r">
              <a:lnSpc>
                <a:spcPct val="100000"/>
              </a:lnSpc>
              <a:defRPr sz="18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4"/>
          </p:nvPr>
        </p:nvSpPr>
        <p:spPr bwMode="gray">
          <a:xfrm>
            <a:off x="358774" y="2914819"/>
            <a:ext cx="8426451" cy="3106570"/>
          </a:xfrm>
        </p:spPr>
        <p:txBody>
          <a:bodyPr/>
          <a:lstStyle>
            <a:lvl1pPr>
              <a:spcAft>
                <a:spcPts val="2100"/>
              </a:spcAft>
              <a:tabLst>
                <a:tab pos="8424000" algn="r"/>
              </a:tabLst>
              <a:defRPr/>
            </a:lvl1pPr>
            <a:lvl2pPr>
              <a:tabLst>
                <a:tab pos="8424000" algn="r"/>
              </a:tabLst>
              <a:defRPr/>
            </a:lvl2pPr>
            <a:lvl3pPr>
              <a:tabLst>
                <a:tab pos="8424000" algn="r"/>
              </a:tabLst>
              <a:defRPr/>
            </a:lvl3pPr>
            <a:lvl4pPr>
              <a:tabLst>
                <a:tab pos="8424000" algn="r"/>
              </a:tabLst>
              <a:defRPr/>
            </a:lvl4pPr>
            <a:lvl5pPr>
              <a:tabLst>
                <a:tab pos="8424000" algn="r"/>
              </a:tabLst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6"/>
          </p:nvPr>
        </p:nvSpPr>
        <p:spPr>
          <a:xfrm>
            <a:off x="8783638" y="6669088"/>
            <a:ext cx="360362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9A35154C-E9CA-492C-8A6E-C5C8A24CD36E}" type="slidenum">
              <a:rPr lang="fr-FR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7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1640016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 userDrawn="1"/>
        </p:nvSpPr>
        <p:spPr>
          <a:xfrm flipV="1">
            <a:off x="3779838" y="3178175"/>
            <a:ext cx="5005387" cy="3311525"/>
          </a:xfrm>
          <a:custGeom>
            <a:avLst/>
            <a:gdLst>
              <a:gd name="connsiteX0" fmla="*/ 0 w 5005312"/>
              <a:gd name="connsiteY0" fmla="*/ 3312002 h 3312002"/>
              <a:gd name="connsiteX1" fmla="*/ 5005312 w 5005312"/>
              <a:gd name="connsiteY1" fmla="*/ 3312002 h 3312002"/>
              <a:gd name="connsiteX2" fmla="*/ 5005312 w 5005312"/>
              <a:gd name="connsiteY2" fmla="*/ 1332000 h 3312002"/>
              <a:gd name="connsiteX3" fmla="*/ 5005312 w 5005312"/>
              <a:gd name="connsiteY3" fmla="*/ 1143053 h 3312002"/>
              <a:gd name="connsiteX4" fmla="*/ 5005312 w 5005312"/>
              <a:gd name="connsiteY4" fmla="*/ 999000 h 3312002"/>
              <a:gd name="connsiteX5" fmla="*/ 4006312 w 5005312"/>
              <a:gd name="connsiteY5" fmla="*/ 0 h 3312002"/>
              <a:gd name="connsiteX6" fmla="*/ 4006299 w 5005312"/>
              <a:gd name="connsiteY6" fmla="*/ 1 h 3312002"/>
              <a:gd name="connsiteX7" fmla="*/ 3744416 w 5005312"/>
              <a:gd name="connsiteY7" fmla="*/ 1 h 3312002"/>
              <a:gd name="connsiteX8" fmla="*/ 3673312 w 5005312"/>
              <a:gd name="connsiteY8" fmla="*/ 1 h 3312002"/>
              <a:gd name="connsiteX9" fmla="*/ 0 w 5005312"/>
              <a:gd name="connsiteY9" fmla="*/ 1 h 3312002"/>
              <a:gd name="connsiteX10" fmla="*/ 0 w 5005312"/>
              <a:gd name="connsiteY10" fmla="*/ 1143053 h 3312002"/>
              <a:gd name="connsiteX11" fmla="*/ 0 w 5005312"/>
              <a:gd name="connsiteY11" fmla="*/ 2477069 h 331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5312" h="3312002">
                <a:moveTo>
                  <a:pt x="0" y="3312002"/>
                </a:moveTo>
                <a:lnTo>
                  <a:pt x="5005312" y="3312002"/>
                </a:lnTo>
                <a:lnTo>
                  <a:pt x="5005312" y="1332000"/>
                </a:lnTo>
                <a:lnTo>
                  <a:pt x="5005312" y="1143053"/>
                </a:lnTo>
                <a:lnTo>
                  <a:pt x="5005312" y="999000"/>
                </a:lnTo>
                <a:cubicBezTo>
                  <a:pt x="5005312" y="447268"/>
                  <a:pt x="4558044" y="0"/>
                  <a:pt x="4006312" y="0"/>
                </a:cubicBezTo>
                <a:lnTo>
                  <a:pt x="4006299" y="1"/>
                </a:lnTo>
                <a:lnTo>
                  <a:pt x="3744416" y="1"/>
                </a:lnTo>
                <a:lnTo>
                  <a:pt x="3673312" y="1"/>
                </a:lnTo>
                <a:lnTo>
                  <a:pt x="0" y="1"/>
                </a:lnTo>
                <a:lnTo>
                  <a:pt x="0" y="1143053"/>
                </a:lnTo>
                <a:lnTo>
                  <a:pt x="0" y="24770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42751" y="737192"/>
            <a:ext cx="3457141" cy="2952303"/>
          </a:xfrm>
        </p:spPr>
        <p:txBody>
          <a:bodyPr anchor="b"/>
          <a:lstStyle>
            <a:lvl1pPr algn="r">
              <a:defRPr sz="18200" b="0">
                <a:solidFill>
                  <a:schemeClr val="accent4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4572000" y="3519553"/>
            <a:ext cx="3780000" cy="2628292"/>
          </a:xfrm>
        </p:spPr>
        <p:txBody>
          <a:bodyPr anchor="ctr"/>
          <a:lstStyle>
            <a:lvl1pPr>
              <a:lnSpc>
                <a:spcPct val="110000"/>
              </a:lnSpc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15"/>
          </p:nvPr>
        </p:nvSpPr>
        <p:spPr>
          <a:xfrm>
            <a:off x="8785225" y="6669088"/>
            <a:ext cx="360363" cy="188912"/>
          </a:xfrm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5BB10E1C-139B-41F9-A3B6-519F23A5E473}" type="slidenum">
              <a:rPr lang="fr-FR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7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Résultats intermédiaires PoC épargne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5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Bloc et Tex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 userDrawn="1"/>
        </p:nvSpPr>
        <p:spPr>
          <a:xfrm flipH="1">
            <a:off x="363538" y="1052513"/>
            <a:ext cx="2916237" cy="2087562"/>
          </a:xfrm>
          <a:custGeom>
            <a:avLst/>
            <a:gdLst>
              <a:gd name="connsiteX0" fmla="*/ 2916001 w 2916001"/>
              <a:gd name="connsiteY0" fmla="*/ 0 h 2088157"/>
              <a:gd name="connsiteX1" fmla="*/ 1315159 w 2916001"/>
              <a:gd name="connsiteY1" fmla="*/ 0 h 2088157"/>
              <a:gd name="connsiteX2" fmla="*/ 1315159 w 2916001"/>
              <a:gd name="connsiteY2" fmla="*/ 1 h 2088157"/>
              <a:gd name="connsiteX3" fmla="*/ 999013 w 2916001"/>
              <a:gd name="connsiteY3" fmla="*/ 1 h 2088157"/>
              <a:gd name="connsiteX4" fmla="*/ 999000 w 2916001"/>
              <a:gd name="connsiteY4" fmla="*/ 0 h 2088157"/>
              <a:gd name="connsiteX5" fmla="*/ 0 w 2916001"/>
              <a:gd name="connsiteY5" fmla="*/ 999000 h 2088157"/>
              <a:gd name="connsiteX6" fmla="*/ 0 w 2916001"/>
              <a:gd name="connsiteY6" fmla="*/ 1332000 h 2088157"/>
              <a:gd name="connsiteX7" fmla="*/ 1 w 2916001"/>
              <a:gd name="connsiteY7" fmla="*/ 1332000 h 2088157"/>
              <a:gd name="connsiteX8" fmla="*/ 1 w 2916001"/>
              <a:gd name="connsiteY8" fmla="*/ 2088157 h 2088157"/>
              <a:gd name="connsiteX9" fmla="*/ 2916000 w 2916001"/>
              <a:gd name="connsiteY9" fmla="*/ 2088157 h 2088157"/>
              <a:gd name="connsiteX10" fmla="*/ 2916000 w 2916001"/>
              <a:gd name="connsiteY10" fmla="*/ 1332508 h 2088157"/>
              <a:gd name="connsiteX11" fmla="*/ 2916001 w 2916001"/>
              <a:gd name="connsiteY11" fmla="*/ 1332508 h 208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6001" h="2088157">
                <a:moveTo>
                  <a:pt x="2916001" y="0"/>
                </a:moveTo>
                <a:lnTo>
                  <a:pt x="1315159" y="0"/>
                </a:lnTo>
                <a:lnTo>
                  <a:pt x="1315159" y="1"/>
                </a:lnTo>
                <a:lnTo>
                  <a:pt x="999013" y="1"/>
                </a:lnTo>
                <a:lnTo>
                  <a:pt x="999000" y="0"/>
                </a:lnTo>
                <a:cubicBezTo>
                  <a:pt x="447268" y="0"/>
                  <a:pt x="0" y="447268"/>
                  <a:pt x="0" y="999000"/>
                </a:cubicBezTo>
                <a:lnTo>
                  <a:pt x="0" y="1332000"/>
                </a:lnTo>
                <a:lnTo>
                  <a:pt x="1" y="1332000"/>
                </a:lnTo>
                <a:lnTo>
                  <a:pt x="1" y="2088157"/>
                </a:lnTo>
                <a:lnTo>
                  <a:pt x="2916000" y="2088157"/>
                </a:lnTo>
                <a:lnTo>
                  <a:pt x="2916000" y="1332508"/>
                </a:lnTo>
                <a:lnTo>
                  <a:pt x="2916001" y="13325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671901" y="1052513"/>
            <a:ext cx="5113324" cy="4968876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665107" y="1403637"/>
            <a:ext cx="2303337" cy="1458198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C93DA-FCB6-4370-B92A-88A3AD8D31E2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2364"/>
              </a:solidFill>
            </a:endParaRPr>
          </a:p>
        </p:txBody>
      </p:sp>
      <p:sp>
        <p:nvSpPr>
          <p:cNvPr id="7" name="Espace réservé du pied de pag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4266645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tablea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5"/>
          <p:cNvSpPr/>
          <p:nvPr userDrawn="1"/>
        </p:nvSpPr>
        <p:spPr>
          <a:xfrm flipH="1">
            <a:off x="360363" y="2060575"/>
            <a:ext cx="2916237" cy="1763713"/>
          </a:xfrm>
          <a:custGeom>
            <a:avLst/>
            <a:gdLst>
              <a:gd name="connsiteX0" fmla="*/ 2916001 w 2916002"/>
              <a:gd name="connsiteY0" fmla="*/ 0 h 1764469"/>
              <a:gd name="connsiteX1" fmla="*/ 1315159 w 2916002"/>
              <a:gd name="connsiteY1" fmla="*/ 0 h 1764469"/>
              <a:gd name="connsiteX2" fmla="*/ 1315159 w 2916002"/>
              <a:gd name="connsiteY2" fmla="*/ 1 h 1764469"/>
              <a:gd name="connsiteX3" fmla="*/ 999013 w 2916002"/>
              <a:gd name="connsiteY3" fmla="*/ 1 h 1764469"/>
              <a:gd name="connsiteX4" fmla="*/ 999000 w 2916002"/>
              <a:gd name="connsiteY4" fmla="*/ 0 h 1764469"/>
              <a:gd name="connsiteX5" fmla="*/ 0 w 2916002"/>
              <a:gd name="connsiteY5" fmla="*/ 999000 h 1764469"/>
              <a:gd name="connsiteX6" fmla="*/ 0 w 2916002"/>
              <a:gd name="connsiteY6" fmla="*/ 1332000 h 1764469"/>
              <a:gd name="connsiteX7" fmla="*/ 3 w 2916002"/>
              <a:gd name="connsiteY7" fmla="*/ 1332000 h 1764469"/>
              <a:gd name="connsiteX8" fmla="*/ 3 w 2916002"/>
              <a:gd name="connsiteY8" fmla="*/ 1764469 h 1764469"/>
              <a:gd name="connsiteX9" fmla="*/ 2916002 w 2916002"/>
              <a:gd name="connsiteY9" fmla="*/ 1764469 h 1764469"/>
              <a:gd name="connsiteX10" fmla="*/ 2916002 w 2916002"/>
              <a:gd name="connsiteY10" fmla="*/ 1224359 h 1764469"/>
              <a:gd name="connsiteX11" fmla="*/ 2916001 w 2916002"/>
              <a:gd name="connsiteY11" fmla="*/ 1224359 h 17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6002" h="1764469">
                <a:moveTo>
                  <a:pt x="2916001" y="0"/>
                </a:moveTo>
                <a:lnTo>
                  <a:pt x="1315159" y="0"/>
                </a:lnTo>
                <a:lnTo>
                  <a:pt x="1315159" y="1"/>
                </a:lnTo>
                <a:lnTo>
                  <a:pt x="999013" y="1"/>
                </a:lnTo>
                <a:lnTo>
                  <a:pt x="999000" y="0"/>
                </a:lnTo>
                <a:cubicBezTo>
                  <a:pt x="447268" y="0"/>
                  <a:pt x="0" y="447268"/>
                  <a:pt x="0" y="999000"/>
                </a:cubicBezTo>
                <a:lnTo>
                  <a:pt x="0" y="1332000"/>
                </a:lnTo>
                <a:lnTo>
                  <a:pt x="3" y="1332000"/>
                </a:lnTo>
                <a:lnTo>
                  <a:pt x="3" y="1764469"/>
                </a:lnTo>
                <a:lnTo>
                  <a:pt x="2916002" y="1764469"/>
                </a:lnTo>
                <a:lnTo>
                  <a:pt x="2916002" y="1224359"/>
                </a:lnTo>
                <a:lnTo>
                  <a:pt x="2916001" y="122435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Espace réservé du tableau 22"/>
          <p:cNvSpPr>
            <a:spLocks noGrp="1"/>
          </p:cNvSpPr>
          <p:nvPr>
            <p:ph type="tbl" sz="quarter" idx="15"/>
          </p:nvPr>
        </p:nvSpPr>
        <p:spPr bwMode="gray">
          <a:xfrm>
            <a:off x="358776" y="2060575"/>
            <a:ext cx="8426449" cy="3960813"/>
          </a:xfrm>
        </p:spPr>
        <p:txBody>
          <a:bodyPr tIns="540000" anchor="ctr"/>
          <a:lstStyle>
            <a:lvl1pPr algn="ctr">
              <a:defRPr sz="1400" b="0"/>
            </a:lvl1pPr>
          </a:lstStyle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520825"/>
            <a:ext cx="8426450" cy="4683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900113" y="2366574"/>
            <a:ext cx="2086792" cy="1152000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AEE32-29F2-4147-BEB4-8AA7FFB5B647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2364"/>
              </a:solidFill>
            </a:endParaRPr>
          </a:p>
        </p:txBody>
      </p:sp>
      <p:sp>
        <p:nvSpPr>
          <p:cNvPr id="10" name="Espace réservé du pied de pag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367990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/>
          <p:nvPr userDrawn="1"/>
        </p:nvSpPr>
        <p:spPr bwMode="gray">
          <a:xfrm flipV="1">
            <a:off x="4213225" y="368300"/>
            <a:ext cx="4572000" cy="2476500"/>
          </a:xfrm>
          <a:custGeom>
            <a:avLst/>
            <a:gdLst>
              <a:gd name="connsiteX0" fmla="*/ 324272 w 4572000"/>
              <a:gd name="connsiteY0" fmla="*/ 2477070 h 2477070"/>
              <a:gd name="connsiteX1" fmla="*/ 4572000 w 4572000"/>
              <a:gd name="connsiteY1" fmla="*/ 2477070 h 2477070"/>
              <a:gd name="connsiteX2" fmla="*/ 4572000 w 4572000"/>
              <a:gd name="connsiteY2" fmla="*/ 1332000 h 2477070"/>
              <a:gd name="connsiteX3" fmla="*/ 4572000 w 4572000"/>
              <a:gd name="connsiteY3" fmla="*/ 1143051 h 2477070"/>
              <a:gd name="connsiteX4" fmla="*/ 4572000 w 4572000"/>
              <a:gd name="connsiteY4" fmla="*/ 999000 h 2477070"/>
              <a:gd name="connsiteX5" fmla="*/ 3573000 w 4572000"/>
              <a:gd name="connsiteY5" fmla="*/ 0 h 2477070"/>
              <a:gd name="connsiteX6" fmla="*/ 3572987 w 4572000"/>
              <a:gd name="connsiteY6" fmla="*/ 1 h 2477070"/>
              <a:gd name="connsiteX7" fmla="*/ 3311103 w 4572000"/>
              <a:gd name="connsiteY7" fmla="*/ 1 h 2477070"/>
              <a:gd name="connsiteX8" fmla="*/ 3240000 w 4572000"/>
              <a:gd name="connsiteY8" fmla="*/ 1 h 2477070"/>
              <a:gd name="connsiteX9" fmla="*/ 0 w 4572000"/>
              <a:gd name="connsiteY9" fmla="*/ 1 h 2477070"/>
              <a:gd name="connsiteX10" fmla="*/ 0 w 4572000"/>
              <a:gd name="connsiteY10" fmla="*/ 2477069 h 2477070"/>
              <a:gd name="connsiteX11" fmla="*/ 324272 w 4572000"/>
              <a:gd name="connsiteY11" fmla="*/ 2477069 h 247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0" h="2477070">
                <a:moveTo>
                  <a:pt x="324272" y="2477070"/>
                </a:moveTo>
                <a:lnTo>
                  <a:pt x="4572000" y="2477070"/>
                </a:lnTo>
                <a:lnTo>
                  <a:pt x="4572000" y="1332000"/>
                </a:lnTo>
                <a:lnTo>
                  <a:pt x="4572000" y="1143051"/>
                </a:lnTo>
                <a:lnTo>
                  <a:pt x="4572000" y="999000"/>
                </a:lnTo>
                <a:cubicBezTo>
                  <a:pt x="4572000" y="447268"/>
                  <a:pt x="4124732" y="0"/>
                  <a:pt x="3573000" y="0"/>
                </a:cubicBezTo>
                <a:lnTo>
                  <a:pt x="3572987" y="1"/>
                </a:lnTo>
                <a:lnTo>
                  <a:pt x="3311103" y="1"/>
                </a:lnTo>
                <a:lnTo>
                  <a:pt x="3240000" y="1"/>
                </a:lnTo>
                <a:lnTo>
                  <a:pt x="0" y="1"/>
                </a:lnTo>
                <a:lnTo>
                  <a:pt x="0" y="2477069"/>
                </a:lnTo>
                <a:lnTo>
                  <a:pt x="324272" y="2477069"/>
                </a:ln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680011" y="818300"/>
            <a:ext cx="3600000" cy="1584000"/>
          </a:xfrm>
        </p:spPr>
        <p:txBody>
          <a:bodyPr anchor="ctr"/>
          <a:lstStyle>
            <a:lvl1pPr>
              <a:lnSpc>
                <a:spcPct val="110000"/>
              </a:lnSpc>
              <a:defRPr sz="31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 bwMode="gray">
          <a:xfrm>
            <a:off x="0" y="0"/>
            <a:ext cx="3599892" cy="2880000"/>
          </a:xfrm>
        </p:spPr>
        <p:txBody>
          <a:bodyPr anchor="b"/>
          <a:lstStyle>
            <a:lvl1pPr algn="r">
              <a:lnSpc>
                <a:spcPct val="100000"/>
              </a:lnSpc>
              <a:defRPr sz="182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4"/>
          </p:nvPr>
        </p:nvSpPr>
        <p:spPr bwMode="gray">
          <a:xfrm>
            <a:off x="358774" y="2914819"/>
            <a:ext cx="8426451" cy="3106570"/>
          </a:xfrm>
        </p:spPr>
        <p:txBody>
          <a:bodyPr/>
          <a:lstStyle>
            <a:lvl1pPr>
              <a:spcAft>
                <a:spcPts val="2100"/>
              </a:spcAft>
              <a:tabLst>
                <a:tab pos="8424000" algn="r"/>
              </a:tabLst>
              <a:defRPr/>
            </a:lvl1pPr>
            <a:lvl2pPr>
              <a:tabLst>
                <a:tab pos="8424000" algn="r"/>
              </a:tabLst>
              <a:defRPr/>
            </a:lvl2pPr>
            <a:lvl3pPr>
              <a:tabLst>
                <a:tab pos="8424000" algn="r"/>
              </a:tabLst>
              <a:defRPr/>
            </a:lvl3pPr>
            <a:lvl4pPr>
              <a:tabLst>
                <a:tab pos="8424000" algn="r"/>
              </a:tabLst>
              <a:defRPr/>
            </a:lvl4pPr>
            <a:lvl5pPr>
              <a:tabLst>
                <a:tab pos="8424000" algn="r"/>
              </a:tabLst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6"/>
          </p:nvPr>
        </p:nvSpPr>
        <p:spPr>
          <a:xfrm>
            <a:off x="8783638" y="6669088"/>
            <a:ext cx="360362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B95DEB48-4ED4-4814-A2E4-CF3ABB174AEE}" type="slidenum">
              <a:rPr lang="fr-FR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7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2748026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 userDrawn="1"/>
        </p:nvSpPr>
        <p:spPr>
          <a:xfrm flipV="1">
            <a:off x="3779838" y="3178175"/>
            <a:ext cx="5005387" cy="3311525"/>
          </a:xfrm>
          <a:custGeom>
            <a:avLst/>
            <a:gdLst>
              <a:gd name="connsiteX0" fmla="*/ 0 w 5005312"/>
              <a:gd name="connsiteY0" fmla="*/ 3312002 h 3312002"/>
              <a:gd name="connsiteX1" fmla="*/ 5005312 w 5005312"/>
              <a:gd name="connsiteY1" fmla="*/ 3312002 h 3312002"/>
              <a:gd name="connsiteX2" fmla="*/ 5005312 w 5005312"/>
              <a:gd name="connsiteY2" fmla="*/ 1332000 h 3312002"/>
              <a:gd name="connsiteX3" fmla="*/ 5005312 w 5005312"/>
              <a:gd name="connsiteY3" fmla="*/ 1143053 h 3312002"/>
              <a:gd name="connsiteX4" fmla="*/ 5005312 w 5005312"/>
              <a:gd name="connsiteY4" fmla="*/ 999000 h 3312002"/>
              <a:gd name="connsiteX5" fmla="*/ 4006312 w 5005312"/>
              <a:gd name="connsiteY5" fmla="*/ 0 h 3312002"/>
              <a:gd name="connsiteX6" fmla="*/ 4006299 w 5005312"/>
              <a:gd name="connsiteY6" fmla="*/ 1 h 3312002"/>
              <a:gd name="connsiteX7" fmla="*/ 3744416 w 5005312"/>
              <a:gd name="connsiteY7" fmla="*/ 1 h 3312002"/>
              <a:gd name="connsiteX8" fmla="*/ 3673312 w 5005312"/>
              <a:gd name="connsiteY8" fmla="*/ 1 h 3312002"/>
              <a:gd name="connsiteX9" fmla="*/ 0 w 5005312"/>
              <a:gd name="connsiteY9" fmla="*/ 1 h 3312002"/>
              <a:gd name="connsiteX10" fmla="*/ 0 w 5005312"/>
              <a:gd name="connsiteY10" fmla="*/ 1143053 h 3312002"/>
              <a:gd name="connsiteX11" fmla="*/ 0 w 5005312"/>
              <a:gd name="connsiteY11" fmla="*/ 2477069 h 331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5312" h="3312002">
                <a:moveTo>
                  <a:pt x="0" y="3312002"/>
                </a:moveTo>
                <a:lnTo>
                  <a:pt x="5005312" y="3312002"/>
                </a:lnTo>
                <a:lnTo>
                  <a:pt x="5005312" y="1332000"/>
                </a:lnTo>
                <a:lnTo>
                  <a:pt x="5005312" y="1143053"/>
                </a:lnTo>
                <a:lnTo>
                  <a:pt x="5005312" y="999000"/>
                </a:lnTo>
                <a:cubicBezTo>
                  <a:pt x="5005312" y="447268"/>
                  <a:pt x="4558044" y="0"/>
                  <a:pt x="4006312" y="0"/>
                </a:cubicBezTo>
                <a:lnTo>
                  <a:pt x="4006299" y="1"/>
                </a:lnTo>
                <a:lnTo>
                  <a:pt x="3744416" y="1"/>
                </a:lnTo>
                <a:lnTo>
                  <a:pt x="3673312" y="1"/>
                </a:lnTo>
                <a:lnTo>
                  <a:pt x="0" y="1"/>
                </a:lnTo>
                <a:lnTo>
                  <a:pt x="0" y="1143053"/>
                </a:lnTo>
                <a:lnTo>
                  <a:pt x="0" y="24770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42751" y="737192"/>
            <a:ext cx="3457141" cy="2952303"/>
          </a:xfrm>
        </p:spPr>
        <p:txBody>
          <a:bodyPr anchor="b"/>
          <a:lstStyle>
            <a:lvl1pPr algn="r">
              <a:defRPr sz="18200" b="0">
                <a:solidFill>
                  <a:schemeClr val="accent5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4572000" y="3519553"/>
            <a:ext cx="3780000" cy="2628292"/>
          </a:xfrm>
        </p:spPr>
        <p:txBody>
          <a:bodyPr anchor="ctr"/>
          <a:lstStyle>
            <a:lvl1pPr>
              <a:lnSpc>
                <a:spcPct val="110000"/>
              </a:lnSpc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15"/>
          </p:nvPr>
        </p:nvSpPr>
        <p:spPr>
          <a:xfrm>
            <a:off x="8785225" y="6669088"/>
            <a:ext cx="360363" cy="188912"/>
          </a:xfrm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556E74E4-3C5C-4C0E-B975-B303E7598B7F}" type="slidenum">
              <a:rPr lang="fr-FR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7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Résultats intermédiaires PoC épargne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23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Bloc et Tex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 userDrawn="1"/>
        </p:nvSpPr>
        <p:spPr>
          <a:xfrm flipH="1">
            <a:off x="363538" y="1052513"/>
            <a:ext cx="2916237" cy="2087562"/>
          </a:xfrm>
          <a:custGeom>
            <a:avLst/>
            <a:gdLst>
              <a:gd name="connsiteX0" fmla="*/ 2916001 w 2916001"/>
              <a:gd name="connsiteY0" fmla="*/ 0 h 2088157"/>
              <a:gd name="connsiteX1" fmla="*/ 1315159 w 2916001"/>
              <a:gd name="connsiteY1" fmla="*/ 0 h 2088157"/>
              <a:gd name="connsiteX2" fmla="*/ 1315159 w 2916001"/>
              <a:gd name="connsiteY2" fmla="*/ 1 h 2088157"/>
              <a:gd name="connsiteX3" fmla="*/ 999013 w 2916001"/>
              <a:gd name="connsiteY3" fmla="*/ 1 h 2088157"/>
              <a:gd name="connsiteX4" fmla="*/ 999000 w 2916001"/>
              <a:gd name="connsiteY4" fmla="*/ 0 h 2088157"/>
              <a:gd name="connsiteX5" fmla="*/ 0 w 2916001"/>
              <a:gd name="connsiteY5" fmla="*/ 999000 h 2088157"/>
              <a:gd name="connsiteX6" fmla="*/ 0 w 2916001"/>
              <a:gd name="connsiteY6" fmla="*/ 1332000 h 2088157"/>
              <a:gd name="connsiteX7" fmla="*/ 1 w 2916001"/>
              <a:gd name="connsiteY7" fmla="*/ 1332000 h 2088157"/>
              <a:gd name="connsiteX8" fmla="*/ 1 w 2916001"/>
              <a:gd name="connsiteY8" fmla="*/ 2088157 h 2088157"/>
              <a:gd name="connsiteX9" fmla="*/ 2916000 w 2916001"/>
              <a:gd name="connsiteY9" fmla="*/ 2088157 h 2088157"/>
              <a:gd name="connsiteX10" fmla="*/ 2916000 w 2916001"/>
              <a:gd name="connsiteY10" fmla="*/ 1332508 h 2088157"/>
              <a:gd name="connsiteX11" fmla="*/ 2916001 w 2916001"/>
              <a:gd name="connsiteY11" fmla="*/ 1332508 h 208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6001" h="2088157">
                <a:moveTo>
                  <a:pt x="2916001" y="0"/>
                </a:moveTo>
                <a:lnTo>
                  <a:pt x="1315159" y="0"/>
                </a:lnTo>
                <a:lnTo>
                  <a:pt x="1315159" y="1"/>
                </a:lnTo>
                <a:lnTo>
                  <a:pt x="999013" y="1"/>
                </a:lnTo>
                <a:lnTo>
                  <a:pt x="999000" y="0"/>
                </a:lnTo>
                <a:cubicBezTo>
                  <a:pt x="447268" y="0"/>
                  <a:pt x="0" y="447268"/>
                  <a:pt x="0" y="999000"/>
                </a:cubicBezTo>
                <a:lnTo>
                  <a:pt x="0" y="1332000"/>
                </a:lnTo>
                <a:lnTo>
                  <a:pt x="1" y="1332000"/>
                </a:lnTo>
                <a:lnTo>
                  <a:pt x="1" y="2088157"/>
                </a:lnTo>
                <a:lnTo>
                  <a:pt x="2916000" y="2088157"/>
                </a:lnTo>
                <a:lnTo>
                  <a:pt x="2916000" y="1332508"/>
                </a:lnTo>
                <a:lnTo>
                  <a:pt x="2916001" y="13325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671901" y="1052513"/>
            <a:ext cx="5113324" cy="4968876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665107" y="1403637"/>
            <a:ext cx="2303337" cy="1458198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EE51-DA46-4CB2-A10C-4ACF624D67C3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2364"/>
              </a:solidFill>
            </a:endParaRPr>
          </a:p>
        </p:txBody>
      </p:sp>
      <p:sp>
        <p:nvSpPr>
          <p:cNvPr id="7" name="Espace réservé du pied de pag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767202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tablea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5"/>
          <p:cNvSpPr/>
          <p:nvPr userDrawn="1"/>
        </p:nvSpPr>
        <p:spPr>
          <a:xfrm flipH="1">
            <a:off x="360363" y="2060575"/>
            <a:ext cx="2916237" cy="1763713"/>
          </a:xfrm>
          <a:custGeom>
            <a:avLst/>
            <a:gdLst>
              <a:gd name="connsiteX0" fmla="*/ 2916001 w 2916002"/>
              <a:gd name="connsiteY0" fmla="*/ 0 h 1764469"/>
              <a:gd name="connsiteX1" fmla="*/ 1315159 w 2916002"/>
              <a:gd name="connsiteY1" fmla="*/ 0 h 1764469"/>
              <a:gd name="connsiteX2" fmla="*/ 1315159 w 2916002"/>
              <a:gd name="connsiteY2" fmla="*/ 1 h 1764469"/>
              <a:gd name="connsiteX3" fmla="*/ 999013 w 2916002"/>
              <a:gd name="connsiteY3" fmla="*/ 1 h 1764469"/>
              <a:gd name="connsiteX4" fmla="*/ 999000 w 2916002"/>
              <a:gd name="connsiteY4" fmla="*/ 0 h 1764469"/>
              <a:gd name="connsiteX5" fmla="*/ 0 w 2916002"/>
              <a:gd name="connsiteY5" fmla="*/ 999000 h 1764469"/>
              <a:gd name="connsiteX6" fmla="*/ 0 w 2916002"/>
              <a:gd name="connsiteY6" fmla="*/ 1332000 h 1764469"/>
              <a:gd name="connsiteX7" fmla="*/ 3 w 2916002"/>
              <a:gd name="connsiteY7" fmla="*/ 1332000 h 1764469"/>
              <a:gd name="connsiteX8" fmla="*/ 3 w 2916002"/>
              <a:gd name="connsiteY8" fmla="*/ 1764469 h 1764469"/>
              <a:gd name="connsiteX9" fmla="*/ 2916002 w 2916002"/>
              <a:gd name="connsiteY9" fmla="*/ 1764469 h 1764469"/>
              <a:gd name="connsiteX10" fmla="*/ 2916002 w 2916002"/>
              <a:gd name="connsiteY10" fmla="*/ 1224359 h 1764469"/>
              <a:gd name="connsiteX11" fmla="*/ 2916001 w 2916002"/>
              <a:gd name="connsiteY11" fmla="*/ 1224359 h 17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6002" h="1764469">
                <a:moveTo>
                  <a:pt x="2916001" y="0"/>
                </a:moveTo>
                <a:lnTo>
                  <a:pt x="1315159" y="0"/>
                </a:lnTo>
                <a:lnTo>
                  <a:pt x="1315159" y="1"/>
                </a:lnTo>
                <a:lnTo>
                  <a:pt x="999013" y="1"/>
                </a:lnTo>
                <a:lnTo>
                  <a:pt x="999000" y="0"/>
                </a:lnTo>
                <a:cubicBezTo>
                  <a:pt x="447268" y="0"/>
                  <a:pt x="0" y="447268"/>
                  <a:pt x="0" y="999000"/>
                </a:cubicBezTo>
                <a:lnTo>
                  <a:pt x="0" y="1332000"/>
                </a:lnTo>
                <a:lnTo>
                  <a:pt x="3" y="1332000"/>
                </a:lnTo>
                <a:lnTo>
                  <a:pt x="3" y="1764469"/>
                </a:lnTo>
                <a:lnTo>
                  <a:pt x="2916002" y="1764469"/>
                </a:lnTo>
                <a:lnTo>
                  <a:pt x="2916002" y="1224359"/>
                </a:lnTo>
                <a:lnTo>
                  <a:pt x="2916001" y="12243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Espace réservé du tableau 22"/>
          <p:cNvSpPr>
            <a:spLocks noGrp="1"/>
          </p:cNvSpPr>
          <p:nvPr>
            <p:ph type="tbl" sz="quarter" idx="15"/>
          </p:nvPr>
        </p:nvSpPr>
        <p:spPr bwMode="gray">
          <a:xfrm>
            <a:off x="358776" y="2060575"/>
            <a:ext cx="8426449" cy="3960813"/>
          </a:xfrm>
        </p:spPr>
        <p:txBody>
          <a:bodyPr tIns="540000" anchor="ctr"/>
          <a:lstStyle>
            <a:lvl1pPr algn="ctr">
              <a:defRPr sz="1400" b="0"/>
            </a:lvl1pPr>
          </a:lstStyle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520825"/>
            <a:ext cx="8426450" cy="4683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900113" y="2366574"/>
            <a:ext cx="2086792" cy="1152000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3BFC-1C89-432D-B236-19F7EEA6EBD6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2364"/>
              </a:solidFill>
            </a:endParaRPr>
          </a:p>
        </p:txBody>
      </p:sp>
      <p:sp>
        <p:nvSpPr>
          <p:cNvPr id="10" name="Espace réservé du pied de pag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1526398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/>
          <p:nvPr userDrawn="1"/>
        </p:nvSpPr>
        <p:spPr bwMode="gray">
          <a:xfrm flipV="1">
            <a:off x="4213225" y="368300"/>
            <a:ext cx="4572000" cy="2476500"/>
          </a:xfrm>
          <a:custGeom>
            <a:avLst/>
            <a:gdLst>
              <a:gd name="connsiteX0" fmla="*/ 324272 w 4572000"/>
              <a:gd name="connsiteY0" fmla="*/ 2477070 h 2477070"/>
              <a:gd name="connsiteX1" fmla="*/ 4572000 w 4572000"/>
              <a:gd name="connsiteY1" fmla="*/ 2477070 h 2477070"/>
              <a:gd name="connsiteX2" fmla="*/ 4572000 w 4572000"/>
              <a:gd name="connsiteY2" fmla="*/ 1332000 h 2477070"/>
              <a:gd name="connsiteX3" fmla="*/ 4572000 w 4572000"/>
              <a:gd name="connsiteY3" fmla="*/ 1143051 h 2477070"/>
              <a:gd name="connsiteX4" fmla="*/ 4572000 w 4572000"/>
              <a:gd name="connsiteY4" fmla="*/ 999000 h 2477070"/>
              <a:gd name="connsiteX5" fmla="*/ 3573000 w 4572000"/>
              <a:gd name="connsiteY5" fmla="*/ 0 h 2477070"/>
              <a:gd name="connsiteX6" fmla="*/ 3572987 w 4572000"/>
              <a:gd name="connsiteY6" fmla="*/ 1 h 2477070"/>
              <a:gd name="connsiteX7" fmla="*/ 3311103 w 4572000"/>
              <a:gd name="connsiteY7" fmla="*/ 1 h 2477070"/>
              <a:gd name="connsiteX8" fmla="*/ 3240000 w 4572000"/>
              <a:gd name="connsiteY8" fmla="*/ 1 h 2477070"/>
              <a:gd name="connsiteX9" fmla="*/ 0 w 4572000"/>
              <a:gd name="connsiteY9" fmla="*/ 1 h 2477070"/>
              <a:gd name="connsiteX10" fmla="*/ 0 w 4572000"/>
              <a:gd name="connsiteY10" fmla="*/ 2477069 h 2477070"/>
              <a:gd name="connsiteX11" fmla="*/ 324272 w 4572000"/>
              <a:gd name="connsiteY11" fmla="*/ 2477069 h 247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0" h="2477070">
                <a:moveTo>
                  <a:pt x="324272" y="2477070"/>
                </a:moveTo>
                <a:lnTo>
                  <a:pt x="4572000" y="2477070"/>
                </a:lnTo>
                <a:lnTo>
                  <a:pt x="4572000" y="1332000"/>
                </a:lnTo>
                <a:lnTo>
                  <a:pt x="4572000" y="1143051"/>
                </a:lnTo>
                <a:lnTo>
                  <a:pt x="4572000" y="999000"/>
                </a:lnTo>
                <a:cubicBezTo>
                  <a:pt x="4572000" y="447268"/>
                  <a:pt x="4124732" y="0"/>
                  <a:pt x="3573000" y="0"/>
                </a:cubicBezTo>
                <a:lnTo>
                  <a:pt x="3572987" y="1"/>
                </a:lnTo>
                <a:lnTo>
                  <a:pt x="3311103" y="1"/>
                </a:lnTo>
                <a:lnTo>
                  <a:pt x="3240000" y="1"/>
                </a:lnTo>
                <a:lnTo>
                  <a:pt x="0" y="1"/>
                </a:lnTo>
                <a:lnTo>
                  <a:pt x="0" y="2477069"/>
                </a:lnTo>
                <a:lnTo>
                  <a:pt x="324272" y="2477069"/>
                </a:ln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680011" y="818300"/>
            <a:ext cx="3600000" cy="1584000"/>
          </a:xfrm>
        </p:spPr>
        <p:txBody>
          <a:bodyPr anchor="ctr"/>
          <a:lstStyle>
            <a:lvl1pPr>
              <a:lnSpc>
                <a:spcPct val="110000"/>
              </a:lnSpc>
              <a:defRPr sz="31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 bwMode="gray">
          <a:xfrm>
            <a:off x="0" y="0"/>
            <a:ext cx="3599892" cy="2880000"/>
          </a:xfrm>
        </p:spPr>
        <p:txBody>
          <a:bodyPr anchor="b"/>
          <a:lstStyle>
            <a:lvl1pPr algn="r">
              <a:lnSpc>
                <a:spcPct val="100000"/>
              </a:lnSpc>
              <a:defRPr sz="182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4"/>
          </p:nvPr>
        </p:nvSpPr>
        <p:spPr bwMode="gray">
          <a:xfrm>
            <a:off x="358774" y="2914819"/>
            <a:ext cx="8426451" cy="3106570"/>
          </a:xfrm>
        </p:spPr>
        <p:txBody>
          <a:bodyPr/>
          <a:lstStyle>
            <a:lvl1pPr>
              <a:spcAft>
                <a:spcPts val="2100"/>
              </a:spcAft>
              <a:tabLst>
                <a:tab pos="8424000" algn="r"/>
              </a:tabLst>
              <a:defRPr/>
            </a:lvl1pPr>
            <a:lvl2pPr>
              <a:tabLst>
                <a:tab pos="8424000" algn="r"/>
              </a:tabLst>
              <a:defRPr/>
            </a:lvl2pPr>
            <a:lvl3pPr>
              <a:tabLst>
                <a:tab pos="8424000" algn="r"/>
              </a:tabLst>
              <a:defRPr/>
            </a:lvl3pPr>
            <a:lvl4pPr>
              <a:tabLst>
                <a:tab pos="8424000" algn="r"/>
              </a:tabLst>
              <a:defRPr/>
            </a:lvl4pPr>
            <a:lvl5pPr>
              <a:tabLst>
                <a:tab pos="8424000" algn="r"/>
              </a:tabLst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6"/>
          </p:nvPr>
        </p:nvSpPr>
        <p:spPr>
          <a:xfrm>
            <a:off x="8783638" y="6669088"/>
            <a:ext cx="360362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89CD508E-2C45-4A7C-928E-094C4B232D94}" type="slidenum">
              <a:rPr lang="fr-FR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7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241637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_G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 userDrawn="1"/>
        </p:nvSpPr>
        <p:spPr bwMode="gray">
          <a:xfrm rot="10800000">
            <a:off x="2843213" y="368300"/>
            <a:ext cx="5942012" cy="2960688"/>
          </a:xfrm>
          <a:custGeom>
            <a:avLst/>
            <a:gdLst>
              <a:gd name="connsiteX0" fmla="*/ 5941418 w 5941418"/>
              <a:gd name="connsiteY0" fmla="*/ 2960779 h 2960779"/>
              <a:gd name="connsiteX1" fmla="*/ 0 w 5941418"/>
              <a:gd name="connsiteY1" fmla="*/ 2960779 h 2960779"/>
              <a:gd name="connsiteX2" fmla="*/ 0 w 5941418"/>
              <a:gd name="connsiteY2" fmla="*/ 1268504 h 2960779"/>
              <a:gd name="connsiteX3" fmla="*/ 1 w 5941418"/>
              <a:gd name="connsiteY3" fmla="*/ 1268504 h 2960779"/>
              <a:gd name="connsiteX4" fmla="*/ 1 w 5941418"/>
              <a:gd name="connsiteY4" fmla="*/ 0 h 2960779"/>
              <a:gd name="connsiteX5" fmla="*/ 4933306 w 5941418"/>
              <a:gd name="connsiteY5" fmla="*/ 0 h 2960779"/>
              <a:gd name="connsiteX6" fmla="*/ 4933306 w 5941418"/>
              <a:gd name="connsiteY6" fmla="*/ 2 h 2960779"/>
              <a:gd name="connsiteX7" fmla="*/ 4942404 w 5941418"/>
              <a:gd name="connsiteY7" fmla="*/ 2 h 2960779"/>
              <a:gd name="connsiteX8" fmla="*/ 4942417 w 5941418"/>
              <a:gd name="connsiteY8" fmla="*/ 1 h 2960779"/>
              <a:gd name="connsiteX9" fmla="*/ 5941417 w 5941418"/>
              <a:gd name="connsiteY9" fmla="*/ 999001 h 2960779"/>
              <a:gd name="connsiteX10" fmla="*/ 5941417 w 5941418"/>
              <a:gd name="connsiteY10" fmla="*/ 1268504 h 2960779"/>
              <a:gd name="connsiteX11" fmla="*/ 5941418 w 5941418"/>
              <a:gd name="connsiteY11" fmla="*/ 1268504 h 296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1418" h="2960779">
                <a:moveTo>
                  <a:pt x="5941418" y="2960779"/>
                </a:moveTo>
                <a:lnTo>
                  <a:pt x="0" y="2960779"/>
                </a:lnTo>
                <a:lnTo>
                  <a:pt x="0" y="1268504"/>
                </a:lnTo>
                <a:lnTo>
                  <a:pt x="1" y="1268504"/>
                </a:lnTo>
                <a:lnTo>
                  <a:pt x="1" y="0"/>
                </a:lnTo>
                <a:lnTo>
                  <a:pt x="4933306" y="0"/>
                </a:lnTo>
                <a:lnTo>
                  <a:pt x="4933306" y="2"/>
                </a:lnTo>
                <a:lnTo>
                  <a:pt x="4942404" y="2"/>
                </a:lnTo>
                <a:lnTo>
                  <a:pt x="4942417" y="1"/>
                </a:lnTo>
                <a:cubicBezTo>
                  <a:pt x="5494149" y="1"/>
                  <a:pt x="5941417" y="447269"/>
                  <a:pt x="5941417" y="999001"/>
                </a:cubicBezTo>
                <a:lnTo>
                  <a:pt x="5941417" y="1268504"/>
                </a:lnTo>
                <a:lnTo>
                  <a:pt x="5941418" y="1268504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7" descr="Logo_couv_48x3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15213" y="5472113"/>
            <a:ext cx="17287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8"/>
          <p:cNvGrpSpPr>
            <a:grpSpLocks/>
          </p:cNvGrpSpPr>
          <p:nvPr userDrawn="1"/>
        </p:nvGrpSpPr>
        <p:grpSpPr bwMode="auto">
          <a:xfrm>
            <a:off x="360363" y="4967288"/>
            <a:ext cx="1973262" cy="1522412"/>
            <a:chOff x="360000" y="4966900"/>
            <a:chExt cx="1974030" cy="1522801"/>
          </a:xfrm>
        </p:grpSpPr>
        <p:grpSp>
          <p:nvGrpSpPr>
            <p:cNvPr id="7" name="Groupe 9"/>
            <p:cNvGrpSpPr>
              <a:grpSpLocks/>
            </p:cNvGrpSpPr>
            <p:nvPr userDrawn="1"/>
          </p:nvGrpSpPr>
          <p:grpSpPr bwMode="auto">
            <a:xfrm>
              <a:off x="360500" y="4966900"/>
              <a:ext cx="1973530" cy="1522801"/>
              <a:chOff x="360500" y="4966900"/>
              <a:chExt cx="1973530" cy="1522801"/>
            </a:xfrm>
          </p:grpSpPr>
          <p:sp>
            <p:nvSpPr>
              <p:cNvPr id="9" name="Forme libre 8"/>
              <p:cNvSpPr/>
              <p:nvPr userDrawn="1"/>
            </p:nvSpPr>
            <p:spPr bwMode="gray">
              <a:xfrm rot="16200000" flipV="1">
                <a:off x="811127" y="4966798"/>
                <a:ext cx="1522801" cy="1523005"/>
              </a:xfrm>
              <a:custGeom>
                <a:avLst/>
                <a:gdLst>
                  <a:gd name="connsiteX0" fmla="*/ 1522801 w 1522801"/>
                  <a:gd name="connsiteY0" fmla="*/ 999001 h 1522801"/>
                  <a:gd name="connsiteX1" fmla="*/ 625943 w 1522801"/>
                  <a:gd name="connsiteY1" fmla="*/ 5159 h 1522801"/>
                  <a:gd name="connsiteX2" fmla="*/ 523801 w 1522801"/>
                  <a:gd name="connsiteY2" fmla="*/ 0 h 1522801"/>
                  <a:gd name="connsiteX3" fmla="*/ 523801 w 1522801"/>
                  <a:gd name="connsiteY3" fmla="*/ 0 h 1522801"/>
                  <a:gd name="connsiteX4" fmla="*/ 1 w 1522801"/>
                  <a:gd name="connsiteY4" fmla="*/ 0 h 1522801"/>
                  <a:gd name="connsiteX5" fmla="*/ 1 w 1522801"/>
                  <a:gd name="connsiteY5" fmla="*/ 149504 h 1522801"/>
                  <a:gd name="connsiteX6" fmla="*/ 0 w 1522801"/>
                  <a:gd name="connsiteY6" fmla="*/ 149504 h 1522801"/>
                  <a:gd name="connsiteX7" fmla="*/ 0 w 1522801"/>
                  <a:gd name="connsiteY7" fmla="*/ 1522801 h 1522801"/>
                  <a:gd name="connsiteX8" fmla="*/ 1373297 w 1522801"/>
                  <a:gd name="connsiteY8" fmla="*/ 1522801 h 1522801"/>
                  <a:gd name="connsiteX9" fmla="*/ 1373298 w 1522801"/>
                  <a:gd name="connsiteY9" fmla="*/ 1522801 h 1522801"/>
                  <a:gd name="connsiteX10" fmla="*/ 1522800 w 1522801"/>
                  <a:gd name="connsiteY10" fmla="*/ 1522801 h 1522801"/>
                  <a:gd name="connsiteX11" fmla="*/ 1522800 w 1522801"/>
                  <a:gd name="connsiteY11" fmla="*/ 999017 h 152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2801" h="1522801">
                    <a:moveTo>
                      <a:pt x="1522801" y="999001"/>
                    </a:moveTo>
                    <a:cubicBezTo>
                      <a:pt x="1522801" y="481752"/>
                      <a:pt x="1129694" y="56318"/>
                      <a:pt x="625943" y="5159"/>
                    </a:cubicBezTo>
                    <a:lnTo>
                      <a:pt x="523801" y="0"/>
                    </a:lnTo>
                    <a:lnTo>
                      <a:pt x="523801" y="0"/>
                    </a:lnTo>
                    <a:lnTo>
                      <a:pt x="1" y="0"/>
                    </a:lnTo>
                    <a:lnTo>
                      <a:pt x="1" y="149504"/>
                    </a:lnTo>
                    <a:lnTo>
                      <a:pt x="0" y="149504"/>
                    </a:lnTo>
                    <a:lnTo>
                      <a:pt x="0" y="1522801"/>
                    </a:lnTo>
                    <a:lnTo>
                      <a:pt x="1373297" y="1522801"/>
                    </a:lnTo>
                    <a:lnTo>
                      <a:pt x="1373298" y="1522801"/>
                    </a:lnTo>
                    <a:lnTo>
                      <a:pt x="1522800" y="1522801"/>
                    </a:lnTo>
                    <a:lnTo>
                      <a:pt x="1522800" y="999017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360000" y="4966900"/>
                <a:ext cx="539960" cy="15228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8" name="Imag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5518800"/>
              <a:ext cx="1836939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00000" y="944299"/>
            <a:ext cx="4572000" cy="1800000"/>
          </a:xfrm>
        </p:spPr>
        <p:txBody>
          <a:bodyPr anchor="ctr"/>
          <a:lstStyle>
            <a:lvl1pPr>
              <a:defRPr sz="31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0000" y="1548000"/>
            <a:ext cx="1980000" cy="576000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Résultats intermédiaires PoC épargne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83638" y="6669088"/>
            <a:ext cx="360362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26A2CC2D-96A9-4BEB-B79E-A518DA00A886}" type="slidenum">
              <a:rPr lang="fr-FR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24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 userDrawn="1"/>
        </p:nvSpPr>
        <p:spPr>
          <a:xfrm flipV="1">
            <a:off x="3779838" y="3178175"/>
            <a:ext cx="5005387" cy="3311525"/>
          </a:xfrm>
          <a:custGeom>
            <a:avLst/>
            <a:gdLst>
              <a:gd name="connsiteX0" fmla="*/ 0 w 5005312"/>
              <a:gd name="connsiteY0" fmla="*/ 3312002 h 3312002"/>
              <a:gd name="connsiteX1" fmla="*/ 5005312 w 5005312"/>
              <a:gd name="connsiteY1" fmla="*/ 3312002 h 3312002"/>
              <a:gd name="connsiteX2" fmla="*/ 5005312 w 5005312"/>
              <a:gd name="connsiteY2" fmla="*/ 1332000 h 3312002"/>
              <a:gd name="connsiteX3" fmla="*/ 5005312 w 5005312"/>
              <a:gd name="connsiteY3" fmla="*/ 1143053 h 3312002"/>
              <a:gd name="connsiteX4" fmla="*/ 5005312 w 5005312"/>
              <a:gd name="connsiteY4" fmla="*/ 999000 h 3312002"/>
              <a:gd name="connsiteX5" fmla="*/ 4006312 w 5005312"/>
              <a:gd name="connsiteY5" fmla="*/ 0 h 3312002"/>
              <a:gd name="connsiteX6" fmla="*/ 4006299 w 5005312"/>
              <a:gd name="connsiteY6" fmla="*/ 1 h 3312002"/>
              <a:gd name="connsiteX7" fmla="*/ 3744416 w 5005312"/>
              <a:gd name="connsiteY7" fmla="*/ 1 h 3312002"/>
              <a:gd name="connsiteX8" fmla="*/ 3673312 w 5005312"/>
              <a:gd name="connsiteY8" fmla="*/ 1 h 3312002"/>
              <a:gd name="connsiteX9" fmla="*/ 0 w 5005312"/>
              <a:gd name="connsiteY9" fmla="*/ 1 h 3312002"/>
              <a:gd name="connsiteX10" fmla="*/ 0 w 5005312"/>
              <a:gd name="connsiteY10" fmla="*/ 1143053 h 3312002"/>
              <a:gd name="connsiteX11" fmla="*/ 0 w 5005312"/>
              <a:gd name="connsiteY11" fmla="*/ 2477069 h 331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5312" h="3312002">
                <a:moveTo>
                  <a:pt x="0" y="3312002"/>
                </a:moveTo>
                <a:lnTo>
                  <a:pt x="5005312" y="3312002"/>
                </a:lnTo>
                <a:lnTo>
                  <a:pt x="5005312" y="1332000"/>
                </a:lnTo>
                <a:lnTo>
                  <a:pt x="5005312" y="1143053"/>
                </a:lnTo>
                <a:lnTo>
                  <a:pt x="5005312" y="999000"/>
                </a:lnTo>
                <a:cubicBezTo>
                  <a:pt x="5005312" y="447268"/>
                  <a:pt x="4558044" y="0"/>
                  <a:pt x="4006312" y="0"/>
                </a:cubicBezTo>
                <a:lnTo>
                  <a:pt x="4006299" y="1"/>
                </a:lnTo>
                <a:lnTo>
                  <a:pt x="3744416" y="1"/>
                </a:lnTo>
                <a:lnTo>
                  <a:pt x="3673312" y="1"/>
                </a:lnTo>
                <a:lnTo>
                  <a:pt x="0" y="1"/>
                </a:lnTo>
                <a:lnTo>
                  <a:pt x="0" y="1143053"/>
                </a:lnTo>
                <a:lnTo>
                  <a:pt x="0" y="24770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42751" y="737192"/>
            <a:ext cx="3457141" cy="2952303"/>
          </a:xfrm>
        </p:spPr>
        <p:txBody>
          <a:bodyPr anchor="b"/>
          <a:lstStyle>
            <a:lvl1pPr algn="r">
              <a:defRPr sz="18200" b="0">
                <a:solidFill>
                  <a:schemeClr val="accent3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4572000" y="3519553"/>
            <a:ext cx="3780000" cy="2628292"/>
          </a:xfrm>
        </p:spPr>
        <p:txBody>
          <a:bodyPr anchor="ctr"/>
          <a:lstStyle>
            <a:lvl1pPr>
              <a:lnSpc>
                <a:spcPct val="110000"/>
              </a:lnSpc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15"/>
          </p:nvPr>
        </p:nvSpPr>
        <p:spPr>
          <a:xfrm>
            <a:off x="8785225" y="6669088"/>
            <a:ext cx="360363" cy="188912"/>
          </a:xfrm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CDD66B3B-9462-47BF-AC70-62DE122FCB49}" type="slidenum">
              <a:rPr lang="fr-FR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7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Résultats intermédiaires PoC épargne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21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Bloc et Tex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 userDrawn="1"/>
        </p:nvSpPr>
        <p:spPr>
          <a:xfrm flipH="1">
            <a:off x="363538" y="1052513"/>
            <a:ext cx="2916237" cy="2087562"/>
          </a:xfrm>
          <a:custGeom>
            <a:avLst/>
            <a:gdLst>
              <a:gd name="connsiteX0" fmla="*/ 2916001 w 2916001"/>
              <a:gd name="connsiteY0" fmla="*/ 0 h 2088157"/>
              <a:gd name="connsiteX1" fmla="*/ 1315159 w 2916001"/>
              <a:gd name="connsiteY1" fmla="*/ 0 h 2088157"/>
              <a:gd name="connsiteX2" fmla="*/ 1315159 w 2916001"/>
              <a:gd name="connsiteY2" fmla="*/ 1 h 2088157"/>
              <a:gd name="connsiteX3" fmla="*/ 999013 w 2916001"/>
              <a:gd name="connsiteY3" fmla="*/ 1 h 2088157"/>
              <a:gd name="connsiteX4" fmla="*/ 999000 w 2916001"/>
              <a:gd name="connsiteY4" fmla="*/ 0 h 2088157"/>
              <a:gd name="connsiteX5" fmla="*/ 0 w 2916001"/>
              <a:gd name="connsiteY5" fmla="*/ 999000 h 2088157"/>
              <a:gd name="connsiteX6" fmla="*/ 0 w 2916001"/>
              <a:gd name="connsiteY6" fmla="*/ 1332000 h 2088157"/>
              <a:gd name="connsiteX7" fmla="*/ 1 w 2916001"/>
              <a:gd name="connsiteY7" fmla="*/ 1332000 h 2088157"/>
              <a:gd name="connsiteX8" fmla="*/ 1 w 2916001"/>
              <a:gd name="connsiteY8" fmla="*/ 2088157 h 2088157"/>
              <a:gd name="connsiteX9" fmla="*/ 2916000 w 2916001"/>
              <a:gd name="connsiteY9" fmla="*/ 2088157 h 2088157"/>
              <a:gd name="connsiteX10" fmla="*/ 2916000 w 2916001"/>
              <a:gd name="connsiteY10" fmla="*/ 1332508 h 2088157"/>
              <a:gd name="connsiteX11" fmla="*/ 2916001 w 2916001"/>
              <a:gd name="connsiteY11" fmla="*/ 1332508 h 208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6001" h="2088157">
                <a:moveTo>
                  <a:pt x="2916001" y="0"/>
                </a:moveTo>
                <a:lnTo>
                  <a:pt x="1315159" y="0"/>
                </a:lnTo>
                <a:lnTo>
                  <a:pt x="1315159" y="1"/>
                </a:lnTo>
                <a:lnTo>
                  <a:pt x="999013" y="1"/>
                </a:lnTo>
                <a:lnTo>
                  <a:pt x="999000" y="0"/>
                </a:lnTo>
                <a:cubicBezTo>
                  <a:pt x="447268" y="0"/>
                  <a:pt x="0" y="447268"/>
                  <a:pt x="0" y="999000"/>
                </a:cubicBezTo>
                <a:lnTo>
                  <a:pt x="0" y="1332000"/>
                </a:lnTo>
                <a:lnTo>
                  <a:pt x="1" y="1332000"/>
                </a:lnTo>
                <a:lnTo>
                  <a:pt x="1" y="2088157"/>
                </a:lnTo>
                <a:lnTo>
                  <a:pt x="2916000" y="2088157"/>
                </a:lnTo>
                <a:lnTo>
                  <a:pt x="2916000" y="1332508"/>
                </a:lnTo>
                <a:lnTo>
                  <a:pt x="2916001" y="13325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671901" y="1052737"/>
            <a:ext cx="5113324" cy="496865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665107" y="1403637"/>
            <a:ext cx="2303337" cy="1458198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BD562-85F4-4A5B-ADEE-EB94BB8295B3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2364"/>
              </a:solidFill>
            </a:endParaRPr>
          </a:p>
        </p:txBody>
      </p:sp>
      <p:sp>
        <p:nvSpPr>
          <p:cNvPr id="7" name="Espace réservé du pied de pag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665464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tableau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5"/>
          <p:cNvSpPr/>
          <p:nvPr userDrawn="1"/>
        </p:nvSpPr>
        <p:spPr>
          <a:xfrm flipH="1">
            <a:off x="360363" y="2060575"/>
            <a:ext cx="2916237" cy="1763713"/>
          </a:xfrm>
          <a:custGeom>
            <a:avLst/>
            <a:gdLst>
              <a:gd name="connsiteX0" fmla="*/ 2916001 w 2916002"/>
              <a:gd name="connsiteY0" fmla="*/ 0 h 1764469"/>
              <a:gd name="connsiteX1" fmla="*/ 1315159 w 2916002"/>
              <a:gd name="connsiteY1" fmla="*/ 0 h 1764469"/>
              <a:gd name="connsiteX2" fmla="*/ 1315159 w 2916002"/>
              <a:gd name="connsiteY2" fmla="*/ 1 h 1764469"/>
              <a:gd name="connsiteX3" fmla="*/ 999013 w 2916002"/>
              <a:gd name="connsiteY3" fmla="*/ 1 h 1764469"/>
              <a:gd name="connsiteX4" fmla="*/ 999000 w 2916002"/>
              <a:gd name="connsiteY4" fmla="*/ 0 h 1764469"/>
              <a:gd name="connsiteX5" fmla="*/ 0 w 2916002"/>
              <a:gd name="connsiteY5" fmla="*/ 999000 h 1764469"/>
              <a:gd name="connsiteX6" fmla="*/ 0 w 2916002"/>
              <a:gd name="connsiteY6" fmla="*/ 1332000 h 1764469"/>
              <a:gd name="connsiteX7" fmla="*/ 3 w 2916002"/>
              <a:gd name="connsiteY7" fmla="*/ 1332000 h 1764469"/>
              <a:gd name="connsiteX8" fmla="*/ 3 w 2916002"/>
              <a:gd name="connsiteY8" fmla="*/ 1764469 h 1764469"/>
              <a:gd name="connsiteX9" fmla="*/ 2916002 w 2916002"/>
              <a:gd name="connsiteY9" fmla="*/ 1764469 h 1764469"/>
              <a:gd name="connsiteX10" fmla="*/ 2916002 w 2916002"/>
              <a:gd name="connsiteY10" fmla="*/ 1224359 h 1764469"/>
              <a:gd name="connsiteX11" fmla="*/ 2916001 w 2916002"/>
              <a:gd name="connsiteY11" fmla="*/ 1224359 h 17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6002" h="1764469">
                <a:moveTo>
                  <a:pt x="2916001" y="0"/>
                </a:moveTo>
                <a:lnTo>
                  <a:pt x="1315159" y="0"/>
                </a:lnTo>
                <a:lnTo>
                  <a:pt x="1315159" y="1"/>
                </a:lnTo>
                <a:lnTo>
                  <a:pt x="999013" y="1"/>
                </a:lnTo>
                <a:lnTo>
                  <a:pt x="999000" y="0"/>
                </a:lnTo>
                <a:cubicBezTo>
                  <a:pt x="447268" y="0"/>
                  <a:pt x="0" y="447268"/>
                  <a:pt x="0" y="999000"/>
                </a:cubicBezTo>
                <a:lnTo>
                  <a:pt x="0" y="1332000"/>
                </a:lnTo>
                <a:lnTo>
                  <a:pt x="3" y="1332000"/>
                </a:lnTo>
                <a:lnTo>
                  <a:pt x="3" y="1764469"/>
                </a:lnTo>
                <a:lnTo>
                  <a:pt x="2916002" y="1764469"/>
                </a:lnTo>
                <a:lnTo>
                  <a:pt x="2916002" y="1224359"/>
                </a:lnTo>
                <a:lnTo>
                  <a:pt x="2916001" y="12243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Espace réservé du tableau 22"/>
          <p:cNvSpPr>
            <a:spLocks noGrp="1"/>
          </p:cNvSpPr>
          <p:nvPr>
            <p:ph type="tbl" sz="quarter" idx="15"/>
          </p:nvPr>
        </p:nvSpPr>
        <p:spPr bwMode="gray">
          <a:xfrm>
            <a:off x="358776" y="2060575"/>
            <a:ext cx="8426449" cy="3960813"/>
          </a:xfrm>
        </p:spPr>
        <p:txBody>
          <a:bodyPr tIns="540000" anchor="ctr"/>
          <a:lstStyle>
            <a:lvl1pPr algn="ctr">
              <a:defRPr sz="1400" b="0"/>
            </a:lvl1pPr>
          </a:lstStyle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520825"/>
            <a:ext cx="8426450" cy="4683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900113" y="2366574"/>
            <a:ext cx="2086792" cy="1152000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9C094-FB1B-46C4-9302-C1881EB54834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2364"/>
              </a:solidFill>
            </a:endParaRPr>
          </a:p>
        </p:txBody>
      </p:sp>
      <p:sp>
        <p:nvSpPr>
          <p:cNvPr id="10" name="Espace réservé du pied de pag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489020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/>
          <p:nvPr userDrawn="1"/>
        </p:nvSpPr>
        <p:spPr bwMode="gray">
          <a:xfrm flipV="1">
            <a:off x="4213225" y="368300"/>
            <a:ext cx="4572000" cy="2476500"/>
          </a:xfrm>
          <a:custGeom>
            <a:avLst/>
            <a:gdLst>
              <a:gd name="connsiteX0" fmla="*/ 324272 w 4572000"/>
              <a:gd name="connsiteY0" fmla="*/ 2477070 h 2477070"/>
              <a:gd name="connsiteX1" fmla="*/ 4572000 w 4572000"/>
              <a:gd name="connsiteY1" fmla="*/ 2477070 h 2477070"/>
              <a:gd name="connsiteX2" fmla="*/ 4572000 w 4572000"/>
              <a:gd name="connsiteY2" fmla="*/ 1332000 h 2477070"/>
              <a:gd name="connsiteX3" fmla="*/ 4572000 w 4572000"/>
              <a:gd name="connsiteY3" fmla="*/ 1143051 h 2477070"/>
              <a:gd name="connsiteX4" fmla="*/ 4572000 w 4572000"/>
              <a:gd name="connsiteY4" fmla="*/ 999000 h 2477070"/>
              <a:gd name="connsiteX5" fmla="*/ 3573000 w 4572000"/>
              <a:gd name="connsiteY5" fmla="*/ 0 h 2477070"/>
              <a:gd name="connsiteX6" fmla="*/ 3572987 w 4572000"/>
              <a:gd name="connsiteY6" fmla="*/ 1 h 2477070"/>
              <a:gd name="connsiteX7" fmla="*/ 3311103 w 4572000"/>
              <a:gd name="connsiteY7" fmla="*/ 1 h 2477070"/>
              <a:gd name="connsiteX8" fmla="*/ 3240000 w 4572000"/>
              <a:gd name="connsiteY8" fmla="*/ 1 h 2477070"/>
              <a:gd name="connsiteX9" fmla="*/ 0 w 4572000"/>
              <a:gd name="connsiteY9" fmla="*/ 1 h 2477070"/>
              <a:gd name="connsiteX10" fmla="*/ 0 w 4572000"/>
              <a:gd name="connsiteY10" fmla="*/ 2477069 h 2477070"/>
              <a:gd name="connsiteX11" fmla="*/ 324272 w 4572000"/>
              <a:gd name="connsiteY11" fmla="*/ 2477069 h 247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0" h="2477070">
                <a:moveTo>
                  <a:pt x="324272" y="2477070"/>
                </a:moveTo>
                <a:lnTo>
                  <a:pt x="4572000" y="2477070"/>
                </a:lnTo>
                <a:lnTo>
                  <a:pt x="4572000" y="1332000"/>
                </a:lnTo>
                <a:lnTo>
                  <a:pt x="4572000" y="1143051"/>
                </a:lnTo>
                <a:lnTo>
                  <a:pt x="4572000" y="999000"/>
                </a:lnTo>
                <a:cubicBezTo>
                  <a:pt x="4572000" y="447268"/>
                  <a:pt x="4124732" y="0"/>
                  <a:pt x="3573000" y="0"/>
                </a:cubicBezTo>
                <a:lnTo>
                  <a:pt x="3572987" y="1"/>
                </a:lnTo>
                <a:lnTo>
                  <a:pt x="3311103" y="1"/>
                </a:lnTo>
                <a:lnTo>
                  <a:pt x="3240000" y="1"/>
                </a:lnTo>
                <a:lnTo>
                  <a:pt x="0" y="1"/>
                </a:lnTo>
                <a:lnTo>
                  <a:pt x="0" y="2477069"/>
                </a:lnTo>
                <a:lnTo>
                  <a:pt x="324272" y="2477069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680011" y="818300"/>
            <a:ext cx="3600000" cy="1584000"/>
          </a:xfrm>
        </p:spPr>
        <p:txBody>
          <a:bodyPr anchor="ctr"/>
          <a:lstStyle>
            <a:lvl1pPr>
              <a:lnSpc>
                <a:spcPct val="110000"/>
              </a:lnSpc>
              <a:defRPr sz="31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 bwMode="gray">
          <a:xfrm>
            <a:off x="0" y="0"/>
            <a:ext cx="3599892" cy="2880000"/>
          </a:xfrm>
        </p:spPr>
        <p:txBody>
          <a:bodyPr anchor="b"/>
          <a:lstStyle>
            <a:lvl1pPr algn="r">
              <a:lnSpc>
                <a:spcPct val="100000"/>
              </a:lnSpc>
              <a:defRPr sz="18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4"/>
          </p:nvPr>
        </p:nvSpPr>
        <p:spPr bwMode="gray">
          <a:xfrm>
            <a:off x="358774" y="2914819"/>
            <a:ext cx="8426451" cy="3106570"/>
          </a:xfrm>
        </p:spPr>
        <p:txBody>
          <a:bodyPr/>
          <a:lstStyle>
            <a:lvl1pPr>
              <a:spcAft>
                <a:spcPts val="2100"/>
              </a:spcAft>
              <a:tabLst>
                <a:tab pos="8424000" algn="r"/>
              </a:tabLst>
              <a:defRPr/>
            </a:lvl1pPr>
            <a:lvl2pPr>
              <a:tabLst>
                <a:tab pos="8424000" algn="r"/>
              </a:tabLst>
              <a:defRPr/>
            </a:lvl2pPr>
            <a:lvl3pPr>
              <a:tabLst>
                <a:tab pos="8424000" algn="r"/>
              </a:tabLst>
              <a:defRPr/>
            </a:lvl3pPr>
            <a:lvl4pPr>
              <a:tabLst>
                <a:tab pos="8424000" algn="r"/>
              </a:tabLst>
              <a:defRPr/>
            </a:lvl4pPr>
            <a:lvl5pPr>
              <a:tabLst>
                <a:tab pos="8424000" algn="r"/>
              </a:tabLst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6"/>
          </p:nvPr>
        </p:nvSpPr>
        <p:spPr>
          <a:xfrm>
            <a:off x="8783638" y="6669088"/>
            <a:ext cx="360362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B5B3E4E1-33B9-42D5-A3C3-5EA28D6A6FC2}" type="slidenum">
              <a:rPr lang="fr-FR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7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180460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 userDrawn="1"/>
        </p:nvSpPr>
        <p:spPr>
          <a:xfrm flipV="1">
            <a:off x="3779838" y="3178175"/>
            <a:ext cx="5005387" cy="3311525"/>
          </a:xfrm>
          <a:custGeom>
            <a:avLst/>
            <a:gdLst>
              <a:gd name="connsiteX0" fmla="*/ 0 w 5005312"/>
              <a:gd name="connsiteY0" fmla="*/ 3312002 h 3312002"/>
              <a:gd name="connsiteX1" fmla="*/ 5005312 w 5005312"/>
              <a:gd name="connsiteY1" fmla="*/ 3312002 h 3312002"/>
              <a:gd name="connsiteX2" fmla="*/ 5005312 w 5005312"/>
              <a:gd name="connsiteY2" fmla="*/ 1332000 h 3312002"/>
              <a:gd name="connsiteX3" fmla="*/ 5005312 w 5005312"/>
              <a:gd name="connsiteY3" fmla="*/ 1143053 h 3312002"/>
              <a:gd name="connsiteX4" fmla="*/ 5005312 w 5005312"/>
              <a:gd name="connsiteY4" fmla="*/ 999000 h 3312002"/>
              <a:gd name="connsiteX5" fmla="*/ 4006312 w 5005312"/>
              <a:gd name="connsiteY5" fmla="*/ 0 h 3312002"/>
              <a:gd name="connsiteX6" fmla="*/ 4006299 w 5005312"/>
              <a:gd name="connsiteY6" fmla="*/ 1 h 3312002"/>
              <a:gd name="connsiteX7" fmla="*/ 3744416 w 5005312"/>
              <a:gd name="connsiteY7" fmla="*/ 1 h 3312002"/>
              <a:gd name="connsiteX8" fmla="*/ 3673312 w 5005312"/>
              <a:gd name="connsiteY8" fmla="*/ 1 h 3312002"/>
              <a:gd name="connsiteX9" fmla="*/ 0 w 5005312"/>
              <a:gd name="connsiteY9" fmla="*/ 1 h 3312002"/>
              <a:gd name="connsiteX10" fmla="*/ 0 w 5005312"/>
              <a:gd name="connsiteY10" fmla="*/ 1143053 h 3312002"/>
              <a:gd name="connsiteX11" fmla="*/ 0 w 5005312"/>
              <a:gd name="connsiteY11" fmla="*/ 2477069 h 331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5312" h="3312002">
                <a:moveTo>
                  <a:pt x="0" y="3312002"/>
                </a:moveTo>
                <a:lnTo>
                  <a:pt x="5005312" y="3312002"/>
                </a:lnTo>
                <a:lnTo>
                  <a:pt x="5005312" y="1332000"/>
                </a:lnTo>
                <a:lnTo>
                  <a:pt x="5005312" y="1143053"/>
                </a:lnTo>
                <a:lnTo>
                  <a:pt x="5005312" y="999000"/>
                </a:lnTo>
                <a:cubicBezTo>
                  <a:pt x="5005312" y="447268"/>
                  <a:pt x="4558044" y="0"/>
                  <a:pt x="4006312" y="0"/>
                </a:cubicBezTo>
                <a:lnTo>
                  <a:pt x="4006299" y="1"/>
                </a:lnTo>
                <a:lnTo>
                  <a:pt x="3744416" y="1"/>
                </a:lnTo>
                <a:lnTo>
                  <a:pt x="3673312" y="1"/>
                </a:lnTo>
                <a:lnTo>
                  <a:pt x="0" y="1"/>
                </a:lnTo>
                <a:lnTo>
                  <a:pt x="0" y="1143053"/>
                </a:lnTo>
                <a:lnTo>
                  <a:pt x="0" y="24770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42751" y="737192"/>
            <a:ext cx="3457141" cy="2952303"/>
          </a:xfrm>
        </p:spPr>
        <p:txBody>
          <a:bodyPr anchor="b"/>
          <a:lstStyle>
            <a:lvl1pPr algn="r">
              <a:defRPr sz="18200" b="0">
                <a:solidFill>
                  <a:schemeClr val="accent2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4572000" y="3519553"/>
            <a:ext cx="3780000" cy="2628292"/>
          </a:xfrm>
        </p:spPr>
        <p:txBody>
          <a:bodyPr anchor="ctr"/>
          <a:lstStyle>
            <a:lvl1pPr>
              <a:lnSpc>
                <a:spcPct val="110000"/>
              </a:lnSpc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15"/>
          </p:nvPr>
        </p:nvSpPr>
        <p:spPr>
          <a:xfrm>
            <a:off x="8785225" y="6669088"/>
            <a:ext cx="360363" cy="188912"/>
          </a:xfrm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F59595DB-82E5-4046-B694-C84873B24A30}" type="slidenum">
              <a:rPr lang="fr-FR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7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Résultats intermédiaires PoC épargne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551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Bloc et Text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 userDrawn="1"/>
        </p:nvSpPr>
        <p:spPr>
          <a:xfrm flipH="1">
            <a:off x="363538" y="1052513"/>
            <a:ext cx="2916237" cy="2087562"/>
          </a:xfrm>
          <a:custGeom>
            <a:avLst/>
            <a:gdLst>
              <a:gd name="connsiteX0" fmla="*/ 2916001 w 2916001"/>
              <a:gd name="connsiteY0" fmla="*/ 0 h 2088157"/>
              <a:gd name="connsiteX1" fmla="*/ 1315159 w 2916001"/>
              <a:gd name="connsiteY1" fmla="*/ 0 h 2088157"/>
              <a:gd name="connsiteX2" fmla="*/ 1315159 w 2916001"/>
              <a:gd name="connsiteY2" fmla="*/ 1 h 2088157"/>
              <a:gd name="connsiteX3" fmla="*/ 999013 w 2916001"/>
              <a:gd name="connsiteY3" fmla="*/ 1 h 2088157"/>
              <a:gd name="connsiteX4" fmla="*/ 999000 w 2916001"/>
              <a:gd name="connsiteY4" fmla="*/ 0 h 2088157"/>
              <a:gd name="connsiteX5" fmla="*/ 0 w 2916001"/>
              <a:gd name="connsiteY5" fmla="*/ 999000 h 2088157"/>
              <a:gd name="connsiteX6" fmla="*/ 0 w 2916001"/>
              <a:gd name="connsiteY6" fmla="*/ 1332000 h 2088157"/>
              <a:gd name="connsiteX7" fmla="*/ 1 w 2916001"/>
              <a:gd name="connsiteY7" fmla="*/ 1332000 h 2088157"/>
              <a:gd name="connsiteX8" fmla="*/ 1 w 2916001"/>
              <a:gd name="connsiteY8" fmla="*/ 2088157 h 2088157"/>
              <a:gd name="connsiteX9" fmla="*/ 2916000 w 2916001"/>
              <a:gd name="connsiteY9" fmla="*/ 2088157 h 2088157"/>
              <a:gd name="connsiteX10" fmla="*/ 2916000 w 2916001"/>
              <a:gd name="connsiteY10" fmla="*/ 1332508 h 2088157"/>
              <a:gd name="connsiteX11" fmla="*/ 2916001 w 2916001"/>
              <a:gd name="connsiteY11" fmla="*/ 1332508 h 208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6001" h="2088157">
                <a:moveTo>
                  <a:pt x="2916001" y="0"/>
                </a:moveTo>
                <a:lnTo>
                  <a:pt x="1315159" y="0"/>
                </a:lnTo>
                <a:lnTo>
                  <a:pt x="1315159" y="1"/>
                </a:lnTo>
                <a:lnTo>
                  <a:pt x="999013" y="1"/>
                </a:lnTo>
                <a:lnTo>
                  <a:pt x="999000" y="0"/>
                </a:lnTo>
                <a:cubicBezTo>
                  <a:pt x="447268" y="0"/>
                  <a:pt x="0" y="447268"/>
                  <a:pt x="0" y="999000"/>
                </a:cubicBezTo>
                <a:lnTo>
                  <a:pt x="0" y="1332000"/>
                </a:lnTo>
                <a:lnTo>
                  <a:pt x="1" y="1332000"/>
                </a:lnTo>
                <a:lnTo>
                  <a:pt x="1" y="2088157"/>
                </a:lnTo>
                <a:lnTo>
                  <a:pt x="2916000" y="2088157"/>
                </a:lnTo>
                <a:lnTo>
                  <a:pt x="2916000" y="1332508"/>
                </a:lnTo>
                <a:lnTo>
                  <a:pt x="2916001" y="13325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671901" y="1052513"/>
            <a:ext cx="5113324" cy="49688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665107" y="1403637"/>
            <a:ext cx="2303337" cy="1458198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6F7E-D06C-4C47-B26D-A8811ECCCE92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2364"/>
              </a:solidFill>
            </a:endParaRPr>
          </a:p>
        </p:txBody>
      </p:sp>
      <p:sp>
        <p:nvSpPr>
          <p:cNvPr id="7" name="Espace réservé du pied de pag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476139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tableau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5"/>
          <p:cNvSpPr/>
          <p:nvPr userDrawn="1"/>
        </p:nvSpPr>
        <p:spPr>
          <a:xfrm flipH="1">
            <a:off x="360363" y="2060575"/>
            <a:ext cx="2916237" cy="1763713"/>
          </a:xfrm>
          <a:custGeom>
            <a:avLst/>
            <a:gdLst>
              <a:gd name="connsiteX0" fmla="*/ 2916001 w 2916002"/>
              <a:gd name="connsiteY0" fmla="*/ 0 h 1764469"/>
              <a:gd name="connsiteX1" fmla="*/ 1315159 w 2916002"/>
              <a:gd name="connsiteY1" fmla="*/ 0 h 1764469"/>
              <a:gd name="connsiteX2" fmla="*/ 1315159 w 2916002"/>
              <a:gd name="connsiteY2" fmla="*/ 1 h 1764469"/>
              <a:gd name="connsiteX3" fmla="*/ 999013 w 2916002"/>
              <a:gd name="connsiteY3" fmla="*/ 1 h 1764469"/>
              <a:gd name="connsiteX4" fmla="*/ 999000 w 2916002"/>
              <a:gd name="connsiteY4" fmla="*/ 0 h 1764469"/>
              <a:gd name="connsiteX5" fmla="*/ 0 w 2916002"/>
              <a:gd name="connsiteY5" fmla="*/ 999000 h 1764469"/>
              <a:gd name="connsiteX6" fmla="*/ 0 w 2916002"/>
              <a:gd name="connsiteY6" fmla="*/ 1332000 h 1764469"/>
              <a:gd name="connsiteX7" fmla="*/ 3 w 2916002"/>
              <a:gd name="connsiteY7" fmla="*/ 1332000 h 1764469"/>
              <a:gd name="connsiteX8" fmla="*/ 3 w 2916002"/>
              <a:gd name="connsiteY8" fmla="*/ 1764469 h 1764469"/>
              <a:gd name="connsiteX9" fmla="*/ 2916002 w 2916002"/>
              <a:gd name="connsiteY9" fmla="*/ 1764469 h 1764469"/>
              <a:gd name="connsiteX10" fmla="*/ 2916002 w 2916002"/>
              <a:gd name="connsiteY10" fmla="*/ 1224359 h 1764469"/>
              <a:gd name="connsiteX11" fmla="*/ 2916001 w 2916002"/>
              <a:gd name="connsiteY11" fmla="*/ 1224359 h 17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6002" h="1764469">
                <a:moveTo>
                  <a:pt x="2916001" y="0"/>
                </a:moveTo>
                <a:lnTo>
                  <a:pt x="1315159" y="0"/>
                </a:lnTo>
                <a:lnTo>
                  <a:pt x="1315159" y="1"/>
                </a:lnTo>
                <a:lnTo>
                  <a:pt x="999013" y="1"/>
                </a:lnTo>
                <a:lnTo>
                  <a:pt x="999000" y="0"/>
                </a:lnTo>
                <a:cubicBezTo>
                  <a:pt x="447268" y="0"/>
                  <a:pt x="0" y="447268"/>
                  <a:pt x="0" y="999000"/>
                </a:cubicBezTo>
                <a:lnTo>
                  <a:pt x="0" y="1332000"/>
                </a:lnTo>
                <a:lnTo>
                  <a:pt x="3" y="1332000"/>
                </a:lnTo>
                <a:lnTo>
                  <a:pt x="3" y="1764469"/>
                </a:lnTo>
                <a:lnTo>
                  <a:pt x="2916002" y="1764469"/>
                </a:lnTo>
                <a:lnTo>
                  <a:pt x="2916002" y="1224359"/>
                </a:lnTo>
                <a:lnTo>
                  <a:pt x="2916001" y="12243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Espace réservé du tableau 22"/>
          <p:cNvSpPr>
            <a:spLocks noGrp="1"/>
          </p:cNvSpPr>
          <p:nvPr>
            <p:ph type="tbl" sz="quarter" idx="15"/>
          </p:nvPr>
        </p:nvSpPr>
        <p:spPr bwMode="gray">
          <a:xfrm>
            <a:off x="358776" y="2060575"/>
            <a:ext cx="8426449" cy="3960813"/>
          </a:xfrm>
        </p:spPr>
        <p:txBody>
          <a:bodyPr tIns="540000" anchor="ctr"/>
          <a:lstStyle>
            <a:lvl1pPr algn="ctr">
              <a:defRPr sz="1400" b="0"/>
            </a:lvl1pPr>
          </a:lstStyle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520825"/>
            <a:ext cx="8426450" cy="4683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900113" y="2366574"/>
            <a:ext cx="2086792" cy="1152000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DF636-83E1-4153-9615-7F7C34548F99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2364"/>
              </a:solidFill>
            </a:endParaRPr>
          </a:p>
        </p:txBody>
      </p:sp>
      <p:sp>
        <p:nvSpPr>
          <p:cNvPr id="10" name="Espace réservé du pied de pag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1172135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ce réservé du tableau 10"/>
          <p:cNvGraphicFramePr>
            <a:graphicFrameLocks/>
          </p:cNvGraphicFramePr>
          <p:nvPr/>
        </p:nvGraphicFramePr>
        <p:xfrm>
          <a:off x="358775" y="1520825"/>
          <a:ext cx="8426450" cy="451008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  <a:gridCol w="175551"/>
              </a:tblGrid>
              <a:tr h="315841"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Janvier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Février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Mars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Avril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Mai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Juin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Juillet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Août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Septembre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Octobre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Novembre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Décembre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920"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841"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Janvier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Février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Mars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Avril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Mai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Juin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Juillet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Août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Septembre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Octobre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Novembre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Décembre</a:t>
                      </a:r>
                      <a:br>
                        <a:rPr lang="fr-FR" sz="800" dirty="0" smtClean="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accent2"/>
                          </a:solidFill>
                        </a:rPr>
                        <a:t>2014</a:t>
                      </a:r>
                      <a:endParaRPr lang="fr-FR" sz="80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0" marT="36000" marB="36000">
                    <a:lnL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texte 27"/>
          <p:cNvSpPr>
            <a:spLocks noGrp="1"/>
          </p:cNvSpPr>
          <p:nvPr>
            <p:ph type="body" sz="quarter" idx="17"/>
          </p:nvPr>
        </p:nvSpPr>
        <p:spPr bwMode="gray">
          <a:xfrm>
            <a:off x="358115" y="1988840"/>
            <a:ext cx="2124000" cy="288000"/>
          </a:xfrm>
          <a:custGeom>
            <a:avLst/>
            <a:gdLst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6" fmla="*/ 2374900 w 2374900"/>
              <a:gd name="connsiteY6" fmla="*/ 0 h 997892"/>
              <a:gd name="connsiteX7" fmla="*/ 2374900 w 2374900"/>
              <a:gd name="connsiteY7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3" fmla="*/ 0 w 2374900"/>
              <a:gd name="connsiteY3" fmla="*/ 997892 h 997892"/>
              <a:gd name="connsiteX4" fmla="*/ 0 w 2374900"/>
              <a:gd name="connsiteY4" fmla="*/ 0 h 997892"/>
              <a:gd name="connsiteX5" fmla="*/ 2374900 w 2374900"/>
              <a:gd name="connsiteY5" fmla="*/ 0 h 997892"/>
              <a:gd name="connsiteX6" fmla="*/ 2374900 w 2374900"/>
              <a:gd name="connsiteY6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3" fmla="*/ 0 w 2374900"/>
              <a:gd name="connsiteY3" fmla="*/ 997892 h 997892"/>
              <a:gd name="connsiteX4" fmla="*/ 0 w 2374900"/>
              <a:gd name="connsiteY4" fmla="*/ 0 h 997892"/>
              <a:gd name="connsiteX5" fmla="*/ 2374900 w 2374900"/>
              <a:gd name="connsiteY5" fmla="*/ 0 h 997892"/>
              <a:gd name="connsiteX6" fmla="*/ 2374900 w 2374900"/>
              <a:gd name="connsiteY6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0 w 2374900"/>
              <a:gd name="connsiteY2" fmla="*/ 997892 h 997892"/>
              <a:gd name="connsiteX3" fmla="*/ 0 w 2374900"/>
              <a:gd name="connsiteY3" fmla="*/ 0 h 997892"/>
              <a:gd name="connsiteX4" fmla="*/ 2374900 w 2374900"/>
              <a:gd name="connsiteY4" fmla="*/ 0 h 997892"/>
              <a:gd name="connsiteX5" fmla="*/ 2374900 w 2374900"/>
              <a:gd name="connsiteY5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997892 h 997892"/>
              <a:gd name="connsiteX2" fmla="*/ 0 w 2374900"/>
              <a:gd name="connsiteY2" fmla="*/ 0 h 997892"/>
              <a:gd name="connsiteX3" fmla="*/ 2374900 w 2374900"/>
              <a:gd name="connsiteY3" fmla="*/ 0 h 997892"/>
              <a:gd name="connsiteX4" fmla="*/ 2374900 w 2374900"/>
              <a:gd name="connsiteY4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3" fmla="*/ 2374900 w 2374900"/>
              <a:gd name="connsiteY3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3" fmla="*/ 2374900 w 2374900"/>
              <a:gd name="connsiteY3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0 w 2374900"/>
              <a:gd name="connsiteY0" fmla="*/ 0 h 997892"/>
              <a:gd name="connsiteX1" fmla="*/ 2374900 w 2374900"/>
              <a:gd name="connsiteY1" fmla="*/ 0 h 99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74900" h="997892" stroke="0" extrusionOk="0">
                <a:moveTo>
                  <a:pt x="0" y="0"/>
                </a:moveTo>
                <a:lnTo>
                  <a:pt x="2374900" y="0"/>
                </a:lnTo>
                <a:lnTo>
                  <a:pt x="2374900" y="831573"/>
                </a:lnTo>
                <a:lnTo>
                  <a:pt x="2208581" y="997892"/>
                </a:lnTo>
                <a:lnTo>
                  <a:pt x="0" y="0"/>
                </a:lnTo>
                <a:close/>
              </a:path>
              <a:path w="2374900" h="997892" fill="darkenLess" stroke="0" extrusionOk="0">
                <a:moveTo>
                  <a:pt x="2208581" y="997892"/>
                </a:moveTo>
                <a:lnTo>
                  <a:pt x="2374900" y="831573"/>
                </a:lnTo>
                <a:lnTo>
                  <a:pt x="2208581" y="997892"/>
                </a:lnTo>
                <a:close/>
              </a:path>
              <a:path w="2374900" h="997892" fill="none" extrusionOk="0">
                <a:moveTo>
                  <a:pt x="0" y="0"/>
                </a:moveTo>
                <a:lnTo>
                  <a:pt x="2374900" y="0"/>
                </a:lnTo>
              </a:path>
            </a:pathLst>
          </a:custGeom>
          <a:ln w="25400">
            <a:solidFill>
              <a:schemeClr val="accent3"/>
            </a:solidFill>
            <a:headEnd type="none" w="med" len="med"/>
            <a:tailEnd type="triangle" w="med" len="med"/>
          </a:ln>
        </p:spPr>
        <p:txBody>
          <a:bodyPr tIns="36000"/>
          <a:lstStyle>
            <a:lvl1pPr algn="ctr">
              <a:lnSpc>
                <a:spcPct val="90000"/>
              </a:lnSpc>
              <a:defRPr sz="9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1844405" y="5048238"/>
            <a:ext cx="540000" cy="5400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6755042" y="5048238"/>
            <a:ext cx="540000" cy="5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Espace réservé du texte 27"/>
          <p:cNvSpPr>
            <a:spLocks noGrp="1"/>
          </p:cNvSpPr>
          <p:nvPr>
            <p:ph type="body" sz="quarter" idx="26"/>
          </p:nvPr>
        </p:nvSpPr>
        <p:spPr bwMode="gray">
          <a:xfrm rot="16200000">
            <a:off x="-1152455" y="3789252"/>
            <a:ext cx="3528000" cy="288000"/>
          </a:xfrm>
          <a:custGeom>
            <a:avLst/>
            <a:gdLst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6" fmla="*/ 2374900 w 2374900"/>
              <a:gd name="connsiteY6" fmla="*/ 0 h 997892"/>
              <a:gd name="connsiteX7" fmla="*/ 2374900 w 2374900"/>
              <a:gd name="connsiteY7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3" fmla="*/ 0 w 2374900"/>
              <a:gd name="connsiteY3" fmla="*/ 997892 h 997892"/>
              <a:gd name="connsiteX4" fmla="*/ 0 w 2374900"/>
              <a:gd name="connsiteY4" fmla="*/ 0 h 997892"/>
              <a:gd name="connsiteX5" fmla="*/ 2374900 w 2374900"/>
              <a:gd name="connsiteY5" fmla="*/ 0 h 997892"/>
              <a:gd name="connsiteX6" fmla="*/ 2374900 w 2374900"/>
              <a:gd name="connsiteY6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3" fmla="*/ 0 w 2374900"/>
              <a:gd name="connsiteY3" fmla="*/ 997892 h 997892"/>
              <a:gd name="connsiteX4" fmla="*/ 0 w 2374900"/>
              <a:gd name="connsiteY4" fmla="*/ 0 h 997892"/>
              <a:gd name="connsiteX5" fmla="*/ 2374900 w 2374900"/>
              <a:gd name="connsiteY5" fmla="*/ 0 h 997892"/>
              <a:gd name="connsiteX6" fmla="*/ 2374900 w 2374900"/>
              <a:gd name="connsiteY6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0 w 2374900"/>
              <a:gd name="connsiteY2" fmla="*/ 997892 h 997892"/>
              <a:gd name="connsiteX3" fmla="*/ 0 w 2374900"/>
              <a:gd name="connsiteY3" fmla="*/ 0 h 997892"/>
              <a:gd name="connsiteX4" fmla="*/ 2374900 w 2374900"/>
              <a:gd name="connsiteY4" fmla="*/ 0 h 997892"/>
              <a:gd name="connsiteX5" fmla="*/ 2374900 w 2374900"/>
              <a:gd name="connsiteY5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997892 h 997892"/>
              <a:gd name="connsiteX2" fmla="*/ 0 w 2374900"/>
              <a:gd name="connsiteY2" fmla="*/ 0 h 997892"/>
              <a:gd name="connsiteX3" fmla="*/ 2374900 w 2374900"/>
              <a:gd name="connsiteY3" fmla="*/ 0 h 997892"/>
              <a:gd name="connsiteX4" fmla="*/ 2374900 w 2374900"/>
              <a:gd name="connsiteY4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3" fmla="*/ 2374900 w 2374900"/>
              <a:gd name="connsiteY3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3" fmla="*/ 2374900 w 2374900"/>
              <a:gd name="connsiteY3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0 w 2374900"/>
              <a:gd name="connsiteY0" fmla="*/ 0 h 997892"/>
              <a:gd name="connsiteX1" fmla="*/ 2374900 w 2374900"/>
              <a:gd name="connsiteY1" fmla="*/ 0 h 99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74900" h="997892" stroke="0" extrusionOk="0">
                <a:moveTo>
                  <a:pt x="0" y="0"/>
                </a:moveTo>
                <a:lnTo>
                  <a:pt x="2374900" y="0"/>
                </a:lnTo>
                <a:lnTo>
                  <a:pt x="2374900" y="831573"/>
                </a:lnTo>
                <a:lnTo>
                  <a:pt x="2208581" y="997892"/>
                </a:lnTo>
                <a:lnTo>
                  <a:pt x="0" y="0"/>
                </a:lnTo>
                <a:close/>
              </a:path>
              <a:path w="2374900" h="997892" fill="darkenLess" stroke="0" extrusionOk="0">
                <a:moveTo>
                  <a:pt x="2208581" y="997892"/>
                </a:moveTo>
                <a:lnTo>
                  <a:pt x="2374900" y="831573"/>
                </a:lnTo>
                <a:lnTo>
                  <a:pt x="2208581" y="997892"/>
                </a:lnTo>
                <a:close/>
              </a:path>
              <a:path w="2374900" h="997892" fill="none" extrusionOk="0">
                <a:moveTo>
                  <a:pt x="0" y="0"/>
                </a:moveTo>
                <a:lnTo>
                  <a:pt x="2374900" y="0"/>
                </a:lnTo>
              </a:path>
            </a:pathLst>
          </a:custGeom>
          <a:ln w="25400">
            <a:solidFill>
              <a:schemeClr val="tx2"/>
            </a:solidFill>
            <a:headEnd type="none" w="med" len="med"/>
            <a:tailEnd type="triangle" w="med" len="med"/>
          </a:ln>
        </p:spPr>
        <p:txBody>
          <a:bodyPr tIns="36000"/>
          <a:lstStyle>
            <a:lvl1pPr algn="ctr">
              <a:lnSpc>
                <a:spcPct val="90000"/>
              </a:lnSpc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2" name="Espace réservé du texte 27"/>
          <p:cNvSpPr>
            <a:spLocks noGrp="1"/>
          </p:cNvSpPr>
          <p:nvPr>
            <p:ph type="body" sz="quarter" idx="27"/>
          </p:nvPr>
        </p:nvSpPr>
        <p:spPr bwMode="gray">
          <a:xfrm>
            <a:off x="1070902" y="2341686"/>
            <a:ext cx="2736000" cy="288000"/>
          </a:xfrm>
          <a:custGeom>
            <a:avLst/>
            <a:gdLst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6" fmla="*/ 2374900 w 2374900"/>
              <a:gd name="connsiteY6" fmla="*/ 0 h 997892"/>
              <a:gd name="connsiteX7" fmla="*/ 2374900 w 2374900"/>
              <a:gd name="connsiteY7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3" fmla="*/ 0 w 2374900"/>
              <a:gd name="connsiteY3" fmla="*/ 997892 h 997892"/>
              <a:gd name="connsiteX4" fmla="*/ 0 w 2374900"/>
              <a:gd name="connsiteY4" fmla="*/ 0 h 997892"/>
              <a:gd name="connsiteX5" fmla="*/ 2374900 w 2374900"/>
              <a:gd name="connsiteY5" fmla="*/ 0 h 997892"/>
              <a:gd name="connsiteX6" fmla="*/ 2374900 w 2374900"/>
              <a:gd name="connsiteY6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3" fmla="*/ 0 w 2374900"/>
              <a:gd name="connsiteY3" fmla="*/ 997892 h 997892"/>
              <a:gd name="connsiteX4" fmla="*/ 0 w 2374900"/>
              <a:gd name="connsiteY4" fmla="*/ 0 h 997892"/>
              <a:gd name="connsiteX5" fmla="*/ 2374900 w 2374900"/>
              <a:gd name="connsiteY5" fmla="*/ 0 h 997892"/>
              <a:gd name="connsiteX6" fmla="*/ 2374900 w 2374900"/>
              <a:gd name="connsiteY6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0 w 2374900"/>
              <a:gd name="connsiteY2" fmla="*/ 997892 h 997892"/>
              <a:gd name="connsiteX3" fmla="*/ 0 w 2374900"/>
              <a:gd name="connsiteY3" fmla="*/ 0 h 997892"/>
              <a:gd name="connsiteX4" fmla="*/ 2374900 w 2374900"/>
              <a:gd name="connsiteY4" fmla="*/ 0 h 997892"/>
              <a:gd name="connsiteX5" fmla="*/ 2374900 w 2374900"/>
              <a:gd name="connsiteY5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997892 h 997892"/>
              <a:gd name="connsiteX2" fmla="*/ 0 w 2374900"/>
              <a:gd name="connsiteY2" fmla="*/ 0 h 997892"/>
              <a:gd name="connsiteX3" fmla="*/ 2374900 w 2374900"/>
              <a:gd name="connsiteY3" fmla="*/ 0 h 997892"/>
              <a:gd name="connsiteX4" fmla="*/ 2374900 w 2374900"/>
              <a:gd name="connsiteY4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3" fmla="*/ 2374900 w 2374900"/>
              <a:gd name="connsiteY3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3" fmla="*/ 2374900 w 2374900"/>
              <a:gd name="connsiteY3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0 w 2374900"/>
              <a:gd name="connsiteY0" fmla="*/ 0 h 997892"/>
              <a:gd name="connsiteX1" fmla="*/ 2374900 w 2374900"/>
              <a:gd name="connsiteY1" fmla="*/ 0 h 99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74900" h="997892" stroke="0" extrusionOk="0">
                <a:moveTo>
                  <a:pt x="0" y="0"/>
                </a:moveTo>
                <a:lnTo>
                  <a:pt x="2374900" y="0"/>
                </a:lnTo>
                <a:lnTo>
                  <a:pt x="2374900" y="831573"/>
                </a:lnTo>
                <a:lnTo>
                  <a:pt x="2208581" y="997892"/>
                </a:lnTo>
                <a:lnTo>
                  <a:pt x="0" y="0"/>
                </a:lnTo>
                <a:close/>
              </a:path>
              <a:path w="2374900" h="997892" fill="darkenLess" stroke="0" extrusionOk="0">
                <a:moveTo>
                  <a:pt x="2208581" y="997892"/>
                </a:moveTo>
                <a:lnTo>
                  <a:pt x="2374900" y="831573"/>
                </a:lnTo>
                <a:lnTo>
                  <a:pt x="2208581" y="997892"/>
                </a:lnTo>
                <a:close/>
              </a:path>
              <a:path w="2374900" h="997892" fill="none" extrusionOk="0">
                <a:moveTo>
                  <a:pt x="0" y="0"/>
                </a:moveTo>
                <a:lnTo>
                  <a:pt x="2374900" y="0"/>
                </a:lnTo>
              </a:path>
            </a:pathLst>
          </a:custGeom>
          <a:ln w="25400">
            <a:solidFill>
              <a:schemeClr val="accent1"/>
            </a:solidFill>
            <a:headEnd type="none" w="med" len="med"/>
            <a:tailEnd type="triangle" w="med" len="med"/>
          </a:ln>
        </p:spPr>
        <p:txBody>
          <a:bodyPr tIns="36000"/>
          <a:lstStyle>
            <a:lvl1pPr algn="ctr">
              <a:lnSpc>
                <a:spcPct val="90000"/>
              </a:lnSpc>
              <a:defRPr sz="9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3" name="Espace réservé du texte 27"/>
          <p:cNvSpPr>
            <a:spLocks noGrp="1"/>
          </p:cNvSpPr>
          <p:nvPr>
            <p:ph type="body" sz="quarter" idx="28"/>
          </p:nvPr>
        </p:nvSpPr>
        <p:spPr bwMode="gray">
          <a:xfrm>
            <a:off x="1765160" y="2694532"/>
            <a:ext cx="3132000" cy="288000"/>
          </a:xfrm>
          <a:custGeom>
            <a:avLst/>
            <a:gdLst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6" fmla="*/ 2374900 w 2374900"/>
              <a:gd name="connsiteY6" fmla="*/ 0 h 997892"/>
              <a:gd name="connsiteX7" fmla="*/ 2374900 w 2374900"/>
              <a:gd name="connsiteY7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3" fmla="*/ 0 w 2374900"/>
              <a:gd name="connsiteY3" fmla="*/ 997892 h 997892"/>
              <a:gd name="connsiteX4" fmla="*/ 0 w 2374900"/>
              <a:gd name="connsiteY4" fmla="*/ 0 h 997892"/>
              <a:gd name="connsiteX5" fmla="*/ 2374900 w 2374900"/>
              <a:gd name="connsiteY5" fmla="*/ 0 h 997892"/>
              <a:gd name="connsiteX6" fmla="*/ 2374900 w 2374900"/>
              <a:gd name="connsiteY6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3" fmla="*/ 0 w 2374900"/>
              <a:gd name="connsiteY3" fmla="*/ 997892 h 997892"/>
              <a:gd name="connsiteX4" fmla="*/ 0 w 2374900"/>
              <a:gd name="connsiteY4" fmla="*/ 0 h 997892"/>
              <a:gd name="connsiteX5" fmla="*/ 2374900 w 2374900"/>
              <a:gd name="connsiteY5" fmla="*/ 0 h 997892"/>
              <a:gd name="connsiteX6" fmla="*/ 2374900 w 2374900"/>
              <a:gd name="connsiteY6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0 w 2374900"/>
              <a:gd name="connsiteY2" fmla="*/ 997892 h 997892"/>
              <a:gd name="connsiteX3" fmla="*/ 0 w 2374900"/>
              <a:gd name="connsiteY3" fmla="*/ 0 h 997892"/>
              <a:gd name="connsiteX4" fmla="*/ 2374900 w 2374900"/>
              <a:gd name="connsiteY4" fmla="*/ 0 h 997892"/>
              <a:gd name="connsiteX5" fmla="*/ 2374900 w 2374900"/>
              <a:gd name="connsiteY5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997892 h 997892"/>
              <a:gd name="connsiteX2" fmla="*/ 0 w 2374900"/>
              <a:gd name="connsiteY2" fmla="*/ 0 h 997892"/>
              <a:gd name="connsiteX3" fmla="*/ 2374900 w 2374900"/>
              <a:gd name="connsiteY3" fmla="*/ 0 h 997892"/>
              <a:gd name="connsiteX4" fmla="*/ 2374900 w 2374900"/>
              <a:gd name="connsiteY4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3" fmla="*/ 2374900 w 2374900"/>
              <a:gd name="connsiteY3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3" fmla="*/ 2374900 w 2374900"/>
              <a:gd name="connsiteY3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0 w 2374900"/>
              <a:gd name="connsiteY0" fmla="*/ 0 h 997892"/>
              <a:gd name="connsiteX1" fmla="*/ 2374900 w 2374900"/>
              <a:gd name="connsiteY1" fmla="*/ 0 h 99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74900" h="997892" stroke="0" extrusionOk="0">
                <a:moveTo>
                  <a:pt x="0" y="0"/>
                </a:moveTo>
                <a:lnTo>
                  <a:pt x="2374900" y="0"/>
                </a:lnTo>
                <a:lnTo>
                  <a:pt x="2374900" y="831573"/>
                </a:lnTo>
                <a:lnTo>
                  <a:pt x="2208581" y="997892"/>
                </a:lnTo>
                <a:lnTo>
                  <a:pt x="0" y="0"/>
                </a:lnTo>
                <a:close/>
              </a:path>
              <a:path w="2374900" h="997892" fill="darkenLess" stroke="0" extrusionOk="0">
                <a:moveTo>
                  <a:pt x="2208581" y="997892"/>
                </a:moveTo>
                <a:lnTo>
                  <a:pt x="2374900" y="831573"/>
                </a:lnTo>
                <a:lnTo>
                  <a:pt x="2208581" y="997892"/>
                </a:lnTo>
                <a:close/>
              </a:path>
              <a:path w="2374900" h="997892" fill="none" extrusionOk="0">
                <a:moveTo>
                  <a:pt x="0" y="0"/>
                </a:moveTo>
                <a:lnTo>
                  <a:pt x="2374900" y="0"/>
                </a:lnTo>
              </a:path>
            </a:pathLst>
          </a:custGeom>
          <a:ln w="25400">
            <a:solidFill>
              <a:schemeClr val="accent2"/>
            </a:solidFill>
            <a:headEnd type="none" w="med" len="med"/>
            <a:tailEnd type="triangle" w="med" len="med"/>
          </a:ln>
        </p:spPr>
        <p:txBody>
          <a:bodyPr tIns="36000"/>
          <a:lstStyle>
            <a:lvl1pPr algn="ctr">
              <a:lnSpc>
                <a:spcPct val="90000"/>
              </a:lnSpc>
              <a:defRPr sz="9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4" name="Espace réservé du texte 27"/>
          <p:cNvSpPr>
            <a:spLocks noGrp="1"/>
          </p:cNvSpPr>
          <p:nvPr>
            <p:ph type="body" sz="quarter" idx="29"/>
          </p:nvPr>
        </p:nvSpPr>
        <p:spPr bwMode="gray">
          <a:xfrm>
            <a:off x="3872022" y="3047378"/>
            <a:ext cx="3132000" cy="288000"/>
          </a:xfrm>
          <a:custGeom>
            <a:avLst/>
            <a:gdLst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6" fmla="*/ 2374900 w 2374900"/>
              <a:gd name="connsiteY6" fmla="*/ 0 h 997892"/>
              <a:gd name="connsiteX7" fmla="*/ 2374900 w 2374900"/>
              <a:gd name="connsiteY7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3" fmla="*/ 0 w 2374900"/>
              <a:gd name="connsiteY3" fmla="*/ 997892 h 997892"/>
              <a:gd name="connsiteX4" fmla="*/ 0 w 2374900"/>
              <a:gd name="connsiteY4" fmla="*/ 0 h 997892"/>
              <a:gd name="connsiteX5" fmla="*/ 2374900 w 2374900"/>
              <a:gd name="connsiteY5" fmla="*/ 0 h 997892"/>
              <a:gd name="connsiteX6" fmla="*/ 2374900 w 2374900"/>
              <a:gd name="connsiteY6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3" fmla="*/ 0 w 2374900"/>
              <a:gd name="connsiteY3" fmla="*/ 997892 h 997892"/>
              <a:gd name="connsiteX4" fmla="*/ 0 w 2374900"/>
              <a:gd name="connsiteY4" fmla="*/ 0 h 997892"/>
              <a:gd name="connsiteX5" fmla="*/ 2374900 w 2374900"/>
              <a:gd name="connsiteY5" fmla="*/ 0 h 997892"/>
              <a:gd name="connsiteX6" fmla="*/ 2374900 w 2374900"/>
              <a:gd name="connsiteY6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0 w 2374900"/>
              <a:gd name="connsiteY2" fmla="*/ 997892 h 997892"/>
              <a:gd name="connsiteX3" fmla="*/ 0 w 2374900"/>
              <a:gd name="connsiteY3" fmla="*/ 0 h 997892"/>
              <a:gd name="connsiteX4" fmla="*/ 2374900 w 2374900"/>
              <a:gd name="connsiteY4" fmla="*/ 0 h 997892"/>
              <a:gd name="connsiteX5" fmla="*/ 2374900 w 2374900"/>
              <a:gd name="connsiteY5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997892 h 997892"/>
              <a:gd name="connsiteX2" fmla="*/ 0 w 2374900"/>
              <a:gd name="connsiteY2" fmla="*/ 0 h 997892"/>
              <a:gd name="connsiteX3" fmla="*/ 2374900 w 2374900"/>
              <a:gd name="connsiteY3" fmla="*/ 0 h 997892"/>
              <a:gd name="connsiteX4" fmla="*/ 2374900 w 2374900"/>
              <a:gd name="connsiteY4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3" fmla="*/ 2374900 w 2374900"/>
              <a:gd name="connsiteY3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3" fmla="*/ 2374900 w 2374900"/>
              <a:gd name="connsiteY3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0 w 2374900"/>
              <a:gd name="connsiteY0" fmla="*/ 0 h 997892"/>
              <a:gd name="connsiteX1" fmla="*/ 2374900 w 2374900"/>
              <a:gd name="connsiteY1" fmla="*/ 0 h 99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74900" h="997892" stroke="0" extrusionOk="0">
                <a:moveTo>
                  <a:pt x="0" y="0"/>
                </a:moveTo>
                <a:lnTo>
                  <a:pt x="2374900" y="0"/>
                </a:lnTo>
                <a:lnTo>
                  <a:pt x="2374900" y="831573"/>
                </a:lnTo>
                <a:lnTo>
                  <a:pt x="2208581" y="997892"/>
                </a:lnTo>
                <a:lnTo>
                  <a:pt x="0" y="0"/>
                </a:lnTo>
                <a:close/>
              </a:path>
              <a:path w="2374900" h="997892" fill="darkenLess" stroke="0" extrusionOk="0">
                <a:moveTo>
                  <a:pt x="2208581" y="997892"/>
                </a:moveTo>
                <a:lnTo>
                  <a:pt x="2374900" y="831573"/>
                </a:lnTo>
                <a:lnTo>
                  <a:pt x="2208581" y="997892"/>
                </a:lnTo>
                <a:close/>
              </a:path>
              <a:path w="2374900" h="997892" fill="none" extrusionOk="0">
                <a:moveTo>
                  <a:pt x="0" y="0"/>
                </a:moveTo>
                <a:lnTo>
                  <a:pt x="2374900" y="0"/>
                </a:lnTo>
              </a:path>
            </a:pathLst>
          </a:custGeom>
          <a:ln w="25400">
            <a:solidFill>
              <a:schemeClr val="accent4"/>
            </a:solidFill>
            <a:headEnd type="none" w="med" len="med"/>
            <a:tailEnd type="triangle" w="med" len="med"/>
          </a:ln>
        </p:spPr>
        <p:txBody>
          <a:bodyPr tIns="36000"/>
          <a:lstStyle>
            <a:lvl1pPr algn="ctr">
              <a:lnSpc>
                <a:spcPct val="90000"/>
              </a:lnSpc>
              <a:defRPr sz="9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5" name="Espace réservé du texte 27"/>
          <p:cNvSpPr>
            <a:spLocks noGrp="1"/>
          </p:cNvSpPr>
          <p:nvPr>
            <p:ph type="body" sz="quarter" idx="30"/>
          </p:nvPr>
        </p:nvSpPr>
        <p:spPr bwMode="gray">
          <a:xfrm>
            <a:off x="4582225" y="3400224"/>
            <a:ext cx="3132000" cy="288000"/>
          </a:xfrm>
          <a:custGeom>
            <a:avLst/>
            <a:gdLst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6" fmla="*/ 2374900 w 2374900"/>
              <a:gd name="connsiteY6" fmla="*/ 0 h 997892"/>
              <a:gd name="connsiteX7" fmla="*/ 2374900 w 2374900"/>
              <a:gd name="connsiteY7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3" fmla="*/ 0 w 2374900"/>
              <a:gd name="connsiteY3" fmla="*/ 997892 h 997892"/>
              <a:gd name="connsiteX4" fmla="*/ 0 w 2374900"/>
              <a:gd name="connsiteY4" fmla="*/ 0 h 997892"/>
              <a:gd name="connsiteX5" fmla="*/ 2374900 w 2374900"/>
              <a:gd name="connsiteY5" fmla="*/ 0 h 997892"/>
              <a:gd name="connsiteX6" fmla="*/ 2374900 w 2374900"/>
              <a:gd name="connsiteY6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3" fmla="*/ 0 w 2374900"/>
              <a:gd name="connsiteY3" fmla="*/ 997892 h 997892"/>
              <a:gd name="connsiteX4" fmla="*/ 0 w 2374900"/>
              <a:gd name="connsiteY4" fmla="*/ 0 h 997892"/>
              <a:gd name="connsiteX5" fmla="*/ 2374900 w 2374900"/>
              <a:gd name="connsiteY5" fmla="*/ 0 h 997892"/>
              <a:gd name="connsiteX6" fmla="*/ 2374900 w 2374900"/>
              <a:gd name="connsiteY6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0 w 2374900"/>
              <a:gd name="connsiteY2" fmla="*/ 997892 h 997892"/>
              <a:gd name="connsiteX3" fmla="*/ 0 w 2374900"/>
              <a:gd name="connsiteY3" fmla="*/ 0 h 997892"/>
              <a:gd name="connsiteX4" fmla="*/ 2374900 w 2374900"/>
              <a:gd name="connsiteY4" fmla="*/ 0 h 997892"/>
              <a:gd name="connsiteX5" fmla="*/ 2374900 w 2374900"/>
              <a:gd name="connsiteY5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997892 h 997892"/>
              <a:gd name="connsiteX2" fmla="*/ 0 w 2374900"/>
              <a:gd name="connsiteY2" fmla="*/ 0 h 997892"/>
              <a:gd name="connsiteX3" fmla="*/ 2374900 w 2374900"/>
              <a:gd name="connsiteY3" fmla="*/ 0 h 997892"/>
              <a:gd name="connsiteX4" fmla="*/ 2374900 w 2374900"/>
              <a:gd name="connsiteY4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3" fmla="*/ 2374900 w 2374900"/>
              <a:gd name="connsiteY3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3" fmla="*/ 2374900 w 2374900"/>
              <a:gd name="connsiteY3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0 w 2374900"/>
              <a:gd name="connsiteY0" fmla="*/ 0 h 997892"/>
              <a:gd name="connsiteX1" fmla="*/ 2374900 w 2374900"/>
              <a:gd name="connsiteY1" fmla="*/ 0 h 99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74900" h="997892" stroke="0" extrusionOk="0">
                <a:moveTo>
                  <a:pt x="0" y="0"/>
                </a:moveTo>
                <a:lnTo>
                  <a:pt x="2374900" y="0"/>
                </a:lnTo>
                <a:lnTo>
                  <a:pt x="2374900" y="831573"/>
                </a:lnTo>
                <a:lnTo>
                  <a:pt x="2208581" y="997892"/>
                </a:lnTo>
                <a:lnTo>
                  <a:pt x="0" y="0"/>
                </a:lnTo>
                <a:close/>
              </a:path>
              <a:path w="2374900" h="997892" fill="darkenLess" stroke="0" extrusionOk="0">
                <a:moveTo>
                  <a:pt x="2208581" y="997892"/>
                </a:moveTo>
                <a:lnTo>
                  <a:pt x="2374900" y="831573"/>
                </a:lnTo>
                <a:lnTo>
                  <a:pt x="2208581" y="997892"/>
                </a:lnTo>
                <a:close/>
              </a:path>
              <a:path w="2374900" h="997892" fill="none" extrusionOk="0">
                <a:moveTo>
                  <a:pt x="0" y="0"/>
                </a:moveTo>
                <a:lnTo>
                  <a:pt x="2374900" y="0"/>
                </a:lnTo>
              </a:path>
            </a:pathLst>
          </a:custGeom>
          <a:ln w="25400">
            <a:solidFill>
              <a:schemeClr val="accent5"/>
            </a:solidFill>
            <a:headEnd type="none" w="med" len="med"/>
            <a:tailEnd type="triangle" w="med" len="med"/>
          </a:ln>
        </p:spPr>
        <p:txBody>
          <a:bodyPr tIns="36000"/>
          <a:lstStyle>
            <a:lvl1pPr algn="ctr">
              <a:lnSpc>
                <a:spcPct val="90000"/>
              </a:lnSpc>
              <a:defRPr sz="9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6" name="Espace réservé du texte 27"/>
          <p:cNvSpPr>
            <a:spLocks noGrp="1"/>
          </p:cNvSpPr>
          <p:nvPr>
            <p:ph type="body" sz="quarter" idx="31"/>
          </p:nvPr>
        </p:nvSpPr>
        <p:spPr bwMode="gray">
          <a:xfrm>
            <a:off x="5273494" y="3753068"/>
            <a:ext cx="3132000" cy="288000"/>
          </a:xfrm>
          <a:custGeom>
            <a:avLst/>
            <a:gdLst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6" fmla="*/ 2374900 w 2374900"/>
              <a:gd name="connsiteY6" fmla="*/ 0 h 997892"/>
              <a:gd name="connsiteX7" fmla="*/ 2374900 w 2374900"/>
              <a:gd name="connsiteY7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241845 w 2374900"/>
              <a:gd name="connsiteY1" fmla="*/ 864837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3" fmla="*/ 0 w 2374900"/>
              <a:gd name="connsiteY3" fmla="*/ 997892 h 997892"/>
              <a:gd name="connsiteX4" fmla="*/ 0 w 2374900"/>
              <a:gd name="connsiteY4" fmla="*/ 0 h 997892"/>
              <a:gd name="connsiteX5" fmla="*/ 2374900 w 2374900"/>
              <a:gd name="connsiteY5" fmla="*/ 0 h 997892"/>
              <a:gd name="connsiteX6" fmla="*/ 2374900 w 2374900"/>
              <a:gd name="connsiteY6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3" fmla="*/ 0 w 2374900"/>
              <a:gd name="connsiteY3" fmla="*/ 997892 h 997892"/>
              <a:gd name="connsiteX4" fmla="*/ 0 w 2374900"/>
              <a:gd name="connsiteY4" fmla="*/ 0 h 997892"/>
              <a:gd name="connsiteX5" fmla="*/ 2374900 w 2374900"/>
              <a:gd name="connsiteY5" fmla="*/ 0 h 997892"/>
              <a:gd name="connsiteX6" fmla="*/ 2374900 w 2374900"/>
              <a:gd name="connsiteY6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0 w 2374900"/>
              <a:gd name="connsiteY2" fmla="*/ 997892 h 997892"/>
              <a:gd name="connsiteX3" fmla="*/ 0 w 2374900"/>
              <a:gd name="connsiteY3" fmla="*/ 0 h 997892"/>
              <a:gd name="connsiteX4" fmla="*/ 2374900 w 2374900"/>
              <a:gd name="connsiteY4" fmla="*/ 0 h 997892"/>
              <a:gd name="connsiteX5" fmla="*/ 2374900 w 2374900"/>
              <a:gd name="connsiteY5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997892 h 997892"/>
              <a:gd name="connsiteX2" fmla="*/ 0 w 2374900"/>
              <a:gd name="connsiteY2" fmla="*/ 0 h 997892"/>
              <a:gd name="connsiteX3" fmla="*/ 2374900 w 2374900"/>
              <a:gd name="connsiteY3" fmla="*/ 0 h 997892"/>
              <a:gd name="connsiteX4" fmla="*/ 2374900 w 2374900"/>
              <a:gd name="connsiteY4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997892 h 997892"/>
              <a:gd name="connsiteX5" fmla="*/ 0 w 2374900"/>
              <a:gd name="connsiteY5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3" fmla="*/ 2374900 w 2374900"/>
              <a:gd name="connsiteY3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3" fmla="*/ 2374900 w 2374900"/>
              <a:gd name="connsiteY3" fmla="*/ 831573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2374900 w 2374900"/>
              <a:gd name="connsiteY0" fmla="*/ 831573 h 997892"/>
              <a:gd name="connsiteX1" fmla="*/ 0 w 2374900"/>
              <a:gd name="connsiteY1" fmla="*/ 0 h 997892"/>
              <a:gd name="connsiteX2" fmla="*/ 2374900 w 2374900"/>
              <a:gd name="connsiteY2" fmla="*/ 0 h 997892"/>
              <a:gd name="connsiteX0" fmla="*/ 0 w 2374900"/>
              <a:gd name="connsiteY0" fmla="*/ 0 h 997892"/>
              <a:gd name="connsiteX1" fmla="*/ 2374900 w 2374900"/>
              <a:gd name="connsiteY1" fmla="*/ 0 h 997892"/>
              <a:gd name="connsiteX2" fmla="*/ 2374900 w 2374900"/>
              <a:gd name="connsiteY2" fmla="*/ 831573 h 997892"/>
              <a:gd name="connsiteX3" fmla="*/ 2208581 w 2374900"/>
              <a:gd name="connsiteY3" fmla="*/ 997892 h 997892"/>
              <a:gd name="connsiteX4" fmla="*/ 0 w 2374900"/>
              <a:gd name="connsiteY4" fmla="*/ 0 h 997892"/>
              <a:gd name="connsiteX0" fmla="*/ 2208581 w 2374900"/>
              <a:gd name="connsiteY0" fmla="*/ 997892 h 997892"/>
              <a:gd name="connsiteX1" fmla="*/ 2374900 w 2374900"/>
              <a:gd name="connsiteY1" fmla="*/ 831573 h 997892"/>
              <a:gd name="connsiteX2" fmla="*/ 2208581 w 2374900"/>
              <a:gd name="connsiteY2" fmla="*/ 997892 h 997892"/>
              <a:gd name="connsiteX0" fmla="*/ 0 w 2374900"/>
              <a:gd name="connsiteY0" fmla="*/ 0 h 997892"/>
              <a:gd name="connsiteX1" fmla="*/ 2374900 w 2374900"/>
              <a:gd name="connsiteY1" fmla="*/ 0 h 99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74900" h="997892" stroke="0" extrusionOk="0">
                <a:moveTo>
                  <a:pt x="0" y="0"/>
                </a:moveTo>
                <a:lnTo>
                  <a:pt x="2374900" y="0"/>
                </a:lnTo>
                <a:lnTo>
                  <a:pt x="2374900" y="831573"/>
                </a:lnTo>
                <a:lnTo>
                  <a:pt x="2208581" y="997892"/>
                </a:lnTo>
                <a:lnTo>
                  <a:pt x="0" y="0"/>
                </a:lnTo>
                <a:close/>
              </a:path>
              <a:path w="2374900" h="997892" fill="darkenLess" stroke="0" extrusionOk="0">
                <a:moveTo>
                  <a:pt x="2208581" y="997892"/>
                </a:moveTo>
                <a:lnTo>
                  <a:pt x="2374900" y="831573"/>
                </a:lnTo>
                <a:lnTo>
                  <a:pt x="2208581" y="997892"/>
                </a:lnTo>
                <a:close/>
              </a:path>
              <a:path w="2374900" h="997892" fill="none" extrusionOk="0">
                <a:moveTo>
                  <a:pt x="0" y="0"/>
                </a:moveTo>
                <a:lnTo>
                  <a:pt x="2374900" y="0"/>
                </a:lnTo>
              </a:path>
            </a:pathLst>
          </a:custGeom>
          <a:ln w="25400">
            <a:solidFill>
              <a:schemeClr val="tx2"/>
            </a:solidFill>
            <a:headEnd type="none" w="med" len="med"/>
            <a:tailEnd type="triangle" w="med" len="med"/>
          </a:ln>
        </p:spPr>
        <p:txBody>
          <a:bodyPr tIns="36000"/>
          <a:lstStyle>
            <a:lvl1pPr algn="ctr">
              <a:lnSpc>
                <a:spcPct val="90000"/>
              </a:lnSpc>
              <a:defRPr sz="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10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14" name="Espace réservé du numéro de diapositive 11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BA8A-F696-42F2-A0DA-23C6A0CF22F5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2364"/>
              </a:solidFill>
            </a:endParaRPr>
          </a:p>
        </p:txBody>
      </p:sp>
      <p:sp>
        <p:nvSpPr>
          <p:cNvPr id="15" name="Espace réservé du pied de page 12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222939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cle_4_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/>
          <p:cNvSpPr>
            <a:spLocks noGrp="1"/>
          </p:cNvSpPr>
          <p:nvPr>
            <p:ph type="body" sz="quarter" idx="24"/>
          </p:nvPr>
        </p:nvSpPr>
        <p:spPr bwMode="gray">
          <a:xfrm>
            <a:off x="2682000" y="2062823"/>
            <a:ext cx="1890000" cy="1890000"/>
          </a:xfrm>
          <a:custGeom>
            <a:avLst/>
            <a:gdLst>
              <a:gd name="connsiteX0" fmla="*/ 1890000 w 1890000"/>
              <a:gd name="connsiteY0" fmla="*/ 0 h 1890000"/>
              <a:gd name="connsiteX1" fmla="*/ 1890000 w 1890000"/>
              <a:gd name="connsiteY1" fmla="*/ 1890000 h 1890000"/>
              <a:gd name="connsiteX2" fmla="*/ 0 w 1890000"/>
              <a:gd name="connsiteY2" fmla="*/ 1890000 h 1890000"/>
              <a:gd name="connsiteX3" fmla="*/ 1890000 w 1890000"/>
              <a:gd name="connsiteY3" fmla="*/ 0 h 189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000" h="1890000">
                <a:moveTo>
                  <a:pt x="1890000" y="0"/>
                </a:moveTo>
                <a:lnTo>
                  <a:pt x="1890000" y="1890000"/>
                </a:lnTo>
                <a:lnTo>
                  <a:pt x="0" y="1890000"/>
                </a:lnTo>
                <a:cubicBezTo>
                  <a:pt x="0" y="846182"/>
                  <a:pt x="846182" y="0"/>
                  <a:pt x="18900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612000" tIns="720000" rIns="72000" bIns="72000"/>
          <a:lstStyle>
            <a:lvl1pPr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7" name="Espace réservé du texte 28"/>
          <p:cNvSpPr>
            <a:spLocks noGrp="1"/>
          </p:cNvSpPr>
          <p:nvPr>
            <p:ph type="body" sz="quarter" idx="25"/>
          </p:nvPr>
        </p:nvSpPr>
        <p:spPr bwMode="gray">
          <a:xfrm>
            <a:off x="4572000" y="2062823"/>
            <a:ext cx="1890000" cy="1890000"/>
          </a:xfrm>
          <a:custGeom>
            <a:avLst/>
            <a:gdLst>
              <a:gd name="connsiteX0" fmla="*/ 0 w 1890000"/>
              <a:gd name="connsiteY0" fmla="*/ 0 h 1890000"/>
              <a:gd name="connsiteX1" fmla="*/ 1890000 w 1890000"/>
              <a:gd name="connsiteY1" fmla="*/ 1890000 h 1890000"/>
              <a:gd name="connsiteX2" fmla="*/ 0 w 1890000"/>
              <a:gd name="connsiteY2" fmla="*/ 1890000 h 189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0000" h="1890000">
                <a:moveTo>
                  <a:pt x="0" y="0"/>
                </a:moveTo>
                <a:cubicBezTo>
                  <a:pt x="1043818" y="0"/>
                  <a:pt x="1890000" y="846182"/>
                  <a:pt x="1890000" y="1890000"/>
                </a:cubicBezTo>
                <a:lnTo>
                  <a:pt x="0" y="1890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360000" tIns="720000" rIns="360000" bIns="72000"/>
          <a:lstStyle>
            <a:lvl1pPr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Espace réservé du texte 25"/>
          <p:cNvSpPr>
            <a:spLocks noGrp="1"/>
          </p:cNvSpPr>
          <p:nvPr>
            <p:ph type="body" sz="quarter" idx="26"/>
          </p:nvPr>
        </p:nvSpPr>
        <p:spPr bwMode="gray">
          <a:xfrm>
            <a:off x="2682000" y="3952823"/>
            <a:ext cx="1890000" cy="1890000"/>
          </a:xfrm>
          <a:custGeom>
            <a:avLst/>
            <a:gdLst>
              <a:gd name="connsiteX0" fmla="*/ 0 w 1890000"/>
              <a:gd name="connsiteY0" fmla="*/ 0 h 1890000"/>
              <a:gd name="connsiteX1" fmla="*/ 1890000 w 1890000"/>
              <a:gd name="connsiteY1" fmla="*/ 0 h 1890000"/>
              <a:gd name="connsiteX2" fmla="*/ 1890000 w 1890000"/>
              <a:gd name="connsiteY2" fmla="*/ 1890000 h 1890000"/>
              <a:gd name="connsiteX3" fmla="*/ 0 w 1890000"/>
              <a:gd name="connsiteY3" fmla="*/ 0 h 189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000" h="1890000">
                <a:moveTo>
                  <a:pt x="0" y="0"/>
                </a:moveTo>
                <a:lnTo>
                  <a:pt x="1890000" y="0"/>
                </a:lnTo>
                <a:lnTo>
                  <a:pt x="1890000" y="1890000"/>
                </a:lnTo>
                <a:cubicBezTo>
                  <a:pt x="846182" y="1890000"/>
                  <a:pt x="0" y="1043818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612000" tIns="468000" rIns="72000" bIns="72000"/>
          <a:lstStyle>
            <a:lvl1pPr>
              <a:defRPr sz="9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2" name="Espace réservé du texte 25"/>
          <p:cNvSpPr>
            <a:spLocks noGrp="1"/>
          </p:cNvSpPr>
          <p:nvPr>
            <p:ph type="body" sz="quarter" idx="27"/>
          </p:nvPr>
        </p:nvSpPr>
        <p:spPr bwMode="gray">
          <a:xfrm>
            <a:off x="4572000" y="3952823"/>
            <a:ext cx="1890000" cy="1890000"/>
          </a:xfrm>
          <a:custGeom>
            <a:avLst/>
            <a:gdLst>
              <a:gd name="connsiteX0" fmla="*/ 0 w 1890000"/>
              <a:gd name="connsiteY0" fmla="*/ 0 h 1890000"/>
              <a:gd name="connsiteX1" fmla="*/ 1890000 w 1890000"/>
              <a:gd name="connsiteY1" fmla="*/ 0 h 1890000"/>
              <a:gd name="connsiteX2" fmla="*/ 0 w 1890000"/>
              <a:gd name="connsiteY2" fmla="*/ 1890000 h 189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0000" h="1890000">
                <a:moveTo>
                  <a:pt x="0" y="0"/>
                </a:moveTo>
                <a:lnTo>
                  <a:pt x="1890000" y="0"/>
                </a:lnTo>
                <a:cubicBezTo>
                  <a:pt x="1890000" y="1043818"/>
                  <a:pt x="1043818" y="1890000"/>
                  <a:pt x="0" y="189000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360000" tIns="468000" rIns="360000" bIns="72000"/>
          <a:lstStyle>
            <a:lvl1pPr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268413"/>
            <a:ext cx="1081088" cy="828462"/>
          </a:xfrm>
        </p:spPr>
        <p:txBody>
          <a:bodyPr anchor="b"/>
          <a:lstStyle>
            <a:lvl1pPr>
              <a:defRPr sz="46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 bwMode="gray">
          <a:xfrm>
            <a:off x="358775" y="2060574"/>
            <a:ext cx="2160588" cy="1260000"/>
          </a:xfrm>
          <a:solidFill>
            <a:schemeClr val="accent5"/>
          </a:solidFill>
        </p:spPr>
        <p:txBody>
          <a:bodyPr lIns="144000" tIns="144000" rIns="36000" bIns="36000"/>
          <a:lstStyle>
            <a:lvl1pPr marL="144000" indent="-144000">
              <a:lnSpc>
                <a:spcPct val="100000"/>
              </a:lnSpc>
              <a:buFont typeface="Wingdings" pitchFamily="2" charset="2"/>
              <a:buChar char="§"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5"/>
          </p:nvPr>
        </p:nvSpPr>
        <p:spPr bwMode="gray">
          <a:xfrm>
            <a:off x="6624637" y="1268413"/>
            <a:ext cx="1081088" cy="828462"/>
          </a:xfrm>
        </p:spPr>
        <p:txBody>
          <a:bodyPr anchor="b"/>
          <a:lstStyle>
            <a:lvl1pPr>
              <a:defRPr sz="46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6"/>
          </p:nvPr>
        </p:nvSpPr>
        <p:spPr bwMode="gray">
          <a:xfrm>
            <a:off x="6624637" y="2060574"/>
            <a:ext cx="2160588" cy="1260000"/>
          </a:xfrm>
          <a:solidFill>
            <a:schemeClr val="accent5"/>
          </a:solidFill>
        </p:spPr>
        <p:txBody>
          <a:bodyPr lIns="144000" tIns="144000" rIns="36000" bIns="36000"/>
          <a:lstStyle>
            <a:lvl1pPr marL="144000" indent="-144000">
              <a:lnSpc>
                <a:spcPct val="100000"/>
              </a:lnSpc>
              <a:buFont typeface="Wingdings" pitchFamily="2" charset="2"/>
              <a:buChar char="§"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359569" y="3969227"/>
            <a:ext cx="1081088" cy="828462"/>
          </a:xfrm>
        </p:spPr>
        <p:txBody>
          <a:bodyPr anchor="b"/>
          <a:lstStyle>
            <a:lvl1pPr>
              <a:defRPr sz="46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359569" y="4761388"/>
            <a:ext cx="2160588" cy="1260000"/>
          </a:xfrm>
          <a:solidFill>
            <a:schemeClr val="accent5"/>
          </a:solidFill>
        </p:spPr>
        <p:txBody>
          <a:bodyPr lIns="144000" tIns="144000" rIns="36000" bIns="36000"/>
          <a:lstStyle>
            <a:lvl1pPr marL="144000" indent="-144000">
              <a:lnSpc>
                <a:spcPct val="100000"/>
              </a:lnSpc>
              <a:buFont typeface="Wingdings" pitchFamily="2" charset="2"/>
              <a:buChar char="§"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9"/>
          </p:nvPr>
        </p:nvSpPr>
        <p:spPr bwMode="gray">
          <a:xfrm>
            <a:off x="6625431" y="3969227"/>
            <a:ext cx="1081088" cy="828462"/>
          </a:xfrm>
        </p:spPr>
        <p:txBody>
          <a:bodyPr anchor="b"/>
          <a:lstStyle>
            <a:lvl1pPr>
              <a:defRPr sz="46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/>
          </p:nvPr>
        </p:nvSpPr>
        <p:spPr bwMode="gray">
          <a:xfrm>
            <a:off x="6625431" y="4761388"/>
            <a:ext cx="2160588" cy="1260000"/>
          </a:xfrm>
          <a:solidFill>
            <a:schemeClr val="accent5"/>
          </a:solidFill>
        </p:spPr>
        <p:txBody>
          <a:bodyPr lIns="144000" tIns="144000" rIns="36000" bIns="36000"/>
          <a:lstStyle>
            <a:lvl1pPr marL="144000" indent="-144000">
              <a:lnSpc>
                <a:spcPct val="100000"/>
              </a:lnSpc>
              <a:buFont typeface="Wingdings" pitchFamily="2" charset="2"/>
              <a:buChar char="§"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3" name="Espace réservé du texte 25"/>
          <p:cNvSpPr>
            <a:spLocks noGrp="1"/>
          </p:cNvSpPr>
          <p:nvPr>
            <p:ph type="body" sz="quarter" idx="28"/>
          </p:nvPr>
        </p:nvSpPr>
        <p:spPr bwMode="gray">
          <a:xfrm>
            <a:off x="4554000" y="2060848"/>
            <a:ext cx="36000" cy="3780000"/>
          </a:xfrm>
          <a:custGeom>
            <a:avLst/>
            <a:gdLst>
              <a:gd name="connsiteX0" fmla="*/ 18000 w 36000"/>
              <a:gd name="connsiteY0" fmla="*/ 0 h 3780000"/>
              <a:gd name="connsiteX1" fmla="*/ 36000 w 36000"/>
              <a:gd name="connsiteY1" fmla="*/ 909 h 3780000"/>
              <a:gd name="connsiteX2" fmla="*/ 36000 w 36000"/>
              <a:gd name="connsiteY2" fmla="*/ 3779091 h 3780000"/>
              <a:gd name="connsiteX3" fmla="*/ 18000 w 36000"/>
              <a:gd name="connsiteY3" fmla="*/ 3780000 h 3780000"/>
              <a:gd name="connsiteX4" fmla="*/ 0 w 36000"/>
              <a:gd name="connsiteY4" fmla="*/ 3779091 h 3780000"/>
              <a:gd name="connsiteX5" fmla="*/ 0 w 36000"/>
              <a:gd name="connsiteY5" fmla="*/ 909 h 37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00" h="3780000">
                <a:moveTo>
                  <a:pt x="18000" y="0"/>
                </a:moveTo>
                <a:lnTo>
                  <a:pt x="36000" y="909"/>
                </a:lnTo>
                <a:lnTo>
                  <a:pt x="36000" y="3779091"/>
                </a:lnTo>
                <a:lnTo>
                  <a:pt x="18000" y="3780000"/>
                </a:lnTo>
                <a:lnTo>
                  <a:pt x="0" y="3779091"/>
                </a:lnTo>
                <a:lnTo>
                  <a:pt x="0" y="90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4" name="Espace réservé du texte 25"/>
          <p:cNvSpPr>
            <a:spLocks noGrp="1"/>
          </p:cNvSpPr>
          <p:nvPr>
            <p:ph type="body" sz="quarter" idx="29"/>
          </p:nvPr>
        </p:nvSpPr>
        <p:spPr bwMode="gray">
          <a:xfrm>
            <a:off x="2682000" y="3932848"/>
            <a:ext cx="3780000" cy="36000"/>
          </a:xfrm>
          <a:custGeom>
            <a:avLst/>
            <a:gdLst>
              <a:gd name="connsiteX0" fmla="*/ 909 w 3780000"/>
              <a:gd name="connsiteY0" fmla="*/ 0 h 36000"/>
              <a:gd name="connsiteX1" fmla="*/ 3779091 w 3780000"/>
              <a:gd name="connsiteY1" fmla="*/ 0 h 36000"/>
              <a:gd name="connsiteX2" fmla="*/ 3780000 w 3780000"/>
              <a:gd name="connsiteY2" fmla="*/ 18000 h 36000"/>
              <a:gd name="connsiteX3" fmla="*/ 3779091 w 3780000"/>
              <a:gd name="connsiteY3" fmla="*/ 36000 h 36000"/>
              <a:gd name="connsiteX4" fmla="*/ 909 w 3780000"/>
              <a:gd name="connsiteY4" fmla="*/ 36000 h 36000"/>
              <a:gd name="connsiteX5" fmla="*/ 0 w 3780000"/>
              <a:gd name="connsiteY5" fmla="*/ 18000 h 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0000" h="36000">
                <a:moveTo>
                  <a:pt x="909" y="0"/>
                </a:moveTo>
                <a:lnTo>
                  <a:pt x="3779091" y="0"/>
                </a:lnTo>
                <a:lnTo>
                  <a:pt x="3780000" y="18000"/>
                </a:lnTo>
                <a:lnTo>
                  <a:pt x="3779091" y="36000"/>
                </a:lnTo>
                <a:lnTo>
                  <a:pt x="909" y="36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/>
          <a:lstStyle>
            <a:lvl1pPr>
              <a:defRPr sz="100" b="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7" name="Espace réservé du texte 8"/>
          <p:cNvSpPr>
            <a:spLocks noGrp="1"/>
          </p:cNvSpPr>
          <p:nvPr>
            <p:ph type="body" sz="quarter" idx="30"/>
          </p:nvPr>
        </p:nvSpPr>
        <p:spPr bwMode="gray">
          <a:xfrm>
            <a:off x="4122000" y="3519023"/>
            <a:ext cx="900000" cy="900000"/>
          </a:xfrm>
          <a:prstGeom prst="donut">
            <a:avLst>
              <a:gd name="adj" fmla="val 3539"/>
            </a:avLst>
          </a:prstGeom>
          <a:solidFill>
            <a:schemeClr val="bg1"/>
          </a:solidFill>
        </p:spPr>
        <p:txBody>
          <a:bodyPr anchor="b"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8" name="Espace réservé du texte 8"/>
          <p:cNvSpPr>
            <a:spLocks noGrp="1"/>
          </p:cNvSpPr>
          <p:nvPr>
            <p:ph type="body" sz="quarter" idx="31"/>
          </p:nvPr>
        </p:nvSpPr>
        <p:spPr bwMode="gray">
          <a:xfrm rot="480000">
            <a:off x="4929277" y="3971182"/>
            <a:ext cx="144000" cy="108000"/>
          </a:xfrm>
          <a:prstGeom prst="triangle">
            <a:avLst/>
          </a:prstGeom>
          <a:solidFill>
            <a:schemeClr val="bg1"/>
          </a:solidFill>
        </p:spPr>
        <p:txBody>
          <a:bodyPr anchor="b"/>
          <a:lstStyle>
            <a:lvl1pPr>
              <a:defRPr sz="100" b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9" name="Espace réservé du texte 8"/>
          <p:cNvSpPr>
            <a:spLocks noGrp="1"/>
          </p:cNvSpPr>
          <p:nvPr>
            <p:ph type="body" sz="quarter" idx="32"/>
          </p:nvPr>
        </p:nvSpPr>
        <p:spPr bwMode="gray">
          <a:xfrm rot="11580000">
            <a:off x="4079520" y="3825048"/>
            <a:ext cx="144000" cy="108000"/>
          </a:xfrm>
          <a:prstGeom prst="triangle">
            <a:avLst/>
          </a:prstGeom>
          <a:solidFill>
            <a:schemeClr val="bg1"/>
          </a:solidFill>
        </p:spPr>
        <p:txBody>
          <a:bodyPr anchor="b"/>
          <a:lstStyle>
            <a:lvl1pPr>
              <a:defRPr sz="100" b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9EE85-988D-47DB-8DC2-0C89D09E28CF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3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cle_10_textes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3582000" y="2961288"/>
            <a:ext cx="1980000" cy="19800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2645846" y="1416488"/>
            <a:ext cx="1080000" cy="108000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algn="ctr">
              <a:defRPr sz="9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5"/>
          </p:nvPr>
        </p:nvSpPr>
        <p:spPr bwMode="gray">
          <a:xfrm>
            <a:off x="4032000" y="1416488"/>
            <a:ext cx="1080000" cy="108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6"/>
          </p:nvPr>
        </p:nvSpPr>
        <p:spPr bwMode="gray">
          <a:xfrm>
            <a:off x="5418154" y="1416488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2645846" y="5409700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8"/>
          </p:nvPr>
        </p:nvSpPr>
        <p:spPr bwMode="gray">
          <a:xfrm>
            <a:off x="4032000" y="5409700"/>
            <a:ext cx="1080000" cy="108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9"/>
          </p:nvPr>
        </p:nvSpPr>
        <p:spPr bwMode="gray">
          <a:xfrm>
            <a:off x="5418154" y="5409700"/>
            <a:ext cx="1080000" cy="1080000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algn="ctr">
              <a:defRPr sz="9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20"/>
          </p:nvPr>
        </p:nvSpPr>
        <p:spPr bwMode="gray">
          <a:xfrm>
            <a:off x="1691680" y="2745150"/>
            <a:ext cx="1080000" cy="1080000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21"/>
          </p:nvPr>
        </p:nvSpPr>
        <p:spPr bwMode="gray">
          <a:xfrm>
            <a:off x="1691680" y="4077425"/>
            <a:ext cx="1080000" cy="108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22"/>
          </p:nvPr>
        </p:nvSpPr>
        <p:spPr bwMode="gray">
          <a:xfrm>
            <a:off x="6336196" y="2745150"/>
            <a:ext cx="1080000" cy="1080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3"/>
          </p:nvPr>
        </p:nvSpPr>
        <p:spPr bwMode="gray">
          <a:xfrm>
            <a:off x="6336196" y="4077425"/>
            <a:ext cx="1080000" cy="1080000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 bwMode="gray">
          <a:xfrm>
            <a:off x="358775" y="620713"/>
            <a:ext cx="8426450" cy="684000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23" name="Espace réservé de la dat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D340-9518-4BD4-8949-AB82B8D303A6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3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visuel_G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Logo_couv_48x3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15213" y="5472113"/>
            <a:ext cx="17287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7"/>
          <p:cNvGrpSpPr>
            <a:grpSpLocks/>
          </p:cNvGrpSpPr>
          <p:nvPr userDrawn="1"/>
        </p:nvGrpSpPr>
        <p:grpSpPr bwMode="auto">
          <a:xfrm>
            <a:off x="360363" y="4967288"/>
            <a:ext cx="1973262" cy="1522412"/>
            <a:chOff x="360000" y="4966900"/>
            <a:chExt cx="1974030" cy="1522801"/>
          </a:xfrm>
        </p:grpSpPr>
        <p:grpSp>
          <p:nvGrpSpPr>
            <p:cNvPr id="7" name="Groupe 8"/>
            <p:cNvGrpSpPr>
              <a:grpSpLocks/>
            </p:cNvGrpSpPr>
            <p:nvPr userDrawn="1"/>
          </p:nvGrpSpPr>
          <p:grpSpPr bwMode="auto">
            <a:xfrm>
              <a:off x="360500" y="4966900"/>
              <a:ext cx="1973530" cy="1522801"/>
              <a:chOff x="360500" y="4966900"/>
              <a:chExt cx="1973530" cy="1522801"/>
            </a:xfrm>
          </p:grpSpPr>
          <p:sp>
            <p:nvSpPr>
              <p:cNvPr id="9" name="Forme libre 8"/>
              <p:cNvSpPr/>
              <p:nvPr userDrawn="1"/>
            </p:nvSpPr>
            <p:spPr bwMode="gray">
              <a:xfrm rot="16200000" flipV="1">
                <a:off x="811127" y="4966798"/>
                <a:ext cx="1522801" cy="1523005"/>
              </a:xfrm>
              <a:custGeom>
                <a:avLst/>
                <a:gdLst>
                  <a:gd name="connsiteX0" fmla="*/ 1522801 w 1522801"/>
                  <a:gd name="connsiteY0" fmla="*/ 999001 h 1522801"/>
                  <a:gd name="connsiteX1" fmla="*/ 625943 w 1522801"/>
                  <a:gd name="connsiteY1" fmla="*/ 5159 h 1522801"/>
                  <a:gd name="connsiteX2" fmla="*/ 523801 w 1522801"/>
                  <a:gd name="connsiteY2" fmla="*/ 0 h 1522801"/>
                  <a:gd name="connsiteX3" fmla="*/ 523801 w 1522801"/>
                  <a:gd name="connsiteY3" fmla="*/ 0 h 1522801"/>
                  <a:gd name="connsiteX4" fmla="*/ 1 w 1522801"/>
                  <a:gd name="connsiteY4" fmla="*/ 0 h 1522801"/>
                  <a:gd name="connsiteX5" fmla="*/ 1 w 1522801"/>
                  <a:gd name="connsiteY5" fmla="*/ 149504 h 1522801"/>
                  <a:gd name="connsiteX6" fmla="*/ 0 w 1522801"/>
                  <a:gd name="connsiteY6" fmla="*/ 149504 h 1522801"/>
                  <a:gd name="connsiteX7" fmla="*/ 0 w 1522801"/>
                  <a:gd name="connsiteY7" fmla="*/ 1522801 h 1522801"/>
                  <a:gd name="connsiteX8" fmla="*/ 1373297 w 1522801"/>
                  <a:gd name="connsiteY8" fmla="*/ 1522801 h 1522801"/>
                  <a:gd name="connsiteX9" fmla="*/ 1373298 w 1522801"/>
                  <a:gd name="connsiteY9" fmla="*/ 1522801 h 1522801"/>
                  <a:gd name="connsiteX10" fmla="*/ 1522800 w 1522801"/>
                  <a:gd name="connsiteY10" fmla="*/ 1522801 h 1522801"/>
                  <a:gd name="connsiteX11" fmla="*/ 1522800 w 1522801"/>
                  <a:gd name="connsiteY11" fmla="*/ 999017 h 152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2801" h="1522801">
                    <a:moveTo>
                      <a:pt x="1522801" y="999001"/>
                    </a:moveTo>
                    <a:cubicBezTo>
                      <a:pt x="1522801" y="481752"/>
                      <a:pt x="1129694" y="56318"/>
                      <a:pt x="625943" y="5159"/>
                    </a:cubicBezTo>
                    <a:lnTo>
                      <a:pt x="523801" y="0"/>
                    </a:lnTo>
                    <a:lnTo>
                      <a:pt x="523801" y="0"/>
                    </a:lnTo>
                    <a:lnTo>
                      <a:pt x="1" y="0"/>
                    </a:lnTo>
                    <a:lnTo>
                      <a:pt x="1" y="149504"/>
                    </a:lnTo>
                    <a:lnTo>
                      <a:pt x="0" y="149504"/>
                    </a:lnTo>
                    <a:lnTo>
                      <a:pt x="0" y="1522801"/>
                    </a:lnTo>
                    <a:lnTo>
                      <a:pt x="1373297" y="1522801"/>
                    </a:lnTo>
                    <a:lnTo>
                      <a:pt x="1373298" y="1522801"/>
                    </a:lnTo>
                    <a:lnTo>
                      <a:pt x="1522800" y="1522801"/>
                    </a:lnTo>
                    <a:lnTo>
                      <a:pt x="1522800" y="999017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360000" y="4966900"/>
                <a:ext cx="539960" cy="15228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8" name="Imag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5518800"/>
              <a:ext cx="1836939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99999" y="3672000"/>
            <a:ext cx="5185225" cy="1224000"/>
          </a:xfrm>
        </p:spPr>
        <p:txBody>
          <a:bodyPr/>
          <a:lstStyle>
            <a:lvl1pPr>
              <a:defRPr sz="310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0000" y="1548000"/>
            <a:ext cx="1980000" cy="576000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/>
          </p:nvPr>
        </p:nvSpPr>
        <p:spPr bwMode="gray">
          <a:xfrm>
            <a:off x="2843807" y="368302"/>
            <a:ext cx="5941418" cy="2960779"/>
          </a:xfrm>
          <a:custGeom>
            <a:avLst/>
            <a:gdLst>
              <a:gd name="connsiteX0" fmla="*/ 0 w 5941418"/>
              <a:gd name="connsiteY0" fmla="*/ 0 h 2960779"/>
              <a:gd name="connsiteX1" fmla="*/ 5941418 w 5941418"/>
              <a:gd name="connsiteY1" fmla="*/ 0 h 2960779"/>
              <a:gd name="connsiteX2" fmla="*/ 5941418 w 5941418"/>
              <a:gd name="connsiteY2" fmla="*/ 1692275 h 2960779"/>
              <a:gd name="connsiteX3" fmla="*/ 5941417 w 5941418"/>
              <a:gd name="connsiteY3" fmla="*/ 1692275 h 2960779"/>
              <a:gd name="connsiteX4" fmla="*/ 5941417 w 5941418"/>
              <a:gd name="connsiteY4" fmla="*/ 2960779 h 2960779"/>
              <a:gd name="connsiteX5" fmla="*/ 1008112 w 5941418"/>
              <a:gd name="connsiteY5" fmla="*/ 2960779 h 2960779"/>
              <a:gd name="connsiteX6" fmla="*/ 1008112 w 5941418"/>
              <a:gd name="connsiteY6" fmla="*/ 2960777 h 2960779"/>
              <a:gd name="connsiteX7" fmla="*/ 999014 w 5941418"/>
              <a:gd name="connsiteY7" fmla="*/ 2960777 h 2960779"/>
              <a:gd name="connsiteX8" fmla="*/ 999001 w 5941418"/>
              <a:gd name="connsiteY8" fmla="*/ 2960778 h 2960779"/>
              <a:gd name="connsiteX9" fmla="*/ 1 w 5941418"/>
              <a:gd name="connsiteY9" fmla="*/ 1961778 h 2960779"/>
              <a:gd name="connsiteX10" fmla="*/ 1 w 5941418"/>
              <a:gd name="connsiteY10" fmla="*/ 1692275 h 2960779"/>
              <a:gd name="connsiteX11" fmla="*/ 0 w 5941418"/>
              <a:gd name="connsiteY11" fmla="*/ 1692275 h 296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1418" h="2960779">
                <a:moveTo>
                  <a:pt x="0" y="0"/>
                </a:moveTo>
                <a:lnTo>
                  <a:pt x="5941418" y="0"/>
                </a:lnTo>
                <a:lnTo>
                  <a:pt x="5941418" y="1692275"/>
                </a:lnTo>
                <a:lnTo>
                  <a:pt x="5941417" y="1692275"/>
                </a:lnTo>
                <a:lnTo>
                  <a:pt x="5941417" y="2960779"/>
                </a:lnTo>
                <a:lnTo>
                  <a:pt x="1008112" y="2960779"/>
                </a:lnTo>
                <a:lnTo>
                  <a:pt x="1008112" y="2960777"/>
                </a:lnTo>
                <a:lnTo>
                  <a:pt x="999014" y="2960777"/>
                </a:lnTo>
                <a:lnTo>
                  <a:pt x="999001" y="2960778"/>
                </a:lnTo>
                <a:cubicBezTo>
                  <a:pt x="447269" y="2960778"/>
                  <a:pt x="1" y="2513510"/>
                  <a:pt x="1" y="1961778"/>
                </a:cubicBezTo>
                <a:lnTo>
                  <a:pt x="1" y="1692275"/>
                </a:lnTo>
                <a:lnTo>
                  <a:pt x="0" y="169227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tIns="540000" anchor="ctr"/>
          <a:lstStyle>
            <a:lvl1pPr algn="ctr">
              <a:defRPr sz="1400" b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20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Résultats intermédiaires PoC épargne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21"/>
          </p:nvPr>
        </p:nvSpPr>
        <p:spPr>
          <a:xfrm>
            <a:off x="8783638" y="6669088"/>
            <a:ext cx="360362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6C344B7C-61B1-4BAB-A8D6-A58AC8BA7794}" type="slidenum">
              <a:rPr lang="fr-FR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02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cle_10_texte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texte 8"/>
          <p:cNvSpPr>
            <a:spLocks noGrp="1"/>
          </p:cNvSpPr>
          <p:nvPr>
            <p:ph type="body" sz="quarter" idx="33"/>
          </p:nvPr>
        </p:nvSpPr>
        <p:spPr bwMode="gray">
          <a:xfrm>
            <a:off x="3222000" y="2613609"/>
            <a:ext cx="2700000" cy="2700000"/>
          </a:xfrm>
          <a:prstGeom prst="circularArrow">
            <a:avLst>
              <a:gd name="adj1" fmla="val 5234"/>
              <a:gd name="adj2" fmla="val 574901"/>
              <a:gd name="adj3" fmla="val 19878878"/>
              <a:gd name="adj4" fmla="val 9734746"/>
              <a:gd name="adj5" fmla="val 6096"/>
            </a:avLst>
          </a:prstGeom>
          <a:solidFill>
            <a:schemeClr val="accent4"/>
          </a:solidFill>
        </p:spPr>
        <p:txBody>
          <a:bodyPr anchor="ctr"/>
          <a:lstStyle>
            <a:lvl1pPr algn="ctr"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2" name="Espace réservé du texte 8"/>
          <p:cNvSpPr>
            <a:spLocks noGrp="1"/>
          </p:cNvSpPr>
          <p:nvPr>
            <p:ph type="body" sz="quarter" idx="34"/>
          </p:nvPr>
        </p:nvSpPr>
        <p:spPr bwMode="gray">
          <a:xfrm rot="10800000">
            <a:off x="3222000" y="2613609"/>
            <a:ext cx="2700000" cy="2700000"/>
          </a:xfrm>
          <a:prstGeom prst="circularArrow">
            <a:avLst>
              <a:gd name="adj1" fmla="val 5234"/>
              <a:gd name="adj2" fmla="val 574901"/>
              <a:gd name="adj3" fmla="val 19878878"/>
              <a:gd name="adj4" fmla="val 9785971"/>
              <a:gd name="adj5" fmla="val 6096"/>
            </a:avLst>
          </a:prstGeom>
          <a:solidFill>
            <a:schemeClr val="accent4"/>
          </a:solidFill>
        </p:spPr>
        <p:txBody>
          <a:bodyPr anchor="ctr"/>
          <a:lstStyle>
            <a:lvl1pPr algn="ctr"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3582000" y="2973609"/>
            <a:ext cx="1980000" cy="1980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2645846" y="1416488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5"/>
          </p:nvPr>
        </p:nvSpPr>
        <p:spPr bwMode="gray">
          <a:xfrm>
            <a:off x="4032000" y="1416488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6"/>
          </p:nvPr>
        </p:nvSpPr>
        <p:spPr bwMode="gray">
          <a:xfrm>
            <a:off x="5418154" y="1416488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2645846" y="5409700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8"/>
          </p:nvPr>
        </p:nvSpPr>
        <p:spPr bwMode="gray">
          <a:xfrm>
            <a:off x="4032000" y="5409700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9"/>
          </p:nvPr>
        </p:nvSpPr>
        <p:spPr bwMode="gray">
          <a:xfrm>
            <a:off x="5418154" y="5409700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20"/>
          </p:nvPr>
        </p:nvSpPr>
        <p:spPr bwMode="gray">
          <a:xfrm>
            <a:off x="1691680" y="2745150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21"/>
          </p:nvPr>
        </p:nvSpPr>
        <p:spPr bwMode="gray">
          <a:xfrm>
            <a:off x="1691680" y="4077425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22"/>
          </p:nvPr>
        </p:nvSpPr>
        <p:spPr bwMode="gray">
          <a:xfrm>
            <a:off x="6336196" y="2745150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3"/>
          </p:nvPr>
        </p:nvSpPr>
        <p:spPr bwMode="gray">
          <a:xfrm>
            <a:off x="6336196" y="4077425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 bwMode="gray">
          <a:xfrm>
            <a:off x="358775" y="620713"/>
            <a:ext cx="8426450" cy="684000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23" name="Espace réservé du texte 8"/>
          <p:cNvSpPr>
            <a:spLocks noGrp="1"/>
          </p:cNvSpPr>
          <p:nvPr>
            <p:ph type="body" sz="quarter" idx="24"/>
          </p:nvPr>
        </p:nvSpPr>
        <p:spPr bwMode="gray">
          <a:xfrm>
            <a:off x="3680923" y="1848488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3" name="Espace réservé du texte 8"/>
          <p:cNvSpPr>
            <a:spLocks noGrp="1"/>
          </p:cNvSpPr>
          <p:nvPr>
            <p:ph type="body" sz="quarter" idx="35"/>
          </p:nvPr>
        </p:nvSpPr>
        <p:spPr bwMode="gray">
          <a:xfrm>
            <a:off x="5067077" y="1848488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5" name="Espace réservé du texte 8"/>
          <p:cNvSpPr>
            <a:spLocks noGrp="1"/>
          </p:cNvSpPr>
          <p:nvPr>
            <p:ph type="body" sz="quarter" idx="36"/>
          </p:nvPr>
        </p:nvSpPr>
        <p:spPr bwMode="gray">
          <a:xfrm rot="10800000">
            <a:off x="3680923" y="5841700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6" name="Espace réservé du texte 8"/>
          <p:cNvSpPr>
            <a:spLocks noGrp="1"/>
          </p:cNvSpPr>
          <p:nvPr>
            <p:ph type="body" sz="quarter" idx="37"/>
          </p:nvPr>
        </p:nvSpPr>
        <p:spPr bwMode="gray">
          <a:xfrm rot="10800000">
            <a:off x="5067077" y="5841700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7" name="Espace réservé du texte 8"/>
          <p:cNvSpPr>
            <a:spLocks noGrp="1"/>
          </p:cNvSpPr>
          <p:nvPr>
            <p:ph type="body" sz="quarter" idx="38"/>
          </p:nvPr>
        </p:nvSpPr>
        <p:spPr bwMode="gray">
          <a:xfrm rot="5400000">
            <a:off x="6678196" y="3843288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8" name="Espace réservé du texte 8"/>
          <p:cNvSpPr>
            <a:spLocks noGrp="1"/>
          </p:cNvSpPr>
          <p:nvPr>
            <p:ph type="body" sz="quarter" idx="39"/>
          </p:nvPr>
        </p:nvSpPr>
        <p:spPr bwMode="gray">
          <a:xfrm rot="16200000">
            <a:off x="2033680" y="3843288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0" name="Espace réservé du texte 8"/>
          <p:cNvSpPr>
            <a:spLocks noGrp="1"/>
          </p:cNvSpPr>
          <p:nvPr>
            <p:ph type="body" sz="quarter" idx="40"/>
          </p:nvPr>
        </p:nvSpPr>
        <p:spPr bwMode="gray">
          <a:xfrm rot="3600000">
            <a:off x="6362686" y="2502358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2" name="Espace réservé du texte 8"/>
          <p:cNvSpPr>
            <a:spLocks noGrp="1"/>
          </p:cNvSpPr>
          <p:nvPr>
            <p:ph type="body" sz="quarter" idx="41"/>
          </p:nvPr>
        </p:nvSpPr>
        <p:spPr bwMode="gray">
          <a:xfrm rot="18000000" flipH="1">
            <a:off x="6362686" y="5166653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3" name="Espace réservé du texte 8"/>
          <p:cNvSpPr>
            <a:spLocks noGrp="1"/>
          </p:cNvSpPr>
          <p:nvPr>
            <p:ph type="body" sz="quarter" idx="42"/>
          </p:nvPr>
        </p:nvSpPr>
        <p:spPr bwMode="gray">
          <a:xfrm rot="18000000" flipV="1">
            <a:off x="2402247" y="2502358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4" name="Espace réservé du texte 8"/>
          <p:cNvSpPr>
            <a:spLocks noGrp="1"/>
          </p:cNvSpPr>
          <p:nvPr>
            <p:ph type="body" sz="quarter" idx="43"/>
          </p:nvPr>
        </p:nvSpPr>
        <p:spPr bwMode="gray">
          <a:xfrm rot="3600000" flipH="1" flipV="1">
            <a:off x="2402247" y="5166653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4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27" name="Espace réservé du pied de page 4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BB6B-E7A4-4D52-BFF0-6EBC8D5A509F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03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cle_10_textes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texte 8"/>
          <p:cNvSpPr>
            <a:spLocks noGrp="1"/>
          </p:cNvSpPr>
          <p:nvPr>
            <p:ph type="body" sz="quarter" idx="33"/>
          </p:nvPr>
        </p:nvSpPr>
        <p:spPr bwMode="gray">
          <a:xfrm>
            <a:off x="3222000" y="2613609"/>
            <a:ext cx="2700000" cy="2700000"/>
          </a:xfrm>
          <a:prstGeom prst="circularArrow">
            <a:avLst>
              <a:gd name="adj1" fmla="val 5234"/>
              <a:gd name="adj2" fmla="val 574901"/>
              <a:gd name="adj3" fmla="val 19878878"/>
              <a:gd name="adj4" fmla="val 9734746"/>
              <a:gd name="adj5" fmla="val 6096"/>
            </a:avLst>
          </a:prstGeom>
          <a:solidFill>
            <a:schemeClr val="bg2"/>
          </a:solidFill>
        </p:spPr>
        <p:txBody>
          <a:bodyPr anchor="ctr"/>
          <a:lstStyle>
            <a:lvl1pPr algn="ctr"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2" name="Espace réservé du texte 8"/>
          <p:cNvSpPr>
            <a:spLocks noGrp="1"/>
          </p:cNvSpPr>
          <p:nvPr>
            <p:ph type="body" sz="quarter" idx="34"/>
          </p:nvPr>
        </p:nvSpPr>
        <p:spPr bwMode="gray">
          <a:xfrm rot="10800000">
            <a:off x="3222000" y="2613609"/>
            <a:ext cx="2700000" cy="2700000"/>
          </a:xfrm>
          <a:prstGeom prst="circularArrow">
            <a:avLst>
              <a:gd name="adj1" fmla="val 5234"/>
              <a:gd name="adj2" fmla="val 574901"/>
              <a:gd name="adj3" fmla="val 19878878"/>
              <a:gd name="adj4" fmla="val 9785971"/>
              <a:gd name="adj5" fmla="val 6096"/>
            </a:avLst>
          </a:prstGeom>
          <a:solidFill>
            <a:schemeClr val="bg2"/>
          </a:solidFill>
        </p:spPr>
        <p:txBody>
          <a:bodyPr anchor="ctr"/>
          <a:lstStyle>
            <a:lvl1pPr algn="ctr"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3582000" y="2973609"/>
            <a:ext cx="1980000" cy="1980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2645846" y="1416488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5"/>
          </p:nvPr>
        </p:nvSpPr>
        <p:spPr bwMode="gray">
          <a:xfrm>
            <a:off x="4032000" y="1416488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6"/>
          </p:nvPr>
        </p:nvSpPr>
        <p:spPr bwMode="gray">
          <a:xfrm>
            <a:off x="5418154" y="1416488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2645846" y="5409700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8"/>
          </p:nvPr>
        </p:nvSpPr>
        <p:spPr bwMode="gray">
          <a:xfrm>
            <a:off x="4032000" y="5409700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9"/>
          </p:nvPr>
        </p:nvSpPr>
        <p:spPr bwMode="gray">
          <a:xfrm>
            <a:off x="5418154" y="5409700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20"/>
          </p:nvPr>
        </p:nvSpPr>
        <p:spPr bwMode="gray">
          <a:xfrm>
            <a:off x="1691680" y="2745150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21"/>
          </p:nvPr>
        </p:nvSpPr>
        <p:spPr bwMode="gray">
          <a:xfrm>
            <a:off x="1691680" y="4077425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22"/>
          </p:nvPr>
        </p:nvSpPr>
        <p:spPr bwMode="gray">
          <a:xfrm>
            <a:off x="6336196" y="2745150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3"/>
          </p:nvPr>
        </p:nvSpPr>
        <p:spPr bwMode="gray">
          <a:xfrm>
            <a:off x="6336196" y="4077425"/>
            <a:ext cx="1080000" cy="10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 bwMode="gray">
          <a:xfrm>
            <a:off x="358775" y="620713"/>
            <a:ext cx="8426450" cy="684000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23" name="Espace réservé du texte 8"/>
          <p:cNvSpPr>
            <a:spLocks noGrp="1"/>
          </p:cNvSpPr>
          <p:nvPr>
            <p:ph type="body" sz="quarter" idx="24"/>
          </p:nvPr>
        </p:nvSpPr>
        <p:spPr bwMode="gray">
          <a:xfrm>
            <a:off x="3680923" y="1848488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3" name="Espace réservé du texte 8"/>
          <p:cNvSpPr>
            <a:spLocks noGrp="1"/>
          </p:cNvSpPr>
          <p:nvPr>
            <p:ph type="body" sz="quarter" idx="35"/>
          </p:nvPr>
        </p:nvSpPr>
        <p:spPr bwMode="gray">
          <a:xfrm>
            <a:off x="5067077" y="1848488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5" name="Espace réservé du texte 8"/>
          <p:cNvSpPr>
            <a:spLocks noGrp="1"/>
          </p:cNvSpPr>
          <p:nvPr>
            <p:ph type="body" sz="quarter" idx="36"/>
          </p:nvPr>
        </p:nvSpPr>
        <p:spPr bwMode="gray">
          <a:xfrm rot="10800000">
            <a:off x="3680923" y="5841700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6" name="Espace réservé du texte 8"/>
          <p:cNvSpPr>
            <a:spLocks noGrp="1"/>
          </p:cNvSpPr>
          <p:nvPr>
            <p:ph type="body" sz="quarter" idx="37"/>
          </p:nvPr>
        </p:nvSpPr>
        <p:spPr bwMode="gray">
          <a:xfrm rot="10800000">
            <a:off x="5067077" y="5841700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7" name="Espace réservé du texte 8"/>
          <p:cNvSpPr>
            <a:spLocks noGrp="1"/>
          </p:cNvSpPr>
          <p:nvPr>
            <p:ph type="body" sz="quarter" idx="38"/>
          </p:nvPr>
        </p:nvSpPr>
        <p:spPr bwMode="gray">
          <a:xfrm rot="5400000">
            <a:off x="6678196" y="3843288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8" name="Espace réservé du texte 8"/>
          <p:cNvSpPr>
            <a:spLocks noGrp="1"/>
          </p:cNvSpPr>
          <p:nvPr>
            <p:ph type="body" sz="quarter" idx="39"/>
          </p:nvPr>
        </p:nvSpPr>
        <p:spPr bwMode="gray">
          <a:xfrm rot="16200000">
            <a:off x="2033680" y="3843288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0" name="Espace réservé du texte 8"/>
          <p:cNvSpPr>
            <a:spLocks noGrp="1"/>
          </p:cNvSpPr>
          <p:nvPr>
            <p:ph type="body" sz="quarter" idx="40"/>
          </p:nvPr>
        </p:nvSpPr>
        <p:spPr bwMode="gray">
          <a:xfrm rot="3600000">
            <a:off x="6362686" y="2502358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2" name="Espace réservé du texte 8"/>
          <p:cNvSpPr>
            <a:spLocks noGrp="1"/>
          </p:cNvSpPr>
          <p:nvPr>
            <p:ph type="body" sz="quarter" idx="41"/>
          </p:nvPr>
        </p:nvSpPr>
        <p:spPr bwMode="gray">
          <a:xfrm rot="18000000" flipH="1">
            <a:off x="6362686" y="5166653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3" name="Espace réservé du texte 8"/>
          <p:cNvSpPr>
            <a:spLocks noGrp="1"/>
          </p:cNvSpPr>
          <p:nvPr>
            <p:ph type="body" sz="quarter" idx="42"/>
          </p:nvPr>
        </p:nvSpPr>
        <p:spPr bwMode="gray">
          <a:xfrm rot="18000000" flipV="1">
            <a:off x="2402247" y="2502358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4" name="Espace réservé du texte 8"/>
          <p:cNvSpPr>
            <a:spLocks noGrp="1"/>
          </p:cNvSpPr>
          <p:nvPr>
            <p:ph type="body" sz="quarter" idx="43"/>
          </p:nvPr>
        </p:nvSpPr>
        <p:spPr bwMode="gray">
          <a:xfrm rot="3600000" flipH="1" flipV="1">
            <a:off x="2402247" y="5166653"/>
            <a:ext cx="396000" cy="216000"/>
          </a:xfrm>
          <a:prstGeom prst="rightArrow">
            <a:avLst>
              <a:gd name="adj1" fmla="val 30330"/>
              <a:gd name="adj2" fmla="val 97569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100" b="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4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27" name="Espace réservé du pied de page 4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0A43-9C79-4B1F-92F1-C8F7AE356C3F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55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Carro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6"/>
          <p:cNvGrpSpPr>
            <a:grpSpLocks/>
          </p:cNvGrpSpPr>
          <p:nvPr userDrawn="1"/>
        </p:nvGrpSpPr>
        <p:grpSpPr bwMode="auto">
          <a:xfrm>
            <a:off x="2627313" y="3860800"/>
            <a:ext cx="2665412" cy="2628900"/>
            <a:chOff x="2627313" y="3860801"/>
            <a:chExt cx="2665412" cy="2628901"/>
          </a:xfrm>
        </p:grpSpPr>
        <p:sp>
          <p:nvSpPr>
            <p:cNvPr id="6" name="Forme libre 5"/>
            <p:cNvSpPr/>
            <p:nvPr userDrawn="1"/>
          </p:nvSpPr>
          <p:spPr bwMode="gray">
            <a:xfrm flipV="1">
              <a:off x="3770313" y="4967289"/>
              <a:ext cx="1522412" cy="1522413"/>
            </a:xfrm>
            <a:custGeom>
              <a:avLst/>
              <a:gdLst>
                <a:gd name="connsiteX0" fmla="*/ 1522801 w 1522801"/>
                <a:gd name="connsiteY0" fmla="*/ 999001 h 1522801"/>
                <a:gd name="connsiteX1" fmla="*/ 625943 w 1522801"/>
                <a:gd name="connsiteY1" fmla="*/ 5159 h 1522801"/>
                <a:gd name="connsiteX2" fmla="*/ 523801 w 1522801"/>
                <a:gd name="connsiteY2" fmla="*/ 0 h 1522801"/>
                <a:gd name="connsiteX3" fmla="*/ 523801 w 1522801"/>
                <a:gd name="connsiteY3" fmla="*/ 0 h 1522801"/>
                <a:gd name="connsiteX4" fmla="*/ 1 w 1522801"/>
                <a:gd name="connsiteY4" fmla="*/ 0 h 1522801"/>
                <a:gd name="connsiteX5" fmla="*/ 1 w 1522801"/>
                <a:gd name="connsiteY5" fmla="*/ 149504 h 1522801"/>
                <a:gd name="connsiteX6" fmla="*/ 0 w 1522801"/>
                <a:gd name="connsiteY6" fmla="*/ 149504 h 1522801"/>
                <a:gd name="connsiteX7" fmla="*/ 0 w 1522801"/>
                <a:gd name="connsiteY7" fmla="*/ 1522801 h 1522801"/>
                <a:gd name="connsiteX8" fmla="*/ 1373297 w 1522801"/>
                <a:gd name="connsiteY8" fmla="*/ 1522801 h 1522801"/>
                <a:gd name="connsiteX9" fmla="*/ 1373298 w 1522801"/>
                <a:gd name="connsiteY9" fmla="*/ 1522801 h 1522801"/>
                <a:gd name="connsiteX10" fmla="*/ 1522800 w 1522801"/>
                <a:gd name="connsiteY10" fmla="*/ 1522801 h 1522801"/>
                <a:gd name="connsiteX11" fmla="*/ 1522800 w 1522801"/>
                <a:gd name="connsiteY11" fmla="*/ 999017 h 152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2801" h="1522801">
                  <a:moveTo>
                    <a:pt x="1522801" y="999001"/>
                  </a:moveTo>
                  <a:cubicBezTo>
                    <a:pt x="1522801" y="481752"/>
                    <a:pt x="1129694" y="56318"/>
                    <a:pt x="625943" y="5159"/>
                  </a:cubicBezTo>
                  <a:lnTo>
                    <a:pt x="523801" y="0"/>
                  </a:lnTo>
                  <a:lnTo>
                    <a:pt x="523801" y="0"/>
                  </a:lnTo>
                  <a:lnTo>
                    <a:pt x="1" y="0"/>
                  </a:lnTo>
                  <a:lnTo>
                    <a:pt x="1" y="149504"/>
                  </a:lnTo>
                  <a:lnTo>
                    <a:pt x="0" y="149504"/>
                  </a:lnTo>
                  <a:lnTo>
                    <a:pt x="0" y="1522801"/>
                  </a:lnTo>
                  <a:lnTo>
                    <a:pt x="1373297" y="1522801"/>
                  </a:lnTo>
                  <a:lnTo>
                    <a:pt x="1373298" y="1522801"/>
                  </a:lnTo>
                  <a:lnTo>
                    <a:pt x="1522800" y="1522801"/>
                  </a:lnTo>
                  <a:lnTo>
                    <a:pt x="1522800" y="999017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7" name="Forme en L 6"/>
            <p:cNvSpPr/>
            <p:nvPr userDrawn="1"/>
          </p:nvSpPr>
          <p:spPr>
            <a:xfrm rot="5400000">
              <a:off x="2645569" y="3842546"/>
              <a:ext cx="2628901" cy="2665412"/>
            </a:xfrm>
            <a:prstGeom prst="corner">
              <a:avLst>
                <a:gd name="adj1" fmla="val 45582"/>
                <a:gd name="adj2" fmla="val 44100"/>
              </a:avLst>
            </a:prstGeom>
            <a:solidFill>
              <a:schemeClr val="accent2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e 9"/>
          <p:cNvGrpSpPr>
            <a:grpSpLocks/>
          </p:cNvGrpSpPr>
          <p:nvPr userDrawn="1"/>
        </p:nvGrpSpPr>
        <p:grpSpPr bwMode="auto">
          <a:xfrm>
            <a:off x="354013" y="1052513"/>
            <a:ext cx="2273300" cy="2808287"/>
            <a:chOff x="354091" y="1052513"/>
            <a:chExt cx="2273223" cy="2808291"/>
          </a:xfrm>
        </p:grpSpPr>
        <p:sp>
          <p:nvSpPr>
            <p:cNvPr id="9" name="Forme libre 8"/>
            <p:cNvSpPr/>
            <p:nvPr userDrawn="1"/>
          </p:nvSpPr>
          <p:spPr bwMode="gray">
            <a:xfrm flipH="1" flipV="1">
              <a:off x="354091" y="2338390"/>
              <a:ext cx="1522360" cy="1522414"/>
            </a:xfrm>
            <a:custGeom>
              <a:avLst/>
              <a:gdLst>
                <a:gd name="connsiteX0" fmla="*/ 1522801 w 1522801"/>
                <a:gd name="connsiteY0" fmla="*/ 999001 h 1522801"/>
                <a:gd name="connsiteX1" fmla="*/ 625943 w 1522801"/>
                <a:gd name="connsiteY1" fmla="*/ 5159 h 1522801"/>
                <a:gd name="connsiteX2" fmla="*/ 523801 w 1522801"/>
                <a:gd name="connsiteY2" fmla="*/ 0 h 1522801"/>
                <a:gd name="connsiteX3" fmla="*/ 523801 w 1522801"/>
                <a:gd name="connsiteY3" fmla="*/ 0 h 1522801"/>
                <a:gd name="connsiteX4" fmla="*/ 1 w 1522801"/>
                <a:gd name="connsiteY4" fmla="*/ 0 h 1522801"/>
                <a:gd name="connsiteX5" fmla="*/ 1 w 1522801"/>
                <a:gd name="connsiteY5" fmla="*/ 149504 h 1522801"/>
                <a:gd name="connsiteX6" fmla="*/ 0 w 1522801"/>
                <a:gd name="connsiteY6" fmla="*/ 149504 h 1522801"/>
                <a:gd name="connsiteX7" fmla="*/ 0 w 1522801"/>
                <a:gd name="connsiteY7" fmla="*/ 1522801 h 1522801"/>
                <a:gd name="connsiteX8" fmla="*/ 1373297 w 1522801"/>
                <a:gd name="connsiteY8" fmla="*/ 1522801 h 1522801"/>
                <a:gd name="connsiteX9" fmla="*/ 1373298 w 1522801"/>
                <a:gd name="connsiteY9" fmla="*/ 1522801 h 1522801"/>
                <a:gd name="connsiteX10" fmla="*/ 1522800 w 1522801"/>
                <a:gd name="connsiteY10" fmla="*/ 1522801 h 1522801"/>
                <a:gd name="connsiteX11" fmla="*/ 1522800 w 1522801"/>
                <a:gd name="connsiteY11" fmla="*/ 999017 h 152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2801" h="1522801">
                  <a:moveTo>
                    <a:pt x="1522801" y="999001"/>
                  </a:moveTo>
                  <a:cubicBezTo>
                    <a:pt x="1522801" y="481752"/>
                    <a:pt x="1129694" y="56318"/>
                    <a:pt x="625943" y="5159"/>
                  </a:cubicBezTo>
                  <a:lnTo>
                    <a:pt x="523801" y="0"/>
                  </a:lnTo>
                  <a:lnTo>
                    <a:pt x="523801" y="0"/>
                  </a:lnTo>
                  <a:lnTo>
                    <a:pt x="1" y="0"/>
                  </a:lnTo>
                  <a:lnTo>
                    <a:pt x="1" y="149504"/>
                  </a:lnTo>
                  <a:lnTo>
                    <a:pt x="0" y="149504"/>
                  </a:lnTo>
                  <a:lnTo>
                    <a:pt x="0" y="1522801"/>
                  </a:lnTo>
                  <a:lnTo>
                    <a:pt x="1373297" y="1522801"/>
                  </a:lnTo>
                  <a:lnTo>
                    <a:pt x="1373298" y="1522801"/>
                  </a:lnTo>
                  <a:lnTo>
                    <a:pt x="1522800" y="1522801"/>
                  </a:lnTo>
                  <a:lnTo>
                    <a:pt x="1522800" y="999017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0" name="Forme en L 9"/>
            <p:cNvSpPr/>
            <p:nvPr userDrawn="1"/>
          </p:nvSpPr>
          <p:spPr>
            <a:xfrm rot="16200000" flipH="1">
              <a:off x="86557" y="1320048"/>
              <a:ext cx="2808291" cy="2273223"/>
            </a:xfrm>
            <a:prstGeom prst="corner">
              <a:avLst>
                <a:gd name="adj1" fmla="val 36897"/>
                <a:gd name="adj2" fmla="val 61470"/>
              </a:avLst>
            </a:prstGeom>
            <a:solidFill>
              <a:schemeClr val="accent3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e 12"/>
          <p:cNvGrpSpPr>
            <a:grpSpLocks/>
          </p:cNvGrpSpPr>
          <p:nvPr userDrawn="1"/>
        </p:nvGrpSpPr>
        <p:grpSpPr bwMode="auto">
          <a:xfrm>
            <a:off x="5292725" y="1050925"/>
            <a:ext cx="3492500" cy="2808288"/>
            <a:chOff x="5292724" y="1051200"/>
            <a:chExt cx="3492503" cy="2808297"/>
          </a:xfrm>
        </p:grpSpPr>
        <p:sp>
          <p:nvSpPr>
            <p:cNvPr id="12" name="Forme libre 11"/>
            <p:cNvSpPr/>
            <p:nvPr userDrawn="1"/>
          </p:nvSpPr>
          <p:spPr bwMode="gray">
            <a:xfrm flipH="1">
              <a:off x="5292724" y="1051200"/>
              <a:ext cx="1522414" cy="1522418"/>
            </a:xfrm>
            <a:custGeom>
              <a:avLst/>
              <a:gdLst>
                <a:gd name="connsiteX0" fmla="*/ 1522801 w 1522801"/>
                <a:gd name="connsiteY0" fmla="*/ 999001 h 1522801"/>
                <a:gd name="connsiteX1" fmla="*/ 625943 w 1522801"/>
                <a:gd name="connsiteY1" fmla="*/ 5159 h 1522801"/>
                <a:gd name="connsiteX2" fmla="*/ 523801 w 1522801"/>
                <a:gd name="connsiteY2" fmla="*/ 0 h 1522801"/>
                <a:gd name="connsiteX3" fmla="*/ 523801 w 1522801"/>
                <a:gd name="connsiteY3" fmla="*/ 0 h 1522801"/>
                <a:gd name="connsiteX4" fmla="*/ 1 w 1522801"/>
                <a:gd name="connsiteY4" fmla="*/ 0 h 1522801"/>
                <a:gd name="connsiteX5" fmla="*/ 1 w 1522801"/>
                <a:gd name="connsiteY5" fmla="*/ 149504 h 1522801"/>
                <a:gd name="connsiteX6" fmla="*/ 0 w 1522801"/>
                <a:gd name="connsiteY6" fmla="*/ 149504 h 1522801"/>
                <a:gd name="connsiteX7" fmla="*/ 0 w 1522801"/>
                <a:gd name="connsiteY7" fmla="*/ 1522801 h 1522801"/>
                <a:gd name="connsiteX8" fmla="*/ 1373297 w 1522801"/>
                <a:gd name="connsiteY8" fmla="*/ 1522801 h 1522801"/>
                <a:gd name="connsiteX9" fmla="*/ 1373298 w 1522801"/>
                <a:gd name="connsiteY9" fmla="*/ 1522801 h 1522801"/>
                <a:gd name="connsiteX10" fmla="*/ 1522800 w 1522801"/>
                <a:gd name="connsiteY10" fmla="*/ 1522801 h 1522801"/>
                <a:gd name="connsiteX11" fmla="*/ 1522800 w 1522801"/>
                <a:gd name="connsiteY11" fmla="*/ 999017 h 152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2801" h="1522801">
                  <a:moveTo>
                    <a:pt x="1522801" y="999001"/>
                  </a:moveTo>
                  <a:cubicBezTo>
                    <a:pt x="1522801" y="481752"/>
                    <a:pt x="1129694" y="56318"/>
                    <a:pt x="625943" y="5159"/>
                  </a:cubicBezTo>
                  <a:lnTo>
                    <a:pt x="523801" y="0"/>
                  </a:lnTo>
                  <a:lnTo>
                    <a:pt x="523801" y="0"/>
                  </a:lnTo>
                  <a:lnTo>
                    <a:pt x="1" y="0"/>
                  </a:lnTo>
                  <a:lnTo>
                    <a:pt x="1" y="149504"/>
                  </a:lnTo>
                  <a:lnTo>
                    <a:pt x="0" y="149504"/>
                  </a:lnTo>
                  <a:lnTo>
                    <a:pt x="0" y="1522801"/>
                  </a:lnTo>
                  <a:lnTo>
                    <a:pt x="1373297" y="1522801"/>
                  </a:lnTo>
                  <a:lnTo>
                    <a:pt x="1373298" y="1522801"/>
                  </a:lnTo>
                  <a:lnTo>
                    <a:pt x="1522800" y="1522801"/>
                  </a:lnTo>
                  <a:lnTo>
                    <a:pt x="1522800" y="999017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" name="Forme en L 12"/>
            <p:cNvSpPr/>
            <p:nvPr userDrawn="1"/>
          </p:nvSpPr>
          <p:spPr>
            <a:xfrm rot="5400000" flipH="1" flipV="1">
              <a:off x="5634827" y="709097"/>
              <a:ext cx="2808297" cy="3492503"/>
            </a:xfrm>
            <a:prstGeom prst="corner">
              <a:avLst>
                <a:gd name="adj1" fmla="val 73958"/>
                <a:gd name="adj2" fmla="val 48040"/>
              </a:avLst>
            </a:prstGeom>
            <a:solidFill>
              <a:schemeClr val="accent1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31" name="Espace réservé du texte 30"/>
          <p:cNvSpPr>
            <a:spLocks noGrp="1"/>
          </p:cNvSpPr>
          <p:nvPr>
            <p:ph type="body" sz="quarter" idx="13"/>
          </p:nvPr>
        </p:nvSpPr>
        <p:spPr>
          <a:xfrm>
            <a:off x="559292" y="1268413"/>
            <a:ext cx="1873250" cy="20160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  <a:lvl6pPr>
              <a:defRPr sz="1000">
                <a:solidFill>
                  <a:schemeClr val="bg1"/>
                </a:solidFill>
              </a:defRPr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2" name="Espace réservé du texte 30"/>
          <p:cNvSpPr>
            <a:spLocks noGrp="1"/>
          </p:cNvSpPr>
          <p:nvPr>
            <p:ph type="body" sz="quarter" idx="14"/>
          </p:nvPr>
        </p:nvSpPr>
        <p:spPr>
          <a:xfrm>
            <a:off x="5508104" y="2040515"/>
            <a:ext cx="3024336" cy="15840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  <a:lvl6pPr>
              <a:defRPr sz="1000">
                <a:solidFill>
                  <a:schemeClr val="bg1"/>
                </a:solidFill>
              </a:defRPr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33" name="Espace réservé du texte 30"/>
          <p:cNvSpPr>
            <a:spLocks noGrp="1"/>
          </p:cNvSpPr>
          <p:nvPr>
            <p:ph type="body" sz="quarter" idx="15"/>
          </p:nvPr>
        </p:nvSpPr>
        <p:spPr>
          <a:xfrm>
            <a:off x="2878770" y="4113300"/>
            <a:ext cx="1873250" cy="20160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  <a:lvl6pPr>
              <a:defRPr sz="1000">
                <a:solidFill>
                  <a:schemeClr val="bg1"/>
                </a:solidFill>
              </a:defRPr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4" name="Espace réservé de la date 10"/>
          <p:cNvSpPr>
            <a:spLocks noGrp="1"/>
          </p:cNvSpPr>
          <p:nvPr userDrawn="1"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15" name="Espace réservé du numéro de diapositive 11"/>
          <p:cNvSpPr>
            <a:spLocks noGrp="1"/>
          </p:cNvSpPr>
          <p:nvPr userDrawn="1"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77719-D321-4014-8385-EA6E6D024D81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2364"/>
              </a:solidFill>
            </a:endParaRPr>
          </a:p>
        </p:txBody>
      </p:sp>
      <p:sp>
        <p:nvSpPr>
          <p:cNvPr id="16" name="Espace réservé du pied de page 12"/>
          <p:cNvSpPr>
            <a:spLocks noGrp="1"/>
          </p:cNvSpPr>
          <p:nvPr userDrawn="1"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1295770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5"/>
          <p:cNvSpPr/>
          <p:nvPr userDrawn="1"/>
        </p:nvSpPr>
        <p:spPr>
          <a:xfrm flipH="1">
            <a:off x="3419475" y="3286125"/>
            <a:ext cx="3168650" cy="1692275"/>
          </a:xfrm>
          <a:custGeom>
            <a:avLst/>
            <a:gdLst>
              <a:gd name="connsiteX0" fmla="*/ 3167891 w 3167894"/>
              <a:gd name="connsiteY0" fmla="*/ 0 h 1691999"/>
              <a:gd name="connsiteX1" fmla="*/ 1315159 w 3167894"/>
              <a:gd name="connsiteY1" fmla="*/ 0 h 1691999"/>
              <a:gd name="connsiteX2" fmla="*/ 1315159 w 3167894"/>
              <a:gd name="connsiteY2" fmla="*/ 1 h 1691999"/>
              <a:gd name="connsiteX3" fmla="*/ 999013 w 3167894"/>
              <a:gd name="connsiteY3" fmla="*/ 1 h 1691999"/>
              <a:gd name="connsiteX4" fmla="*/ 999000 w 3167894"/>
              <a:gd name="connsiteY4" fmla="*/ 0 h 1691999"/>
              <a:gd name="connsiteX5" fmla="*/ 0 w 3167894"/>
              <a:gd name="connsiteY5" fmla="*/ 999000 h 1691999"/>
              <a:gd name="connsiteX6" fmla="*/ 0 w 3167894"/>
              <a:gd name="connsiteY6" fmla="*/ 1332000 h 1691999"/>
              <a:gd name="connsiteX7" fmla="*/ 7 w 3167894"/>
              <a:gd name="connsiteY7" fmla="*/ 1332000 h 1691999"/>
              <a:gd name="connsiteX8" fmla="*/ 7 w 3167894"/>
              <a:gd name="connsiteY8" fmla="*/ 1691999 h 1691999"/>
              <a:gd name="connsiteX9" fmla="*/ 3167894 w 3167894"/>
              <a:gd name="connsiteY9" fmla="*/ 1691999 h 1691999"/>
              <a:gd name="connsiteX10" fmla="*/ 3167894 w 3167894"/>
              <a:gd name="connsiteY10" fmla="*/ 1224358 h 1691999"/>
              <a:gd name="connsiteX11" fmla="*/ 3167891 w 3167894"/>
              <a:gd name="connsiteY11" fmla="*/ 1224358 h 16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7894" h="1691999">
                <a:moveTo>
                  <a:pt x="3167891" y="0"/>
                </a:moveTo>
                <a:lnTo>
                  <a:pt x="1315159" y="0"/>
                </a:lnTo>
                <a:lnTo>
                  <a:pt x="1315159" y="1"/>
                </a:lnTo>
                <a:lnTo>
                  <a:pt x="999013" y="1"/>
                </a:lnTo>
                <a:lnTo>
                  <a:pt x="999000" y="0"/>
                </a:lnTo>
                <a:cubicBezTo>
                  <a:pt x="447268" y="0"/>
                  <a:pt x="0" y="447268"/>
                  <a:pt x="0" y="999000"/>
                </a:cubicBezTo>
                <a:lnTo>
                  <a:pt x="0" y="1332000"/>
                </a:lnTo>
                <a:lnTo>
                  <a:pt x="7" y="1332000"/>
                </a:lnTo>
                <a:lnTo>
                  <a:pt x="7" y="1691999"/>
                </a:lnTo>
                <a:lnTo>
                  <a:pt x="3167894" y="1691999"/>
                </a:lnTo>
                <a:lnTo>
                  <a:pt x="3167894" y="1224358"/>
                </a:lnTo>
                <a:lnTo>
                  <a:pt x="3167891" y="12243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Forme libre 6"/>
          <p:cNvSpPr/>
          <p:nvPr userDrawn="1"/>
        </p:nvSpPr>
        <p:spPr>
          <a:xfrm flipH="1">
            <a:off x="360363" y="1052513"/>
            <a:ext cx="2916237" cy="2089150"/>
          </a:xfrm>
          <a:custGeom>
            <a:avLst/>
            <a:gdLst>
              <a:gd name="connsiteX0" fmla="*/ 2916001 w 2916003"/>
              <a:gd name="connsiteY0" fmla="*/ 0 h 2088231"/>
              <a:gd name="connsiteX1" fmla="*/ 1315159 w 2916003"/>
              <a:gd name="connsiteY1" fmla="*/ 0 h 2088231"/>
              <a:gd name="connsiteX2" fmla="*/ 1315159 w 2916003"/>
              <a:gd name="connsiteY2" fmla="*/ 1 h 2088231"/>
              <a:gd name="connsiteX3" fmla="*/ 999013 w 2916003"/>
              <a:gd name="connsiteY3" fmla="*/ 1 h 2088231"/>
              <a:gd name="connsiteX4" fmla="*/ 999000 w 2916003"/>
              <a:gd name="connsiteY4" fmla="*/ 0 h 2088231"/>
              <a:gd name="connsiteX5" fmla="*/ 0 w 2916003"/>
              <a:gd name="connsiteY5" fmla="*/ 999000 h 2088231"/>
              <a:gd name="connsiteX6" fmla="*/ 0 w 2916003"/>
              <a:gd name="connsiteY6" fmla="*/ 1332000 h 2088231"/>
              <a:gd name="connsiteX7" fmla="*/ 4 w 2916003"/>
              <a:gd name="connsiteY7" fmla="*/ 1332000 h 2088231"/>
              <a:gd name="connsiteX8" fmla="*/ 4 w 2916003"/>
              <a:gd name="connsiteY8" fmla="*/ 2088231 h 2088231"/>
              <a:gd name="connsiteX9" fmla="*/ 2916003 w 2916003"/>
              <a:gd name="connsiteY9" fmla="*/ 2088231 h 2088231"/>
              <a:gd name="connsiteX10" fmla="*/ 2916003 w 2916003"/>
              <a:gd name="connsiteY10" fmla="*/ 1224358 h 2088231"/>
              <a:gd name="connsiteX11" fmla="*/ 2916001 w 2916003"/>
              <a:gd name="connsiteY11" fmla="*/ 1224358 h 208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6003" h="2088231">
                <a:moveTo>
                  <a:pt x="2916001" y="0"/>
                </a:moveTo>
                <a:lnTo>
                  <a:pt x="1315159" y="0"/>
                </a:lnTo>
                <a:lnTo>
                  <a:pt x="1315159" y="1"/>
                </a:lnTo>
                <a:lnTo>
                  <a:pt x="999013" y="1"/>
                </a:lnTo>
                <a:lnTo>
                  <a:pt x="999000" y="0"/>
                </a:lnTo>
                <a:cubicBezTo>
                  <a:pt x="447268" y="0"/>
                  <a:pt x="0" y="447268"/>
                  <a:pt x="0" y="999000"/>
                </a:cubicBezTo>
                <a:lnTo>
                  <a:pt x="0" y="1332000"/>
                </a:lnTo>
                <a:lnTo>
                  <a:pt x="4" y="1332000"/>
                </a:lnTo>
                <a:lnTo>
                  <a:pt x="4" y="2088231"/>
                </a:lnTo>
                <a:lnTo>
                  <a:pt x="2916003" y="2088231"/>
                </a:lnTo>
                <a:lnTo>
                  <a:pt x="2916003" y="1224358"/>
                </a:lnTo>
                <a:lnTo>
                  <a:pt x="2916001" y="12243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3141663"/>
            <a:ext cx="3419475" cy="100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6732588" y="3286125"/>
            <a:ext cx="2052637" cy="1692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3348038" y="4978400"/>
            <a:ext cx="3419475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3419475" y="5122863"/>
            <a:ext cx="3168650" cy="1366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665107" y="1403637"/>
            <a:ext cx="2303337" cy="1458198"/>
          </a:xfrm>
        </p:spPr>
        <p:txBody>
          <a:bodyPr anchor="ctr"/>
          <a:lstStyle>
            <a:lvl1pPr algn="l">
              <a:defRPr sz="18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3"/>
          </p:nvPr>
        </p:nvSpPr>
        <p:spPr bwMode="gray">
          <a:xfrm>
            <a:off x="3419871" y="1052514"/>
            <a:ext cx="5365353" cy="2089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algn="ctr">
              <a:defRPr sz="1400" b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5"/>
          </p:nvPr>
        </p:nvSpPr>
        <p:spPr bwMode="gray">
          <a:xfrm>
            <a:off x="358775" y="3284984"/>
            <a:ext cx="2917081" cy="3204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algn="ctr">
              <a:defRPr sz="1400" b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16"/>
          </p:nvPr>
        </p:nvSpPr>
        <p:spPr bwMode="gray">
          <a:xfrm>
            <a:off x="3743908" y="3538894"/>
            <a:ext cx="2376000" cy="1188000"/>
          </a:xfrm>
        </p:spPr>
        <p:txBody>
          <a:bodyPr anchor="ctr"/>
          <a:lstStyle>
            <a:lvl1pPr algn="just">
              <a:lnSpc>
                <a:spcPct val="90000"/>
              </a:lnSpc>
              <a:defRPr sz="1600" b="0">
                <a:solidFill>
                  <a:schemeClr val="accent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10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16" name="Espace réservé du numéro de diapositive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8CCA1-D125-4C7D-BE8D-025EE6BE8262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17" name="Espace réservé du pied de page 1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</a:p>
        </p:txBody>
      </p:sp>
    </p:spTree>
    <p:extLst>
      <p:ext uri="{BB962C8B-B14F-4D97-AF65-F5344CB8AC3E}">
        <p14:creationId xmlns:p14="http://schemas.microsoft.com/office/powerpoint/2010/main" val="1095070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03588" y="2152650"/>
            <a:ext cx="360045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4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CC2FA792-E0AE-4560-8018-7600BAE193E7}" type="slidenum">
              <a:rPr lang="fr-FR">
                <a:solidFill>
                  <a:prstClr val="white">
                    <a:alpha val="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03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_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srgbClr val="00B4AA">
                    <a:alpha val="0"/>
                  </a:srgbClr>
                </a:solidFill>
              </a:rPr>
              <a:t>Date</a:t>
            </a:r>
            <a:endParaRPr lang="fr-FR" dirty="0">
              <a:solidFill>
                <a:srgbClr val="00B4AA">
                  <a:alpha val="0"/>
                </a:srgbClr>
              </a:solidFill>
            </a:endParaRPr>
          </a:p>
        </p:txBody>
      </p:sp>
      <p:sp>
        <p:nvSpPr>
          <p:cNvPr id="4" name="Espace réservé du pied de page 14"/>
          <p:cNvSpPr>
            <a:spLocks noGrp="1"/>
          </p:cNvSpPr>
          <p:nvPr>
            <p:ph type="ftr" sz="quarter" idx="11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srgbClr val="00B4AA">
                    <a:alpha val="0"/>
                  </a:srgbClr>
                </a:solidFill>
              </a:rPr>
              <a:t>Résultats intermédiaires PoC épargne</a:t>
            </a:r>
            <a:endParaRPr lang="fr-FR" dirty="0">
              <a:solidFill>
                <a:srgbClr val="00B4AA">
                  <a:alpha val="0"/>
                </a:srgbClr>
              </a:solidFill>
            </a:endParaRPr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ABDD6F24-53BB-484B-BC0C-2B173827778B}" type="slidenum">
              <a:rPr lang="fr-FR">
                <a:solidFill>
                  <a:srgbClr val="00B4AA">
                    <a:alpha val="0"/>
                  </a:srgb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B4AA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92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_bis_G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srgbClr val="00B4AA">
                    <a:alpha val="0"/>
                  </a:srgbClr>
                </a:solidFill>
              </a:rPr>
              <a:t>Date</a:t>
            </a:r>
            <a:endParaRPr lang="fr-FR" dirty="0">
              <a:solidFill>
                <a:srgbClr val="00B4AA">
                  <a:alpha val="0"/>
                </a:srgbClr>
              </a:solidFill>
            </a:endParaRPr>
          </a:p>
        </p:txBody>
      </p:sp>
      <p:sp>
        <p:nvSpPr>
          <p:cNvPr id="4" name="Espace réservé du pied de page 14"/>
          <p:cNvSpPr>
            <a:spLocks noGrp="1"/>
          </p:cNvSpPr>
          <p:nvPr>
            <p:ph type="ftr" sz="quarter" idx="11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srgbClr val="00B4AA">
                    <a:alpha val="0"/>
                  </a:srgbClr>
                </a:solidFill>
              </a:rPr>
              <a:t>Résultats intermédiaires PoC épargne</a:t>
            </a:r>
            <a:endParaRPr lang="fr-FR" dirty="0">
              <a:solidFill>
                <a:srgbClr val="00B4AA">
                  <a:alpha val="0"/>
                </a:srgbClr>
              </a:solidFill>
            </a:endParaRPr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637BD6A1-EE67-484F-A0E2-BAE268E13DBA}" type="slidenum">
              <a:rPr lang="fr-FR">
                <a:solidFill>
                  <a:srgbClr val="00B4AA">
                    <a:alpha val="0"/>
                  </a:srgb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B4AA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20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  <a:endParaRPr lang="fr-FR" noProof="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997AFA0-05FA-4B97-8E2C-38C8BC9CDBC9}" type="datetimeFigureOut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12/10/2017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C9768D34-4A6C-40C1-9F34-33AE6B96F7F3}" type="slidenum">
              <a:rPr lang="fr-FR" smtClean="0">
                <a:solidFill>
                  <a:srgbClr val="002364"/>
                </a:solidFill>
              </a:rPr>
              <a:pPr/>
              <a:t>‹N°›</a:t>
            </a:fld>
            <a:endParaRPr lang="fr-FR">
              <a:solidFill>
                <a:srgbClr val="002364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>
              <a:solidFill>
                <a:srgbClr val="00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0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 userDrawn="1"/>
        </p:nvSpPr>
        <p:spPr bwMode="gray">
          <a:xfrm rot="10800000" flipV="1">
            <a:off x="354013" y="368300"/>
            <a:ext cx="1524000" cy="1524000"/>
          </a:xfrm>
          <a:custGeom>
            <a:avLst/>
            <a:gdLst>
              <a:gd name="connsiteX0" fmla="*/ 1522801 w 1522801"/>
              <a:gd name="connsiteY0" fmla="*/ 999001 h 1522801"/>
              <a:gd name="connsiteX1" fmla="*/ 625943 w 1522801"/>
              <a:gd name="connsiteY1" fmla="*/ 5159 h 1522801"/>
              <a:gd name="connsiteX2" fmla="*/ 523801 w 1522801"/>
              <a:gd name="connsiteY2" fmla="*/ 0 h 1522801"/>
              <a:gd name="connsiteX3" fmla="*/ 523801 w 1522801"/>
              <a:gd name="connsiteY3" fmla="*/ 0 h 1522801"/>
              <a:gd name="connsiteX4" fmla="*/ 1 w 1522801"/>
              <a:gd name="connsiteY4" fmla="*/ 0 h 1522801"/>
              <a:gd name="connsiteX5" fmla="*/ 1 w 1522801"/>
              <a:gd name="connsiteY5" fmla="*/ 149504 h 1522801"/>
              <a:gd name="connsiteX6" fmla="*/ 0 w 1522801"/>
              <a:gd name="connsiteY6" fmla="*/ 149504 h 1522801"/>
              <a:gd name="connsiteX7" fmla="*/ 0 w 1522801"/>
              <a:gd name="connsiteY7" fmla="*/ 1522801 h 1522801"/>
              <a:gd name="connsiteX8" fmla="*/ 1373297 w 1522801"/>
              <a:gd name="connsiteY8" fmla="*/ 1522801 h 1522801"/>
              <a:gd name="connsiteX9" fmla="*/ 1373298 w 1522801"/>
              <a:gd name="connsiteY9" fmla="*/ 1522801 h 1522801"/>
              <a:gd name="connsiteX10" fmla="*/ 1522800 w 1522801"/>
              <a:gd name="connsiteY10" fmla="*/ 1522801 h 1522801"/>
              <a:gd name="connsiteX11" fmla="*/ 1522800 w 1522801"/>
              <a:gd name="connsiteY11" fmla="*/ 999017 h 152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2801" h="1522801">
                <a:moveTo>
                  <a:pt x="1522801" y="999001"/>
                </a:moveTo>
                <a:cubicBezTo>
                  <a:pt x="1522801" y="481752"/>
                  <a:pt x="1129694" y="56318"/>
                  <a:pt x="625943" y="5159"/>
                </a:cubicBezTo>
                <a:lnTo>
                  <a:pt x="523801" y="0"/>
                </a:lnTo>
                <a:lnTo>
                  <a:pt x="523801" y="0"/>
                </a:lnTo>
                <a:lnTo>
                  <a:pt x="1" y="0"/>
                </a:lnTo>
                <a:lnTo>
                  <a:pt x="1" y="149504"/>
                </a:lnTo>
                <a:lnTo>
                  <a:pt x="0" y="149504"/>
                </a:lnTo>
                <a:lnTo>
                  <a:pt x="0" y="1522801"/>
                </a:lnTo>
                <a:lnTo>
                  <a:pt x="1373297" y="1522801"/>
                </a:lnTo>
                <a:lnTo>
                  <a:pt x="1373298" y="1522801"/>
                </a:lnTo>
                <a:lnTo>
                  <a:pt x="1522800" y="1522801"/>
                </a:lnTo>
                <a:lnTo>
                  <a:pt x="1522800" y="999017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874838" y="1456570"/>
            <a:ext cx="6910387" cy="72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1874838" y="2501182"/>
            <a:ext cx="6910387" cy="3988518"/>
          </a:xfrm>
        </p:spPr>
        <p:txBody>
          <a:bodyPr/>
          <a:lstStyle>
            <a:lvl1pPr>
              <a:spcAft>
                <a:spcPts val="1600"/>
              </a:spcAft>
              <a:tabLst>
                <a:tab pos="648000" algn="l"/>
                <a:tab pos="6876000" algn="r"/>
              </a:tabLst>
              <a:defRPr/>
            </a:lvl1pPr>
            <a:lvl2pPr>
              <a:tabLst>
                <a:tab pos="648000" algn="l"/>
                <a:tab pos="6876000" algn="r"/>
              </a:tabLst>
              <a:defRPr/>
            </a:lvl2pPr>
            <a:lvl3pPr>
              <a:tabLst>
                <a:tab pos="648000" algn="l"/>
                <a:tab pos="6876000" algn="r"/>
              </a:tabLst>
              <a:defRPr/>
            </a:lvl3pPr>
            <a:lvl4pPr>
              <a:tabLst>
                <a:tab pos="648000" algn="l"/>
                <a:tab pos="6876000" algn="r"/>
              </a:tabLst>
              <a:defRPr/>
            </a:lvl4pPr>
            <a:lvl5pPr>
              <a:tabLst>
                <a:tab pos="648000" algn="l"/>
                <a:tab pos="6876000" algn="r"/>
              </a:tabLst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15"/>
          </p:nvPr>
        </p:nvSpPr>
        <p:spPr>
          <a:xfrm>
            <a:off x="8783638" y="6669088"/>
            <a:ext cx="360362" cy="188912"/>
          </a:xfrm>
        </p:spPr>
        <p:txBody>
          <a:bodyPr/>
          <a:lstStyle>
            <a:lvl1pPr>
              <a:defRPr sz="100"/>
            </a:lvl1pPr>
          </a:lstStyle>
          <a:p>
            <a:pPr>
              <a:defRPr/>
            </a:pPr>
            <a:fld id="{7A82F49C-F0B2-423B-BE05-0484D45F71AF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7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8785225" y="6669088"/>
            <a:ext cx="358775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Résultats intermédiaires PoC épargne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4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8775" y="1520826"/>
            <a:ext cx="4033205" cy="45005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3"/>
          </p:nvPr>
        </p:nvSpPr>
        <p:spPr bwMode="gray">
          <a:xfrm>
            <a:off x="4752020" y="1520826"/>
            <a:ext cx="4033205" cy="45005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BA613-F6AC-4BA8-B2D3-CF999DB2DE3F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8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8775" y="1520826"/>
            <a:ext cx="2592000" cy="45005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3"/>
          </p:nvPr>
        </p:nvSpPr>
        <p:spPr bwMode="gray">
          <a:xfrm>
            <a:off x="3276600" y="1520826"/>
            <a:ext cx="5508625" cy="45005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3947A-0D9F-4454-965A-83127EF7A786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2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2 contenus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8772" y="1520826"/>
            <a:ext cx="5508627" cy="45005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3"/>
          </p:nvPr>
        </p:nvSpPr>
        <p:spPr bwMode="gray">
          <a:xfrm>
            <a:off x="6192838" y="1520826"/>
            <a:ext cx="2592387" cy="450056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68F6-89D2-4DE9-B2D3-6390291E3CAF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2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8775" y="1520826"/>
            <a:ext cx="8426450" cy="216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3"/>
          </p:nvPr>
        </p:nvSpPr>
        <p:spPr bwMode="gray">
          <a:xfrm>
            <a:off x="358775" y="3861388"/>
            <a:ext cx="8426450" cy="216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C264-BE5C-4FDE-A391-E112B7F31109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5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8775" y="620713"/>
            <a:ext cx="84264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8775" y="1520825"/>
            <a:ext cx="8426450" cy="4500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785225" y="6669088"/>
            <a:ext cx="358775" cy="1889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">
                <a:solidFill>
                  <a:schemeClr val="bg1">
                    <a:alpha val="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58775" y="188913"/>
            <a:ext cx="8426450" cy="4318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>
                <a:solidFill>
                  <a:srgbClr val="002364"/>
                </a:solidFill>
              </a:rPr>
              <a:t>Résultats intermédiaires PoC épargne</a:t>
            </a:r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1375" y="6189663"/>
            <a:ext cx="322263" cy="3254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u="none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E9C24-CB98-4DE4-B0CC-3A34FA3C5FCE}" type="slidenum">
              <a:rPr lang="fr-FR">
                <a:solidFill>
                  <a:srgbClr val="002364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4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charset="0"/>
        <a:defRPr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215900" indent="-215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buSzPct val="80000"/>
        <a:buFont typeface="Arial" charset="0"/>
        <a:buChar char="►"/>
        <a:defRPr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215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100000"/>
        <a:buFont typeface="Arial" charset="0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58775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60000"/>
        <a:buFont typeface="Wingdings" pitchFamily="2" charset="2"/>
        <a:buChar char="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3587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SzPct val="100000"/>
        <a:buFont typeface="Arial" charset="0"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4000" indent="-144000" algn="l" defTabSz="914400" rtl="0" eaLnBrk="1" latinLnBrk="0" hangingPunct="1">
        <a:lnSpc>
          <a:spcPct val="110000"/>
        </a:lnSpc>
        <a:spcBef>
          <a:spcPts val="0"/>
        </a:spcBef>
        <a:buSzPct val="60000"/>
        <a:buFont typeface="Wingdings" panose="05000000000000000000" pitchFamily="2" charset="2"/>
        <a:buChar char=""/>
        <a:defRPr sz="1400" kern="1200" baseline="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2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72200" y="4149144"/>
            <a:ext cx="1980000" cy="576000"/>
          </a:xfrm>
        </p:spPr>
        <p:txBody>
          <a:bodyPr/>
          <a:lstStyle/>
          <a:p>
            <a:r>
              <a:rPr lang="fr-FR" dirty="0" smtClean="0"/>
              <a:t>Octobre 2017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alpha val="0"/>
                  </a:prstClr>
                </a:solidFill>
              </a:rPr>
              <a:t>CNP Assurances - Personnaliser le haut de page avec le menu "Insertion / En-tête et pied de page"</a:t>
            </a:r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7323-6641-4A03-96B0-405BDF906FEC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1</a:t>
            </a:fld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2974372" y="476672"/>
            <a:ext cx="5702084" cy="2880320"/>
          </a:xfrm>
        </p:spPr>
        <p:txBody>
          <a:bodyPr/>
          <a:lstStyle/>
          <a:p>
            <a:pPr algn="r"/>
            <a:r>
              <a:rPr lang="en-US" dirty="0"/>
              <a:t>An actuary’s view on the Big Data and the data </a:t>
            </a:r>
            <a:r>
              <a:rPr lang="en-US" dirty="0" smtClean="0"/>
              <a:t>science… </a:t>
            </a:r>
            <a:br>
              <a:rPr lang="en-US" dirty="0" smtClean="0"/>
            </a:br>
            <a:r>
              <a:rPr lang="en-US" dirty="0" smtClean="0"/>
              <a:t>an </a:t>
            </a:r>
            <a:r>
              <a:rPr lang="en-US" dirty="0"/>
              <a:t>ecosystem of political and socio-economic transition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  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18099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775" y="224508"/>
            <a:ext cx="8426450" cy="396180"/>
          </a:xfrm>
        </p:spPr>
        <p:txBody>
          <a:bodyPr/>
          <a:lstStyle/>
          <a:p>
            <a:r>
              <a:rPr lang="fr-FR" dirty="0"/>
              <a:t>State of the art…</a:t>
            </a:r>
            <a:endParaRPr lang="fr-FR" sz="2000" b="0" i="1" dirty="0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604448" y="6343923"/>
            <a:ext cx="322263" cy="3254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9BA613-F6AC-4BA8-B2D3-CF999DB2DE3F}" type="slidenum">
              <a:rPr lang="fr-FR" smtClean="0">
                <a:solidFill>
                  <a:srgbClr val="002364"/>
                </a:solidFill>
              </a:rPr>
              <a:pPr>
                <a:defRPr/>
              </a:pPr>
              <a:t>2</a:t>
            </a:fld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64" name="Espace réservé du contenu 2"/>
          <p:cNvSpPr txBox="1">
            <a:spLocks/>
          </p:cNvSpPr>
          <p:nvPr/>
        </p:nvSpPr>
        <p:spPr bwMode="gray">
          <a:xfrm>
            <a:off x="467544" y="692697"/>
            <a:ext cx="7992888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itchFamily="2" charset="2"/>
              <a:buChar char="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587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50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"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buFont typeface="Arial" charset="0"/>
              <a:buNone/>
              <a:defRPr/>
            </a:pPr>
            <a:endParaRPr lang="fr-FR" sz="500" dirty="0" smtClean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Moving from a world of science fiction to reality ... it's only a matter of time!</a:t>
            </a:r>
            <a:endParaRPr lang="fr-FR" sz="16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e 38"/>
          <p:cNvGrpSpPr/>
          <p:nvPr/>
        </p:nvGrpSpPr>
        <p:grpSpPr>
          <a:xfrm>
            <a:off x="2195736" y="1699788"/>
            <a:ext cx="3273559" cy="3602440"/>
            <a:chOff x="2195736" y="1699788"/>
            <a:chExt cx="3273559" cy="360244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699788"/>
              <a:ext cx="2337455" cy="314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Espace réservé du contenu 2"/>
            <p:cNvSpPr txBox="1">
              <a:spLocks/>
            </p:cNvSpPr>
            <p:nvPr/>
          </p:nvSpPr>
          <p:spPr bwMode="gray">
            <a:xfrm>
              <a:off x="2195736" y="4941168"/>
              <a:ext cx="2007840" cy="36106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15900" indent="-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Arial" charset="0"/>
                <a:buChar char="►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358775" indent="-1428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Char char=""/>
                <a:defRPr sz="16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3587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504000" indent="-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SzPct val="60000"/>
                <a:buFont typeface="Wingdings" panose="05000000000000000000" pitchFamily="2" charset="2"/>
                <a:buChar char="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eaLnBrk="1" hangingPunct="1">
                <a:buFont typeface="Arial" charset="0"/>
                <a:buNone/>
                <a:defRPr/>
              </a:pPr>
              <a:endParaRPr lang="fr-FR" sz="500" dirty="0" smtClean="0"/>
            </a:p>
            <a:p>
              <a:pPr marL="0" lvl="1" indent="0" eaLnBrk="1" hangingPunct="1">
                <a:buNone/>
                <a:defRPr/>
              </a:pPr>
              <a:r>
                <a:rPr lang="fr-FR" sz="1600" b="0" dirty="0" err="1">
                  <a:solidFill>
                    <a:srgbClr val="002364"/>
                  </a:solidFill>
                </a:rPr>
                <a:t>Published</a:t>
              </a:r>
              <a:r>
                <a:rPr lang="fr-FR" sz="1600" b="0" dirty="0">
                  <a:solidFill>
                    <a:srgbClr val="002364"/>
                  </a:solidFill>
                </a:rPr>
                <a:t> in 1950</a:t>
              </a:r>
              <a:endParaRPr lang="fr-FR" sz="1600" b="0" dirty="0" smtClean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5796135" y="1699788"/>
            <a:ext cx="3006803" cy="4825556"/>
            <a:chOff x="5796135" y="1699788"/>
            <a:chExt cx="3006803" cy="482555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5" y="1699788"/>
              <a:ext cx="3006803" cy="314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Espace réservé du contenu 2"/>
            <p:cNvSpPr txBox="1">
              <a:spLocks/>
            </p:cNvSpPr>
            <p:nvPr/>
          </p:nvSpPr>
          <p:spPr bwMode="gray">
            <a:xfrm>
              <a:off x="5796135" y="5085184"/>
              <a:ext cx="3006803" cy="144016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15900" indent="-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Arial" charset="0"/>
                <a:buChar char="►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358775" indent="-1428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Char char=""/>
                <a:defRPr sz="16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3587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504000" indent="-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SzPct val="60000"/>
                <a:buFont typeface="Wingdings" panose="05000000000000000000" pitchFamily="2" charset="2"/>
                <a:buChar char="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just" eaLnBrk="1" hangingPunct="1">
                <a:buNone/>
                <a:defRPr/>
              </a:pPr>
              <a:r>
                <a:rPr lang="en-US" sz="1200" dirty="0">
                  <a:solidFill>
                    <a:srgbClr val="002364"/>
                  </a:solidFill>
                </a:rPr>
                <a:t>Neil Alden Armstrong, </a:t>
              </a:r>
              <a:r>
                <a:rPr lang="en-US" sz="1200" b="0" dirty="0">
                  <a:solidFill>
                    <a:srgbClr val="002364"/>
                  </a:solidFill>
                </a:rPr>
                <a:t>born August 5, 1930 in Wapakoneta, Ohio, USA (and died August 25, 2012 in Cincinnati in the same state, is an American astronaut) </a:t>
              </a:r>
              <a:r>
                <a:rPr lang="en-US" sz="1200" dirty="0">
                  <a:solidFill>
                    <a:srgbClr val="002364"/>
                  </a:solidFill>
                </a:rPr>
                <a:t>is the first man to have set foot on the </a:t>
              </a:r>
              <a:r>
                <a:rPr lang="en-US" sz="1200" dirty="0" smtClean="0">
                  <a:solidFill>
                    <a:srgbClr val="002364"/>
                  </a:solidFill>
                </a:rPr>
                <a:t>Moon!</a:t>
              </a:r>
              <a:endParaRPr lang="fr-FR" sz="1200" b="0" dirty="0" smtClean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1835696" y="5302229"/>
            <a:ext cx="3816424" cy="1006119"/>
            <a:chOff x="1835696" y="5302229"/>
            <a:chExt cx="3816424" cy="1006119"/>
          </a:xfrm>
        </p:grpSpPr>
        <p:sp>
          <p:nvSpPr>
            <p:cNvPr id="65" name="Espace réservé du contenu 2"/>
            <p:cNvSpPr txBox="1">
              <a:spLocks/>
            </p:cNvSpPr>
            <p:nvPr/>
          </p:nvSpPr>
          <p:spPr bwMode="gray">
            <a:xfrm>
              <a:off x="1835696" y="5804292"/>
              <a:ext cx="3312368" cy="50405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15900" indent="-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Arial" charset="0"/>
                <a:buChar char="►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358775" indent="-1428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Char char=""/>
                <a:defRPr sz="16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3587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504000" indent="-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SzPct val="60000"/>
                <a:buFont typeface="Wingdings" panose="05000000000000000000" pitchFamily="2" charset="2"/>
                <a:buChar char="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eaLnBrk="1" hangingPunct="1">
                <a:buFont typeface="Arial" charset="0"/>
                <a:buNone/>
                <a:defRPr/>
              </a:pPr>
              <a:endParaRPr lang="fr-FR" sz="500" dirty="0" smtClean="0"/>
            </a:p>
            <a:p>
              <a:pPr marL="0" lvl="1" indent="0" eaLnBrk="1" hangingPunct="1">
                <a:buNone/>
                <a:defRPr/>
              </a:pPr>
              <a:r>
                <a:rPr lang="en-US" sz="1600" b="0" dirty="0">
                  <a:solidFill>
                    <a:srgbClr val="002364"/>
                  </a:solidFill>
                </a:rPr>
                <a:t>19 years between fiction and </a:t>
              </a:r>
              <a:r>
                <a:rPr lang="en-US" sz="1600" b="0" dirty="0" smtClean="0">
                  <a:solidFill>
                    <a:srgbClr val="002364"/>
                  </a:solidFill>
                </a:rPr>
                <a:t>reality</a:t>
              </a:r>
              <a:endParaRPr lang="fr-FR" sz="1600" b="0" dirty="0" smtClean="0"/>
            </a:p>
          </p:txBody>
        </p:sp>
        <p:sp>
          <p:nvSpPr>
            <p:cNvPr id="3" name="Flèche vers le bas 2"/>
            <p:cNvSpPr/>
            <p:nvPr/>
          </p:nvSpPr>
          <p:spPr>
            <a:xfrm>
              <a:off x="2771800" y="5302229"/>
              <a:ext cx="504056" cy="502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lèche droite 32"/>
            <p:cNvSpPr/>
            <p:nvPr/>
          </p:nvSpPr>
          <p:spPr>
            <a:xfrm>
              <a:off x="5076056" y="5805264"/>
              <a:ext cx="576064" cy="4336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6102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775" y="224508"/>
            <a:ext cx="8426450" cy="396180"/>
          </a:xfrm>
        </p:spPr>
        <p:txBody>
          <a:bodyPr/>
          <a:lstStyle/>
          <a:p>
            <a:r>
              <a:rPr lang="fr-FR" dirty="0"/>
              <a:t>State of the art…</a:t>
            </a:r>
            <a:endParaRPr lang="fr-FR" sz="2000" b="0" i="1" dirty="0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604448" y="6343923"/>
            <a:ext cx="322263" cy="3254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9BA613-F6AC-4BA8-B2D3-CF999DB2DE3F}" type="slidenum">
              <a:rPr lang="fr-FR" smtClean="0">
                <a:solidFill>
                  <a:srgbClr val="002364"/>
                </a:solidFill>
              </a:rPr>
              <a:pPr>
                <a:defRPr/>
              </a:pPr>
              <a:t>3</a:t>
            </a:fld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64" name="Espace réservé du contenu 2"/>
          <p:cNvSpPr txBox="1">
            <a:spLocks/>
          </p:cNvSpPr>
          <p:nvPr/>
        </p:nvSpPr>
        <p:spPr bwMode="gray">
          <a:xfrm>
            <a:off x="323528" y="476672"/>
            <a:ext cx="7920880" cy="487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itchFamily="2" charset="2"/>
              <a:buChar char="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587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50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"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buFont typeface="Arial" charset="0"/>
              <a:buNone/>
              <a:defRPr/>
            </a:pPr>
            <a:endParaRPr lang="fr-FR" sz="500" dirty="0" smtClean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/>
              <a:t>Technical and </a:t>
            </a:r>
            <a:r>
              <a:rPr lang="en-US" sz="1600" dirty="0"/>
              <a:t>technological developments of the last hundred </a:t>
            </a:r>
            <a:r>
              <a:rPr lang="en-US" sz="1600" dirty="0" smtClean="0"/>
              <a:t>years…</a:t>
            </a:r>
            <a:endParaRPr lang="en-US" sz="1600" dirty="0" smtClean="0"/>
          </a:p>
        </p:txBody>
      </p:sp>
      <p:sp>
        <p:nvSpPr>
          <p:cNvPr id="21" name="Flèche droite 20"/>
          <p:cNvSpPr/>
          <p:nvPr/>
        </p:nvSpPr>
        <p:spPr>
          <a:xfrm>
            <a:off x="155575" y="2565400"/>
            <a:ext cx="8880475" cy="1511300"/>
          </a:xfrm>
          <a:prstGeom prst="rightArrow">
            <a:avLst>
              <a:gd name="adj1" fmla="val 50000"/>
              <a:gd name="adj2" fmla="val 24084"/>
            </a:avLst>
          </a:prstGeom>
          <a:gradFill>
            <a:gsLst>
              <a:gs pos="26000">
                <a:schemeClr val="accent2">
                  <a:lumMod val="90000"/>
                  <a:lumOff val="10000"/>
                </a:schemeClr>
              </a:gs>
              <a:gs pos="59000">
                <a:schemeClr val="accent2">
                  <a:lumMod val="50000"/>
                  <a:lumOff val="50000"/>
                </a:schemeClr>
              </a:gs>
              <a:gs pos="92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solidFill>
              <a:schemeClr val="accent2">
                <a:lumMod val="50000"/>
                <a:lumOff val="50000"/>
              </a:schemeClr>
            </a:solidFill>
          </a:ln>
          <a:effectLst>
            <a:outerShdw blurRad="177800" dist="152400" dir="5760000" sx="101000" sy="101000" algn="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7380288" y="693738"/>
            <a:ext cx="1655762" cy="3240087"/>
            <a:chOff x="7380288" y="693738"/>
            <a:chExt cx="1655762" cy="3240087"/>
          </a:xfrm>
        </p:grpSpPr>
        <p:sp>
          <p:nvSpPr>
            <p:cNvPr id="22" name="ZoneTexte 21"/>
            <p:cNvSpPr txBox="1"/>
            <p:nvPr/>
          </p:nvSpPr>
          <p:spPr>
            <a:xfrm>
              <a:off x="7380288" y="693738"/>
              <a:ext cx="1655762" cy="647700"/>
            </a:xfrm>
            <a:prstGeom prst="rect">
              <a:avLst/>
            </a:prstGeom>
            <a:noFill/>
            <a:ln w="1905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200" i="1" dirty="0"/>
                <a:t>10/03/2016: </a:t>
              </a:r>
              <a:endParaRPr lang="fr-FR" sz="1200" i="1" dirty="0" smtClean="0"/>
            </a:p>
            <a:p>
              <a:pPr>
                <a:defRPr/>
              </a:pPr>
              <a:r>
                <a:rPr lang="en-US" sz="1200" i="1" dirty="0" err="1" smtClean="0"/>
                <a:t>AlphaGo</a:t>
              </a:r>
              <a:r>
                <a:rPr lang="en-US" sz="1200" i="1" dirty="0" smtClean="0"/>
                <a:t> </a:t>
              </a:r>
              <a:r>
                <a:rPr lang="en-US" sz="1200" i="1" dirty="0"/>
                <a:t>defeats world champion Go</a:t>
              </a:r>
              <a:endParaRPr lang="fr-FR" sz="1200" i="1" dirty="0"/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8604250" y="1341438"/>
              <a:ext cx="1588" cy="25923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2"/>
          <p:cNvSpPr txBox="1">
            <a:spLocks noChangeArrowheads="1"/>
          </p:cNvSpPr>
          <p:nvPr/>
        </p:nvSpPr>
        <p:spPr bwMode="auto">
          <a:xfrm>
            <a:off x="-180975" y="2997200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buFont typeface="Arial" pitchFamily="34" charset="0"/>
              <a:defRPr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3200" b="0" i="1">
                <a:solidFill>
                  <a:schemeClr val="bg1"/>
                </a:solidFill>
                <a:latin typeface="Algerian" pitchFamily="82" charset="0"/>
              </a:rPr>
              <a:t>20</a:t>
            </a:r>
          </a:p>
        </p:txBody>
      </p:sp>
      <p:sp>
        <p:nvSpPr>
          <p:cNvPr id="26" name="ZoneTexte 84"/>
          <p:cNvSpPr txBox="1">
            <a:spLocks noChangeArrowheads="1"/>
          </p:cNvSpPr>
          <p:nvPr/>
        </p:nvSpPr>
        <p:spPr bwMode="auto">
          <a:xfrm>
            <a:off x="611188" y="2997200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buFont typeface="Arial" pitchFamily="34" charset="0"/>
              <a:defRPr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3200" b="0" i="1">
                <a:solidFill>
                  <a:schemeClr val="bg1"/>
                </a:solidFill>
                <a:latin typeface="Algerian" pitchFamily="82" charset="0"/>
              </a:rPr>
              <a:t>30</a:t>
            </a:r>
          </a:p>
        </p:txBody>
      </p:sp>
      <p:sp>
        <p:nvSpPr>
          <p:cNvPr id="27" name="ZoneTexte 85"/>
          <p:cNvSpPr txBox="1">
            <a:spLocks noChangeArrowheads="1"/>
          </p:cNvSpPr>
          <p:nvPr/>
        </p:nvSpPr>
        <p:spPr bwMode="auto">
          <a:xfrm>
            <a:off x="1476375" y="2997200"/>
            <a:ext cx="1366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buFont typeface="Arial" pitchFamily="34" charset="0"/>
              <a:defRPr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3200" b="0" i="1">
                <a:solidFill>
                  <a:schemeClr val="bg1"/>
                </a:solidFill>
                <a:latin typeface="Algerian" pitchFamily="82" charset="0"/>
              </a:rPr>
              <a:t>40</a:t>
            </a:r>
          </a:p>
        </p:txBody>
      </p:sp>
      <p:sp>
        <p:nvSpPr>
          <p:cNvPr id="28" name="ZoneTexte 87"/>
          <p:cNvSpPr txBox="1">
            <a:spLocks noChangeArrowheads="1"/>
          </p:cNvSpPr>
          <p:nvPr/>
        </p:nvSpPr>
        <p:spPr bwMode="auto">
          <a:xfrm>
            <a:off x="2339975" y="2997200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buFont typeface="Arial" pitchFamily="34" charset="0"/>
              <a:defRPr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3200" b="0" i="1">
                <a:solidFill>
                  <a:schemeClr val="bg1"/>
                </a:solidFill>
                <a:latin typeface="Algerian" pitchFamily="82" charset="0"/>
              </a:rPr>
              <a:t>50</a:t>
            </a:r>
          </a:p>
        </p:txBody>
      </p:sp>
      <p:sp>
        <p:nvSpPr>
          <p:cNvPr id="29" name="ZoneTexte 88"/>
          <p:cNvSpPr txBox="1">
            <a:spLocks noChangeArrowheads="1"/>
          </p:cNvSpPr>
          <p:nvPr/>
        </p:nvSpPr>
        <p:spPr bwMode="auto">
          <a:xfrm>
            <a:off x="3203575" y="2997200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buFont typeface="Arial" pitchFamily="34" charset="0"/>
              <a:defRPr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3200" b="0" i="1">
                <a:solidFill>
                  <a:schemeClr val="bg1"/>
                </a:solidFill>
                <a:latin typeface="Algerian" pitchFamily="82" charset="0"/>
              </a:rPr>
              <a:t>60</a:t>
            </a:r>
          </a:p>
        </p:txBody>
      </p:sp>
      <p:sp>
        <p:nvSpPr>
          <p:cNvPr id="30" name="ZoneTexte 89"/>
          <p:cNvSpPr txBox="1">
            <a:spLocks noChangeArrowheads="1"/>
          </p:cNvSpPr>
          <p:nvPr/>
        </p:nvSpPr>
        <p:spPr bwMode="auto">
          <a:xfrm>
            <a:off x="4140200" y="2997200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buFont typeface="Arial" pitchFamily="34" charset="0"/>
              <a:defRPr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3200" b="0" i="1">
                <a:solidFill>
                  <a:schemeClr val="bg1"/>
                </a:solidFill>
                <a:latin typeface="Algerian" pitchFamily="82" charset="0"/>
              </a:rPr>
              <a:t>70</a:t>
            </a:r>
          </a:p>
        </p:txBody>
      </p:sp>
      <p:sp>
        <p:nvSpPr>
          <p:cNvPr id="31" name="ZoneTexte 90"/>
          <p:cNvSpPr txBox="1">
            <a:spLocks noChangeArrowheads="1"/>
          </p:cNvSpPr>
          <p:nvPr/>
        </p:nvSpPr>
        <p:spPr bwMode="auto">
          <a:xfrm>
            <a:off x="5076825" y="2997200"/>
            <a:ext cx="1366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buFont typeface="Arial" pitchFamily="34" charset="0"/>
              <a:defRPr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3200" b="0" i="1">
                <a:solidFill>
                  <a:schemeClr val="bg1"/>
                </a:solidFill>
                <a:latin typeface="Algerian" pitchFamily="82" charset="0"/>
              </a:rPr>
              <a:t>80</a:t>
            </a:r>
          </a:p>
        </p:txBody>
      </p:sp>
      <p:sp>
        <p:nvSpPr>
          <p:cNvPr id="32" name="ZoneTexte 91"/>
          <p:cNvSpPr txBox="1">
            <a:spLocks noChangeArrowheads="1"/>
          </p:cNvSpPr>
          <p:nvPr/>
        </p:nvSpPr>
        <p:spPr bwMode="auto">
          <a:xfrm>
            <a:off x="6084888" y="2997200"/>
            <a:ext cx="1366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buFont typeface="Arial" pitchFamily="34" charset="0"/>
              <a:defRPr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3200" b="0" i="1">
                <a:solidFill>
                  <a:schemeClr val="bg1"/>
                </a:solidFill>
                <a:latin typeface="Algerian" pitchFamily="82" charset="0"/>
              </a:rPr>
              <a:t>90</a:t>
            </a:r>
          </a:p>
        </p:txBody>
      </p:sp>
      <p:sp>
        <p:nvSpPr>
          <p:cNvPr id="33" name="ZoneTexte 92"/>
          <p:cNvSpPr txBox="1">
            <a:spLocks noChangeArrowheads="1"/>
          </p:cNvSpPr>
          <p:nvPr/>
        </p:nvSpPr>
        <p:spPr bwMode="auto">
          <a:xfrm>
            <a:off x="6875463" y="2997200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buFont typeface="Arial" pitchFamily="34" charset="0"/>
              <a:defRPr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3200" b="0" i="1">
                <a:solidFill>
                  <a:schemeClr val="bg1"/>
                </a:solidFill>
                <a:latin typeface="Algerian" pitchFamily="82" charset="0"/>
              </a:rPr>
              <a:t>00</a:t>
            </a:r>
          </a:p>
        </p:txBody>
      </p:sp>
      <p:sp>
        <p:nvSpPr>
          <p:cNvPr id="35" name="ZoneTexte 93"/>
          <p:cNvSpPr txBox="1">
            <a:spLocks noChangeArrowheads="1"/>
          </p:cNvSpPr>
          <p:nvPr/>
        </p:nvSpPr>
        <p:spPr bwMode="auto">
          <a:xfrm>
            <a:off x="7667625" y="2997200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buFont typeface="Arial" pitchFamily="34" charset="0"/>
              <a:defRPr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just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3200" b="0" i="1">
                <a:solidFill>
                  <a:schemeClr val="bg1"/>
                </a:solidFill>
                <a:latin typeface="Algerian" pitchFamily="82" charset="0"/>
              </a:rPr>
              <a:t>10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258888" y="2247900"/>
            <a:ext cx="936625" cy="1685925"/>
            <a:chOff x="1258888" y="2247900"/>
            <a:chExt cx="936625" cy="1685925"/>
          </a:xfrm>
        </p:grpSpPr>
        <p:sp>
          <p:nvSpPr>
            <p:cNvPr id="37" name="ZoneTexte 36"/>
            <p:cNvSpPr txBox="1"/>
            <p:nvPr/>
          </p:nvSpPr>
          <p:spPr>
            <a:xfrm>
              <a:off x="1258888" y="2247900"/>
              <a:ext cx="936625" cy="460375"/>
            </a:xfrm>
            <a:prstGeom prst="rect">
              <a:avLst/>
            </a:prstGeom>
            <a:noFill/>
            <a:ln w="1905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200" i="1" dirty="0"/>
                <a:t>Turing Machine</a:t>
              </a:r>
              <a:endParaRPr lang="fr-FR" sz="1200" i="1" dirty="0"/>
            </a:p>
          </p:txBody>
        </p:sp>
        <p:cxnSp>
          <p:nvCxnSpPr>
            <p:cNvPr id="38" name="Connecteur droit 37"/>
            <p:cNvCxnSpPr>
              <a:stCxn id="37" idx="2"/>
            </p:cNvCxnSpPr>
            <p:nvPr/>
          </p:nvCxnSpPr>
          <p:spPr>
            <a:xfrm>
              <a:off x="1727200" y="2708275"/>
              <a:ext cx="7938" cy="12255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152400" y="1101725"/>
            <a:ext cx="1682750" cy="2832100"/>
            <a:chOff x="152400" y="1101725"/>
            <a:chExt cx="1682750" cy="2832100"/>
          </a:xfrm>
        </p:grpSpPr>
        <p:grpSp>
          <p:nvGrpSpPr>
            <p:cNvPr id="3" name="Groupe 2"/>
            <p:cNvGrpSpPr/>
            <p:nvPr/>
          </p:nvGrpSpPr>
          <p:grpSpPr>
            <a:xfrm>
              <a:off x="152400" y="1485900"/>
              <a:ext cx="1358900" cy="2447925"/>
              <a:chOff x="152400" y="1485900"/>
              <a:chExt cx="1358900" cy="2447925"/>
            </a:xfrm>
          </p:grpSpPr>
          <p:pic>
            <p:nvPicPr>
              <p:cNvPr id="20" name="Picture 2" descr="Afficher l'image d'origin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2205038"/>
                <a:ext cx="747713" cy="623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ZoneTexte 23"/>
              <p:cNvSpPr txBox="1"/>
              <p:nvPr/>
            </p:nvSpPr>
            <p:spPr>
              <a:xfrm>
                <a:off x="250825" y="1485900"/>
                <a:ext cx="1260475" cy="647700"/>
              </a:xfrm>
              <a:prstGeom prst="rect">
                <a:avLst/>
              </a:prstGeom>
              <a:noFill/>
              <a:ln w="1905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1200" i="1" dirty="0"/>
                  <a:t>Maximum </a:t>
                </a:r>
                <a:r>
                  <a:rPr lang="fr-FR" sz="1200" i="1" dirty="0" err="1" smtClean="0"/>
                  <a:t>Likelihood</a:t>
                </a:r>
                <a:endParaRPr lang="fr-FR" sz="1200" i="1" dirty="0" smtClean="0"/>
              </a:p>
              <a:p>
                <a:pPr>
                  <a:defRPr/>
                </a:pPr>
                <a:r>
                  <a:rPr lang="fr-FR" sz="1200" i="1" dirty="0" smtClean="0"/>
                  <a:t>(</a:t>
                </a:r>
                <a:r>
                  <a:rPr lang="fr-FR" sz="1200" i="1" dirty="0"/>
                  <a:t>R</a:t>
                </a:r>
                <a:r>
                  <a:rPr lang="fr-FR" sz="1200" i="1" dirty="0"/>
                  <a:t>. Fisher)</a:t>
                </a:r>
              </a:p>
            </p:txBody>
          </p:sp>
          <p:cxnSp>
            <p:nvCxnSpPr>
              <p:cNvPr id="36" name="Connecteur droit 35"/>
              <p:cNvCxnSpPr/>
              <p:nvPr/>
            </p:nvCxnSpPr>
            <p:spPr>
              <a:xfrm>
                <a:off x="900113" y="2133600"/>
                <a:ext cx="0" cy="180022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Picture 10" descr="https://upload.wikimedia.org/wikipedia/commons/thumb/3/37/Biologist_and_statistician_Ronald_Fisher.jpg/200px-Biologist_and_statistician_Ronald_Fish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1101725"/>
              <a:ext cx="503237" cy="59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e 6"/>
          <p:cNvGrpSpPr/>
          <p:nvPr/>
        </p:nvGrpSpPr>
        <p:grpSpPr>
          <a:xfrm>
            <a:off x="1970088" y="1101725"/>
            <a:ext cx="1747837" cy="2039938"/>
            <a:chOff x="1970088" y="1101725"/>
            <a:chExt cx="1747837" cy="2039938"/>
          </a:xfrm>
        </p:grpSpPr>
        <p:pic>
          <p:nvPicPr>
            <p:cNvPr id="39" name="Imag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2492375"/>
              <a:ext cx="830262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4" descr="Afficher l'image d'origi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088" y="1101725"/>
              <a:ext cx="1747837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e 9"/>
          <p:cNvGrpSpPr/>
          <p:nvPr/>
        </p:nvGrpSpPr>
        <p:grpSpPr>
          <a:xfrm>
            <a:off x="3851275" y="1095375"/>
            <a:ext cx="1728837" cy="3202549"/>
            <a:chOff x="3851275" y="1095375"/>
            <a:chExt cx="1728837" cy="3202549"/>
          </a:xfrm>
        </p:grpSpPr>
        <p:sp>
          <p:nvSpPr>
            <p:cNvPr id="34" name="Éclair 33"/>
            <p:cNvSpPr/>
            <p:nvPr/>
          </p:nvSpPr>
          <p:spPr>
            <a:xfrm>
              <a:off x="4355976" y="2383623"/>
              <a:ext cx="1224136" cy="1914301"/>
            </a:xfrm>
            <a:prstGeom prst="lightningBolt">
              <a:avLst/>
            </a:prstGeom>
            <a:solidFill>
              <a:srgbClr val="FFC000">
                <a:alpha val="68000"/>
              </a:srgbClr>
            </a:solidFill>
            <a:ln>
              <a:solidFill>
                <a:srgbClr val="FF0000">
                  <a:alpha val="55000"/>
                </a:srgbClr>
              </a:solidFill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3851275" y="1095375"/>
              <a:ext cx="1441450" cy="461963"/>
            </a:xfrm>
            <a:prstGeom prst="rect">
              <a:avLst/>
            </a:prstGeom>
            <a:noFill/>
            <a:ln w="1905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200" i="1" dirty="0"/>
                <a:t>GLM (</a:t>
              </a:r>
              <a:r>
                <a:rPr lang="fr-FR" sz="1200" i="1" dirty="0" err="1"/>
                <a:t>Nelder</a:t>
              </a:r>
              <a:r>
                <a:rPr lang="fr-FR" sz="1200" i="1" dirty="0"/>
                <a:t> &amp; </a:t>
              </a:r>
              <a:r>
                <a:rPr lang="fr-FR" sz="1200" i="1" dirty="0" err="1"/>
                <a:t>Wedderburn</a:t>
              </a:r>
              <a:r>
                <a:rPr lang="fr-FR" sz="1200" i="1" dirty="0"/>
                <a:t>)</a:t>
              </a:r>
            </a:p>
          </p:txBody>
        </p:sp>
        <p:cxnSp>
          <p:nvCxnSpPr>
            <p:cNvPr id="47" name="Connecteur droit 46"/>
            <p:cNvCxnSpPr/>
            <p:nvPr/>
          </p:nvCxnSpPr>
          <p:spPr>
            <a:xfrm>
              <a:off x="5148263" y="1566863"/>
              <a:ext cx="6350" cy="236696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2859980" y="2819400"/>
            <a:ext cx="1712020" cy="3130550"/>
            <a:chOff x="2859980" y="2819400"/>
            <a:chExt cx="1712020" cy="3130550"/>
          </a:xfrm>
        </p:grpSpPr>
        <p:pic>
          <p:nvPicPr>
            <p:cNvPr id="19" name="Picture 2" descr="Afficher l'image d'origi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980" y="4692650"/>
              <a:ext cx="1423988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ZoneTexte 47"/>
            <p:cNvSpPr txBox="1"/>
            <p:nvPr/>
          </p:nvSpPr>
          <p:spPr>
            <a:xfrm>
              <a:off x="3132138" y="4076700"/>
              <a:ext cx="1439862" cy="461963"/>
            </a:xfrm>
            <a:prstGeom prst="rect">
              <a:avLst/>
            </a:prstGeom>
            <a:noFill/>
            <a:ln w="1905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200" i="1" dirty="0" err="1"/>
                <a:t>Bayesian</a:t>
              </a:r>
              <a:r>
                <a:rPr lang="fr-FR" sz="1200" i="1" dirty="0"/>
                <a:t> </a:t>
              </a:r>
              <a:r>
                <a:rPr lang="fr-FR" sz="1200" i="1" dirty="0" err="1"/>
                <a:t>Inference</a:t>
              </a:r>
              <a:endParaRPr lang="fr-FR" sz="1200" i="1" dirty="0"/>
            </a:p>
          </p:txBody>
        </p:sp>
        <p:cxnSp>
          <p:nvCxnSpPr>
            <p:cNvPr id="49" name="Connecteur droit 48"/>
            <p:cNvCxnSpPr/>
            <p:nvPr/>
          </p:nvCxnSpPr>
          <p:spPr>
            <a:xfrm>
              <a:off x="4340225" y="2819400"/>
              <a:ext cx="0" cy="1257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4289971" y="2816225"/>
            <a:ext cx="2154237" cy="3276600"/>
            <a:chOff x="4289971" y="2816225"/>
            <a:chExt cx="2154237" cy="3276600"/>
          </a:xfrm>
        </p:grpSpPr>
        <p:pic>
          <p:nvPicPr>
            <p:cNvPr id="42" name="Picture 16" descr="Afficher l'image d'origin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971" y="4692650"/>
              <a:ext cx="2154237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ZoneTexte 49"/>
            <p:cNvSpPr txBox="1"/>
            <p:nvPr/>
          </p:nvSpPr>
          <p:spPr>
            <a:xfrm>
              <a:off x="5154613" y="4073525"/>
              <a:ext cx="1073150" cy="461963"/>
            </a:xfrm>
            <a:prstGeom prst="rect">
              <a:avLst/>
            </a:prstGeom>
            <a:noFill/>
            <a:ln w="1905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200" i="1" dirty="0"/>
                <a:t>Neural networks</a:t>
              </a:r>
              <a:endParaRPr lang="fr-FR" sz="1200" i="1" dirty="0"/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6156325" y="2816225"/>
              <a:ext cx="0" cy="1257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6443663" y="2819400"/>
            <a:ext cx="2617787" cy="3879553"/>
            <a:chOff x="6443663" y="2819400"/>
            <a:chExt cx="2617787" cy="3879553"/>
          </a:xfrm>
        </p:grpSpPr>
        <p:sp>
          <p:nvSpPr>
            <p:cNvPr id="52" name="ZoneTexte 51"/>
            <p:cNvSpPr txBox="1"/>
            <p:nvPr/>
          </p:nvSpPr>
          <p:spPr>
            <a:xfrm>
              <a:off x="6443663" y="6237288"/>
              <a:ext cx="1381124" cy="461665"/>
            </a:xfrm>
            <a:prstGeom prst="rect">
              <a:avLst/>
            </a:prstGeom>
            <a:noFill/>
            <a:ln w="1905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200" i="1" dirty="0" smtClean="0"/>
                <a:t>CART (</a:t>
              </a:r>
              <a:r>
                <a:rPr lang="fr-FR" sz="1200" i="1" dirty="0" err="1" smtClean="0"/>
                <a:t>Decision</a:t>
              </a:r>
              <a:r>
                <a:rPr lang="fr-FR" sz="1200" i="1" dirty="0" smtClean="0"/>
                <a:t> </a:t>
              </a:r>
              <a:r>
                <a:rPr lang="fr-FR" sz="1200" i="1" dirty="0" err="1" smtClean="0"/>
                <a:t>trees</a:t>
              </a:r>
              <a:r>
                <a:rPr lang="fr-FR" sz="1200" i="1" dirty="0" smtClean="0"/>
                <a:t>)</a:t>
              </a:r>
              <a:endParaRPr lang="fr-FR" sz="1200" i="1" dirty="0"/>
            </a:p>
          </p:txBody>
        </p:sp>
        <p:cxnSp>
          <p:nvCxnSpPr>
            <p:cNvPr id="53" name="Connecteur droit 52"/>
            <p:cNvCxnSpPr/>
            <p:nvPr/>
          </p:nvCxnSpPr>
          <p:spPr>
            <a:xfrm>
              <a:off x="6516688" y="2819400"/>
              <a:ext cx="0" cy="34178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20" descr="Afficher l'image d'origin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5" y="4684713"/>
              <a:ext cx="2473325" cy="148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e 14"/>
          <p:cNvGrpSpPr/>
          <p:nvPr/>
        </p:nvGrpSpPr>
        <p:grpSpPr>
          <a:xfrm>
            <a:off x="6956425" y="1546225"/>
            <a:ext cx="2136775" cy="3035300"/>
            <a:chOff x="6956425" y="1546225"/>
            <a:chExt cx="2136775" cy="3035300"/>
          </a:xfrm>
        </p:grpSpPr>
        <p:pic>
          <p:nvPicPr>
            <p:cNvPr id="18" name="Picture 18" descr="https://upload.wikimedia.org/wikipedia/commons/thumb/8/8a/Separatrice_lineaire_avec_marges.svg/400px-Separatrice_lineaire_avec_marges.svg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425" y="1546225"/>
              <a:ext cx="2136775" cy="12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e 13"/>
            <p:cNvGrpSpPr/>
            <p:nvPr/>
          </p:nvGrpSpPr>
          <p:grpSpPr>
            <a:xfrm>
              <a:off x="7667625" y="2819400"/>
              <a:ext cx="1081088" cy="1762125"/>
              <a:chOff x="7667625" y="2819400"/>
              <a:chExt cx="1081088" cy="1762125"/>
            </a:xfrm>
          </p:grpSpPr>
          <p:sp>
            <p:nvSpPr>
              <p:cNvPr id="55" name="ZoneTexte 54"/>
              <p:cNvSpPr txBox="1"/>
              <p:nvPr/>
            </p:nvSpPr>
            <p:spPr>
              <a:xfrm>
                <a:off x="7667625" y="4303713"/>
                <a:ext cx="1081088" cy="277812"/>
              </a:xfrm>
              <a:prstGeom prst="rect">
                <a:avLst/>
              </a:prstGeom>
              <a:noFill/>
              <a:ln w="1905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FR" sz="1200" i="1" dirty="0" err="1"/>
                  <a:t>Boosting</a:t>
                </a:r>
                <a:endParaRPr lang="fr-FR" sz="1200" i="1" dirty="0"/>
              </a:p>
            </p:txBody>
          </p:sp>
          <p:cxnSp>
            <p:nvCxnSpPr>
              <p:cNvPr id="56" name="Connecteur droit 55"/>
              <p:cNvCxnSpPr/>
              <p:nvPr/>
            </p:nvCxnSpPr>
            <p:spPr>
              <a:xfrm>
                <a:off x="7956550" y="2819400"/>
                <a:ext cx="0" cy="147796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e 60"/>
          <p:cNvGrpSpPr/>
          <p:nvPr/>
        </p:nvGrpSpPr>
        <p:grpSpPr>
          <a:xfrm>
            <a:off x="5300663" y="944563"/>
            <a:ext cx="2151062" cy="2989262"/>
            <a:chOff x="5300663" y="944563"/>
            <a:chExt cx="2151062" cy="2989262"/>
          </a:xfrm>
        </p:grpSpPr>
        <p:pic>
          <p:nvPicPr>
            <p:cNvPr id="17" name="Picture 6" descr="Afficher l'image d'origin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663" y="944563"/>
              <a:ext cx="207962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e 11"/>
            <p:cNvGrpSpPr/>
            <p:nvPr/>
          </p:nvGrpSpPr>
          <p:grpSpPr>
            <a:xfrm>
              <a:off x="5445125" y="2062589"/>
              <a:ext cx="2006600" cy="1871236"/>
              <a:chOff x="5445125" y="2062589"/>
              <a:chExt cx="2006600" cy="1871236"/>
            </a:xfrm>
          </p:grpSpPr>
          <p:sp>
            <p:nvSpPr>
              <p:cNvPr id="43" name="ZoneTexte 42"/>
              <p:cNvSpPr txBox="1"/>
              <p:nvPr/>
            </p:nvSpPr>
            <p:spPr>
              <a:xfrm>
                <a:off x="5867400" y="2062589"/>
                <a:ext cx="1440904" cy="646331"/>
              </a:xfrm>
              <a:prstGeom prst="rect">
                <a:avLst/>
              </a:prstGeom>
              <a:noFill/>
              <a:ln w="1905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1200" i="1" dirty="0"/>
                  <a:t>Theory of </a:t>
                </a:r>
                <a:r>
                  <a:rPr lang="fr-FR" sz="1200" i="1" dirty="0" err="1"/>
                  <a:t>statistical</a:t>
                </a:r>
                <a:r>
                  <a:rPr lang="fr-FR" sz="1200" i="1" dirty="0"/>
                  <a:t> </a:t>
                </a:r>
                <a:r>
                  <a:rPr lang="fr-FR" sz="1200" i="1" dirty="0" err="1" smtClean="0"/>
                  <a:t>learning</a:t>
                </a:r>
                <a:r>
                  <a:rPr lang="fr-FR" sz="1200" i="1" dirty="0" smtClean="0"/>
                  <a:t> &amp; </a:t>
                </a:r>
                <a:r>
                  <a:rPr lang="fr-FR" sz="1200" i="1" dirty="0"/>
                  <a:t>SVM (V. </a:t>
                </a:r>
                <a:r>
                  <a:rPr lang="fr-FR" sz="1200" i="1" dirty="0" err="1"/>
                  <a:t>Vapnik</a:t>
                </a:r>
                <a:r>
                  <a:rPr lang="fr-FR" sz="1200" i="1" dirty="0"/>
                  <a:t>)</a:t>
                </a:r>
              </a:p>
            </p:txBody>
          </p:sp>
          <p:pic>
            <p:nvPicPr>
              <p:cNvPr id="44" name="Picture 8" descr="Afficher l'image d'origine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5125" y="2189163"/>
                <a:ext cx="492125" cy="655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5" name="Connecteur droit 44"/>
              <p:cNvCxnSpPr/>
              <p:nvPr/>
            </p:nvCxnSpPr>
            <p:spPr>
              <a:xfrm>
                <a:off x="7164388" y="2716213"/>
                <a:ext cx="0" cy="12176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Explosion 1 56"/>
              <p:cNvSpPr/>
              <p:nvPr/>
            </p:nvSpPr>
            <p:spPr>
              <a:xfrm>
                <a:off x="6851650" y="2852738"/>
                <a:ext cx="600075" cy="500062"/>
              </a:xfrm>
              <a:prstGeom prst="irregularSeal1">
                <a:avLst/>
              </a:prstGeom>
              <a:solidFill>
                <a:srgbClr val="FFD03B">
                  <a:alpha val="60000"/>
                </a:srgbClr>
              </a:solidFill>
              <a:ln>
                <a:solidFill>
                  <a:srgbClr val="C00000">
                    <a:alpha val="5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8" name="Groupe 7"/>
          <p:cNvGrpSpPr/>
          <p:nvPr/>
        </p:nvGrpSpPr>
        <p:grpSpPr>
          <a:xfrm>
            <a:off x="3816350" y="1671638"/>
            <a:ext cx="1042988" cy="2268537"/>
            <a:chOff x="3816350" y="1671638"/>
            <a:chExt cx="1042988" cy="2268537"/>
          </a:xfrm>
        </p:grpSpPr>
        <p:sp>
          <p:nvSpPr>
            <p:cNvPr id="58" name="ZoneTexte 57"/>
            <p:cNvSpPr txBox="1"/>
            <p:nvPr/>
          </p:nvSpPr>
          <p:spPr>
            <a:xfrm>
              <a:off x="3816350" y="1671638"/>
              <a:ext cx="1042988" cy="461962"/>
            </a:xfrm>
            <a:prstGeom prst="rect">
              <a:avLst/>
            </a:prstGeom>
            <a:noFill/>
            <a:ln w="1905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200" i="1" dirty="0"/>
                <a:t>Perceptron (</a:t>
              </a:r>
              <a:r>
                <a:rPr lang="fr-FR" sz="1200" i="1" dirty="0" err="1"/>
                <a:t>Rosenblatt</a:t>
              </a:r>
              <a:r>
                <a:rPr lang="fr-FR" sz="1200" i="1" dirty="0"/>
                <a:t>)</a:t>
              </a:r>
            </a:p>
          </p:txBody>
        </p:sp>
        <p:cxnSp>
          <p:nvCxnSpPr>
            <p:cNvPr id="59" name="Connecteur droit 58"/>
            <p:cNvCxnSpPr/>
            <p:nvPr/>
          </p:nvCxnSpPr>
          <p:spPr>
            <a:xfrm>
              <a:off x="4284663" y="2139950"/>
              <a:ext cx="0" cy="18002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Espace réservé du contenu 6"/>
          <p:cNvSpPr txBox="1">
            <a:spLocks/>
          </p:cNvSpPr>
          <p:nvPr/>
        </p:nvSpPr>
        <p:spPr>
          <a:xfrm>
            <a:off x="155575" y="4283841"/>
            <a:ext cx="2743994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200" rIns="0" bIns="0"/>
          <a:lstStyle>
            <a:lvl1pPr marL="0" indent="0" algn="ctr" defTabSz="777875" eaLnBrk="1" fontAlgn="auto" hangingPunct="1">
              <a:lnSpc>
                <a:spcPct val="95000"/>
              </a:lnSpc>
              <a:spcAft>
                <a:spcPts val="0"/>
              </a:spcAft>
              <a:buFont typeface="Arial" pitchFamily="34" charset="0"/>
              <a:buNone/>
              <a:tabLst>
                <a:tab pos="6878638" algn="r"/>
              </a:tabLst>
              <a:defRPr sz="1600" b="0">
                <a:solidFill>
                  <a:schemeClr val="tx2"/>
                </a:solidFill>
                <a:latin typeface="+mj-lt"/>
                <a:ea typeface="ＭＳ Ｐゴシック" pitchFamily="34" charset="-128"/>
                <a:cs typeface="Geneva" charset="0"/>
              </a:defRPr>
            </a:lvl1pPr>
            <a:lvl2pPr indent="0" algn="ctr" defTabSz="777875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None/>
              <a:tabLst>
                <a:tab pos="6878638" algn="r"/>
              </a:tabLst>
              <a:defRPr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 defTabSz="777875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None/>
              <a:tabLst>
                <a:tab pos="6878638" algn="r"/>
              </a:tabLs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 defTabSz="777875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None/>
              <a:tabLst>
                <a:tab pos="6878638" algn="r"/>
              </a:tabLs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 defTabSz="777875" eaLnBrk="0" hangingPunct="0">
              <a:lnSpc>
                <a:spcPct val="95000"/>
              </a:lnSpc>
              <a:buClr>
                <a:schemeClr val="tx2"/>
              </a:buClr>
              <a:buFont typeface="Arial" pitchFamily="34" charset="0"/>
              <a:buNone/>
              <a:tabLst>
                <a:tab pos="6878638" algn="r"/>
              </a:tabLs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 defTabSz="778971" fontAlgn="base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tabLst>
                <a:tab pos="6879045" algn="r"/>
              </a:tabLs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 defTabSz="77897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tabLst>
                <a:tab pos="6879045" algn="r"/>
              </a:tabLs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 defTabSz="77897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tabLst>
                <a:tab pos="6879045" algn="r"/>
              </a:tabLs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 defTabSz="77897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tabLst>
                <a:tab pos="6879045" algn="r"/>
              </a:tabLs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algn="l">
              <a:defRPr/>
            </a:pPr>
            <a:r>
              <a:rPr lang="fr-FR" sz="1400" b="1" dirty="0"/>
              <a:t>SOME LEARNING </a:t>
            </a:r>
            <a:r>
              <a:rPr lang="fr-FR" sz="1400" b="1" dirty="0" smtClean="0"/>
              <a:t>ALGORITHMS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fr-FR" sz="800" i="1" dirty="0" smtClean="0"/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fr-FR" sz="1400" i="1" dirty="0" smtClean="0"/>
              <a:t>Perceptron</a:t>
            </a:r>
            <a:endParaRPr lang="fr-FR" sz="1400" i="1" dirty="0"/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fr-FR" sz="1400" i="1" dirty="0"/>
              <a:t>Naïve </a:t>
            </a:r>
            <a:r>
              <a:rPr lang="fr-FR" sz="1400" i="1" dirty="0" err="1"/>
              <a:t>estimator</a:t>
            </a:r>
            <a:r>
              <a:rPr lang="fr-FR" sz="1400" i="1" dirty="0"/>
              <a:t> of Bayes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fr-FR" sz="1400" i="1" dirty="0" smtClean="0"/>
              <a:t>GLM</a:t>
            </a:r>
            <a:endParaRPr lang="fr-FR" sz="1400" i="1" dirty="0"/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fr-FR" sz="1400" i="1" dirty="0"/>
              <a:t>Arbres de décision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fr-FR" sz="1400" i="1" dirty="0"/>
              <a:t>Neural </a:t>
            </a:r>
            <a:r>
              <a:rPr lang="fr-FR" sz="1400" i="1" dirty="0" smtClean="0"/>
              <a:t>networks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fr-FR" sz="1400" i="1" dirty="0" smtClean="0"/>
              <a:t>SVM</a:t>
            </a:r>
            <a:endParaRPr lang="fr-FR" sz="1400" i="1" dirty="0"/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fr-FR" sz="1400" i="1" dirty="0" err="1" smtClean="0"/>
              <a:t>Boosting</a:t>
            </a:r>
            <a:r>
              <a:rPr lang="fr-FR" sz="1400" i="1" dirty="0" smtClean="0"/>
              <a:t>, </a:t>
            </a:r>
            <a:r>
              <a:rPr lang="fr-FR" sz="1400" i="1" dirty="0" err="1" smtClean="0"/>
              <a:t>XGBoost</a:t>
            </a:r>
            <a:r>
              <a:rPr lang="fr-FR" sz="1400" i="1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204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775" y="224508"/>
            <a:ext cx="8426450" cy="396180"/>
          </a:xfrm>
        </p:spPr>
        <p:txBody>
          <a:bodyPr/>
          <a:lstStyle/>
          <a:p>
            <a:r>
              <a:rPr lang="fr-FR" dirty="0"/>
              <a:t>State of the art…</a:t>
            </a:r>
            <a:endParaRPr lang="fr-FR" sz="2000" b="0" i="1" dirty="0"/>
          </a:p>
        </p:txBody>
      </p:sp>
      <p:grpSp>
        <p:nvGrpSpPr>
          <p:cNvPr id="85" name="Groupe 10"/>
          <p:cNvGrpSpPr>
            <a:grpSpLocks/>
          </p:cNvGrpSpPr>
          <p:nvPr/>
        </p:nvGrpSpPr>
        <p:grpSpPr bwMode="auto">
          <a:xfrm>
            <a:off x="487363" y="1052513"/>
            <a:ext cx="8548687" cy="3671887"/>
            <a:chOff x="-437857" y="2095500"/>
            <a:chExt cx="9474353" cy="4365623"/>
          </a:xfrm>
        </p:grpSpPr>
        <p:sp>
          <p:nvSpPr>
            <p:cNvPr id="86" name="Rectangle à coins arrondis 85"/>
            <p:cNvSpPr/>
            <p:nvPr/>
          </p:nvSpPr>
          <p:spPr bwMode="auto">
            <a:xfrm>
              <a:off x="7164497" y="2573019"/>
              <a:ext cx="1871999" cy="3808832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kern="0" dirty="0">
                  <a:solidFill>
                    <a:srgbClr val="404040"/>
                  </a:solidFill>
                  <a:latin typeface="Arial"/>
                  <a:ea typeface="Arial" charset="0"/>
                  <a:cs typeface="Arial" charset="0"/>
                </a:rPr>
                <a:t>USE CASE</a:t>
              </a:r>
            </a:p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b="1" kern="0" dirty="0">
                <a:solidFill>
                  <a:srgbClr val="404040"/>
                </a:solidFill>
                <a:latin typeface="Arial"/>
                <a:ea typeface="Arial" charset="0"/>
                <a:cs typeface="Arial" charset="0"/>
              </a:endParaRPr>
            </a:p>
            <a:p>
              <a:pPr marL="285750" indent="-285750" defTabSz="457200"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Marketing </a:t>
              </a: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campaign</a:t>
              </a:r>
              <a:endParaRPr lang="fr-FR" sz="1200" kern="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endParaRPr>
            </a:p>
            <a:p>
              <a:pPr marL="285750" indent="-285750" defTabSz="457200"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Fraud</a:t>
              </a: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 </a:t>
              </a: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detection</a:t>
              </a:r>
              <a:endParaRPr lang="fr-FR" sz="1200" kern="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endParaRPr>
            </a:p>
            <a:p>
              <a:pPr marL="285750" indent="-285750" defTabSz="457200"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Anti-Money </a:t>
              </a: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laundering</a:t>
              </a: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 </a:t>
              </a:r>
            </a:p>
            <a:p>
              <a:pPr marL="285750" indent="-285750" defTabSz="457200"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Actuarial</a:t>
              </a: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 </a:t>
              </a: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loss</a:t>
              </a: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 ratio </a:t>
              </a: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prediction</a:t>
              </a:r>
              <a:endParaRPr lang="fr-FR" sz="1200" kern="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endParaRPr>
            </a:p>
            <a:p>
              <a:pPr marL="285750" indent="-285750" defTabSz="457200"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New </a:t>
              </a: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contract</a:t>
              </a: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 </a:t>
              </a: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propensity</a:t>
              </a:r>
              <a:endParaRPr lang="fr-FR" sz="1200" kern="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endParaRPr>
            </a:p>
            <a:p>
              <a:pPr marL="285750" indent="-285750" defTabSz="457200"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Churn</a:t>
              </a: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 </a:t>
              </a: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prediction</a:t>
              </a:r>
              <a:endParaRPr lang="fr-FR" sz="1200" kern="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endParaRPr>
            </a:p>
            <a:p>
              <a:pPr marL="285750" indent="-285750" defTabSz="457200"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Sinister</a:t>
              </a: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 </a:t>
              </a: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prediction</a:t>
              </a:r>
              <a:endParaRPr lang="fr-FR" sz="1200" kern="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endParaRPr>
            </a:p>
            <a:p>
              <a:pPr marL="285750" indent="-285750" defTabSz="457200"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Etc.</a:t>
              </a:r>
            </a:p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0" kern="0" dirty="0">
                <a:solidFill>
                  <a:srgbClr val="404040"/>
                </a:solidFill>
                <a:latin typeface="Arial"/>
                <a:ea typeface="Arial" charset="0"/>
                <a:cs typeface="Arial" charset="0"/>
              </a:endParaRPr>
            </a:p>
            <a:p>
              <a:pPr marL="171450" indent="-171450" defTabSz="457200"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endParaRPr lang="fr-FR" sz="1100" kern="0" dirty="0">
                <a:solidFill>
                  <a:srgbClr val="404040"/>
                </a:solidFill>
                <a:latin typeface="Arial"/>
                <a:ea typeface="Arial" charset="0"/>
                <a:cs typeface="Arial" charset="0"/>
              </a:endParaRPr>
            </a:p>
          </p:txBody>
        </p:sp>
        <p:sp>
          <p:nvSpPr>
            <p:cNvPr id="87" name="Rectangle 5"/>
            <p:cNvSpPr>
              <a:spLocks noChangeArrowheads="1"/>
            </p:cNvSpPr>
            <p:nvPr/>
          </p:nvSpPr>
          <p:spPr bwMode="auto">
            <a:xfrm>
              <a:off x="5401582" y="2573019"/>
              <a:ext cx="1296676" cy="2906641"/>
            </a:xfrm>
            <a:prstGeom prst="rect">
              <a:avLst/>
            </a:prstGeom>
            <a:solidFill>
              <a:srgbClr val="00A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imes" charset="0"/>
                <a:cs typeface="Arial" charset="0"/>
              </a:endParaRPr>
            </a:p>
          </p:txBody>
        </p:sp>
        <p:pic>
          <p:nvPicPr>
            <p:cNvPr id="88" name="Image 7" descr="MATRICES_1-normal-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863" y="2374900"/>
              <a:ext cx="566737" cy="515938"/>
            </a:xfrm>
            <a:prstGeom prst="rect">
              <a:avLst/>
            </a:prstGeom>
            <a:solidFill>
              <a:srgbClr val="00A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Double flèche horizontale 88"/>
            <p:cNvSpPr/>
            <p:nvPr/>
          </p:nvSpPr>
          <p:spPr bwMode="auto">
            <a:xfrm>
              <a:off x="3673854" y="2671165"/>
              <a:ext cx="1655593" cy="1249478"/>
            </a:xfrm>
            <a:prstGeom prst="leftRightArrow">
              <a:avLst>
                <a:gd name="adj1" fmla="val 76720"/>
                <a:gd name="adj2" fmla="val 18082"/>
              </a:avLst>
            </a:prstGeom>
            <a:solidFill>
              <a:srgbClr val="78B75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>
                  <a:solidFill>
                    <a:srgbClr val="FFFFFF"/>
                  </a:solidFill>
                  <a:latin typeface="Arial"/>
                  <a:cs typeface="Arial" charset="0"/>
                </a:rPr>
                <a:t>Find the best relationship</a:t>
              </a:r>
            </a:p>
          </p:txBody>
        </p:sp>
        <p:sp>
          <p:nvSpPr>
            <p:cNvPr id="90" name="Rectangle 10"/>
            <p:cNvSpPr>
              <a:spLocks noChangeArrowheads="1"/>
            </p:cNvSpPr>
            <p:nvPr/>
          </p:nvSpPr>
          <p:spPr bwMode="auto">
            <a:xfrm>
              <a:off x="2262817" y="2573019"/>
              <a:ext cx="1367052" cy="2906641"/>
            </a:xfrm>
            <a:prstGeom prst="rect">
              <a:avLst/>
            </a:prstGeom>
            <a:solidFill>
              <a:srgbClr val="00A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srgbClr val="000000">
                    <a:lumMod val="75000"/>
                    <a:lumOff val="25000"/>
                  </a:srgbClr>
                </a:solidFill>
                <a:latin typeface="Times" charset="0"/>
                <a:cs typeface="Arial" charset="0"/>
              </a:endParaRPr>
            </a:p>
          </p:txBody>
        </p:sp>
        <p:pic>
          <p:nvPicPr>
            <p:cNvPr id="91" name="Image 11" descr="DATA_storage_Po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288" y="2384425"/>
              <a:ext cx="503237" cy="493713"/>
            </a:xfrm>
            <a:prstGeom prst="rect">
              <a:avLst/>
            </a:prstGeom>
            <a:solidFill>
              <a:srgbClr val="00A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ectangle à coins arrondis 91"/>
            <p:cNvSpPr/>
            <p:nvPr/>
          </p:nvSpPr>
          <p:spPr bwMode="auto">
            <a:xfrm>
              <a:off x="-437857" y="2573019"/>
              <a:ext cx="1893111" cy="3888104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0" dirty="0">
                  <a:solidFill>
                    <a:srgbClr val="404040"/>
                  </a:solidFill>
                  <a:latin typeface="Arial"/>
                  <a:ea typeface="Arial" charset="0"/>
                  <a:cs typeface="Arial" charset="0"/>
                </a:rPr>
                <a:t>SOURCES / DATA</a:t>
              </a:r>
            </a:p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 kern="0" dirty="0">
                <a:solidFill>
                  <a:srgbClr val="404040"/>
                </a:solidFill>
                <a:latin typeface="Arial"/>
                <a:ea typeface="Arial" charset="0"/>
                <a:cs typeface="Arial" charset="0"/>
              </a:endParaRPr>
            </a:p>
            <a:p>
              <a:pPr marL="285750" indent="-285750" defTabSz="457200"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CRM data</a:t>
              </a:r>
            </a:p>
            <a:p>
              <a:pPr marL="285750" indent="-285750" defTabSz="457200"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Asset</a:t>
              </a: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 Management</a:t>
              </a:r>
            </a:p>
            <a:p>
              <a:pPr marL="285750" indent="-285750" defTabSz="457200"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Transactionnal</a:t>
              </a: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 data</a:t>
              </a:r>
            </a:p>
            <a:p>
              <a:pPr marL="285750" indent="-285750" defTabSz="457200"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Financial </a:t>
              </a: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market</a:t>
              </a:r>
              <a:endParaRPr lang="fr-FR" sz="1200" kern="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endParaRPr>
            </a:p>
            <a:p>
              <a:pPr marL="285750" indent="-285750" defTabSz="457200"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Past</a:t>
              </a: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 commercial </a:t>
              </a: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offers</a:t>
              </a:r>
              <a:endParaRPr lang="fr-FR" sz="1200" kern="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endParaRPr>
            </a:p>
            <a:p>
              <a:pPr marL="285750" indent="-285750" defTabSz="457200"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Bloomberg API, National </a:t>
              </a:r>
              <a:r>
                <a:rPr lang="fr-FR" sz="1200" kern="0" dirty="0" err="1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statistics</a:t>
              </a:r>
              <a:endParaRPr lang="fr-FR" sz="1200" kern="0" dirty="0">
                <a:solidFill>
                  <a:srgbClr val="000000"/>
                </a:solidFill>
                <a:latin typeface="Arial"/>
                <a:ea typeface="Arial" charset="0"/>
                <a:cs typeface="Arial" charset="0"/>
              </a:endParaRPr>
            </a:p>
            <a:p>
              <a:pPr marL="285750" indent="-285750" defTabSz="457200" eaLnBrk="0" fontAlgn="auto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200" kern="0" dirty="0">
                  <a:solidFill>
                    <a:srgbClr val="000000"/>
                  </a:solidFill>
                  <a:latin typeface="Arial"/>
                  <a:ea typeface="Arial" charset="0"/>
                  <a:cs typeface="Arial" charset="0"/>
                </a:rPr>
                <a:t>Etc.</a:t>
              </a:r>
            </a:p>
          </p:txBody>
        </p:sp>
        <p:sp>
          <p:nvSpPr>
            <p:cNvPr id="93" name="Rectangle à coins arrondis 59397"/>
            <p:cNvSpPr>
              <a:spLocks noChangeArrowheads="1"/>
            </p:cNvSpPr>
            <p:nvPr/>
          </p:nvSpPr>
          <p:spPr bwMode="auto">
            <a:xfrm>
              <a:off x="1916216" y="2095500"/>
              <a:ext cx="5111048" cy="3889991"/>
            </a:xfrm>
            <a:prstGeom prst="roundRect">
              <a:avLst>
                <a:gd name="adj" fmla="val 11037"/>
              </a:avLst>
            </a:prstGeom>
            <a:noFill/>
            <a:ln w="38100">
              <a:solidFill>
                <a:srgbClr val="00A2D8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fr-FR" kern="0" smtClean="0">
                <a:solidFill>
                  <a:srgbClr val="404040"/>
                </a:solidFill>
                <a:cs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419175" y="3675278"/>
              <a:ext cx="1252691" cy="643614"/>
            </a:xfrm>
            <a:prstGeom prst="rect">
              <a:avLst/>
            </a:prstGeom>
            <a:solidFill>
              <a:srgbClr val="00A2D8"/>
            </a:solidFill>
          </p:spPr>
          <p:txBody>
            <a:bodyPr anchor="ctr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charset="0"/>
                </a:rPr>
                <a:t>Business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charset="0"/>
                </a:rPr>
                <a:t>Target</a:t>
              </a:r>
              <a:endParaRPr lang="fr-FR" sz="1600" b="1" kern="0" baseline="-25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merican Typewriter"/>
              </a:endParaRPr>
            </a:p>
          </p:txBody>
        </p:sp>
        <p:sp>
          <p:nvSpPr>
            <p:cNvPr id="95" name="Rectangle 50"/>
            <p:cNvSpPr>
              <a:spLocks noChangeArrowheads="1"/>
            </p:cNvSpPr>
            <p:nvPr/>
          </p:nvSpPr>
          <p:spPr bwMode="auto">
            <a:xfrm>
              <a:off x="2281238" y="3673436"/>
              <a:ext cx="1368425" cy="644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457200" eaLnBrk="0" hangingPunct="0">
                <a:lnSpc>
                  <a:spcPct val="95000"/>
                </a:lnSpc>
                <a:buFont typeface="Arial" pitchFamily="34" charset="0"/>
                <a:defRPr b="1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lnSpc>
                  <a:spcPct val="95000"/>
                </a:lnSpc>
                <a:buClr>
                  <a:schemeClr val="tx2"/>
                </a:buClr>
                <a:buFont typeface="Arial" pitchFamily="34" charset="0"/>
                <a:buChar char="•"/>
                <a:defRPr b="1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 algn="just" defTabSz="457200" eaLnBrk="0" hangingPunct="0">
                <a:lnSpc>
                  <a:spcPct val="95000"/>
                </a:lnSpc>
                <a:buClr>
                  <a:schemeClr val="tx2"/>
                </a:buClr>
                <a:buFont typeface="Arial" pitchFamily="34" charset="0"/>
                <a:defRPr sz="16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lnSpc>
                  <a:spcPct val="95000"/>
                </a:lnSpc>
                <a:buClr>
                  <a:schemeClr val="tx2"/>
                </a:buClr>
                <a:buFont typeface="Arial" pitchFamily="34" charset="0"/>
                <a:buChar char="•"/>
                <a:defRPr sz="16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algn="just" defTabSz="457200" eaLnBrk="0" hangingPunct="0">
                <a:lnSpc>
                  <a:spcPct val="95000"/>
                </a:lnSpc>
                <a:buClr>
                  <a:schemeClr val="tx2"/>
                </a:buClr>
                <a:buFont typeface="Arial" pitchFamily="34" charset="0"/>
                <a:defRPr sz="14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algn="just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defRPr sz="14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algn="just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defRPr sz="14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algn="just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defRPr sz="14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algn="just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defRPr sz="14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fr-FR" altLang="fr-FR" sz="1600">
                  <a:solidFill>
                    <a:srgbClr val="646464"/>
                  </a:solidFill>
                </a:rPr>
                <a:t>Input </a:t>
              </a:r>
            </a:p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fr-FR" altLang="fr-FR" sz="1600">
                  <a:solidFill>
                    <a:srgbClr val="646464"/>
                  </a:solidFill>
                </a:rPr>
                <a:t>Data</a:t>
              </a:r>
              <a:endParaRPr lang="fr-FR" altLang="fr-FR" sz="1600" baseline="-25000">
                <a:solidFill>
                  <a:srgbClr val="646464"/>
                </a:solidFill>
                <a:ea typeface="American Typewriter"/>
                <a:cs typeface="American Typewriter"/>
              </a:endParaRPr>
            </a:p>
          </p:txBody>
        </p:sp>
      </p:grpSp>
      <p:pic>
        <p:nvPicPr>
          <p:cNvPr id="96" name="Picture 10" descr="C:\Users\AOLYMPIO\AppData\Local\Microsoft\Windows\Temporary Internet Files\Content.IE5\X9OHK109\SLGtvAzureML_51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9" y="3306763"/>
            <a:ext cx="4611686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7" name="Diagramme 96"/>
          <p:cNvGraphicFramePr/>
          <p:nvPr/>
        </p:nvGraphicFramePr>
        <p:xfrm>
          <a:off x="3182517" y="2781572"/>
          <a:ext cx="2469603" cy="2087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98" name="Groupe 23"/>
          <p:cNvGrpSpPr>
            <a:grpSpLocks/>
          </p:cNvGrpSpPr>
          <p:nvPr/>
        </p:nvGrpSpPr>
        <p:grpSpPr bwMode="auto">
          <a:xfrm>
            <a:off x="1042988" y="4652963"/>
            <a:ext cx="7705477" cy="1639391"/>
            <a:chOff x="-438813" y="2852936"/>
            <a:chExt cx="10566474" cy="3525439"/>
          </a:xfrm>
        </p:grpSpPr>
        <p:sp>
          <p:nvSpPr>
            <p:cNvPr id="99" name="Parchemin vertical 98"/>
            <p:cNvSpPr/>
            <p:nvPr/>
          </p:nvSpPr>
          <p:spPr>
            <a:xfrm>
              <a:off x="7308877" y="4436962"/>
              <a:ext cx="2522549" cy="1904928"/>
            </a:xfrm>
            <a:prstGeom prst="verticalScroll">
              <a:avLst/>
            </a:prstGeom>
            <a:solidFill>
              <a:srgbClr val="FFD03B"/>
            </a:solidFill>
            <a:ln>
              <a:solidFill>
                <a:srgbClr val="A27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/>
            </a:p>
          </p:txBody>
        </p:sp>
        <p:sp>
          <p:nvSpPr>
            <p:cNvPr id="100" name="Flèche vers le bas 99"/>
            <p:cNvSpPr/>
            <p:nvPr/>
          </p:nvSpPr>
          <p:spPr>
            <a:xfrm>
              <a:off x="2555776" y="3573016"/>
              <a:ext cx="360040" cy="1008112"/>
            </a:xfrm>
            <a:prstGeom prst="downArrow">
              <a:avLst/>
            </a:prstGeom>
            <a:gradFill>
              <a:gsLst>
                <a:gs pos="26000">
                  <a:srgbClr val="34490B"/>
                </a:gs>
                <a:gs pos="59000">
                  <a:schemeClr val="accent4">
                    <a:lumMod val="75000"/>
                  </a:schemeClr>
                </a:gs>
                <a:gs pos="92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noFill/>
            </a:ln>
            <a:effectLst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50800"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/>
            </a:p>
          </p:txBody>
        </p:sp>
        <p:sp>
          <p:nvSpPr>
            <p:cNvPr id="101" name="Rectangle à coins arrondis 100"/>
            <p:cNvSpPr/>
            <p:nvPr/>
          </p:nvSpPr>
          <p:spPr>
            <a:xfrm>
              <a:off x="1907704" y="2852936"/>
              <a:ext cx="5256584" cy="576064"/>
            </a:xfrm>
            <a:prstGeom prst="roundRect">
              <a:avLst/>
            </a:prstGeom>
            <a:gradFill>
              <a:gsLst>
                <a:gs pos="29000">
                  <a:schemeClr val="accent5">
                    <a:lumMod val="50000"/>
                  </a:schemeClr>
                </a:gs>
                <a:gs pos="70000">
                  <a:schemeClr val="accent5">
                    <a:lumMod val="75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b="1" dirty="0" err="1" smtClean="0"/>
                <a:t>Big</a:t>
              </a:r>
              <a:r>
                <a:rPr lang="fr-FR" sz="1200" b="1" dirty="0" smtClean="0"/>
                <a:t> Data</a:t>
              </a:r>
              <a:endParaRPr lang="fr-FR" sz="1200" b="1" dirty="0"/>
            </a:p>
          </p:txBody>
        </p:sp>
        <p:sp>
          <p:nvSpPr>
            <p:cNvPr id="102" name="Rectangle à coins arrondis 101"/>
            <p:cNvSpPr/>
            <p:nvPr/>
          </p:nvSpPr>
          <p:spPr>
            <a:xfrm>
              <a:off x="1907704" y="4653136"/>
              <a:ext cx="1799968" cy="1008112"/>
            </a:xfrm>
            <a:prstGeom prst="roundRect">
              <a:avLst/>
            </a:prstGeom>
            <a:gradFill>
              <a:gsLst>
                <a:gs pos="15000">
                  <a:schemeClr val="accent3">
                    <a:lumMod val="50000"/>
                  </a:schemeClr>
                </a:gs>
                <a:gs pos="53000">
                  <a:srgbClr val="C00000"/>
                </a:gs>
                <a:gs pos="94000">
                  <a:schemeClr val="accent3">
                    <a:lumMod val="40000"/>
                    <a:lumOff val="6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err="1"/>
                <a:t>Supervised</a:t>
              </a:r>
              <a:r>
                <a:rPr lang="fr-FR" sz="1200" dirty="0"/>
                <a:t> Learning</a:t>
              </a:r>
              <a:endParaRPr lang="fr-FR" sz="1200" dirty="0"/>
            </a:p>
          </p:txBody>
        </p:sp>
        <p:sp>
          <p:nvSpPr>
            <p:cNvPr id="103" name="Rectangle à coins arrondis 102"/>
            <p:cNvSpPr/>
            <p:nvPr/>
          </p:nvSpPr>
          <p:spPr>
            <a:xfrm>
              <a:off x="5364088" y="4653136"/>
              <a:ext cx="1800200" cy="1008112"/>
            </a:xfrm>
            <a:prstGeom prst="roundRect">
              <a:avLst/>
            </a:prstGeom>
            <a:gradFill>
              <a:gsLst>
                <a:gs pos="29000">
                  <a:schemeClr val="accent5">
                    <a:lumMod val="50000"/>
                  </a:schemeClr>
                </a:gs>
                <a:gs pos="70000">
                  <a:schemeClr val="accent5">
                    <a:lumMod val="75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err="1"/>
                <a:t>Unsupervised</a:t>
              </a:r>
              <a:r>
                <a:rPr lang="fr-FR" sz="1200" dirty="0"/>
                <a:t> Learning</a:t>
              </a:r>
              <a:endParaRPr lang="fr-FR" sz="1200" dirty="0"/>
            </a:p>
          </p:txBody>
        </p:sp>
        <p:sp>
          <p:nvSpPr>
            <p:cNvPr id="104" name="Flèche courbée vers le haut 103"/>
            <p:cNvSpPr/>
            <p:nvPr/>
          </p:nvSpPr>
          <p:spPr>
            <a:xfrm>
              <a:off x="3851914" y="5228975"/>
              <a:ext cx="1441127" cy="576939"/>
            </a:xfrm>
            <a:prstGeom prst="curvedUpArrow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>
                <a:solidFill>
                  <a:schemeClr val="tx1"/>
                </a:solidFill>
              </a:endParaRPr>
            </a:p>
          </p:txBody>
        </p:sp>
        <p:sp>
          <p:nvSpPr>
            <p:cNvPr id="105" name="Flèche vers le bas 104"/>
            <p:cNvSpPr/>
            <p:nvPr/>
          </p:nvSpPr>
          <p:spPr>
            <a:xfrm>
              <a:off x="6156176" y="3573016"/>
              <a:ext cx="360040" cy="1008112"/>
            </a:xfrm>
            <a:prstGeom prst="downArrow">
              <a:avLst/>
            </a:prstGeom>
            <a:gradFill>
              <a:gsLst>
                <a:gs pos="26000">
                  <a:srgbClr val="34490B"/>
                </a:gs>
                <a:gs pos="59000">
                  <a:schemeClr val="accent4">
                    <a:lumMod val="75000"/>
                  </a:schemeClr>
                </a:gs>
                <a:gs pos="92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noFill/>
            </a:ln>
            <a:effectLst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50800"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/>
            </a:p>
          </p:txBody>
        </p:sp>
        <p:sp>
          <p:nvSpPr>
            <p:cNvPr id="106" name="Flèche courbée vers le haut 105"/>
            <p:cNvSpPr/>
            <p:nvPr/>
          </p:nvSpPr>
          <p:spPr>
            <a:xfrm>
              <a:off x="3801684" y="4509120"/>
              <a:ext cx="1440160" cy="576064"/>
            </a:xfrm>
            <a:prstGeom prst="curvedUpArrow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>
                <a:solidFill>
                  <a:schemeClr val="tx1"/>
                </a:solidFill>
              </a:endParaRP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7491741" y="4686172"/>
              <a:ext cx="2635920" cy="1290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100" b="1" dirty="0" smtClean="0"/>
                <a:t>Keywords</a:t>
              </a:r>
            </a:p>
            <a:p>
              <a:pPr>
                <a:defRPr/>
              </a:pPr>
              <a:r>
                <a:rPr lang="fr-FR" sz="1100" i="1" dirty="0" err="1"/>
                <a:t>Typology</a:t>
              </a:r>
              <a:endParaRPr lang="fr-FR" sz="1100" i="1" dirty="0"/>
            </a:p>
            <a:p>
              <a:pPr>
                <a:defRPr/>
              </a:pPr>
              <a:r>
                <a:rPr lang="fr-FR" sz="1100" i="1" dirty="0" err="1"/>
                <a:t>Homogeneous</a:t>
              </a:r>
              <a:r>
                <a:rPr lang="fr-FR" sz="1100" i="1" dirty="0"/>
                <a:t> classes</a:t>
              </a:r>
              <a:endParaRPr lang="fr-FR" sz="1100" i="1" dirty="0"/>
            </a:p>
          </p:txBody>
        </p:sp>
        <p:sp>
          <p:nvSpPr>
            <p:cNvPr id="108" name="Parchemin vertical 107"/>
            <p:cNvSpPr/>
            <p:nvPr/>
          </p:nvSpPr>
          <p:spPr>
            <a:xfrm>
              <a:off x="-438813" y="4436962"/>
              <a:ext cx="2203052" cy="1908341"/>
            </a:xfrm>
            <a:prstGeom prst="verticalScroll">
              <a:avLst/>
            </a:prstGeom>
            <a:solidFill>
              <a:srgbClr val="FFD03B"/>
            </a:solidFill>
            <a:ln>
              <a:solidFill>
                <a:srgbClr val="A27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/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-340852" y="4723726"/>
              <a:ext cx="2105091" cy="16546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b="1" dirty="0" smtClean="0"/>
                <a:t>Keywords</a:t>
              </a:r>
            </a:p>
            <a:p>
              <a:pPr>
                <a:defRPr/>
              </a:pPr>
              <a:r>
                <a:rPr lang="fr-FR" sz="1100" i="1" dirty="0" err="1"/>
                <a:t>Prediction</a:t>
              </a:r>
              <a:endParaRPr lang="fr-FR" sz="1100" i="1" dirty="0"/>
            </a:p>
            <a:p>
              <a:pPr>
                <a:defRPr/>
              </a:pPr>
              <a:r>
                <a:rPr lang="fr-FR" sz="1100" i="1" dirty="0" err="1"/>
                <a:t>Regression</a:t>
              </a:r>
              <a:endParaRPr lang="fr-FR" sz="1100" i="1" dirty="0"/>
            </a:p>
            <a:p>
              <a:pPr>
                <a:defRPr/>
              </a:pPr>
              <a:r>
                <a:rPr lang="fr-FR" sz="1100" i="1" dirty="0"/>
                <a:t>Discrimination</a:t>
              </a:r>
              <a:endParaRPr lang="fr-FR" sz="11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3283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775" y="224508"/>
            <a:ext cx="8426450" cy="396180"/>
          </a:xfrm>
        </p:spPr>
        <p:txBody>
          <a:bodyPr/>
          <a:lstStyle/>
          <a:p>
            <a:r>
              <a:rPr lang="fr-FR" dirty="0"/>
              <a:t>State of the art…</a:t>
            </a:r>
            <a:endParaRPr lang="fr-FR" sz="2000" b="0" i="1" dirty="0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604448" y="6343923"/>
            <a:ext cx="322263" cy="3254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9BA613-F6AC-4BA8-B2D3-CF999DB2DE3F}" type="slidenum">
              <a:rPr lang="fr-FR" smtClean="0">
                <a:solidFill>
                  <a:srgbClr val="002364"/>
                </a:solidFill>
              </a:rPr>
              <a:pPr>
                <a:defRPr/>
              </a:pPr>
              <a:t>5</a:t>
            </a:fld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64" name="Espace réservé du contenu 2"/>
          <p:cNvSpPr txBox="1">
            <a:spLocks/>
          </p:cNvSpPr>
          <p:nvPr/>
        </p:nvSpPr>
        <p:spPr bwMode="gray">
          <a:xfrm>
            <a:off x="467544" y="620689"/>
            <a:ext cx="7992888" cy="477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itchFamily="2" charset="2"/>
              <a:buChar char="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587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50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"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buFont typeface="Arial" charset="0"/>
              <a:buNone/>
              <a:defRPr/>
            </a:pPr>
            <a:endParaRPr lang="fr-FR" sz="500" dirty="0" smtClean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/>
              <a:t>Data scientist (McKinsey </a:t>
            </a:r>
            <a:r>
              <a:rPr lang="en-US" sz="1600" dirty="0"/>
              <a:t>Model) vs Actuary </a:t>
            </a:r>
            <a:r>
              <a:rPr lang="en-US" sz="1600" dirty="0" smtClean="0"/>
              <a:t>with data </a:t>
            </a:r>
            <a:r>
              <a:rPr lang="en-US" sz="1600" dirty="0"/>
              <a:t>scientist skills </a:t>
            </a:r>
            <a:r>
              <a:rPr lang="en-US" sz="1600" dirty="0" smtClean="0"/>
              <a:t>?</a:t>
            </a:r>
            <a:endParaRPr lang="en-US" sz="1600" dirty="0" smtClean="0"/>
          </a:p>
        </p:txBody>
      </p:sp>
      <p:pic>
        <p:nvPicPr>
          <p:cNvPr id="1026" name="Image 5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03" y="1354697"/>
            <a:ext cx="5979393" cy="452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717032"/>
            <a:ext cx="756084" cy="7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07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775" y="224508"/>
            <a:ext cx="8426450" cy="396180"/>
          </a:xfrm>
        </p:spPr>
        <p:txBody>
          <a:bodyPr/>
          <a:lstStyle/>
          <a:p>
            <a:r>
              <a:rPr lang="fr-FR" dirty="0" smtClean="0"/>
              <a:t>Applications…</a:t>
            </a:r>
            <a:endParaRPr lang="fr-FR" sz="2000" b="0" i="1" dirty="0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604448" y="6343923"/>
            <a:ext cx="322263" cy="3254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9BA613-F6AC-4BA8-B2D3-CF999DB2DE3F}" type="slidenum">
              <a:rPr lang="fr-FR" smtClean="0">
                <a:solidFill>
                  <a:srgbClr val="002364"/>
                </a:solidFill>
              </a:rPr>
              <a:pPr>
                <a:defRPr/>
              </a:pPr>
              <a:t>6</a:t>
            </a:fld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gray">
          <a:xfrm>
            <a:off x="133142" y="1854636"/>
            <a:ext cx="1414522" cy="915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itchFamily="2" charset="2"/>
              <a:buChar char="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587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50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"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1" hangingPunct="1">
              <a:buNone/>
              <a:defRPr/>
            </a:pPr>
            <a:r>
              <a:rPr lang="fr-FR" sz="1400" b="0" dirty="0" smtClean="0">
                <a:solidFill>
                  <a:srgbClr val="002364"/>
                </a:solidFill>
              </a:rPr>
              <a:t>Distribution</a:t>
            </a:r>
            <a:endParaRPr lang="fr-FR" sz="1400" b="0" dirty="0" smtClean="0"/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 bwMode="gray">
          <a:xfrm>
            <a:off x="133142" y="2824290"/>
            <a:ext cx="1414522" cy="902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itchFamily="2" charset="2"/>
              <a:buChar char="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587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50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"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1" hangingPunct="1">
              <a:buNone/>
              <a:defRPr/>
            </a:pPr>
            <a:r>
              <a:rPr lang="fr-FR" sz="1400" b="0" dirty="0" err="1" smtClean="0">
                <a:solidFill>
                  <a:srgbClr val="002364"/>
                </a:solidFill>
              </a:rPr>
              <a:t>Underwriting</a:t>
            </a:r>
            <a:endParaRPr lang="fr-FR" sz="1400" b="0" dirty="0" smtClean="0">
              <a:solidFill>
                <a:srgbClr val="002364"/>
              </a:solidFill>
            </a:endParaRPr>
          </a:p>
          <a:p>
            <a:pPr marL="0" lvl="1" indent="0" algn="ctr" eaLnBrk="1" hangingPunct="1">
              <a:buNone/>
              <a:defRPr/>
            </a:pPr>
            <a:r>
              <a:rPr lang="fr-FR" sz="1400" b="0" dirty="0" smtClean="0">
                <a:solidFill>
                  <a:srgbClr val="002364"/>
                </a:solidFill>
              </a:rPr>
              <a:t>&amp;</a:t>
            </a:r>
          </a:p>
          <a:p>
            <a:pPr marL="0" lvl="1" indent="0" algn="ctr" eaLnBrk="1" hangingPunct="1">
              <a:buNone/>
              <a:defRPr/>
            </a:pPr>
            <a:r>
              <a:rPr lang="fr-FR" sz="1400" b="0" dirty="0" smtClean="0">
                <a:solidFill>
                  <a:srgbClr val="002364"/>
                </a:solidFill>
              </a:rPr>
              <a:t>Pricing</a:t>
            </a:r>
            <a:endParaRPr lang="fr-FR" sz="1400" b="0" dirty="0" smtClean="0"/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 bwMode="gray">
          <a:xfrm>
            <a:off x="133142" y="3798852"/>
            <a:ext cx="1414522" cy="7792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itchFamily="2" charset="2"/>
              <a:buChar char="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587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50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"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1" hangingPunct="1">
              <a:buNone/>
              <a:defRPr/>
            </a:pPr>
            <a:r>
              <a:rPr lang="fr-FR" sz="1400" b="0" dirty="0" smtClean="0">
                <a:solidFill>
                  <a:srgbClr val="002364"/>
                </a:solidFill>
              </a:rPr>
              <a:t>Claims </a:t>
            </a:r>
          </a:p>
          <a:p>
            <a:pPr marL="0" lvl="1" indent="0" algn="ctr" eaLnBrk="1" hangingPunct="1">
              <a:buNone/>
              <a:defRPr/>
            </a:pPr>
            <a:r>
              <a:rPr lang="fr-FR" sz="1400" b="0" dirty="0" smtClean="0">
                <a:solidFill>
                  <a:srgbClr val="002364"/>
                </a:solidFill>
              </a:rPr>
              <a:t>&amp;</a:t>
            </a:r>
          </a:p>
          <a:p>
            <a:pPr marL="0" lvl="1" indent="0" algn="ctr" eaLnBrk="1" hangingPunct="1">
              <a:buNone/>
              <a:defRPr/>
            </a:pPr>
            <a:r>
              <a:rPr lang="fr-FR" sz="1400" b="0" dirty="0" smtClean="0">
                <a:solidFill>
                  <a:srgbClr val="002364"/>
                </a:solidFill>
              </a:rPr>
              <a:t>Policy</a:t>
            </a:r>
            <a:endParaRPr lang="fr-FR" sz="1400" b="0" dirty="0" smtClean="0"/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 bwMode="gray">
          <a:xfrm>
            <a:off x="133142" y="4662948"/>
            <a:ext cx="1414522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itchFamily="2" charset="2"/>
              <a:buChar char="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587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50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"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1" hangingPunct="1">
              <a:buNone/>
              <a:defRPr/>
            </a:pPr>
            <a:r>
              <a:rPr lang="fr-FR" sz="1400" b="0" dirty="0" err="1" smtClean="0">
                <a:solidFill>
                  <a:schemeClr val="bg1"/>
                </a:solidFill>
              </a:rPr>
              <a:t>Risk</a:t>
            </a:r>
            <a:r>
              <a:rPr lang="fr-FR" sz="1400" b="0" dirty="0" smtClean="0">
                <a:solidFill>
                  <a:schemeClr val="bg1"/>
                </a:solidFill>
              </a:rPr>
              <a:t> Capital Management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619672" y="918532"/>
            <a:ext cx="2450860" cy="4392488"/>
            <a:chOff x="1619672" y="1628800"/>
            <a:chExt cx="1800200" cy="4268769"/>
          </a:xfrm>
        </p:grpSpPr>
        <p:sp>
          <p:nvSpPr>
            <p:cNvPr id="12" name="Espace réservé du contenu 2"/>
            <p:cNvSpPr txBox="1">
              <a:spLocks/>
            </p:cNvSpPr>
            <p:nvPr/>
          </p:nvSpPr>
          <p:spPr bwMode="gray">
            <a:xfrm>
              <a:off x="1619672" y="1628800"/>
              <a:ext cx="1692517" cy="72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0" tIns="0" rIns="0" bIns="0" rtlCol="0" anchor="t" anchorCtr="0">
              <a:noAutofit/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15900" indent="-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Arial" charset="0"/>
                <a:buChar char="►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358775" indent="-1428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Char char=""/>
                <a:defRPr sz="16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3587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504000" indent="-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SzPct val="60000"/>
                <a:buFont typeface="Wingdings" panose="05000000000000000000" pitchFamily="2" charset="2"/>
                <a:buChar char="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 eaLnBrk="1" hangingPunct="1">
                <a:buNone/>
                <a:defRPr/>
              </a:pPr>
              <a:r>
                <a:rPr lang="fr-FR" sz="1400" b="0" dirty="0" smtClean="0">
                  <a:solidFill>
                    <a:srgbClr val="002364"/>
                  </a:solidFill>
                </a:rPr>
                <a:t>Intelligence Artificielle </a:t>
              </a:r>
            </a:p>
            <a:p>
              <a:pPr marL="0" lvl="1" indent="0" algn="ctr" eaLnBrk="1" hangingPunct="1">
                <a:buNone/>
                <a:defRPr/>
              </a:pPr>
              <a:r>
                <a:rPr lang="fr-FR" sz="1400" b="0" dirty="0" smtClean="0">
                  <a:solidFill>
                    <a:srgbClr val="002364"/>
                  </a:solidFill>
                </a:rPr>
                <a:t>Machine Learning </a:t>
              </a:r>
            </a:p>
            <a:p>
              <a:pPr marL="0" lvl="1" indent="0" algn="ctr" eaLnBrk="1" hangingPunct="1">
                <a:buNone/>
                <a:defRPr/>
              </a:pPr>
              <a:r>
                <a:rPr lang="fr-FR" sz="1400" b="0" dirty="0" smtClean="0">
                  <a:solidFill>
                    <a:srgbClr val="002364"/>
                  </a:solidFill>
                </a:rPr>
                <a:t>&amp; </a:t>
              </a:r>
              <a:r>
                <a:rPr lang="fr-FR" sz="1400" b="0" dirty="0" err="1" smtClean="0">
                  <a:solidFill>
                    <a:srgbClr val="002364"/>
                  </a:solidFill>
                </a:rPr>
                <a:t>Big</a:t>
              </a:r>
              <a:r>
                <a:rPr lang="fr-FR" sz="1400" b="0" dirty="0" smtClean="0">
                  <a:solidFill>
                    <a:srgbClr val="002364"/>
                  </a:solidFill>
                </a:rPr>
                <a:t> Data</a:t>
              </a:r>
              <a:endParaRPr lang="fr-FR" sz="1400" b="0" dirty="0" smtClean="0"/>
            </a:p>
          </p:txBody>
        </p:sp>
        <p:sp>
          <p:nvSpPr>
            <p:cNvPr id="3" name="Flèche vers le bas 2"/>
            <p:cNvSpPr/>
            <p:nvPr/>
          </p:nvSpPr>
          <p:spPr>
            <a:xfrm>
              <a:off x="1979712" y="2420888"/>
              <a:ext cx="936104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space réservé du contenu 2"/>
            <p:cNvSpPr txBox="1">
              <a:spLocks/>
            </p:cNvSpPr>
            <p:nvPr/>
          </p:nvSpPr>
          <p:spPr bwMode="gray">
            <a:xfrm>
              <a:off x="1619672" y="2708920"/>
              <a:ext cx="1440160" cy="100811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15900" indent="-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Arial" charset="0"/>
                <a:buChar char="►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358775" indent="-1428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Char char=""/>
                <a:defRPr sz="16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3587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504000" indent="-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SzPct val="60000"/>
                <a:buFont typeface="Wingdings" panose="05000000000000000000" pitchFamily="2" charset="2"/>
                <a:buChar char="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smtClean="0"/>
                <a:t>Cross-</a:t>
              </a:r>
              <a:r>
                <a:rPr lang="fr-FR" sz="1100" b="0" dirty="0" err="1" smtClean="0"/>
                <a:t>selling</a:t>
              </a:r>
              <a:r>
                <a:rPr lang="fr-FR" sz="1100" b="0" dirty="0" smtClean="0"/>
                <a:t> / Up-</a:t>
              </a:r>
              <a:r>
                <a:rPr lang="fr-FR" sz="1100" b="0" dirty="0" err="1" smtClean="0"/>
                <a:t>selling</a:t>
              </a:r>
              <a:r>
                <a:rPr lang="fr-FR" sz="1100" b="0" dirty="0" smtClean="0"/>
                <a:t>, </a:t>
              </a:r>
            </a:p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smtClean="0"/>
                <a:t>Business </a:t>
              </a:r>
              <a:r>
                <a:rPr lang="fr-FR" sz="1100" b="0" dirty="0" err="1" smtClean="0"/>
                <a:t>developement</a:t>
              </a:r>
              <a:endParaRPr lang="fr-FR" sz="1100" b="0" dirty="0" smtClean="0"/>
            </a:p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err="1" smtClean="0"/>
                <a:t>Channels</a:t>
              </a:r>
              <a:endParaRPr lang="fr-FR" sz="1100" b="0" dirty="0" smtClean="0"/>
            </a:p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endParaRPr lang="fr-FR" sz="1100" b="0" dirty="0" smtClean="0"/>
            </a:p>
          </p:txBody>
        </p:sp>
        <p:sp>
          <p:nvSpPr>
            <p:cNvPr id="27" name="Espace réservé du contenu 2"/>
            <p:cNvSpPr txBox="1">
              <a:spLocks/>
            </p:cNvSpPr>
            <p:nvPr/>
          </p:nvSpPr>
          <p:spPr bwMode="gray">
            <a:xfrm>
              <a:off x="1619672" y="3643489"/>
              <a:ext cx="1440160" cy="57606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15900" indent="-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Arial" charset="0"/>
                <a:buChar char="►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358775" indent="-1428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Char char=""/>
                <a:defRPr sz="16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3587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504000" indent="-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SzPct val="60000"/>
                <a:buFont typeface="Wingdings" panose="05000000000000000000" pitchFamily="2" charset="2"/>
                <a:buChar char="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smtClean="0"/>
                <a:t>Pricing </a:t>
              </a:r>
              <a:r>
                <a:rPr lang="fr-FR" sz="1100" b="0" dirty="0" err="1" smtClean="0"/>
                <a:t>models</a:t>
              </a:r>
              <a:endParaRPr lang="fr-FR" sz="1100" b="0" dirty="0" smtClean="0"/>
            </a:p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/>
                <a:t>Price </a:t>
              </a:r>
              <a:r>
                <a:rPr lang="fr-FR" sz="1100" b="0" dirty="0" err="1" smtClean="0"/>
                <a:t>elasticity</a:t>
              </a:r>
              <a:endParaRPr lang="fr-FR" sz="1100" b="0" dirty="0" smtClean="0"/>
            </a:p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smtClean="0"/>
                <a:t>Segmentation…</a:t>
              </a:r>
            </a:p>
          </p:txBody>
        </p:sp>
        <p:sp>
          <p:nvSpPr>
            <p:cNvPr id="28" name="Espace réservé du contenu 2"/>
            <p:cNvSpPr txBox="1">
              <a:spLocks/>
            </p:cNvSpPr>
            <p:nvPr/>
          </p:nvSpPr>
          <p:spPr bwMode="gray">
            <a:xfrm>
              <a:off x="1619672" y="4470421"/>
              <a:ext cx="1800200" cy="76232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15900" indent="-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Arial" charset="0"/>
                <a:buChar char="►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358775" indent="-1428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Char char=""/>
                <a:defRPr sz="16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3587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504000" indent="-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SzPct val="60000"/>
                <a:buFont typeface="Wingdings" panose="05000000000000000000" pitchFamily="2" charset="2"/>
                <a:buChar char="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err="1" smtClean="0"/>
                <a:t>Fraud</a:t>
              </a:r>
              <a:r>
                <a:rPr lang="fr-FR" sz="1100" b="0" dirty="0" smtClean="0"/>
                <a:t> </a:t>
              </a:r>
              <a:r>
                <a:rPr lang="fr-FR" sz="1100" b="0" dirty="0" err="1" smtClean="0"/>
                <a:t>detection</a:t>
              </a:r>
              <a:endParaRPr lang="fr-FR" sz="1100" b="0" dirty="0" smtClean="0"/>
            </a:p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/>
                <a:t>Customer </a:t>
              </a:r>
              <a:r>
                <a:rPr lang="fr-FR" sz="1100" b="0" dirty="0" smtClean="0"/>
                <a:t>complaints</a:t>
              </a:r>
            </a:p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smtClean="0"/>
                <a:t> </a:t>
              </a:r>
              <a:r>
                <a:rPr lang="fr-FR" sz="1100" b="0" dirty="0" err="1" smtClean="0"/>
                <a:t>Churns</a:t>
              </a:r>
              <a:endParaRPr lang="fr-FR" sz="1100" b="0" dirty="0" smtClean="0"/>
            </a:p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smtClean="0"/>
                <a:t>Client </a:t>
              </a:r>
              <a:r>
                <a:rPr lang="fr-FR" sz="1100" b="0" dirty="0" err="1" smtClean="0"/>
                <a:t>Experience</a:t>
              </a:r>
              <a:r>
                <a:rPr lang="fr-FR" sz="1100" b="0" dirty="0" smtClean="0"/>
                <a:t> (UX)</a:t>
              </a:r>
            </a:p>
          </p:txBody>
        </p:sp>
        <p:sp>
          <p:nvSpPr>
            <p:cNvPr id="29" name="Espace réservé du contenu 2"/>
            <p:cNvSpPr txBox="1">
              <a:spLocks/>
            </p:cNvSpPr>
            <p:nvPr/>
          </p:nvSpPr>
          <p:spPr bwMode="gray">
            <a:xfrm>
              <a:off x="1619672" y="5373388"/>
              <a:ext cx="1800200" cy="52418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15900" indent="-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Arial" charset="0"/>
                <a:buChar char="►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358775" indent="-1428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Char char=""/>
                <a:defRPr sz="16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3587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504000" indent="-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SzPct val="60000"/>
                <a:buFont typeface="Wingdings" panose="05000000000000000000" pitchFamily="2" charset="2"/>
                <a:buChar char="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/>
                <a:t>Capital allocation </a:t>
              </a:r>
              <a:r>
                <a:rPr lang="fr-FR" sz="1100" b="0" dirty="0" err="1" smtClean="0"/>
                <a:t>strategy</a:t>
              </a:r>
              <a:endParaRPr lang="fr-FR" sz="1100" b="0" dirty="0" smtClean="0"/>
            </a:p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err="1" smtClean="0"/>
                <a:t>Yields</a:t>
              </a:r>
              <a:r>
                <a:rPr lang="fr-FR" sz="1100" b="0" dirty="0" smtClean="0"/>
                <a:t> (return) </a:t>
              </a:r>
              <a:r>
                <a:rPr lang="fr-FR" sz="1100" b="0" dirty="0" err="1" smtClean="0"/>
                <a:t>prediction</a:t>
              </a:r>
              <a:endParaRPr lang="fr-FR" sz="1100" b="0" dirty="0" smtClean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059398" y="925812"/>
            <a:ext cx="2168786" cy="3421567"/>
            <a:chOff x="3267310" y="1492064"/>
            <a:chExt cx="1664730" cy="3421567"/>
          </a:xfrm>
        </p:grpSpPr>
        <p:sp>
          <p:nvSpPr>
            <p:cNvPr id="13" name="Espace réservé du contenu 2"/>
            <p:cNvSpPr txBox="1">
              <a:spLocks/>
            </p:cNvSpPr>
            <p:nvPr/>
          </p:nvSpPr>
          <p:spPr bwMode="gray">
            <a:xfrm>
              <a:off x="3275856" y="1492064"/>
              <a:ext cx="1647637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0" tIns="0" rIns="0" bIns="0" rtlCol="0" anchor="t" anchorCtr="0">
              <a:noAutofit/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15900" indent="-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Arial" charset="0"/>
                <a:buChar char="►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358775" indent="-1428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Char char=""/>
                <a:defRPr sz="16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3587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504000" indent="-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SzPct val="60000"/>
                <a:buFont typeface="Wingdings" panose="05000000000000000000" pitchFamily="2" charset="2"/>
                <a:buChar char="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 eaLnBrk="1" hangingPunct="1">
                <a:buNone/>
                <a:defRPr/>
              </a:pPr>
              <a:r>
                <a:rPr lang="fr-FR" sz="1400" b="0" dirty="0" err="1" smtClean="0">
                  <a:solidFill>
                    <a:srgbClr val="002364"/>
                  </a:solidFill>
                </a:rPr>
                <a:t>Blockchain</a:t>
              </a:r>
              <a:endParaRPr lang="fr-FR" sz="1400" b="0" dirty="0" smtClean="0"/>
            </a:p>
          </p:txBody>
        </p:sp>
        <p:sp>
          <p:nvSpPr>
            <p:cNvPr id="18" name="Flèche vers le bas 17"/>
            <p:cNvSpPr/>
            <p:nvPr/>
          </p:nvSpPr>
          <p:spPr>
            <a:xfrm>
              <a:off x="3623710" y="2258514"/>
              <a:ext cx="936104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space réservé du contenu 2"/>
            <p:cNvSpPr txBox="1">
              <a:spLocks/>
            </p:cNvSpPr>
            <p:nvPr/>
          </p:nvSpPr>
          <p:spPr bwMode="gray">
            <a:xfrm>
              <a:off x="3275856" y="3571750"/>
              <a:ext cx="1656184" cy="77863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15900" indent="-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Arial" charset="0"/>
                <a:buChar char="►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358775" indent="-1428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Char char=""/>
                <a:defRPr sz="16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3587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504000" indent="-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SzPct val="60000"/>
                <a:buFont typeface="Wingdings" panose="05000000000000000000" pitchFamily="2" charset="2"/>
                <a:buChar char="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err="1" smtClean="0"/>
                <a:t>Securing</a:t>
              </a:r>
              <a:r>
                <a:rPr lang="fr-FR" sz="1100" b="0" dirty="0" smtClean="0"/>
                <a:t> flow transactions</a:t>
              </a:r>
            </a:p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smtClean="0"/>
                <a:t>Value Chain </a:t>
              </a:r>
              <a:r>
                <a:rPr lang="fr-FR" sz="1100" b="0" dirty="0" err="1" smtClean="0"/>
                <a:t>digitization</a:t>
              </a:r>
              <a:r>
                <a:rPr lang="fr-FR" sz="1100" b="0" dirty="0" smtClean="0"/>
                <a:t> </a:t>
              </a:r>
            </a:p>
          </p:txBody>
        </p:sp>
        <p:sp>
          <p:nvSpPr>
            <p:cNvPr id="31" name="Espace réservé du contenu 2"/>
            <p:cNvSpPr txBox="1">
              <a:spLocks/>
            </p:cNvSpPr>
            <p:nvPr/>
          </p:nvSpPr>
          <p:spPr bwMode="gray">
            <a:xfrm>
              <a:off x="3267310" y="4422394"/>
              <a:ext cx="1656184" cy="491237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15900" indent="-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Arial" charset="0"/>
                <a:buChar char="►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358775" indent="-1428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Char char=""/>
                <a:defRPr sz="16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3587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504000" indent="-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SzPct val="60000"/>
                <a:buFont typeface="Wingdings" panose="05000000000000000000" pitchFamily="2" charset="2"/>
                <a:buChar char="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err="1" smtClean="0"/>
                <a:t>Process</a:t>
              </a:r>
              <a:r>
                <a:rPr lang="fr-FR" sz="1100" b="0" dirty="0" smtClean="0"/>
                <a:t> automation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394493" y="908720"/>
            <a:ext cx="2197768" cy="3538204"/>
            <a:chOff x="4923494" y="1474972"/>
            <a:chExt cx="1684956" cy="3538204"/>
          </a:xfrm>
        </p:grpSpPr>
        <p:sp>
          <p:nvSpPr>
            <p:cNvPr id="14" name="Espace réservé du contenu 2"/>
            <p:cNvSpPr txBox="1">
              <a:spLocks/>
            </p:cNvSpPr>
            <p:nvPr/>
          </p:nvSpPr>
          <p:spPr bwMode="gray">
            <a:xfrm>
              <a:off x="4923494" y="1474972"/>
              <a:ext cx="1684956" cy="7200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vert="horz" lIns="0" tIns="0" rIns="0" bIns="0" rtlCol="0" anchor="t" anchorCtr="0">
              <a:noAutofit/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15900" indent="-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Arial" charset="0"/>
                <a:buChar char="►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358775" indent="-1428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Char char=""/>
                <a:defRPr sz="16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3587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504000" indent="-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SzPct val="60000"/>
                <a:buFont typeface="Wingdings" panose="05000000000000000000" pitchFamily="2" charset="2"/>
                <a:buChar char="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 eaLnBrk="1" hangingPunct="1">
                <a:buNone/>
                <a:defRPr/>
              </a:pPr>
              <a:r>
                <a:rPr lang="fr-FR" sz="1400" b="0" dirty="0">
                  <a:solidFill>
                    <a:srgbClr val="002364"/>
                  </a:solidFill>
                </a:rPr>
                <a:t> Internet of </a:t>
              </a:r>
              <a:r>
                <a:rPr lang="fr-FR" sz="1400" b="0" dirty="0" err="1" smtClean="0">
                  <a:solidFill>
                    <a:srgbClr val="002364"/>
                  </a:solidFill>
                </a:rPr>
                <a:t>Things</a:t>
              </a:r>
              <a:r>
                <a:rPr lang="fr-FR" sz="1400" b="0" dirty="0" smtClean="0">
                  <a:solidFill>
                    <a:srgbClr val="002364"/>
                  </a:solidFill>
                </a:rPr>
                <a:t> (</a:t>
              </a:r>
              <a:r>
                <a:rPr lang="fr-FR" sz="1400" b="0" dirty="0" err="1" smtClean="0">
                  <a:solidFill>
                    <a:srgbClr val="002364"/>
                  </a:solidFill>
                </a:rPr>
                <a:t>IoT</a:t>
              </a:r>
              <a:r>
                <a:rPr lang="fr-FR" sz="1400" b="0" dirty="0" smtClean="0">
                  <a:solidFill>
                    <a:srgbClr val="002364"/>
                  </a:solidFill>
                </a:rPr>
                <a:t>)</a:t>
              </a:r>
              <a:endParaRPr lang="fr-FR" sz="1400" b="0" dirty="0" smtClean="0"/>
            </a:p>
          </p:txBody>
        </p:sp>
        <p:sp>
          <p:nvSpPr>
            <p:cNvPr id="19" name="Flèche vers le bas 18"/>
            <p:cNvSpPr/>
            <p:nvPr/>
          </p:nvSpPr>
          <p:spPr>
            <a:xfrm>
              <a:off x="5212508" y="2241422"/>
              <a:ext cx="936104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space réservé du contenu 2"/>
            <p:cNvSpPr txBox="1">
              <a:spLocks/>
            </p:cNvSpPr>
            <p:nvPr/>
          </p:nvSpPr>
          <p:spPr bwMode="gray">
            <a:xfrm>
              <a:off x="4932040" y="2708920"/>
              <a:ext cx="1440160" cy="100811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15900" indent="-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Arial" charset="0"/>
                <a:buChar char="►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358775" indent="-1428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Char char=""/>
                <a:defRPr sz="16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3587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504000" indent="-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SzPct val="60000"/>
                <a:buFont typeface="Wingdings" panose="05000000000000000000" pitchFamily="2" charset="2"/>
                <a:buChar char="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err="1" smtClean="0"/>
                <a:t>Behavioural</a:t>
              </a:r>
              <a:r>
                <a:rPr lang="fr-FR" sz="1100" b="0" dirty="0" smtClean="0"/>
                <a:t> </a:t>
              </a:r>
              <a:r>
                <a:rPr lang="fr-FR" sz="1100" b="0" dirty="0" err="1" smtClean="0"/>
                <a:t>detection</a:t>
              </a:r>
              <a:endParaRPr lang="fr-FR" sz="1100" b="0" dirty="0" smtClean="0"/>
            </a:p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smtClean="0"/>
                <a:t>Usage-</a:t>
              </a:r>
              <a:r>
                <a:rPr lang="fr-FR" sz="1100" b="0" dirty="0" err="1" smtClean="0"/>
                <a:t>based</a:t>
              </a:r>
              <a:endParaRPr lang="fr-FR" sz="1100" b="0" dirty="0" smtClean="0"/>
            </a:p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err="1" smtClean="0"/>
                <a:t>Risk</a:t>
              </a:r>
              <a:r>
                <a:rPr lang="fr-FR" sz="1100" b="0" dirty="0" smtClean="0"/>
                <a:t> </a:t>
              </a:r>
              <a:r>
                <a:rPr lang="fr-FR" sz="1100" b="0" dirty="0" err="1" smtClean="0"/>
                <a:t>prevention</a:t>
              </a:r>
              <a:endParaRPr lang="fr-FR" sz="1100" b="0" dirty="0" smtClean="0"/>
            </a:p>
          </p:txBody>
        </p:sp>
        <p:sp>
          <p:nvSpPr>
            <p:cNvPr id="33" name="Espace réservé du contenu 2"/>
            <p:cNvSpPr txBox="1">
              <a:spLocks/>
            </p:cNvSpPr>
            <p:nvPr/>
          </p:nvSpPr>
          <p:spPr bwMode="gray">
            <a:xfrm>
              <a:off x="4949132" y="3560830"/>
              <a:ext cx="1567084" cy="80427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15900" indent="-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Arial" charset="0"/>
                <a:buChar char="►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358775" indent="-1428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Char char=""/>
                <a:defRPr sz="16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3587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504000" indent="-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SzPct val="60000"/>
                <a:buFont typeface="Wingdings" panose="05000000000000000000" pitchFamily="2" charset="2"/>
                <a:buChar char="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err="1" smtClean="0"/>
                <a:t>Customization</a:t>
              </a:r>
              <a:r>
                <a:rPr lang="fr-FR" sz="1100" b="0" dirty="0" smtClean="0"/>
                <a:t> </a:t>
              </a:r>
              <a:r>
                <a:rPr lang="fr-FR" sz="1100" b="0" dirty="0"/>
                <a:t>of </a:t>
              </a:r>
              <a:r>
                <a:rPr lang="fr-FR" sz="1100" b="0" dirty="0" err="1"/>
                <a:t>customer</a:t>
              </a:r>
              <a:r>
                <a:rPr lang="fr-FR" sz="1100" b="0" dirty="0"/>
                <a:t> relations</a:t>
              </a:r>
              <a:endParaRPr lang="fr-FR" sz="1100" b="0" dirty="0" smtClean="0"/>
            </a:p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en-US" sz="1100" b="0" dirty="0"/>
                <a:t>Reduction of risk </a:t>
              </a:r>
              <a:r>
                <a:rPr lang="en-US" sz="1100" b="0" dirty="0" smtClean="0"/>
                <a:t>profiles</a:t>
              </a:r>
              <a:endParaRPr lang="en-US" sz="1100" b="0" dirty="0"/>
            </a:p>
          </p:txBody>
        </p:sp>
        <p:sp>
          <p:nvSpPr>
            <p:cNvPr id="34" name="Espace réservé du contenu 2"/>
            <p:cNvSpPr txBox="1">
              <a:spLocks/>
            </p:cNvSpPr>
            <p:nvPr/>
          </p:nvSpPr>
          <p:spPr bwMode="gray">
            <a:xfrm>
              <a:off x="4952266" y="4379664"/>
              <a:ext cx="1656184" cy="63351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15900" indent="-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Arial" charset="0"/>
                <a:buChar char="►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358775" indent="-1428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Char char=""/>
                <a:defRPr sz="16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3587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504000" indent="-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SzPct val="60000"/>
                <a:buFont typeface="Wingdings" panose="05000000000000000000" pitchFamily="2" charset="2"/>
                <a:buChar char="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err="1"/>
                <a:t>Preventive</a:t>
              </a:r>
              <a:r>
                <a:rPr lang="fr-FR" sz="1100" b="0" dirty="0"/>
                <a:t> actions</a:t>
              </a:r>
            </a:p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err="1" smtClean="0"/>
                <a:t>Fraud</a:t>
              </a:r>
              <a:r>
                <a:rPr lang="fr-FR" sz="1100" b="0" dirty="0" smtClean="0"/>
                <a:t> control</a:t>
              </a:r>
            </a:p>
            <a:p>
              <a:pPr lvl="1" eaLnBrk="1" hangingPunct="1">
                <a:buFont typeface="Wingdings" panose="05000000000000000000" pitchFamily="2" charset="2"/>
                <a:buChar char="q"/>
                <a:defRPr/>
              </a:pPr>
              <a:r>
                <a:rPr lang="fr-FR" sz="1100" b="0" dirty="0" smtClean="0"/>
                <a:t>Auto </a:t>
              </a:r>
              <a:r>
                <a:rPr lang="fr-FR" sz="1100" b="0" dirty="0" err="1" smtClean="0"/>
                <a:t>regulation</a:t>
              </a:r>
              <a:endParaRPr lang="fr-FR" sz="1100" b="0" dirty="0" smtClean="0"/>
            </a:p>
          </p:txBody>
        </p:sp>
      </p:grpSp>
      <p:cxnSp>
        <p:nvCxnSpPr>
          <p:cNvPr id="6" name="Connecteur droit 5"/>
          <p:cNvCxnSpPr/>
          <p:nvPr/>
        </p:nvCxnSpPr>
        <p:spPr>
          <a:xfrm flipV="1">
            <a:off x="1619672" y="2813608"/>
            <a:ext cx="6972589" cy="10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1619672" y="3726843"/>
            <a:ext cx="6972589" cy="2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1619672" y="4625124"/>
            <a:ext cx="6972589" cy="21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space réservé du contenu 2"/>
          <p:cNvSpPr txBox="1">
            <a:spLocks/>
          </p:cNvSpPr>
          <p:nvPr/>
        </p:nvSpPr>
        <p:spPr bwMode="gray">
          <a:xfrm>
            <a:off x="539552" y="5733256"/>
            <a:ext cx="8208912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itchFamily="2" charset="2"/>
              <a:buChar char="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587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50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"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>
              <a:defRPr/>
            </a:pPr>
            <a:r>
              <a:rPr lang="en-US" sz="1400" dirty="0" smtClean="0">
                <a:solidFill>
                  <a:srgbClr val="002364"/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rgbClr val="002364"/>
                </a:solidFill>
              </a:rPr>
              <a:t>Drones (real-time analysis, video, new </a:t>
            </a:r>
            <a:r>
              <a:rPr lang="en-US" sz="1400" dirty="0" err="1" smtClean="0">
                <a:solidFill>
                  <a:srgbClr val="002364"/>
                </a:solidFill>
              </a:rPr>
              <a:t>datas</a:t>
            </a:r>
            <a:r>
              <a:rPr lang="en-US" sz="1400" dirty="0" smtClean="0">
                <a:solidFill>
                  <a:srgbClr val="002364"/>
                </a:solidFill>
              </a:rPr>
              <a:t>…), </a:t>
            </a:r>
          </a:p>
          <a:p>
            <a:pPr lvl="2" algn="just">
              <a:defRPr/>
            </a:pPr>
            <a:r>
              <a:rPr lang="en-US" sz="1400" dirty="0" smtClean="0">
                <a:solidFill>
                  <a:srgbClr val="002364"/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rgbClr val="002364"/>
                </a:solidFill>
              </a:rPr>
              <a:t>New payment system (Pay by use, reduced transaction delay…)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7425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775" y="224508"/>
            <a:ext cx="8426450" cy="396180"/>
          </a:xfrm>
        </p:spPr>
        <p:txBody>
          <a:bodyPr/>
          <a:lstStyle/>
          <a:p>
            <a:r>
              <a:rPr lang="en-US" dirty="0" err="1" smtClean="0"/>
              <a:t>Data’Lab</a:t>
            </a:r>
            <a:r>
              <a:rPr lang="en-US" dirty="0"/>
              <a:t> or a 4-step dynamic</a:t>
            </a:r>
            <a:r>
              <a:rPr lang="en-US" dirty="0" smtClean="0"/>
              <a:t>…</a:t>
            </a:r>
            <a:endParaRPr lang="fr-FR" sz="2000" b="0" i="1" dirty="0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604448" y="6343923"/>
            <a:ext cx="322263" cy="3254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9BA613-F6AC-4BA8-B2D3-CF999DB2DE3F}" type="slidenum">
              <a:rPr lang="fr-FR" smtClean="0">
                <a:solidFill>
                  <a:srgbClr val="002364"/>
                </a:solidFill>
              </a:rPr>
              <a:pPr>
                <a:defRPr/>
              </a:pPr>
              <a:t>7</a:t>
            </a:fld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gray">
          <a:xfrm>
            <a:off x="395536" y="1052736"/>
            <a:ext cx="39604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itchFamily="2" charset="2"/>
              <a:buChar char="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587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50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"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8800" lvl="2" indent="-342900" algn="just">
              <a:buFont typeface="+mj-lt"/>
              <a:buAutoNum type="arabicPeriod"/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Imagine the business/use case</a:t>
            </a:r>
          </a:p>
          <a:p>
            <a:pPr marL="701675" lvl="3" indent="-342900" algn="just">
              <a:buFont typeface="Wingdings" panose="05000000000000000000" pitchFamily="2" charset="2"/>
              <a:buChar char="q"/>
              <a:defRPr/>
            </a:pPr>
            <a:r>
              <a:rPr lang="en-US" sz="1400" dirty="0" smtClean="0">
                <a:solidFill>
                  <a:srgbClr val="002364"/>
                </a:solidFill>
              </a:rPr>
              <a:t>Be pragmatic : aiming </a:t>
            </a:r>
            <a:r>
              <a:rPr lang="en-US" sz="1400" dirty="0">
                <a:solidFill>
                  <a:srgbClr val="002364"/>
                </a:solidFill>
              </a:rPr>
              <a:t>for quick win </a:t>
            </a:r>
            <a:r>
              <a:rPr lang="en-US" sz="1400" dirty="0" smtClean="0">
                <a:solidFill>
                  <a:srgbClr val="002364"/>
                </a:solidFill>
              </a:rPr>
              <a:t>first!</a:t>
            </a:r>
          </a:p>
          <a:p>
            <a:pPr marL="701675" lvl="3" indent="-342900" algn="just">
              <a:buFont typeface="Wingdings" panose="05000000000000000000" pitchFamily="2" charset="2"/>
              <a:buChar char="q"/>
              <a:defRPr/>
            </a:pPr>
            <a:r>
              <a:rPr lang="en-US" sz="1400" dirty="0" smtClean="0">
                <a:solidFill>
                  <a:srgbClr val="002364"/>
                </a:solidFill>
              </a:rPr>
              <a:t>Define </a:t>
            </a:r>
            <a:r>
              <a:rPr lang="en-US" sz="1400" dirty="0" err="1" smtClean="0">
                <a:solidFill>
                  <a:srgbClr val="002364"/>
                </a:solidFill>
              </a:rPr>
              <a:t>relevants</a:t>
            </a:r>
            <a:r>
              <a:rPr lang="en-US" sz="1400" dirty="0" smtClean="0">
                <a:solidFill>
                  <a:srgbClr val="002364"/>
                </a:solidFill>
              </a:rPr>
              <a:t> KPIs</a:t>
            </a:r>
            <a:endParaRPr lang="fr-FR" sz="1400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gray">
          <a:xfrm>
            <a:off x="395536" y="1988840"/>
            <a:ext cx="3960440" cy="1224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itchFamily="2" charset="2"/>
              <a:buChar char="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587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50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"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8800" lvl="2" indent="-342900" algn="just">
              <a:buFont typeface="+mj-lt"/>
              <a:buAutoNum type="arabicPeriod" startAt="2"/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Materialize </a:t>
            </a:r>
          </a:p>
          <a:p>
            <a:pPr marL="701675" lvl="3" indent="-342900" algn="just">
              <a:buFont typeface="Wingdings" panose="05000000000000000000" pitchFamily="2" charset="2"/>
              <a:buChar char="q"/>
              <a:defRPr/>
            </a:pPr>
            <a:r>
              <a:rPr lang="en-US" sz="1400" dirty="0" smtClean="0">
                <a:solidFill>
                  <a:srgbClr val="002364"/>
                </a:solidFill>
              </a:rPr>
              <a:t>Forming </a:t>
            </a:r>
            <a:r>
              <a:rPr lang="en-US" sz="1400" dirty="0">
                <a:solidFill>
                  <a:srgbClr val="002364"/>
                </a:solidFill>
              </a:rPr>
              <a:t>a </a:t>
            </a:r>
            <a:r>
              <a:rPr lang="en-US" sz="1400" dirty="0" smtClean="0">
                <a:solidFill>
                  <a:srgbClr val="002364"/>
                </a:solidFill>
              </a:rPr>
              <a:t>Squad </a:t>
            </a:r>
            <a:r>
              <a:rPr lang="en-US" sz="1400" dirty="0">
                <a:solidFill>
                  <a:srgbClr val="002364"/>
                </a:solidFill>
              </a:rPr>
              <a:t>(multidisciplinary team</a:t>
            </a:r>
            <a:r>
              <a:rPr lang="en-US" sz="1400" dirty="0" smtClean="0">
                <a:solidFill>
                  <a:srgbClr val="002364"/>
                </a:solidFill>
              </a:rPr>
              <a:t>)</a:t>
            </a:r>
          </a:p>
          <a:p>
            <a:pPr marL="701675" lvl="3" indent="-342900" algn="just">
              <a:buFont typeface="Wingdings" panose="05000000000000000000" pitchFamily="2" charset="2"/>
              <a:buChar char="q"/>
              <a:defRPr/>
            </a:pPr>
            <a:r>
              <a:rPr lang="en-US" sz="1400" dirty="0" smtClean="0">
                <a:solidFill>
                  <a:srgbClr val="002364"/>
                </a:solidFill>
              </a:rPr>
              <a:t>Structuring </a:t>
            </a:r>
            <a:r>
              <a:rPr lang="en-US" sz="1400" dirty="0">
                <a:solidFill>
                  <a:srgbClr val="002364"/>
                </a:solidFill>
              </a:rPr>
              <a:t>the project</a:t>
            </a:r>
          </a:p>
          <a:p>
            <a:pPr marL="701675" lvl="3" indent="-342900" algn="just">
              <a:buFont typeface="Wingdings" panose="05000000000000000000" pitchFamily="2" charset="2"/>
              <a:buChar char="q"/>
              <a:defRPr/>
            </a:pPr>
            <a:r>
              <a:rPr lang="en-US" sz="1400" dirty="0" smtClean="0">
                <a:solidFill>
                  <a:srgbClr val="002364"/>
                </a:solidFill>
              </a:rPr>
              <a:t>Choose tools</a:t>
            </a:r>
            <a:endParaRPr lang="en-US" sz="1400" dirty="0">
              <a:solidFill>
                <a:srgbClr val="002364"/>
              </a:solidFill>
            </a:endParaRPr>
          </a:p>
          <a:p>
            <a:pPr marL="701675" lvl="3" indent="-342900" algn="just">
              <a:buFont typeface="Wingdings" panose="05000000000000000000" pitchFamily="2" charset="2"/>
              <a:buChar char="q"/>
              <a:defRPr/>
            </a:pPr>
            <a:r>
              <a:rPr lang="en-US" sz="1400" dirty="0" smtClean="0">
                <a:solidFill>
                  <a:srgbClr val="002364"/>
                </a:solidFill>
              </a:rPr>
              <a:t>Collect </a:t>
            </a:r>
            <a:r>
              <a:rPr lang="en-US" sz="1400" dirty="0">
                <a:solidFill>
                  <a:srgbClr val="002364"/>
                </a:solidFill>
              </a:rPr>
              <a:t>internal and external </a:t>
            </a:r>
            <a:r>
              <a:rPr lang="en-US" sz="1400" dirty="0" smtClean="0">
                <a:solidFill>
                  <a:srgbClr val="002364"/>
                </a:solidFill>
              </a:rPr>
              <a:t>data</a:t>
            </a:r>
          </a:p>
          <a:p>
            <a:pPr marL="701675" lvl="3" indent="-342900" algn="just">
              <a:buFont typeface="Wingdings" panose="05000000000000000000" pitchFamily="2" charset="2"/>
              <a:buChar char="q"/>
              <a:defRPr/>
            </a:pPr>
            <a:endParaRPr lang="fr-FR" sz="1400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gray">
          <a:xfrm>
            <a:off x="395536" y="3284984"/>
            <a:ext cx="3960440" cy="1224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itchFamily="2" charset="2"/>
              <a:buChar char="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587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50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"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8800" lvl="2" indent="-342900" algn="just">
              <a:buFont typeface="+mj-lt"/>
              <a:buAutoNum type="arabicPeriod" startAt="3"/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Explore </a:t>
            </a:r>
          </a:p>
          <a:p>
            <a:pPr marL="701675" lvl="3" indent="-342900" algn="just">
              <a:buFont typeface="Wingdings" panose="05000000000000000000" pitchFamily="2" charset="2"/>
              <a:buChar char="q"/>
              <a:defRPr/>
            </a:pPr>
            <a:r>
              <a:rPr lang="en-US" sz="1400" dirty="0" smtClean="0">
                <a:solidFill>
                  <a:srgbClr val="002364"/>
                </a:solidFill>
              </a:rPr>
              <a:t>Realize Proof of Concept</a:t>
            </a:r>
            <a:endParaRPr lang="en-US" sz="1400" dirty="0">
              <a:solidFill>
                <a:srgbClr val="002364"/>
              </a:solidFill>
            </a:endParaRPr>
          </a:p>
          <a:p>
            <a:pPr marL="701675" lvl="3" indent="-342900" algn="just">
              <a:buFont typeface="Wingdings" panose="05000000000000000000" pitchFamily="2" charset="2"/>
              <a:buChar char="q"/>
              <a:defRPr/>
            </a:pPr>
            <a:r>
              <a:rPr lang="en-US" sz="1400" dirty="0" smtClean="0">
                <a:solidFill>
                  <a:srgbClr val="002364"/>
                </a:solidFill>
              </a:rPr>
              <a:t>Data </a:t>
            </a:r>
            <a:r>
              <a:rPr lang="en-US" sz="1400" dirty="0" err="1" smtClean="0">
                <a:solidFill>
                  <a:srgbClr val="002364"/>
                </a:solidFill>
              </a:rPr>
              <a:t>viz</a:t>
            </a:r>
            <a:r>
              <a:rPr lang="en-US" sz="1400" dirty="0" smtClean="0">
                <a:solidFill>
                  <a:srgbClr val="002364"/>
                </a:solidFill>
              </a:rPr>
              <a:t> (view </a:t>
            </a:r>
            <a:r>
              <a:rPr lang="en-US" sz="1400" dirty="0">
                <a:solidFill>
                  <a:srgbClr val="002364"/>
                </a:solidFill>
              </a:rPr>
              <a:t>the </a:t>
            </a:r>
            <a:r>
              <a:rPr lang="en-US" sz="1400" dirty="0" smtClean="0">
                <a:solidFill>
                  <a:srgbClr val="002364"/>
                </a:solidFill>
              </a:rPr>
              <a:t>results)</a:t>
            </a:r>
            <a:endParaRPr lang="en-US" sz="1400" dirty="0">
              <a:solidFill>
                <a:srgbClr val="002364"/>
              </a:solidFill>
            </a:endParaRPr>
          </a:p>
          <a:p>
            <a:pPr marL="701675" lvl="3" indent="-342900" algn="just">
              <a:buFont typeface="Wingdings" panose="05000000000000000000" pitchFamily="2" charset="2"/>
              <a:buChar char="q"/>
              <a:defRPr/>
            </a:pPr>
            <a:r>
              <a:rPr lang="en-US" sz="1400" dirty="0" smtClean="0">
                <a:solidFill>
                  <a:srgbClr val="002364"/>
                </a:solidFill>
              </a:rPr>
              <a:t>Provide valuable insights</a:t>
            </a:r>
            <a:endParaRPr lang="en-US" sz="1400" dirty="0">
              <a:solidFill>
                <a:srgbClr val="002364"/>
              </a:solidFill>
            </a:endParaRPr>
          </a:p>
          <a:p>
            <a:pPr marL="701675" lvl="3" indent="-342900" algn="just">
              <a:buFont typeface="Wingdings" panose="05000000000000000000" pitchFamily="2" charset="2"/>
              <a:buChar char="q"/>
              <a:defRPr/>
            </a:pPr>
            <a:r>
              <a:rPr lang="en-US" sz="1400" dirty="0" smtClean="0">
                <a:solidFill>
                  <a:srgbClr val="002364"/>
                </a:solidFill>
              </a:rPr>
              <a:t>Share with </a:t>
            </a:r>
            <a:r>
              <a:rPr lang="en-US" sz="1400" dirty="0">
                <a:solidFill>
                  <a:srgbClr val="002364"/>
                </a:solidFill>
              </a:rPr>
              <a:t>experts</a:t>
            </a:r>
            <a:endParaRPr lang="fr-FR" sz="1400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395536" y="4581128"/>
            <a:ext cx="3960440" cy="1224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itchFamily="2" charset="2"/>
              <a:buChar char="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587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50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"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8800" lvl="2" indent="-342900" algn="just">
              <a:buFont typeface="+mj-lt"/>
              <a:buAutoNum type="arabicPeriod" startAt="4"/>
              <a:defRPr/>
            </a:pPr>
            <a:r>
              <a:rPr lang="en-US" sz="1400" b="1" dirty="0">
                <a:solidFill>
                  <a:srgbClr val="C00000"/>
                </a:solidFill>
              </a:rPr>
              <a:t>Industrialization of success 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 marL="701675" lvl="3" indent="-342900" algn="just">
              <a:buFont typeface="Wingdings" panose="05000000000000000000" pitchFamily="2" charset="2"/>
              <a:buChar char="q"/>
              <a:defRPr/>
            </a:pPr>
            <a:r>
              <a:rPr lang="en-US" sz="1400" dirty="0" smtClean="0">
                <a:solidFill>
                  <a:srgbClr val="002364"/>
                </a:solidFill>
              </a:rPr>
              <a:t>Find a sponsor</a:t>
            </a:r>
            <a:endParaRPr lang="en-US" sz="1400" dirty="0">
              <a:solidFill>
                <a:srgbClr val="002364"/>
              </a:solidFill>
            </a:endParaRPr>
          </a:p>
          <a:p>
            <a:pPr marL="701675" lvl="3" indent="-342900" algn="just"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rgbClr val="002364"/>
                </a:solidFill>
              </a:rPr>
              <a:t>Accompanying and </a:t>
            </a:r>
            <a:r>
              <a:rPr lang="en-US" sz="1400" dirty="0" smtClean="0">
                <a:solidFill>
                  <a:srgbClr val="002364"/>
                </a:solidFill>
              </a:rPr>
              <a:t>advising</a:t>
            </a:r>
          </a:p>
          <a:p>
            <a:pPr marL="701675" lvl="3" indent="-342900" algn="just">
              <a:buFont typeface="Wingdings" panose="05000000000000000000" pitchFamily="2" charset="2"/>
              <a:buChar char="q"/>
              <a:defRPr/>
            </a:pPr>
            <a:r>
              <a:rPr lang="fr-FR" sz="1400" dirty="0" err="1"/>
              <a:t>Communicating</a:t>
            </a:r>
            <a:r>
              <a:rPr lang="fr-FR" sz="1400" dirty="0"/>
              <a:t> more </a:t>
            </a:r>
            <a:r>
              <a:rPr lang="fr-FR" sz="1400" dirty="0" err="1"/>
              <a:t>widely</a:t>
            </a:r>
            <a:endParaRPr lang="fr-FR" sz="1400" dirty="0"/>
          </a:p>
        </p:txBody>
      </p:sp>
      <p:grpSp>
        <p:nvGrpSpPr>
          <p:cNvPr id="5" name="Groupe 4"/>
          <p:cNvGrpSpPr/>
          <p:nvPr/>
        </p:nvGrpSpPr>
        <p:grpSpPr>
          <a:xfrm>
            <a:off x="3950172" y="1504850"/>
            <a:ext cx="4825670" cy="3717582"/>
            <a:chOff x="3950172" y="1504850"/>
            <a:chExt cx="4825670" cy="371758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87122">
              <a:off x="3950172" y="1759140"/>
              <a:ext cx="4710696" cy="3134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à coins arrondis 2"/>
            <p:cNvSpPr/>
            <p:nvPr/>
          </p:nvSpPr>
          <p:spPr>
            <a:xfrm rot="19001743">
              <a:off x="4011324" y="2937446"/>
              <a:ext cx="1080120" cy="4736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 smtClean="0"/>
                <a:t>Define</a:t>
              </a:r>
              <a:r>
                <a:rPr lang="fr-FR" sz="1400" dirty="0" smtClean="0"/>
                <a:t> Use cases</a:t>
              </a:r>
              <a:endParaRPr lang="fr-FR" sz="1400" dirty="0"/>
            </a:p>
          </p:txBody>
        </p:sp>
        <p:sp>
          <p:nvSpPr>
            <p:cNvPr id="15" name="Rectangle à coins arrondis 14"/>
            <p:cNvSpPr/>
            <p:nvPr/>
          </p:nvSpPr>
          <p:spPr>
            <a:xfrm rot="19001743">
              <a:off x="5471484" y="1504850"/>
              <a:ext cx="1211043" cy="4736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 smtClean="0"/>
                <a:t>Realization</a:t>
              </a:r>
              <a:r>
                <a:rPr lang="fr-FR" sz="1400" dirty="0" smtClean="0"/>
                <a:t> of </a:t>
              </a:r>
              <a:r>
                <a:rPr lang="fr-FR" sz="1400" dirty="0" err="1" smtClean="0"/>
                <a:t>PoC</a:t>
              </a:r>
              <a:endParaRPr lang="fr-FR" sz="1400" dirty="0"/>
            </a:p>
          </p:txBody>
        </p:sp>
        <p:sp>
          <p:nvSpPr>
            <p:cNvPr id="16" name="Rectangle à coins arrondis 15"/>
            <p:cNvSpPr/>
            <p:nvPr/>
          </p:nvSpPr>
          <p:spPr>
            <a:xfrm rot="19001743">
              <a:off x="5619549" y="4748776"/>
              <a:ext cx="1516791" cy="4736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 smtClean="0"/>
                <a:t>Define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relevants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KPIs</a:t>
              </a:r>
              <a:endParaRPr lang="fr-FR" sz="1400" dirty="0"/>
            </a:p>
          </p:txBody>
        </p:sp>
        <p:sp>
          <p:nvSpPr>
            <p:cNvPr id="17" name="Rectangle à coins arrondis 16"/>
            <p:cNvSpPr/>
            <p:nvPr/>
          </p:nvSpPr>
          <p:spPr>
            <a:xfrm rot="19001743">
              <a:off x="7656151" y="2858766"/>
              <a:ext cx="1119691" cy="4736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Share </a:t>
              </a:r>
              <a:r>
                <a:rPr lang="fr-FR" sz="1400" dirty="0" err="1" smtClean="0"/>
                <a:t>with</a:t>
              </a:r>
              <a:r>
                <a:rPr lang="fr-FR" sz="1400" dirty="0" smtClean="0"/>
                <a:t> experts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219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775" y="224508"/>
            <a:ext cx="8426450" cy="396180"/>
          </a:xfrm>
        </p:spPr>
        <p:txBody>
          <a:bodyPr/>
          <a:lstStyle/>
          <a:p>
            <a:r>
              <a:rPr lang="fr-FR" dirty="0"/>
              <a:t>Conclusion and </a:t>
            </a:r>
            <a:r>
              <a:rPr lang="fr-FR" dirty="0" err="1"/>
              <a:t>questioning</a:t>
            </a:r>
            <a:r>
              <a:rPr lang="fr-FR" dirty="0"/>
              <a:t>…</a:t>
            </a:r>
            <a:endParaRPr lang="fr-FR" sz="2000" b="0" i="1" dirty="0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604448" y="6343923"/>
            <a:ext cx="322263" cy="3254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9BA613-F6AC-4BA8-B2D3-CF999DB2DE3F}" type="slidenum">
              <a:rPr lang="fr-FR" smtClean="0">
                <a:solidFill>
                  <a:srgbClr val="002364"/>
                </a:solidFill>
              </a:rPr>
              <a:pPr>
                <a:defRPr/>
              </a:pPr>
              <a:t>8</a:t>
            </a:fld>
            <a:endParaRPr lang="fr-FR" dirty="0">
              <a:solidFill>
                <a:srgbClr val="002364"/>
              </a:solidFill>
            </a:endParaRPr>
          </a:p>
        </p:txBody>
      </p:sp>
      <p:sp>
        <p:nvSpPr>
          <p:cNvPr id="64" name="Espace réservé du contenu 2"/>
          <p:cNvSpPr txBox="1">
            <a:spLocks/>
          </p:cNvSpPr>
          <p:nvPr/>
        </p:nvSpPr>
        <p:spPr bwMode="gray">
          <a:xfrm>
            <a:off x="467544" y="620688"/>
            <a:ext cx="7992888" cy="9541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itchFamily="2" charset="2"/>
              <a:buChar char="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587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50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"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buFont typeface="Arial" charset="0"/>
              <a:buNone/>
              <a:defRPr/>
            </a:pPr>
            <a:endParaRPr lang="fr-FR" sz="500" dirty="0" smtClean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dirty="0" smtClean="0"/>
              <a:t>Questions </a:t>
            </a:r>
            <a:r>
              <a:rPr lang="en-US" sz="1600" dirty="0">
                <a:sym typeface="Wingdings" panose="05000000000000000000" pitchFamily="2" charset="2"/>
              </a:rPr>
              <a:t> </a:t>
            </a:r>
            <a:r>
              <a:rPr lang="en-US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Algorithms ethics?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558800" lvl="2" indent="-342900" eaLnBrk="1" hangingPunct="1">
              <a:buFont typeface="+mj-lt"/>
              <a:buAutoNum type="arabicPeriod"/>
              <a:defRPr/>
            </a:pPr>
            <a:r>
              <a:rPr lang="en-US" sz="1400" dirty="0" smtClean="0"/>
              <a:t> What </a:t>
            </a:r>
            <a:r>
              <a:rPr lang="en-US" sz="1400" dirty="0"/>
              <a:t>about the use of AI in the construction of new military </a:t>
            </a:r>
            <a:r>
              <a:rPr lang="en-US" sz="1400" dirty="0" smtClean="0"/>
              <a:t>devices?</a:t>
            </a:r>
          </a:p>
          <a:p>
            <a:pPr marL="558800" lvl="2" indent="-342900" eaLnBrk="1" hangingPunct="1">
              <a:buFont typeface="+mj-lt"/>
              <a:buAutoNum type="arabicPeriod"/>
              <a:defRPr/>
            </a:pPr>
            <a:r>
              <a:rPr lang="en-US" sz="1400" dirty="0" smtClean="0"/>
              <a:t> What </a:t>
            </a:r>
            <a:r>
              <a:rPr lang="en-US" sz="1400" dirty="0"/>
              <a:t>threats to the human race?</a:t>
            </a:r>
            <a:endParaRPr lang="fr-FR" sz="1400" dirty="0" smtClean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gray">
          <a:xfrm>
            <a:off x="1547664" y="5877272"/>
            <a:ext cx="6912768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15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itchFamily="2" charset="2"/>
              <a:buChar char="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587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50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"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>
              <a:defRPr/>
            </a:pPr>
            <a:r>
              <a:rPr lang="en-US" b="1" dirty="0" smtClean="0">
                <a:solidFill>
                  <a:srgbClr val="002364"/>
                </a:solidFill>
              </a:rPr>
              <a:t>Point of view (2014) </a:t>
            </a:r>
            <a:r>
              <a:rPr lang="en-US" b="1" dirty="0" smtClean="0">
                <a:solidFill>
                  <a:srgbClr val="002364"/>
                </a:solidFill>
                <a:sym typeface="Wingdings" panose="05000000000000000000" pitchFamily="2" charset="2"/>
              </a:rPr>
              <a:t> </a:t>
            </a:r>
            <a:r>
              <a:rPr lang="en-US" b="1" dirty="0" smtClean="0">
                <a:solidFill>
                  <a:srgbClr val="002364"/>
                </a:solidFill>
              </a:rPr>
              <a:t>Stephen </a:t>
            </a:r>
            <a:r>
              <a:rPr lang="en-US" b="1" dirty="0">
                <a:solidFill>
                  <a:srgbClr val="002364"/>
                </a:solidFill>
              </a:rPr>
              <a:t>Hawking, Elon Musk, Bill Gates, </a:t>
            </a:r>
            <a:r>
              <a:rPr lang="en-US" b="1" dirty="0" smtClean="0">
                <a:solidFill>
                  <a:srgbClr val="002364"/>
                </a:solidFill>
              </a:rPr>
              <a:t>...</a:t>
            </a:r>
            <a:r>
              <a:rPr lang="en-US" b="1" dirty="0">
                <a:solidFill>
                  <a:srgbClr val="002364"/>
                </a:solidFill>
              </a:rPr>
              <a:t> </a:t>
            </a:r>
            <a:endParaRPr lang="en-US" b="1" dirty="0" smtClean="0">
              <a:solidFill>
                <a:srgbClr val="002364"/>
              </a:solidFill>
            </a:endParaRPr>
          </a:p>
          <a:p>
            <a:pPr lvl="2" algn="just">
              <a:defRPr/>
            </a:pPr>
            <a:r>
              <a:rPr lang="en-US" sz="1400" dirty="0" smtClean="0">
                <a:solidFill>
                  <a:srgbClr val="002364"/>
                </a:solidFill>
              </a:rPr>
              <a:t>Dangers </a:t>
            </a:r>
            <a:r>
              <a:rPr lang="en-US" sz="1400" dirty="0">
                <a:solidFill>
                  <a:srgbClr val="002364"/>
                </a:solidFill>
              </a:rPr>
              <a:t>associated with the development of advanced forms of AI, potentially more important than nuclear weapons and a </a:t>
            </a:r>
            <a:r>
              <a:rPr lang="en-US" sz="1400" dirty="0">
                <a:solidFill>
                  <a:srgbClr val="C00000"/>
                </a:solidFill>
              </a:rPr>
              <a:t>threat to the human race</a:t>
            </a:r>
            <a:r>
              <a:rPr lang="en-US" sz="1400" dirty="0">
                <a:solidFill>
                  <a:srgbClr val="002364"/>
                </a:solidFill>
              </a:rPr>
              <a:t>! </a:t>
            </a:r>
          </a:p>
          <a:p>
            <a:pPr lvl="2" algn="just">
              <a:defRPr/>
            </a:pPr>
            <a:endParaRPr lang="fr-FR" sz="1400" dirty="0"/>
          </a:p>
        </p:txBody>
      </p:sp>
      <p:grpSp>
        <p:nvGrpSpPr>
          <p:cNvPr id="3" name="Groupe 2"/>
          <p:cNvGrpSpPr/>
          <p:nvPr/>
        </p:nvGrpSpPr>
        <p:grpSpPr>
          <a:xfrm>
            <a:off x="1907704" y="1677247"/>
            <a:ext cx="5532472" cy="3767978"/>
            <a:chOff x="1852933" y="1873936"/>
            <a:chExt cx="5731424" cy="383861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933" y="1873936"/>
              <a:ext cx="5731424" cy="383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Espace réservé du contenu 2"/>
            <p:cNvSpPr txBox="1">
              <a:spLocks/>
            </p:cNvSpPr>
            <p:nvPr/>
          </p:nvSpPr>
          <p:spPr bwMode="gray">
            <a:xfrm rot="19879530">
              <a:off x="2417872" y="2758841"/>
              <a:ext cx="4158165" cy="1326927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215900" indent="-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Arial" charset="0"/>
                <a:buChar char="►"/>
                <a:defRPr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15900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358775" indent="-1428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Char char=""/>
                <a:defRPr sz="16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358775" algn="l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 sz="1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504000" indent="-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buSzPct val="60000"/>
                <a:buFont typeface="Wingdings" panose="05000000000000000000" pitchFamily="2" charset="2"/>
                <a:buChar char="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eaLnBrk="1" hangingPunct="1">
                <a:buNone/>
                <a:defRPr/>
              </a:pPr>
              <a:r>
                <a:rPr lang="en-US" sz="2400" dirty="0">
                  <a:solidFill>
                    <a:srgbClr val="C00000"/>
                  </a:solidFill>
                </a:rPr>
                <a:t>Will Terminator </a:t>
              </a:r>
              <a:endParaRPr lang="en-US" sz="2400" dirty="0" smtClean="0">
                <a:solidFill>
                  <a:srgbClr val="C00000"/>
                </a:solidFill>
              </a:endParaRPr>
            </a:p>
            <a:p>
              <a:pPr marL="0" lvl="1" indent="0" eaLnBrk="1" hangingPunct="1">
                <a:buNone/>
                <a:defRPr/>
              </a:pPr>
              <a:r>
                <a:rPr lang="en-US" sz="2400" dirty="0" smtClean="0">
                  <a:solidFill>
                    <a:srgbClr val="C00000"/>
                  </a:solidFill>
                </a:rPr>
                <a:t>(</a:t>
              </a:r>
              <a:r>
                <a:rPr lang="en-US" sz="2400" dirty="0">
                  <a:solidFill>
                    <a:srgbClr val="C00000"/>
                  </a:solidFill>
                </a:rPr>
                <a:t>Arnold Schwarzenegger) shift from fiction to reality?</a:t>
              </a:r>
              <a:endParaRPr lang="fr-FR" sz="2400" dirty="0" smtClean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62947"/>
            <a:ext cx="1495053" cy="14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0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7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Default Theme">
  <a:themeElements>
    <a:clrScheme name="CNP Assurances">
      <a:dk1>
        <a:sysClr val="windowText" lastClr="000000"/>
      </a:dk1>
      <a:lt1>
        <a:sysClr val="window" lastClr="FFFFFF"/>
      </a:lt1>
      <a:dk2>
        <a:srgbClr val="716259"/>
      </a:dk2>
      <a:lt2>
        <a:srgbClr val="A79B94"/>
      </a:lt2>
      <a:accent1>
        <a:srgbClr val="00B4AA"/>
      </a:accent1>
      <a:accent2>
        <a:srgbClr val="002364"/>
      </a:accent2>
      <a:accent3>
        <a:srgbClr val="D70064"/>
      </a:accent3>
      <a:accent4>
        <a:srgbClr val="96D320"/>
      </a:accent4>
      <a:accent5>
        <a:srgbClr val="5A88D8"/>
      </a:accent5>
      <a:accent6>
        <a:srgbClr val="E0E3E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582</Words>
  <Application>Microsoft Office PowerPoint</Application>
  <PresentationFormat>Affichage à l'écran (4:3)</PresentationFormat>
  <Paragraphs>165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6_Default Theme</vt:lpstr>
      <vt:lpstr>An actuary’s view on the Big Data and the data science…  an ecosystem of political and socio-economic transition    </vt:lpstr>
      <vt:lpstr>State of the art…</vt:lpstr>
      <vt:lpstr>State of the art…</vt:lpstr>
      <vt:lpstr>State of the art…</vt:lpstr>
      <vt:lpstr>State of the art…</vt:lpstr>
      <vt:lpstr>Applications…</vt:lpstr>
      <vt:lpstr>Data’Lab or a 4-step dynamic…</vt:lpstr>
      <vt:lpstr>Conclusion and questioning…</vt:lpstr>
      <vt:lpstr>Présentation PowerPoint</vt:lpstr>
    </vt:vector>
  </TitlesOfParts>
  <Company>CNP Assurances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Partage de l’avancement Data’Lab      Juin 2017</dc:title>
  <dc:creator>MERIDOUX Romain (Prestataire)</dc:creator>
  <cp:lastModifiedBy>OLYMPIO Anani</cp:lastModifiedBy>
  <cp:revision>81</cp:revision>
  <cp:lastPrinted>2017-09-06T13:58:08Z</cp:lastPrinted>
  <dcterms:created xsi:type="dcterms:W3CDTF">2017-06-28T12:30:59Z</dcterms:created>
  <dcterms:modified xsi:type="dcterms:W3CDTF">2017-10-12T17:28:46Z</dcterms:modified>
</cp:coreProperties>
</file>