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66"/>
  </p:notesMasterIdLst>
  <p:handoutMasterIdLst>
    <p:handoutMasterId r:id="rId67"/>
  </p:handoutMasterIdLst>
  <p:sldIdLst>
    <p:sldId id="375" r:id="rId5"/>
    <p:sldId id="489" r:id="rId6"/>
    <p:sldId id="490" r:id="rId7"/>
    <p:sldId id="456" r:id="rId8"/>
    <p:sldId id="491" r:id="rId9"/>
    <p:sldId id="492" r:id="rId10"/>
    <p:sldId id="493" r:id="rId11"/>
    <p:sldId id="494" r:id="rId12"/>
    <p:sldId id="451" r:id="rId13"/>
    <p:sldId id="529" r:id="rId14"/>
    <p:sldId id="515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11" r:id="rId25"/>
    <p:sldId id="504" r:id="rId26"/>
    <p:sldId id="505" r:id="rId27"/>
    <p:sldId id="506" r:id="rId28"/>
    <p:sldId id="507" r:id="rId29"/>
    <p:sldId id="508" r:id="rId30"/>
    <p:sldId id="509" r:id="rId31"/>
    <p:sldId id="435" r:id="rId32"/>
    <p:sldId id="415" r:id="rId33"/>
    <p:sldId id="458" r:id="rId34"/>
    <p:sldId id="459" r:id="rId35"/>
    <p:sldId id="465" r:id="rId36"/>
    <p:sldId id="468" r:id="rId37"/>
    <p:sldId id="470" r:id="rId38"/>
    <p:sldId id="471" r:id="rId39"/>
    <p:sldId id="472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81" r:id="rId48"/>
    <p:sldId id="482" r:id="rId49"/>
    <p:sldId id="483" r:id="rId50"/>
    <p:sldId id="484" r:id="rId51"/>
    <p:sldId id="485" r:id="rId52"/>
    <p:sldId id="486" r:id="rId53"/>
    <p:sldId id="516" r:id="rId54"/>
    <p:sldId id="517" r:id="rId55"/>
    <p:sldId id="519" r:id="rId56"/>
    <p:sldId id="520" r:id="rId57"/>
    <p:sldId id="521" r:id="rId58"/>
    <p:sldId id="522" r:id="rId59"/>
    <p:sldId id="523" r:id="rId60"/>
    <p:sldId id="524" r:id="rId61"/>
    <p:sldId id="525" r:id="rId62"/>
    <p:sldId id="526" r:id="rId63"/>
    <p:sldId id="527" r:id="rId64"/>
    <p:sldId id="528" r:id="rId65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DB8"/>
    <a:srgbClr val="FF8700"/>
    <a:srgbClr val="C2C20A"/>
    <a:srgbClr val="F1221D"/>
    <a:srgbClr val="F7C765"/>
    <a:srgbClr val="FFF0C1"/>
    <a:srgbClr val="8F4369"/>
    <a:srgbClr val="808080"/>
    <a:srgbClr val="386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112" autoAdjust="0"/>
  </p:normalViewPr>
  <p:slideViewPr>
    <p:cSldViewPr>
      <p:cViewPr>
        <p:scale>
          <a:sx n="100" d="100"/>
          <a:sy n="100" d="100"/>
        </p:scale>
        <p:origin x="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72" y="926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L'écosystème</a:t>
            </a:r>
            <a:r>
              <a:rPr lang="fr-FR" sz="1400" baseline="0">
                <a:latin typeface="Arial" panose="020B0604020202020204" pitchFamily="34" charset="0"/>
                <a:cs typeface="Arial" panose="020B0604020202020204" pitchFamily="34" charset="0"/>
              </a:rPr>
              <a:t> Fintech en France: r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épartition par secteur des acteurs innovants reçus par le Pôle FinTech-Innovation de l'ACPR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316110279603488E-2"/>
          <c:y val="0.22615963327164751"/>
          <c:w val="0.32995788720854335"/>
          <c:h val="0.51986418074954943"/>
        </c:manualLayout>
      </c:layout>
      <c:pieChart>
        <c:varyColors val="1"/>
        <c:ser>
          <c:idx val="0"/>
          <c:order val="0"/>
          <c:explosion val="1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Feuil2!$F$2:$F$10</c:f>
              <c:strCache>
                <c:ptCount val="9"/>
                <c:pt idx="0">
                  <c:v>Blockchain</c:v>
                </c:pt>
                <c:pt idx="1">
                  <c:v>Paiement/Néobanque</c:v>
                </c:pt>
                <c:pt idx="2">
                  <c:v>Financement participatif</c:v>
                </c:pt>
                <c:pt idx="3">
                  <c:v>Assurance</c:v>
                </c:pt>
                <c:pt idx="4">
                  <c:v>Entrée en relation - KYC</c:v>
                </c:pt>
                <c:pt idx="5">
                  <c:v>Financement/Crédit</c:v>
                </c:pt>
                <c:pt idx="6">
                  <c:v>Conseil financier</c:v>
                </c:pt>
                <c:pt idx="7">
                  <c:v>Reg/Tech</c:v>
                </c:pt>
                <c:pt idx="8">
                  <c:v>Autres</c:v>
                </c:pt>
              </c:strCache>
            </c:strRef>
          </c:cat>
          <c:val>
            <c:numRef>
              <c:f>Feuil2!$G$2:$G$10</c:f>
              <c:numCache>
                <c:formatCode>General</c:formatCode>
                <c:ptCount val="9"/>
                <c:pt idx="0">
                  <c:v>13</c:v>
                </c:pt>
                <c:pt idx="1">
                  <c:v>29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  <c:pt idx="6">
                  <c:v>11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5.5316804407713548E-2"/>
          <c:y val="0.75408893617370421"/>
          <c:w val="0.61851239669421476"/>
          <c:h val="0.24564659886264215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i="1" dirty="0" smtClean="0">
                <a:solidFill>
                  <a:schemeClr val="tx2"/>
                </a:solidFill>
              </a:rPr>
              <a:t>Fédération bancaire française, Observatoire 2016 sur l’image des banques: </a:t>
            </a:r>
          </a:p>
          <a:p>
            <a:pPr>
              <a:defRPr/>
            </a:pPr>
            <a:r>
              <a:rPr lang="fr-FR" sz="1800" i="1" dirty="0" smtClean="0">
                <a:solidFill>
                  <a:schemeClr val="tx2"/>
                </a:solidFill>
              </a:rPr>
              <a:t>% de</a:t>
            </a:r>
            <a:r>
              <a:rPr lang="fr-FR" sz="1800" i="1" baseline="0" dirty="0" smtClean="0">
                <a:solidFill>
                  <a:schemeClr val="tx2"/>
                </a:solidFill>
              </a:rPr>
              <a:t> clients qui visitent leur agence plusieurs fois par mois</a:t>
            </a:r>
            <a:endParaRPr lang="fr-FR" sz="1800" i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710742883481268"/>
          <c:y val="3.75000000000000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</c:spPr>
          </c:marker>
          <c:dLbls>
            <c:dLbl>
              <c:idx val="0"/>
              <c:layout>
                <c:manualLayout>
                  <c:x val="-5.2083333333333356E-2"/>
                  <c:y val="-5.624999999999996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62%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66666666666671E-2"/>
                  <c:y val="-5.937500000000001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083333333333345E-2"/>
                  <c:y val="-6.875000000000001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0.62000000000000011</c:v>
                </c:pt>
                <c:pt idx="1">
                  <c:v>0.52</c:v>
                </c:pt>
                <c:pt idx="2">
                  <c:v>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18-34 ans</c:v>
                </c:pt>
              </c:strCache>
            </c:strRef>
          </c:tx>
          <c:marker>
            <c:symbol val="circle"/>
            <c:size val="7"/>
            <c:spPr>
              <a:solidFill>
                <a:schemeClr val="accent2">
                  <a:lumMod val="50000"/>
                </a:schemeClr>
              </a:solidFill>
            </c:spPr>
          </c:marker>
          <c:dPt>
            <c:idx val="2"/>
            <c:bubble3D val="0"/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-3.9583333333333338E-2"/>
                  <c:y val="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583333333333338E-2"/>
                  <c:y val="5.937500000000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1">
                  <c:v>0.2</c:v>
                </c:pt>
                <c:pt idx="2">
                  <c:v>0.13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227392"/>
        <c:axId val="165020416"/>
      </c:lineChart>
      <c:catAx>
        <c:axId val="1512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fr-FR"/>
          </a:p>
        </c:txPr>
        <c:crossAx val="165020416"/>
        <c:crosses val="autoZero"/>
        <c:auto val="1"/>
        <c:lblAlgn val="ctr"/>
        <c:lblOffset val="100"/>
        <c:noMultiLvlLbl val="0"/>
      </c:catAx>
      <c:valAx>
        <c:axId val="1650204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12273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fr-FR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B9AE1-6DFE-44C1-B71F-4FD271BFD0A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40E8B38-0500-4DC4-BDD4-38B15BB64E22}">
      <dgm:prSet phldrT="[Texte]"/>
      <dgm:spPr/>
      <dgm:t>
        <a:bodyPr/>
        <a:lstStyle/>
        <a:p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FinTech</a:t>
          </a:r>
          <a:r>
            <a:rPr lang="fr-FR" dirty="0" smtClean="0"/>
            <a:t> </a:t>
          </a:r>
          <a:endParaRPr lang="fr-FR" dirty="0"/>
        </a:p>
      </dgm:t>
    </dgm:pt>
    <dgm:pt modelId="{E2DB3A9F-6996-4710-8AD6-CB3535E40788}" type="parTrans" cxnId="{72A96235-0593-467F-980B-6487578DB108}">
      <dgm:prSet/>
      <dgm:spPr/>
      <dgm:t>
        <a:bodyPr/>
        <a:lstStyle/>
        <a:p>
          <a:endParaRPr lang="fr-FR"/>
        </a:p>
      </dgm:t>
    </dgm:pt>
    <dgm:pt modelId="{E6749DCC-A740-492C-8A7B-E2000E59DF25}" type="sibTrans" cxnId="{72A96235-0593-467F-980B-6487578DB108}">
      <dgm:prSet/>
      <dgm:spPr/>
      <dgm:t>
        <a:bodyPr/>
        <a:lstStyle/>
        <a:p>
          <a:endParaRPr lang="fr-FR"/>
        </a:p>
      </dgm:t>
    </dgm:pt>
    <dgm:pt modelId="{1145E72F-F588-4744-904D-362DCC1E2359}">
      <dgm:prSet phldrT="[Texte]"/>
      <dgm:spPr/>
      <dgm:t>
        <a:bodyPr/>
        <a:lstStyle/>
        <a:p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CLIENT</a:t>
          </a:r>
          <a:endParaRPr lang="fr-F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65F3F-6955-4068-B417-AE652629FCC4}" type="parTrans" cxnId="{398B0F38-FCD7-4008-9A0D-CD49F4D7AC8F}">
      <dgm:prSet/>
      <dgm:spPr/>
      <dgm:t>
        <a:bodyPr/>
        <a:lstStyle/>
        <a:p>
          <a:endParaRPr lang="fr-FR"/>
        </a:p>
      </dgm:t>
    </dgm:pt>
    <dgm:pt modelId="{D31437DA-79C0-4247-B587-83A352C1CC99}" type="sibTrans" cxnId="{398B0F38-FCD7-4008-9A0D-CD49F4D7AC8F}">
      <dgm:prSet/>
      <dgm:spPr/>
      <dgm:t>
        <a:bodyPr/>
        <a:lstStyle/>
        <a:p>
          <a:endParaRPr lang="fr-FR"/>
        </a:p>
      </dgm:t>
    </dgm:pt>
    <dgm:pt modelId="{D98DDF1D-724D-4AAF-BAF6-ADE2CC0CEF8C}">
      <dgm:prSet phldrT="[Texte]"/>
      <dgm:spPr/>
      <dgm:t>
        <a:bodyPr/>
        <a:lstStyle/>
        <a:p>
          <a:r>
            <a:rPr lang="fr-FR" b="1" u="sng" dirty="0" smtClean="0">
              <a:latin typeface="Arial" panose="020B0604020202020204" pitchFamily="34" charset="0"/>
              <a:cs typeface="Arial" panose="020B0604020202020204" pitchFamily="34" charset="0"/>
            </a:rPr>
            <a:t>REGLEMENTATION</a:t>
          </a:r>
          <a:endParaRPr lang="fr-FR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ACF1F-8C8E-4340-967A-E32CEB7B59C8}" type="parTrans" cxnId="{2B3D5441-86F4-47B5-9752-3A09AD66756B}">
      <dgm:prSet/>
      <dgm:spPr/>
      <dgm:t>
        <a:bodyPr/>
        <a:lstStyle/>
        <a:p>
          <a:endParaRPr lang="fr-FR"/>
        </a:p>
      </dgm:t>
    </dgm:pt>
    <dgm:pt modelId="{1DB9FBAA-AB00-47C5-AF8C-0BD851911311}" type="sibTrans" cxnId="{2B3D5441-86F4-47B5-9752-3A09AD66756B}">
      <dgm:prSet/>
      <dgm:spPr/>
      <dgm:t>
        <a:bodyPr/>
        <a:lstStyle/>
        <a:p>
          <a:endParaRPr lang="fr-FR"/>
        </a:p>
      </dgm:t>
    </dgm:pt>
    <dgm:pt modelId="{7E91C606-406D-43E4-8667-C422F283E9CD}">
      <dgm:prSet phldrT="[Texte]"/>
      <dgm:spPr/>
      <dgm:t>
        <a:bodyPr/>
        <a:lstStyle/>
        <a:p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PARTENAIRES</a:t>
          </a:r>
          <a:endParaRPr lang="fr-F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4A210-01FB-4A2D-8245-2C3E38EFCC9D}" type="parTrans" cxnId="{009EC12B-F883-4F15-BCEF-57725434549B}">
      <dgm:prSet/>
      <dgm:spPr/>
      <dgm:t>
        <a:bodyPr/>
        <a:lstStyle/>
        <a:p>
          <a:endParaRPr lang="fr-FR"/>
        </a:p>
      </dgm:t>
    </dgm:pt>
    <dgm:pt modelId="{F0941E71-DBCE-4104-AA9C-107B1C719C42}" type="sibTrans" cxnId="{009EC12B-F883-4F15-BCEF-57725434549B}">
      <dgm:prSet/>
      <dgm:spPr/>
      <dgm:t>
        <a:bodyPr/>
        <a:lstStyle/>
        <a:p>
          <a:endParaRPr lang="fr-FR"/>
        </a:p>
      </dgm:t>
    </dgm:pt>
    <dgm:pt modelId="{7C445BF1-E955-4EC6-8F49-4F7BAE11C96D}">
      <dgm:prSet/>
      <dgm:spPr/>
      <dgm:t>
        <a:bodyPr/>
        <a:lstStyle/>
        <a:p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CONCURRENTS</a:t>
          </a:r>
          <a:r>
            <a:rPr lang="fr-FR" dirty="0" smtClean="0"/>
            <a:t> </a:t>
          </a:r>
          <a:endParaRPr lang="fr-FR" dirty="0"/>
        </a:p>
      </dgm:t>
    </dgm:pt>
    <dgm:pt modelId="{149C624E-E589-478F-82C0-2EA868D98F65}" type="parTrans" cxnId="{C39AF522-A6EE-4970-8697-0183B28F9E62}">
      <dgm:prSet/>
      <dgm:spPr/>
      <dgm:t>
        <a:bodyPr/>
        <a:lstStyle/>
        <a:p>
          <a:endParaRPr lang="fr-FR"/>
        </a:p>
      </dgm:t>
    </dgm:pt>
    <dgm:pt modelId="{AF745986-B0DE-4DBE-8B79-304A88218DB0}" type="sibTrans" cxnId="{C39AF522-A6EE-4970-8697-0183B28F9E62}">
      <dgm:prSet/>
      <dgm:spPr/>
      <dgm:t>
        <a:bodyPr/>
        <a:lstStyle/>
        <a:p>
          <a:endParaRPr lang="fr-FR"/>
        </a:p>
      </dgm:t>
    </dgm:pt>
    <dgm:pt modelId="{C511731B-2369-4676-9CC4-9691B66E06F5}" type="pres">
      <dgm:prSet presAssocID="{776B9AE1-6DFE-44C1-B71F-4FD271BFD0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E570FE6-64DE-4777-A334-FA31E7B45FC6}" type="pres">
      <dgm:prSet presAssocID="{840E8B38-0500-4DC4-BDD4-38B15BB64E22}" presName="singleCycle" presStyleCnt="0"/>
      <dgm:spPr/>
    </dgm:pt>
    <dgm:pt modelId="{FAC66623-0770-46AA-A37E-1C17415945B8}" type="pres">
      <dgm:prSet presAssocID="{840E8B38-0500-4DC4-BDD4-38B15BB64E22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60AC4DA-EAD9-4816-BF04-67C66F32E65F}" type="pres">
      <dgm:prSet presAssocID="{CDC65F3F-6955-4068-B417-AE652629FCC4}" presName="Name56" presStyleLbl="parChTrans1D2" presStyleIdx="0" presStyleCnt="4"/>
      <dgm:spPr/>
      <dgm:t>
        <a:bodyPr/>
        <a:lstStyle/>
        <a:p>
          <a:endParaRPr lang="fr-FR"/>
        </a:p>
      </dgm:t>
    </dgm:pt>
    <dgm:pt modelId="{DFAABCBA-F110-4245-98CF-9FC0F0D2D086}" type="pres">
      <dgm:prSet presAssocID="{1145E72F-F588-4744-904D-362DCC1E2359}" presName="text0" presStyleLbl="node1" presStyleIdx="1" presStyleCnt="5" custScaleX="288020" custScaleY="1524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127F8D-C6D9-48D3-9E1F-08A4403241BD}" type="pres">
      <dgm:prSet presAssocID="{DA2ACF1F-8C8E-4340-967A-E32CEB7B59C8}" presName="Name56" presStyleLbl="parChTrans1D2" presStyleIdx="1" presStyleCnt="4"/>
      <dgm:spPr/>
      <dgm:t>
        <a:bodyPr/>
        <a:lstStyle/>
        <a:p>
          <a:endParaRPr lang="fr-FR"/>
        </a:p>
      </dgm:t>
    </dgm:pt>
    <dgm:pt modelId="{3773859E-DF2A-4397-A918-9ED419643648}" type="pres">
      <dgm:prSet presAssocID="{D98DDF1D-724D-4AAF-BAF6-ADE2CC0CEF8C}" presName="text0" presStyleLbl="node1" presStyleIdx="2" presStyleCnt="5" custScaleX="253495" custScaleY="194044" custRadScaleRad="172002" custRadScaleInc="-74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111299-1747-47AE-9453-613A19CA185A}" type="pres">
      <dgm:prSet presAssocID="{149C624E-E589-478F-82C0-2EA868D98F65}" presName="Name56" presStyleLbl="parChTrans1D2" presStyleIdx="2" presStyleCnt="4"/>
      <dgm:spPr/>
      <dgm:t>
        <a:bodyPr/>
        <a:lstStyle/>
        <a:p>
          <a:endParaRPr lang="fr-FR"/>
        </a:p>
      </dgm:t>
    </dgm:pt>
    <dgm:pt modelId="{E8CD3ECF-F1FF-4FD5-933E-01E87A504905}" type="pres">
      <dgm:prSet presAssocID="{7C445BF1-E955-4EC6-8F49-4F7BAE11C96D}" presName="text0" presStyleLbl="node1" presStyleIdx="3" presStyleCnt="5" custScaleX="302097" custScaleY="1147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D29F5C-0600-43B4-A9B8-EB3EB96B07F3}" type="pres">
      <dgm:prSet presAssocID="{A4F4A210-01FB-4A2D-8245-2C3E38EFCC9D}" presName="Name56" presStyleLbl="parChTrans1D2" presStyleIdx="3" presStyleCnt="4"/>
      <dgm:spPr/>
      <dgm:t>
        <a:bodyPr/>
        <a:lstStyle/>
        <a:p>
          <a:endParaRPr lang="fr-FR"/>
        </a:p>
      </dgm:t>
    </dgm:pt>
    <dgm:pt modelId="{2514F8BE-8494-4EFB-B466-90614BB85CB2}" type="pres">
      <dgm:prSet presAssocID="{7E91C606-406D-43E4-8667-C422F283E9CD}" presName="text0" presStyleLbl="node1" presStyleIdx="4" presStyleCnt="5" custScaleX="262673" custScaleY="173979" custRadScaleRad="125681" custRadScaleInc="9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D372C2D-A110-4DD9-8AB7-DBC302FDD6DC}" type="presOf" srcId="{840E8B38-0500-4DC4-BDD4-38B15BB64E22}" destId="{FAC66623-0770-46AA-A37E-1C17415945B8}" srcOrd="0" destOrd="0" presId="urn:microsoft.com/office/officeart/2008/layout/RadialCluster"/>
    <dgm:cxn modelId="{51601E18-EE94-4AA0-A882-53E8951D90DE}" type="presOf" srcId="{DA2ACF1F-8C8E-4340-967A-E32CEB7B59C8}" destId="{4C127F8D-C6D9-48D3-9E1F-08A4403241BD}" srcOrd="0" destOrd="0" presId="urn:microsoft.com/office/officeart/2008/layout/RadialCluster"/>
    <dgm:cxn modelId="{C4A2632E-B311-43E3-89E3-D38C7859ED0D}" type="presOf" srcId="{149C624E-E589-478F-82C0-2EA868D98F65}" destId="{31111299-1747-47AE-9453-613A19CA185A}" srcOrd="0" destOrd="0" presId="urn:microsoft.com/office/officeart/2008/layout/RadialCluster"/>
    <dgm:cxn modelId="{72A96235-0593-467F-980B-6487578DB108}" srcId="{776B9AE1-6DFE-44C1-B71F-4FD271BFD0A7}" destId="{840E8B38-0500-4DC4-BDD4-38B15BB64E22}" srcOrd="0" destOrd="0" parTransId="{E2DB3A9F-6996-4710-8AD6-CB3535E40788}" sibTransId="{E6749DCC-A740-492C-8A7B-E2000E59DF25}"/>
    <dgm:cxn modelId="{2B3D5441-86F4-47B5-9752-3A09AD66756B}" srcId="{840E8B38-0500-4DC4-BDD4-38B15BB64E22}" destId="{D98DDF1D-724D-4AAF-BAF6-ADE2CC0CEF8C}" srcOrd="1" destOrd="0" parTransId="{DA2ACF1F-8C8E-4340-967A-E32CEB7B59C8}" sibTransId="{1DB9FBAA-AB00-47C5-AF8C-0BD851911311}"/>
    <dgm:cxn modelId="{9B3DDB77-FC73-4996-85E7-2AE8812B88F1}" type="presOf" srcId="{D98DDF1D-724D-4AAF-BAF6-ADE2CC0CEF8C}" destId="{3773859E-DF2A-4397-A918-9ED419643648}" srcOrd="0" destOrd="0" presId="urn:microsoft.com/office/officeart/2008/layout/RadialCluster"/>
    <dgm:cxn modelId="{C39AF522-A6EE-4970-8697-0183B28F9E62}" srcId="{840E8B38-0500-4DC4-BDD4-38B15BB64E22}" destId="{7C445BF1-E955-4EC6-8F49-4F7BAE11C96D}" srcOrd="2" destOrd="0" parTransId="{149C624E-E589-478F-82C0-2EA868D98F65}" sibTransId="{AF745986-B0DE-4DBE-8B79-304A88218DB0}"/>
    <dgm:cxn modelId="{A8B23F88-A8F5-4D13-AEB4-E5DDAAAA2FA0}" type="presOf" srcId="{776B9AE1-6DFE-44C1-B71F-4FD271BFD0A7}" destId="{C511731B-2369-4676-9CC4-9691B66E06F5}" srcOrd="0" destOrd="0" presId="urn:microsoft.com/office/officeart/2008/layout/RadialCluster"/>
    <dgm:cxn modelId="{5EFB811F-60E6-4D72-B111-A6A961702C7A}" type="presOf" srcId="{CDC65F3F-6955-4068-B417-AE652629FCC4}" destId="{E60AC4DA-EAD9-4816-BF04-67C66F32E65F}" srcOrd="0" destOrd="0" presId="urn:microsoft.com/office/officeart/2008/layout/RadialCluster"/>
    <dgm:cxn modelId="{BE5BA029-630C-4721-9902-66582087DCBF}" type="presOf" srcId="{A4F4A210-01FB-4A2D-8245-2C3E38EFCC9D}" destId="{5AD29F5C-0600-43B4-A9B8-EB3EB96B07F3}" srcOrd="0" destOrd="0" presId="urn:microsoft.com/office/officeart/2008/layout/RadialCluster"/>
    <dgm:cxn modelId="{CA5BCB34-036B-4F48-BFFD-DB4F2EFF5AE0}" type="presOf" srcId="{7C445BF1-E955-4EC6-8F49-4F7BAE11C96D}" destId="{E8CD3ECF-F1FF-4FD5-933E-01E87A504905}" srcOrd="0" destOrd="0" presId="urn:microsoft.com/office/officeart/2008/layout/RadialCluster"/>
    <dgm:cxn modelId="{009EC12B-F883-4F15-BCEF-57725434549B}" srcId="{840E8B38-0500-4DC4-BDD4-38B15BB64E22}" destId="{7E91C606-406D-43E4-8667-C422F283E9CD}" srcOrd="3" destOrd="0" parTransId="{A4F4A210-01FB-4A2D-8245-2C3E38EFCC9D}" sibTransId="{F0941E71-DBCE-4104-AA9C-107B1C719C42}"/>
    <dgm:cxn modelId="{E7C75A14-BFFF-4437-AC31-64A08FC0337E}" type="presOf" srcId="{1145E72F-F588-4744-904D-362DCC1E2359}" destId="{DFAABCBA-F110-4245-98CF-9FC0F0D2D086}" srcOrd="0" destOrd="0" presId="urn:microsoft.com/office/officeart/2008/layout/RadialCluster"/>
    <dgm:cxn modelId="{5364832D-496F-4A84-89E9-181013B1D2AF}" type="presOf" srcId="{7E91C606-406D-43E4-8667-C422F283E9CD}" destId="{2514F8BE-8494-4EFB-B466-90614BB85CB2}" srcOrd="0" destOrd="0" presId="urn:microsoft.com/office/officeart/2008/layout/RadialCluster"/>
    <dgm:cxn modelId="{398B0F38-FCD7-4008-9A0D-CD49F4D7AC8F}" srcId="{840E8B38-0500-4DC4-BDD4-38B15BB64E22}" destId="{1145E72F-F588-4744-904D-362DCC1E2359}" srcOrd="0" destOrd="0" parTransId="{CDC65F3F-6955-4068-B417-AE652629FCC4}" sibTransId="{D31437DA-79C0-4247-B587-83A352C1CC99}"/>
    <dgm:cxn modelId="{BB3CBE84-699B-47B7-9E61-C5D20ACE2BE1}" type="presParOf" srcId="{C511731B-2369-4676-9CC4-9691B66E06F5}" destId="{7E570FE6-64DE-4777-A334-FA31E7B45FC6}" srcOrd="0" destOrd="0" presId="urn:microsoft.com/office/officeart/2008/layout/RadialCluster"/>
    <dgm:cxn modelId="{4E2BD1B4-5C2B-48DC-9DD8-ADCEB3D64975}" type="presParOf" srcId="{7E570FE6-64DE-4777-A334-FA31E7B45FC6}" destId="{FAC66623-0770-46AA-A37E-1C17415945B8}" srcOrd="0" destOrd="0" presId="urn:microsoft.com/office/officeart/2008/layout/RadialCluster"/>
    <dgm:cxn modelId="{CCAD45D7-1E03-42FB-9032-71BD70DCE44A}" type="presParOf" srcId="{7E570FE6-64DE-4777-A334-FA31E7B45FC6}" destId="{E60AC4DA-EAD9-4816-BF04-67C66F32E65F}" srcOrd="1" destOrd="0" presId="urn:microsoft.com/office/officeart/2008/layout/RadialCluster"/>
    <dgm:cxn modelId="{E2DC7FB2-C7FE-4410-8B6D-6EDB8A9A4AF0}" type="presParOf" srcId="{7E570FE6-64DE-4777-A334-FA31E7B45FC6}" destId="{DFAABCBA-F110-4245-98CF-9FC0F0D2D086}" srcOrd="2" destOrd="0" presId="urn:microsoft.com/office/officeart/2008/layout/RadialCluster"/>
    <dgm:cxn modelId="{93244C54-42C9-4669-8D19-91CC2BA34771}" type="presParOf" srcId="{7E570FE6-64DE-4777-A334-FA31E7B45FC6}" destId="{4C127F8D-C6D9-48D3-9E1F-08A4403241BD}" srcOrd="3" destOrd="0" presId="urn:microsoft.com/office/officeart/2008/layout/RadialCluster"/>
    <dgm:cxn modelId="{AE61E432-6649-47F1-8065-1CBC5EDC1B58}" type="presParOf" srcId="{7E570FE6-64DE-4777-A334-FA31E7B45FC6}" destId="{3773859E-DF2A-4397-A918-9ED419643648}" srcOrd="4" destOrd="0" presId="urn:microsoft.com/office/officeart/2008/layout/RadialCluster"/>
    <dgm:cxn modelId="{EA960F53-C243-441E-B234-8544E545DD86}" type="presParOf" srcId="{7E570FE6-64DE-4777-A334-FA31E7B45FC6}" destId="{31111299-1747-47AE-9453-613A19CA185A}" srcOrd="5" destOrd="0" presId="urn:microsoft.com/office/officeart/2008/layout/RadialCluster"/>
    <dgm:cxn modelId="{C409017E-3A7B-4A3D-A72A-C9ED5F36E99D}" type="presParOf" srcId="{7E570FE6-64DE-4777-A334-FA31E7B45FC6}" destId="{E8CD3ECF-F1FF-4FD5-933E-01E87A504905}" srcOrd="6" destOrd="0" presId="urn:microsoft.com/office/officeart/2008/layout/RadialCluster"/>
    <dgm:cxn modelId="{01FA7287-C3D1-421D-B133-39D7377CA6B7}" type="presParOf" srcId="{7E570FE6-64DE-4777-A334-FA31E7B45FC6}" destId="{5AD29F5C-0600-43B4-A9B8-EB3EB96B07F3}" srcOrd="7" destOrd="0" presId="urn:microsoft.com/office/officeart/2008/layout/RadialCluster"/>
    <dgm:cxn modelId="{D4FD9811-E20C-4D8F-80C1-7147B217F07F}" type="presParOf" srcId="{7E570FE6-64DE-4777-A334-FA31E7B45FC6}" destId="{2514F8BE-8494-4EFB-B466-90614BB85CB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8B31A-B144-486F-9943-066F3C915A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1A83FF3-8527-47EC-B20F-1AEC7DCA8694}">
      <dgm:prSet phldrT="[Texte]" custT="1"/>
      <dgm:spPr/>
      <dgm:t>
        <a:bodyPr/>
        <a:lstStyle/>
        <a:p>
          <a:r>
            <a:rPr lang="fr-FR" sz="1800" b="1" i="1" dirty="0" smtClean="0"/>
            <a:t>   </a:t>
          </a:r>
          <a:r>
            <a:rPr lang="fr-FR" sz="2000" b="1" i="1" dirty="0" smtClean="0">
              <a:solidFill>
                <a:srgbClr val="002060"/>
              </a:solidFill>
            </a:rPr>
            <a:t>Innovation</a:t>
          </a:r>
        </a:p>
        <a:p>
          <a:r>
            <a:rPr lang="fr-FR" sz="1800" b="1" i="1" dirty="0" smtClean="0">
              <a:solidFill>
                <a:schemeClr val="accent1">
                  <a:lumMod val="75000"/>
                </a:schemeClr>
              </a:solidFill>
            </a:rPr>
            <a:t>- T</a:t>
          </a:r>
          <a:r>
            <a:rPr lang="fr-FR" sz="1400" b="1" i="1" baseline="0" dirty="0" smtClean="0">
              <a:solidFill>
                <a:schemeClr val="accent1">
                  <a:lumMod val="75000"/>
                </a:schemeClr>
              </a:solidFill>
            </a:rPr>
            <a:t>echno ou d’usage</a:t>
          </a:r>
        </a:p>
        <a:p>
          <a:r>
            <a:rPr lang="fr-FR" sz="1400" b="1" i="1" baseline="0" dirty="0" smtClean="0">
              <a:solidFill>
                <a:schemeClr val="accent1">
                  <a:lumMod val="75000"/>
                </a:schemeClr>
              </a:solidFill>
            </a:rPr>
            <a:t>-  Services financiers </a:t>
          </a:r>
        </a:p>
        <a:p>
          <a:r>
            <a:rPr lang="fr-FR" sz="1800" dirty="0" smtClean="0"/>
            <a:t> </a:t>
          </a:r>
        </a:p>
        <a:p>
          <a:r>
            <a:rPr lang="fr-FR" sz="1800" dirty="0" smtClean="0"/>
            <a:t> </a:t>
          </a:r>
          <a:endParaRPr lang="fr-FR" sz="1800" dirty="0"/>
        </a:p>
      </dgm:t>
    </dgm:pt>
    <dgm:pt modelId="{A3412B8F-6DF2-4332-8736-516CEFB0A911}" type="parTrans" cxnId="{7A355C57-DBB6-4D4E-A4EE-F8F90A899F7A}">
      <dgm:prSet/>
      <dgm:spPr/>
      <dgm:t>
        <a:bodyPr/>
        <a:lstStyle/>
        <a:p>
          <a:endParaRPr lang="fr-FR"/>
        </a:p>
      </dgm:t>
    </dgm:pt>
    <dgm:pt modelId="{7DDD0612-C2F2-4B89-995C-B1EC4AE3DB04}" type="sibTrans" cxnId="{7A355C57-DBB6-4D4E-A4EE-F8F90A899F7A}">
      <dgm:prSet/>
      <dgm:spPr/>
      <dgm:t>
        <a:bodyPr/>
        <a:lstStyle/>
        <a:p>
          <a:endParaRPr lang="fr-FR"/>
        </a:p>
      </dgm:t>
    </dgm:pt>
    <dgm:pt modelId="{87214CA4-B7F4-4718-8171-715C259EB006}">
      <dgm:prSet phldrT="[Texte]" custT="1"/>
      <dgm:spPr/>
      <dgm:t>
        <a:bodyPr/>
        <a:lstStyle/>
        <a:p>
          <a:r>
            <a:rPr lang="fr-FR" sz="1800" b="1" i="1" dirty="0" smtClean="0">
              <a:solidFill>
                <a:srgbClr val="002060"/>
              </a:solidFill>
            </a:rPr>
            <a:t>Règlementation</a:t>
          </a:r>
          <a:endParaRPr lang="fr-FR" sz="1400" b="1" i="1" baseline="0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fr-FR" sz="1400" b="1" i="1" baseline="0" dirty="0" smtClean="0">
              <a:solidFill>
                <a:schemeClr val="accent1">
                  <a:lumMod val="75000"/>
                </a:schemeClr>
              </a:solidFill>
            </a:rPr>
            <a:t>- Intégrer </a:t>
          </a:r>
        </a:p>
        <a:p>
          <a:r>
            <a:rPr lang="fr-FR" sz="1400" b="1" i="1" baseline="0" dirty="0" smtClean="0">
              <a:solidFill>
                <a:schemeClr val="accent1">
                  <a:lumMod val="75000"/>
                </a:schemeClr>
              </a:solidFill>
            </a:rPr>
            <a:t>- Sur la durée</a:t>
          </a:r>
          <a:endParaRPr lang="fr-FR" sz="1400" b="1" i="1" baseline="0" dirty="0">
            <a:solidFill>
              <a:schemeClr val="accent1">
                <a:lumMod val="75000"/>
              </a:schemeClr>
            </a:solidFill>
          </a:endParaRPr>
        </a:p>
      </dgm:t>
    </dgm:pt>
    <dgm:pt modelId="{C752EB30-C936-4D86-A0CE-38B3B2B5190B}" type="parTrans" cxnId="{788BADD3-9724-488C-A44D-D6BD5513ACF7}">
      <dgm:prSet/>
      <dgm:spPr/>
      <dgm:t>
        <a:bodyPr/>
        <a:lstStyle/>
        <a:p>
          <a:endParaRPr lang="fr-FR"/>
        </a:p>
      </dgm:t>
    </dgm:pt>
    <dgm:pt modelId="{25C7B322-BEF8-4BE9-89D4-38B7B636A92B}" type="sibTrans" cxnId="{788BADD3-9724-488C-A44D-D6BD5513ACF7}">
      <dgm:prSet/>
      <dgm:spPr/>
      <dgm:t>
        <a:bodyPr/>
        <a:lstStyle/>
        <a:p>
          <a:endParaRPr lang="fr-FR"/>
        </a:p>
      </dgm:t>
    </dgm:pt>
    <dgm:pt modelId="{1C7E9821-17F8-4B4F-ACC4-E8DFB0ED719E}">
      <dgm:prSet phldrT="[Texte]" custT="1"/>
      <dgm:spPr/>
      <dgm:t>
        <a:bodyPr/>
        <a:lstStyle/>
        <a:p>
          <a:r>
            <a:rPr lang="fr-FR" sz="2000" b="1" i="1" baseline="0" dirty="0" smtClean="0">
              <a:solidFill>
                <a:srgbClr val="002060"/>
              </a:solidFill>
            </a:rPr>
            <a:t>Confiance </a:t>
          </a:r>
        </a:p>
        <a:p>
          <a:r>
            <a:rPr lang="fr-FR" sz="1800" i="1" baseline="0" dirty="0" smtClean="0">
              <a:solidFill>
                <a:schemeClr val="accent1">
                  <a:lumMod val="75000"/>
                </a:schemeClr>
              </a:solidFill>
            </a:rPr>
            <a:t>- </a:t>
          </a:r>
          <a:r>
            <a:rPr lang="fr-FR" sz="1400" b="1" i="1" baseline="0" dirty="0" smtClean="0">
              <a:solidFill>
                <a:schemeClr val="accent1">
                  <a:lumMod val="75000"/>
                </a:schemeClr>
              </a:solidFill>
            </a:rPr>
            <a:t>Clients</a:t>
          </a:r>
        </a:p>
        <a:p>
          <a:r>
            <a:rPr lang="fr-FR" sz="1400" b="1" i="1" baseline="0" dirty="0" smtClean="0">
              <a:solidFill>
                <a:schemeClr val="accent1">
                  <a:lumMod val="75000"/>
                </a:schemeClr>
              </a:solidFill>
            </a:rPr>
            <a:t>- Partenaires</a:t>
          </a:r>
        </a:p>
        <a:p>
          <a:r>
            <a:rPr lang="fr-FR" sz="1400" b="1" i="1" baseline="0" dirty="0" smtClean="0">
              <a:solidFill>
                <a:schemeClr val="accent1">
                  <a:lumMod val="75000"/>
                </a:schemeClr>
              </a:solidFill>
            </a:rPr>
            <a:t>- Investisseurs </a:t>
          </a:r>
          <a:endParaRPr lang="fr-FR" sz="1400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E654F46D-E1E2-4CF7-A78A-EEB6C3BF742B}" type="parTrans" cxnId="{2EB310F0-4534-4313-B316-9C85967FEF66}">
      <dgm:prSet/>
      <dgm:spPr/>
      <dgm:t>
        <a:bodyPr/>
        <a:lstStyle/>
        <a:p>
          <a:endParaRPr lang="fr-FR"/>
        </a:p>
      </dgm:t>
    </dgm:pt>
    <dgm:pt modelId="{EB63D7D9-B9EC-40ED-95CD-1FABE9F3E756}" type="sibTrans" cxnId="{2EB310F0-4534-4313-B316-9C85967FEF66}">
      <dgm:prSet/>
      <dgm:spPr/>
      <dgm:t>
        <a:bodyPr/>
        <a:lstStyle/>
        <a:p>
          <a:endParaRPr lang="fr-FR"/>
        </a:p>
      </dgm:t>
    </dgm:pt>
    <dgm:pt modelId="{38EA558F-1E84-4500-AFE6-9DDFF39EA718}" type="pres">
      <dgm:prSet presAssocID="{0FE8B31A-B144-486F-9943-066F3C915A7D}" presName="arrowDiagram" presStyleCnt="0">
        <dgm:presLayoutVars>
          <dgm:chMax val="5"/>
          <dgm:dir/>
          <dgm:resizeHandles val="exact"/>
        </dgm:presLayoutVars>
      </dgm:prSet>
      <dgm:spPr/>
    </dgm:pt>
    <dgm:pt modelId="{147D5EDE-9C72-4546-920F-631AE3045D93}" type="pres">
      <dgm:prSet presAssocID="{0FE8B31A-B144-486F-9943-066F3C915A7D}" presName="arrow" presStyleLbl="bgShp" presStyleIdx="0" presStyleCnt="1" custLinFactNeighborX="-422" custLinFactNeighborY="1097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44988F3C-BF71-4084-876C-5C6A81AD63A4}" type="pres">
      <dgm:prSet presAssocID="{0FE8B31A-B144-486F-9943-066F3C915A7D}" presName="arrowDiagram3" presStyleCnt="0"/>
      <dgm:spPr/>
    </dgm:pt>
    <dgm:pt modelId="{ACD02E9E-B9DD-4009-8D89-37708731437E}" type="pres">
      <dgm:prSet presAssocID="{41A83FF3-8527-47EC-B20F-1AEC7DCA8694}" presName="bullet3a" presStyleLbl="node1" presStyleIdx="0" presStyleCnt="3"/>
      <dgm:spPr/>
    </dgm:pt>
    <dgm:pt modelId="{A1C6661E-989A-455E-9C8C-BE5753EBCC69}" type="pres">
      <dgm:prSet presAssocID="{41A83FF3-8527-47EC-B20F-1AEC7DCA8694}" presName="textBox3a" presStyleLbl="revTx" presStyleIdx="0" presStyleCnt="3" custScaleX="112098" custLinFactNeighborX="-4530" custLinFactNeighborY="225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CB63DB-0094-43BF-9175-31C3BC1D9388}" type="pres">
      <dgm:prSet presAssocID="{87214CA4-B7F4-4718-8171-715C259EB006}" presName="bullet3b" presStyleLbl="node1" presStyleIdx="1" presStyleCnt="3"/>
      <dgm:spPr/>
    </dgm:pt>
    <dgm:pt modelId="{FAE7D6DC-3E6D-4FF5-97C3-1E434D427C1F}" type="pres">
      <dgm:prSet presAssocID="{87214CA4-B7F4-4718-8171-715C259EB006}" presName="textBox3b" presStyleLbl="revTx" presStyleIdx="1" presStyleCnt="3" custScaleX="117394" custScaleY="29907" custLinFactNeighborX="2595" custLinFactNeighborY="-145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F8E2A-A37D-4151-A00A-B58EF0D6EA74}" type="pres">
      <dgm:prSet presAssocID="{1C7E9821-17F8-4B4F-ACC4-E8DFB0ED719E}" presName="bullet3c" presStyleLbl="node1" presStyleIdx="2" presStyleCnt="3"/>
      <dgm:spPr/>
    </dgm:pt>
    <dgm:pt modelId="{D72719A2-96EB-4A42-AB8A-826C6897D989}" type="pres">
      <dgm:prSet presAssocID="{1C7E9821-17F8-4B4F-ACC4-E8DFB0ED719E}" presName="textBox3c" presStyleLbl="revTx" presStyleIdx="2" presStyleCnt="3" custScaleY="34938" custLinFactNeighborX="-7097" custLinFactNeighborY="-122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2C4CF4-D3AA-4854-916C-7128A3A9EC21}" type="presOf" srcId="{41A83FF3-8527-47EC-B20F-1AEC7DCA8694}" destId="{A1C6661E-989A-455E-9C8C-BE5753EBCC69}" srcOrd="0" destOrd="0" presId="urn:microsoft.com/office/officeart/2005/8/layout/arrow2"/>
    <dgm:cxn modelId="{788BADD3-9724-488C-A44D-D6BD5513ACF7}" srcId="{0FE8B31A-B144-486F-9943-066F3C915A7D}" destId="{87214CA4-B7F4-4718-8171-715C259EB006}" srcOrd="1" destOrd="0" parTransId="{C752EB30-C936-4D86-A0CE-38B3B2B5190B}" sibTransId="{25C7B322-BEF8-4BE9-89D4-38B7B636A92B}"/>
    <dgm:cxn modelId="{45A9CD34-149B-484E-8A30-A215909BCA78}" type="presOf" srcId="{87214CA4-B7F4-4718-8171-715C259EB006}" destId="{FAE7D6DC-3E6D-4FF5-97C3-1E434D427C1F}" srcOrd="0" destOrd="0" presId="urn:microsoft.com/office/officeart/2005/8/layout/arrow2"/>
    <dgm:cxn modelId="{6BD707A9-D886-4721-974C-C5AA76FA8816}" type="presOf" srcId="{0FE8B31A-B144-486F-9943-066F3C915A7D}" destId="{38EA558F-1E84-4500-AFE6-9DDFF39EA718}" srcOrd="0" destOrd="0" presId="urn:microsoft.com/office/officeart/2005/8/layout/arrow2"/>
    <dgm:cxn modelId="{2EB310F0-4534-4313-B316-9C85967FEF66}" srcId="{0FE8B31A-B144-486F-9943-066F3C915A7D}" destId="{1C7E9821-17F8-4B4F-ACC4-E8DFB0ED719E}" srcOrd="2" destOrd="0" parTransId="{E654F46D-E1E2-4CF7-A78A-EEB6C3BF742B}" sibTransId="{EB63D7D9-B9EC-40ED-95CD-1FABE9F3E756}"/>
    <dgm:cxn modelId="{B5D9F09A-17BA-457B-991A-EB3E56F6F17E}" type="presOf" srcId="{1C7E9821-17F8-4B4F-ACC4-E8DFB0ED719E}" destId="{D72719A2-96EB-4A42-AB8A-826C6897D989}" srcOrd="0" destOrd="0" presId="urn:microsoft.com/office/officeart/2005/8/layout/arrow2"/>
    <dgm:cxn modelId="{7A355C57-DBB6-4D4E-A4EE-F8F90A899F7A}" srcId="{0FE8B31A-B144-486F-9943-066F3C915A7D}" destId="{41A83FF3-8527-47EC-B20F-1AEC7DCA8694}" srcOrd="0" destOrd="0" parTransId="{A3412B8F-6DF2-4332-8736-516CEFB0A911}" sibTransId="{7DDD0612-C2F2-4B89-995C-B1EC4AE3DB04}"/>
    <dgm:cxn modelId="{EB9C11E5-0DAF-4BCE-A21A-3FD5854E8AE3}" type="presParOf" srcId="{38EA558F-1E84-4500-AFE6-9DDFF39EA718}" destId="{147D5EDE-9C72-4546-920F-631AE3045D93}" srcOrd="0" destOrd="0" presId="urn:microsoft.com/office/officeart/2005/8/layout/arrow2"/>
    <dgm:cxn modelId="{3AB3F4B4-F305-4FB4-8322-057F73C3AB41}" type="presParOf" srcId="{38EA558F-1E84-4500-AFE6-9DDFF39EA718}" destId="{44988F3C-BF71-4084-876C-5C6A81AD63A4}" srcOrd="1" destOrd="0" presId="urn:microsoft.com/office/officeart/2005/8/layout/arrow2"/>
    <dgm:cxn modelId="{91643EDF-95F4-4BDF-BA61-37E4A838E681}" type="presParOf" srcId="{44988F3C-BF71-4084-876C-5C6A81AD63A4}" destId="{ACD02E9E-B9DD-4009-8D89-37708731437E}" srcOrd="0" destOrd="0" presId="urn:microsoft.com/office/officeart/2005/8/layout/arrow2"/>
    <dgm:cxn modelId="{B48E5B4B-8B88-402C-B69A-37AA239AB261}" type="presParOf" srcId="{44988F3C-BF71-4084-876C-5C6A81AD63A4}" destId="{A1C6661E-989A-455E-9C8C-BE5753EBCC69}" srcOrd="1" destOrd="0" presId="urn:microsoft.com/office/officeart/2005/8/layout/arrow2"/>
    <dgm:cxn modelId="{4AB3B93A-D401-4DAC-A2C7-34A2FF6AE12B}" type="presParOf" srcId="{44988F3C-BF71-4084-876C-5C6A81AD63A4}" destId="{10CB63DB-0094-43BF-9175-31C3BC1D9388}" srcOrd="2" destOrd="0" presId="urn:microsoft.com/office/officeart/2005/8/layout/arrow2"/>
    <dgm:cxn modelId="{2ADE1DBD-8D5F-46A3-B53B-39EB63919B1E}" type="presParOf" srcId="{44988F3C-BF71-4084-876C-5C6A81AD63A4}" destId="{FAE7D6DC-3E6D-4FF5-97C3-1E434D427C1F}" srcOrd="3" destOrd="0" presId="urn:microsoft.com/office/officeart/2005/8/layout/arrow2"/>
    <dgm:cxn modelId="{4240C3C1-C478-48B5-B00E-64D90E52ED0A}" type="presParOf" srcId="{44988F3C-BF71-4084-876C-5C6A81AD63A4}" destId="{027F8E2A-A37D-4151-A00A-B58EF0D6EA74}" srcOrd="4" destOrd="0" presId="urn:microsoft.com/office/officeart/2005/8/layout/arrow2"/>
    <dgm:cxn modelId="{9BC06F14-C9DD-43DC-8C8A-71F23331F2C1}" type="presParOf" srcId="{44988F3C-BF71-4084-876C-5C6A81AD63A4}" destId="{D72719A2-96EB-4A42-AB8A-826C6897D98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C803C-23F9-4DF3-8634-A533991591B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B944B65B-9828-49C2-90C4-5475BEDEC840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Agrément</a:t>
          </a:r>
          <a:endParaRPr lang="fr-FR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85810-2CC8-4A5A-BF02-665B80E5D99C}" type="parTrans" cxnId="{1671E54B-72A0-4401-86A1-1313F3717021}">
      <dgm:prSet/>
      <dgm:spPr/>
      <dgm:t>
        <a:bodyPr/>
        <a:lstStyle/>
        <a:p>
          <a:endParaRPr lang="fr-FR"/>
        </a:p>
      </dgm:t>
    </dgm:pt>
    <dgm:pt modelId="{3B491783-0137-4E14-97A4-93A2747EFF67}" type="sibTrans" cxnId="{1671E54B-72A0-4401-86A1-1313F3717021}">
      <dgm:prSet/>
      <dgm:spPr/>
      <dgm:t>
        <a:bodyPr/>
        <a:lstStyle/>
        <a:p>
          <a:endParaRPr lang="fr-FR"/>
        </a:p>
      </dgm:t>
    </dgm:pt>
    <dgm:pt modelId="{A2D3F2CB-47DB-474D-BD6D-2AE4A26186C4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F1221D"/>
              </a:solidFill>
              <a:latin typeface="Arial" panose="020B0604020202020204" pitchFamily="34" charset="0"/>
              <a:cs typeface="Arial" panose="020B0604020202020204" pitchFamily="34" charset="0"/>
            </a:rPr>
            <a:t>Difficultés</a:t>
          </a:r>
          <a:endParaRPr lang="fr-FR" sz="2000" b="1" dirty="0">
            <a:solidFill>
              <a:srgbClr val="F1221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4CC94D-D702-46DF-86FA-B256F1500CA9}" type="parTrans" cxnId="{A74771AD-9D91-458D-AA54-DC5AE4125FA6}">
      <dgm:prSet/>
      <dgm:spPr/>
      <dgm:t>
        <a:bodyPr/>
        <a:lstStyle/>
        <a:p>
          <a:endParaRPr lang="fr-FR"/>
        </a:p>
      </dgm:t>
    </dgm:pt>
    <dgm:pt modelId="{76C6AB01-315F-4F28-940E-F82A389CE9D1}" type="sibTrans" cxnId="{A74771AD-9D91-458D-AA54-DC5AE4125FA6}">
      <dgm:prSet/>
      <dgm:spPr/>
      <dgm:t>
        <a:bodyPr/>
        <a:lstStyle/>
        <a:p>
          <a:endParaRPr lang="fr-FR"/>
        </a:p>
      </dgm:t>
    </dgm:pt>
    <dgm:pt modelId="{590F1E7E-D53C-4875-8EC1-72D110297382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Contrôle</a:t>
          </a:r>
          <a:endParaRPr lang="fr-FR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A5BDC-E6C3-4F4D-BA91-19D038918157}" type="sibTrans" cxnId="{2F159B76-C822-4D1C-A412-52B114B70B94}">
      <dgm:prSet/>
      <dgm:spPr/>
      <dgm:t>
        <a:bodyPr/>
        <a:lstStyle/>
        <a:p>
          <a:endParaRPr lang="fr-FR"/>
        </a:p>
      </dgm:t>
    </dgm:pt>
    <dgm:pt modelId="{317A5947-8259-4D1B-8E71-1D6A2668D839}" type="parTrans" cxnId="{2F159B76-C822-4D1C-A412-52B114B70B94}">
      <dgm:prSet/>
      <dgm:spPr/>
      <dgm:t>
        <a:bodyPr/>
        <a:lstStyle/>
        <a:p>
          <a:endParaRPr lang="fr-FR"/>
        </a:p>
      </dgm:t>
    </dgm:pt>
    <dgm:pt modelId="{BF214BEB-0FFB-4451-A90D-7F8EB93B8DF6}" type="pres">
      <dgm:prSet presAssocID="{E44C803C-23F9-4DF3-8634-A533991591B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61D4727-948C-4031-97C3-092DBAAEF88D}" type="pres">
      <dgm:prSet presAssocID="{B944B65B-9828-49C2-90C4-5475BEDEC840}" presName="Accent1" presStyleCnt="0"/>
      <dgm:spPr/>
    </dgm:pt>
    <dgm:pt modelId="{C300EFB2-840A-490E-9DD4-5679DA6F348F}" type="pres">
      <dgm:prSet presAssocID="{B944B65B-9828-49C2-90C4-5475BEDEC840}" presName="Accent" presStyleLbl="node1" presStyleIdx="0" presStyleCnt="3" custAng="4055618" custScaleX="188910" custScaleY="186781" custLinFactY="-3939" custLinFactNeighborX="-1657" custLinFactNeighborY="-100000"/>
      <dgm:spPr/>
      <dgm:t>
        <a:bodyPr/>
        <a:lstStyle/>
        <a:p>
          <a:endParaRPr lang="fr-FR"/>
        </a:p>
      </dgm:t>
    </dgm:pt>
    <dgm:pt modelId="{34D745EF-4A73-49FB-9BAE-8F212739ABAF}" type="pres">
      <dgm:prSet presAssocID="{B944B65B-9828-49C2-90C4-5475BEDEC840}" presName="Parent1" presStyleLbl="revTx" presStyleIdx="0" presStyleCnt="3" custScaleX="255977" custScaleY="108022" custLinFactY="-196430" custLinFactNeighborX="-45209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482014-6A32-4A15-9BC6-6470B21AF64B}" type="pres">
      <dgm:prSet presAssocID="{590F1E7E-D53C-4875-8EC1-72D110297382}" presName="Accent2" presStyleCnt="0"/>
      <dgm:spPr/>
    </dgm:pt>
    <dgm:pt modelId="{018909DA-92FD-4BCD-96D3-85B3050CEE99}" type="pres">
      <dgm:prSet presAssocID="{590F1E7E-D53C-4875-8EC1-72D110297382}" presName="Accent" presStyleLbl="node1" presStyleIdx="1" presStyleCnt="3" custAng="20091051" custScaleX="172087" custScaleY="172038"/>
      <dgm:spPr/>
    </dgm:pt>
    <dgm:pt modelId="{B47D1590-0D50-450B-8CB6-9B5783D735BD}" type="pres">
      <dgm:prSet presAssocID="{590F1E7E-D53C-4875-8EC1-72D110297382}" presName="Parent2" presStyleLbl="revTx" presStyleIdx="1" presStyleCnt="3" custScaleX="247095" custLinFactNeighborX="39124" custLinFactNeighborY="-104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0B1C9A-12AC-4ADD-A89F-34C9BB941E9E}" type="pres">
      <dgm:prSet presAssocID="{A2D3F2CB-47DB-474D-BD6D-2AE4A26186C4}" presName="Accent3" presStyleCnt="0"/>
      <dgm:spPr/>
    </dgm:pt>
    <dgm:pt modelId="{5195371E-3CB0-46DD-BC6F-70EBCBF2447D}" type="pres">
      <dgm:prSet presAssocID="{A2D3F2CB-47DB-474D-BD6D-2AE4A26186C4}" presName="Accent" presStyleLbl="node1" presStyleIdx="2" presStyleCnt="3" custAng="2767383" custScaleX="207427" custScaleY="210058" custLinFactNeighborX="9311" custLinFactNeighborY="94367"/>
      <dgm:spPr/>
    </dgm:pt>
    <dgm:pt modelId="{5686E7C2-C718-49B5-8FF1-A96D00537F1C}" type="pres">
      <dgm:prSet presAssocID="{A2D3F2CB-47DB-474D-BD6D-2AE4A26186C4}" presName="Parent3" presStyleLbl="revTx" presStyleIdx="2" presStyleCnt="3" custScaleX="237076" custLinFactY="100000" custLinFactNeighborX="10094" custLinFactNeighborY="1924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E957AA-6715-4EC8-9070-191147258B09}" type="presOf" srcId="{E44C803C-23F9-4DF3-8634-A533991591B3}" destId="{BF214BEB-0FFB-4451-A90D-7F8EB93B8DF6}" srcOrd="0" destOrd="0" presId="urn:microsoft.com/office/officeart/2009/layout/CircleArrowProcess"/>
    <dgm:cxn modelId="{509D7312-3150-4A55-8B03-CC256FA15CA8}" type="presOf" srcId="{B944B65B-9828-49C2-90C4-5475BEDEC840}" destId="{34D745EF-4A73-49FB-9BAE-8F212739ABAF}" srcOrd="0" destOrd="0" presId="urn:microsoft.com/office/officeart/2009/layout/CircleArrowProcess"/>
    <dgm:cxn modelId="{1671E54B-72A0-4401-86A1-1313F3717021}" srcId="{E44C803C-23F9-4DF3-8634-A533991591B3}" destId="{B944B65B-9828-49C2-90C4-5475BEDEC840}" srcOrd="0" destOrd="0" parTransId="{A7385810-2CC8-4A5A-BF02-665B80E5D99C}" sibTransId="{3B491783-0137-4E14-97A4-93A2747EFF67}"/>
    <dgm:cxn modelId="{FFB847BB-9555-49C7-BC1B-2EC9F1825FBE}" type="presOf" srcId="{A2D3F2CB-47DB-474D-BD6D-2AE4A26186C4}" destId="{5686E7C2-C718-49B5-8FF1-A96D00537F1C}" srcOrd="0" destOrd="0" presId="urn:microsoft.com/office/officeart/2009/layout/CircleArrowProcess"/>
    <dgm:cxn modelId="{2F159B76-C822-4D1C-A412-52B114B70B94}" srcId="{E44C803C-23F9-4DF3-8634-A533991591B3}" destId="{590F1E7E-D53C-4875-8EC1-72D110297382}" srcOrd="1" destOrd="0" parTransId="{317A5947-8259-4D1B-8E71-1D6A2668D839}" sibTransId="{800A5BDC-E6C3-4F4D-BA91-19D038918157}"/>
    <dgm:cxn modelId="{E3EBBE9F-64EE-412B-93F3-D146E3D4C709}" type="presOf" srcId="{590F1E7E-D53C-4875-8EC1-72D110297382}" destId="{B47D1590-0D50-450B-8CB6-9B5783D735BD}" srcOrd="0" destOrd="0" presId="urn:microsoft.com/office/officeart/2009/layout/CircleArrowProcess"/>
    <dgm:cxn modelId="{A74771AD-9D91-458D-AA54-DC5AE4125FA6}" srcId="{E44C803C-23F9-4DF3-8634-A533991591B3}" destId="{A2D3F2CB-47DB-474D-BD6D-2AE4A26186C4}" srcOrd="2" destOrd="0" parTransId="{634CC94D-D702-46DF-86FA-B256F1500CA9}" sibTransId="{76C6AB01-315F-4F28-940E-F82A389CE9D1}"/>
    <dgm:cxn modelId="{2D6C1C71-C272-4D97-89AB-005434308BE7}" type="presParOf" srcId="{BF214BEB-0FFB-4451-A90D-7F8EB93B8DF6}" destId="{C61D4727-948C-4031-97C3-092DBAAEF88D}" srcOrd="0" destOrd="0" presId="urn:microsoft.com/office/officeart/2009/layout/CircleArrowProcess"/>
    <dgm:cxn modelId="{3C6D2308-68B6-4FA0-9132-A13988B05E01}" type="presParOf" srcId="{C61D4727-948C-4031-97C3-092DBAAEF88D}" destId="{C300EFB2-840A-490E-9DD4-5679DA6F348F}" srcOrd="0" destOrd="0" presId="urn:microsoft.com/office/officeart/2009/layout/CircleArrowProcess"/>
    <dgm:cxn modelId="{7EF04704-F5AA-453F-B572-49C0D39665C1}" type="presParOf" srcId="{BF214BEB-0FFB-4451-A90D-7F8EB93B8DF6}" destId="{34D745EF-4A73-49FB-9BAE-8F212739ABAF}" srcOrd="1" destOrd="0" presId="urn:microsoft.com/office/officeart/2009/layout/CircleArrowProcess"/>
    <dgm:cxn modelId="{8C6D1DC4-C3BB-4950-9622-5613C264D37A}" type="presParOf" srcId="{BF214BEB-0FFB-4451-A90D-7F8EB93B8DF6}" destId="{A5482014-6A32-4A15-9BC6-6470B21AF64B}" srcOrd="2" destOrd="0" presId="urn:microsoft.com/office/officeart/2009/layout/CircleArrowProcess"/>
    <dgm:cxn modelId="{F0CB3BF3-0A6A-4B20-B20B-70F55484FAFE}" type="presParOf" srcId="{A5482014-6A32-4A15-9BC6-6470B21AF64B}" destId="{018909DA-92FD-4BCD-96D3-85B3050CEE99}" srcOrd="0" destOrd="0" presId="urn:microsoft.com/office/officeart/2009/layout/CircleArrowProcess"/>
    <dgm:cxn modelId="{0B5D940A-8402-471A-B417-0B77D0D80593}" type="presParOf" srcId="{BF214BEB-0FFB-4451-A90D-7F8EB93B8DF6}" destId="{B47D1590-0D50-450B-8CB6-9B5783D735BD}" srcOrd="3" destOrd="0" presId="urn:microsoft.com/office/officeart/2009/layout/CircleArrowProcess"/>
    <dgm:cxn modelId="{0A3A32BD-83CB-4F5A-A22B-84988C87E6CD}" type="presParOf" srcId="{BF214BEB-0FFB-4451-A90D-7F8EB93B8DF6}" destId="{D20B1C9A-12AC-4ADD-A89F-34C9BB941E9E}" srcOrd="4" destOrd="0" presId="urn:microsoft.com/office/officeart/2009/layout/CircleArrowProcess"/>
    <dgm:cxn modelId="{E8ABF200-73A7-4428-987B-DB25D3709A40}" type="presParOf" srcId="{D20B1C9A-12AC-4ADD-A89F-34C9BB941E9E}" destId="{5195371E-3CB0-46DD-BC6F-70EBCBF2447D}" srcOrd="0" destOrd="0" presId="urn:microsoft.com/office/officeart/2009/layout/CircleArrowProcess"/>
    <dgm:cxn modelId="{400B3791-D5F7-4E93-901D-F428419D5696}" type="presParOf" srcId="{BF214BEB-0FFB-4451-A90D-7F8EB93B8DF6}" destId="{5686E7C2-C718-49B5-8FF1-A96D00537F1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66623-0770-46AA-A37E-1C17415945B8}">
      <dsp:nvSpPr>
        <dsp:cNvPr id="0" name=""/>
        <dsp:cNvSpPr/>
      </dsp:nvSpPr>
      <dsp:spPr>
        <a:xfrm>
          <a:off x="3107076" y="1434495"/>
          <a:ext cx="1166529" cy="11665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FinTech</a:t>
          </a:r>
          <a:r>
            <a:rPr lang="fr-FR" sz="1900" kern="1200" dirty="0" smtClean="0"/>
            <a:t> </a:t>
          </a:r>
          <a:endParaRPr lang="fr-FR" sz="1900" kern="1200" dirty="0"/>
        </a:p>
      </dsp:txBody>
      <dsp:txXfrm>
        <a:off x="3164021" y="1491440"/>
        <a:ext cx="1052639" cy="1052639"/>
      </dsp:txXfrm>
    </dsp:sp>
    <dsp:sp modelId="{E60AC4DA-EAD9-4816-BF04-67C66F32E65F}">
      <dsp:nvSpPr>
        <dsp:cNvPr id="0" name=""/>
        <dsp:cNvSpPr/>
      </dsp:nvSpPr>
      <dsp:spPr>
        <a:xfrm rot="16200000">
          <a:off x="3503227" y="1247382"/>
          <a:ext cx="3742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22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ABCBA-F110-4245-98CF-9FC0F0D2D086}">
      <dsp:nvSpPr>
        <dsp:cNvPr id="0" name=""/>
        <dsp:cNvSpPr/>
      </dsp:nvSpPr>
      <dsp:spPr>
        <a:xfrm>
          <a:off x="2564795" y="-130937"/>
          <a:ext cx="2251091" cy="11912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CLIENT</a:t>
          </a:r>
          <a:endParaRPr lang="fr-FR" sz="3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2945" y="-72787"/>
        <a:ext cx="2134791" cy="1074906"/>
      </dsp:txXfrm>
    </dsp:sp>
    <dsp:sp modelId="{4C127F8D-C6D9-48D3-9E1F-08A4403241BD}">
      <dsp:nvSpPr>
        <dsp:cNvPr id="0" name=""/>
        <dsp:cNvSpPr/>
      </dsp:nvSpPr>
      <dsp:spPr>
        <a:xfrm rot="21399464">
          <a:off x="4272677" y="1951871"/>
          <a:ext cx="10918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81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859E-DF2A-4397-A918-9ED419643648}">
      <dsp:nvSpPr>
        <dsp:cNvPr id="0" name=""/>
        <dsp:cNvSpPr/>
      </dsp:nvSpPr>
      <dsp:spPr>
        <a:xfrm>
          <a:off x="5363562" y="1103892"/>
          <a:ext cx="1981253" cy="15165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REGLEMENTATION</a:t>
          </a:r>
          <a:endParaRPr lang="fr-FR" sz="14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7596" y="1177926"/>
        <a:ext cx="1833185" cy="1368531"/>
      </dsp:txXfrm>
    </dsp:sp>
    <dsp:sp modelId="{31111299-1747-47AE-9453-613A19CA185A}">
      <dsp:nvSpPr>
        <dsp:cNvPr id="0" name=""/>
        <dsp:cNvSpPr/>
      </dsp:nvSpPr>
      <dsp:spPr>
        <a:xfrm rot="5400000">
          <a:off x="3429683" y="2861682"/>
          <a:ext cx="5213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31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D3ECF-F1FF-4FD5-933E-01E87A504905}">
      <dsp:nvSpPr>
        <dsp:cNvPr id="0" name=""/>
        <dsp:cNvSpPr/>
      </dsp:nvSpPr>
      <dsp:spPr>
        <a:xfrm>
          <a:off x="2509784" y="3122340"/>
          <a:ext cx="2361114" cy="897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CONCURRENTS</a:t>
          </a:r>
          <a:r>
            <a:rPr lang="fr-FR" sz="2100" kern="1200" dirty="0" smtClean="0"/>
            <a:t> </a:t>
          </a:r>
          <a:endParaRPr lang="fr-FR" sz="2100" kern="1200" dirty="0"/>
        </a:p>
      </dsp:txBody>
      <dsp:txXfrm>
        <a:off x="2553573" y="3166129"/>
        <a:ext cx="2273536" cy="809451"/>
      </dsp:txXfrm>
    </dsp:sp>
    <dsp:sp modelId="{5AD29F5C-0600-43B4-A9B8-EB3EB96B07F3}">
      <dsp:nvSpPr>
        <dsp:cNvPr id="0" name=""/>
        <dsp:cNvSpPr/>
      </dsp:nvSpPr>
      <dsp:spPr>
        <a:xfrm rot="11059875">
          <a:off x="2769982" y="1960837"/>
          <a:ext cx="337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57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4F8BE-8494-4EFB-B466-90614BB85CB2}">
      <dsp:nvSpPr>
        <dsp:cNvPr id="0" name=""/>
        <dsp:cNvSpPr/>
      </dsp:nvSpPr>
      <dsp:spPr>
        <a:xfrm>
          <a:off x="717478" y="1190456"/>
          <a:ext cx="2052986" cy="135977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PARTENAIRES</a:t>
          </a:r>
          <a:endParaRPr lang="fr-F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3857" y="1256835"/>
        <a:ext cx="1920228" cy="1227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D5EDE-9C72-4546-920F-631AE3045D93}">
      <dsp:nvSpPr>
        <dsp:cNvPr id="0" name=""/>
        <dsp:cNvSpPr/>
      </dsp:nvSpPr>
      <dsp:spPr>
        <a:xfrm>
          <a:off x="0" y="414942"/>
          <a:ext cx="6624638" cy="414039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ACD02E9E-B9DD-4009-8D89-37708731437E}">
      <dsp:nvSpPr>
        <dsp:cNvPr id="0" name=""/>
        <dsp:cNvSpPr/>
      </dsp:nvSpPr>
      <dsp:spPr>
        <a:xfrm>
          <a:off x="841329" y="3227225"/>
          <a:ext cx="172240" cy="172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6661E-989A-455E-9C8C-BE5753EBCC69}">
      <dsp:nvSpPr>
        <dsp:cNvPr id="0" name=""/>
        <dsp:cNvSpPr/>
      </dsp:nvSpPr>
      <dsp:spPr>
        <a:xfrm>
          <a:off x="764158" y="3583305"/>
          <a:ext cx="1730278" cy="119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6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/>
            <a:t>   </a:t>
          </a:r>
          <a:r>
            <a:rPr lang="fr-FR" sz="2000" b="1" i="1" kern="1200" dirty="0" smtClean="0">
              <a:solidFill>
                <a:srgbClr val="002060"/>
              </a:solidFill>
            </a:rPr>
            <a:t>Innovation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chemeClr val="accent1">
                  <a:lumMod val="75000"/>
                </a:schemeClr>
              </a:solidFill>
            </a:rPr>
            <a:t>- T</a:t>
          </a:r>
          <a:r>
            <a:rPr lang="fr-FR" sz="1400" b="1" i="1" kern="1200" baseline="0" dirty="0" smtClean="0">
              <a:solidFill>
                <a:schemeClr val="accent1">
                  <a:lumMod val="75000"/>
                </a:schemeClr>
              </a:solidFill>
            </a:rPr>
            <a:t>echno ou d’usage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baseline="0" dirty="0" smtClean="0">
              <a:solidFill>
                <a:schemeClr val="accent1">
                  <a:lumMod val="75000"/>
                </a:schemeClr>
              </a:solidFill>
            </a:rPr>
            <a:t>-  Services financiers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 </a:t>
          </a:r>
          <a:endParaRPr lang="fr-FR" sz="1800" kern="1200" dirty="0"/>
        </a:p>
      </dsp:txBody>
      <dsp:txXfrm>
        <a:off x="764158" y="3583305"/>
        <a:ext cx="1730278" cy="1196575"/>
      </dsp:txXfrm>
    </dsp:sp>
    <dsp:sp modelId="{10CB63DB-0094-43BF-9175-31C3BC1D9388}">
      <dsp:nvSpPr>
        <dsp:cNvPr id="0" name=""/>
        <dsp:cNvSpPr/>
      </dsp:nvSpPr>
      <dsp:spPr>
        <a:xfrm>
          <a:off x="2361683" y="2101865"/>
          <a:ext cx="311357" cy="311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7D6DC-3E6D-4FF5-97C3-1E434D427C1F}">
      <dsp:nvSpPr>
        <dsp:cNvPr id="0" name=""/>
        <dsp:cNvSpPr/>
      </dsp:nvSpPr>
      <dsp:spPr>
        <a:xfrm>
          <a:off x="2420345" y="2719202"/>
          <a:ext cx="1866462" cy="67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rgbClr val="002060"/>
              </a:solidFill>
            </a:rPr>
            <a:t>Règlementation</a:t>
          </a:r>
          <a:endParaRPr lang="fr-FR" sz="1400" b="1" i="1" kern="1200" baseline="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baseline="0" dirty="0" smtClean="0">
              <a:solidFill>
                <a:schemeClr val="accent1">
                  <a:lumMod val="75000"/>
                </a:schemeClr>
              </a:solidFill>
            </a:rPr>
            <a:t>- Intégrer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baseline="0" dirty="0" smtClean="0">
              <a:solidFill>
                <a:schemeClr val="accent1">
                  <a:lumMod val="75000"/>
                </a:schemeClr>
              </a:solidFill>
            </a:rPr>
            <a:t>- Sur la durée</a:t>
          </a:r>
          <a:endParaRPr lang="fr-FR" sz="1400" b="1" i="1" kern="1200" baseline="0" dirty="0">
            <a:solidFill>
              <a:schemeClr val="accent1">
                <a:lumMod val="75000"/>
              </a:schemeClr>
            </a:solidFill>
          </a:endParaRPr>
        </a:p>
      </dsp:txBody>
      <dsp:txXfrm>
        <a:off x="2420345" y="2719202"/>
        <a:ext cx="1866462" cy="673618"/>
      </dsp:txXfrm>
    </dsp:sp>
    <dsp:sp modelId="{027F8E2A-A37D-4151-A00A-B58EF0D6EA74}">
      <dsp:nvSpPr>
        <dsp:cNvPr id="0" name=""/>
        <dsp:cNvSpPr/>
      </dsp:nvSpPr>
      <dsp:spPr>
        <a:xfrm>
          <a:off x="4190083" y="1417043"/>
          <a:ext cx="430601" cy="43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719A2-96EB-4A42-AB8A-826C6897D989}">
      <dsp:nvSpPr>
        <dsp:cNvPr id="0" name=""/>
        <dsp:cNvSpPr/>
      </dsp:nvSpPr>
      <dsp:spPr>
        <a:xfrm>
          <a:off x="4292548" y="2215139"/>
          <a:ext cx="1589913" cy="100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6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baseline="0" dirty="0" smtClean="0">
              <a:solidFill>
                <a:srgbClr val="002060"/>
              </a:solidFill>
            </a:rPr>
            <a:t>Confiance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baseline="0" dirty="0" smtClean="0">
              <a:solidFill>
                <a:schemeClr val="accent1">
                  <a:lumMod val="75000"/>
                </a:schemeClr>
              </a:solidFill>
            </a:rPr>
            <a:t>- </a:t>
          </a:r>
          <a:r>
            <a:rPr lang="fr-FR" sz="1400" b="1" i="1" kern="1200" baseline="0" dirty="0" smtClean="0">
              <a:solidFill>
                <a:schemeClr val="accent1">
                  <a:lumMod val="75000"/>
                </a:schemeClr>
              </a:solidFill>
            </a:rPr>
            <a:t>Clients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baseline="0" dirty="0" smtClean="0">
              <a:solidFill>
                <a:schemeClr val="accent1">
                  <a:lumMod val="75000"/>
                </a:schemeClr>
              </a:solidFill>
            </a:rPr>
            <a:t>- Partenaires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baseline="0" dirty="0" smtClean="0">
              <a:solidFill>
                <a:schemeClr val="accent1">
                  <a:lumMod val="75000"/>
                </a:schemeClr>
              </a:solidFill>
            </a:rPr>
            <a:t>- Investisseurs </a:t>
          </a:r>
          <a:endParaRPr lang="fr-FR" sz="14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92548" y="2215139"/>
        <a:ext cx="1589913" cy="1005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0EFB2-840A-490E-9DD4-5679DA6F348F}">
      <dsp:nvSpPr>
        <dsp:cNvPr id="0" name=""/>
        <dsp:cNvSpPr/>
      </dsp:nvSpPr>
      <dsp:spPr>
        <a:xfrm rot="4055618">
          <a:off x="74435" y="-31931"/>
          <a:ext cx="1883339" cy="186239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745EF-4A73-49FB-9BAE-8F212739ABAF}">
      <dsp:nvSpPr>
        <dsp:cNvPr id="0" name=""/>
        <dsp:cNvSpPr/>
      </dsp:nvSpPr>
      <dsp:spPr>
        <a:xfrm>
          <a:off x="72010" y="688149"/>
          <a:ext cx="1418077" cy="29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Agrément</a:t>
          </a:r>
          <a:endParaRPr lang="fr-FR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10" y="688149"/>
        <a:ext cx="1418077" cy="299141"/>
      </dsp:txXfrm>
    </dsp:sp>
    <dsp:sp modelId="{018909DA-92FD-4BCD-96D3-85B3050CEE99}">
      <dsp:nvSpPr>
        <dsp:cNvPr id="0" name=""/>
        <dsp:cNvSpPr/>
      </dsp:nvSpPr>
      <dsp:spPr>
        <a:xfrm rot="20091051">
          <a:off x="-102086" y="1650857"/>
          <a:ext cx="1715622" cy="17153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D1590-0D50-450B-8CB6-9B5783D735BD}">
      <dsp:nvSpPr>
        <dsp:cNvPr id="0" name=""/>
        <dsp:cNvSpPr/>
      </dsp:nvSpPr>
      <dsp:spPr>
        <a:xfrm>
          <a:off x="288030" y="2344332"/>
          <a:ext cx="1368872" cy="27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Contrôle</a:t>
          </a:r>
          <a:endParaRPr lang="fr-FR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030" y="2344332"/>
        <a:ext cx="1368872" cy="276926"/>
      </dsp:txXfrm>
    </dsp:sp>
    <dsp:sp modelId="{5195371E-3CB0-46DD-BC6F-70EBCBF2447D}">
      <dsp:nvSpPr>
        <dsp:cNvPr id="0" name=""/>
        <dsp:cNvSpPr/>
      </dsp:nvSpPr>
      <dsp:spPr>
        <a:xfrm rot="2767383">
          <a:off x="224782" y="2988550"/>
          <a:ext cx="1776685" cy="17999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6E7C2-C718-49B5-8FF1-A96D00537F1C}">
      <dsp:nvSpPr>
        <dsp:cNvPr id="0" name=""/>
        <dsp:cNvSpPr/>
      </dsp:nvSpPr>
      <dsp:spPr>
        <a:xfrm>
          <a:off x="432046" y="3760193"/>
          <a:ext cx="1313368" cy="27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1221D"/>
              </a:solidFill>
              <a:latin typeface="Arial" panose="020B0604020202020204" pitchFamily="34" charset="0"/>
              <a:cs typeface="Arial" panose="020B0604020202020204" pitchFamily="34" charset="0"/>
            </a:rPr>
            <a:t>Difficultés</a:t>
          </a:r>
          <a:endParaRPr lang="fr-FR" sz="2000" b="1" kern="1200" dirty="0">
            <a:solidFill>
              <a:srgbClr val="F1221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46" y="3760193"/>
        <a:ext cx="1313368" cy="276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0.56529</cdr:x>
      <cdr:y>0.20737</cdr:y>
    </cdr:from>
    <cdr:to>
      <cdr:x>0.94711</cdr:x>
      <cdr:y>0.73041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257554" y="857236"/>
          <a:ext cx="2200286" cy="21621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fr-FR" sz="10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Depuis la création du Pôle en juin 2016 et jusqu'en</a:t>
          </a:r>
          <a:r>
            <a:rPr lang="fr-FR" sz="100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mars 2017, 92 acteurs FinTech ont été reçus par le Pôle. La majorité des projets sont relatifs au secteur du paiement,  qui va continuer à croitre avec l'entrée en vigueur prochaine de la directive DSP2. Toutefois, on observe une croissance importante des acteurs de la Blockchain ainsi que des RegTech. </a:t>
          </a:r>
          <a:endParaRPr lang="fr-FR" sz="1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37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1BBC5A-E434-4655-B684-04ECD35D73F5}" type="datetime1">
              <a:rPr lang="fr-FR"/>
              <a:pPr>
                <a:defRPr/>
              </a:pPr>
              <a:t>29/05/2017</a:t>
            </a:fld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37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CA78AD-5C42-4725-984E-39C8A465B6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436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37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1937D4-A0E1-4873-9821-B50B5F54877F}" type="datetime1">
              <a:rPr lang="fr-FR"/>
              <a:pPr>
                <a:defRPr/>
              </a:pPr>
              <a:t>29/05/2017</a:t>
            </a:fld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3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37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85B0EF-7539-4DAD-8526-A37CA22CE9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59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09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05007-B7B4-4EE8-87F9-FCD0586C418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1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3ème conférence annuelle - Ratios de liquidité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BFDCE1-99A3-4CCC-99DE-2654455C02F6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30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3ème conférence annuelle - Ratios de liquidité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BFDCE1-99A3-4CCC-99DE-2654455C02F6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30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3ème conférence annuelle - Ratios de liquidité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BFDCE1-99A3-4CCC-99DE-2654455C02F6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99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3ème conférence annuelle - Ratios de liquidité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BFDCE1-99A3-4CCC-99DE-2654455C02F6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99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3ème conférence annuelle - Ratios de liquidité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BFDCE1-99A3-4CCC-99DE-2654455C02F6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99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3ème conférence annuelle - Ratios de liquidité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BFDCE1-99A3-4CCC-99DE-2654455C02F6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99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 titre A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ourb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686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29" y="335632"/>
            <a:ext cx="1127500" cy="100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57356" y="4357694"/>
            <a:ext cx="6048375" cy="431800"/>
          </a:xfrm>
        </p:spPr>
        <p:txBody>
          <a:bodyPr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1500166" y="2285992"/>
            <a:ext cx="6624638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23 septembre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a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071563" y="0"/>
            <a:ext cx="0" cy="765175"/>
          </a:xfrm>
          <a:prstGeom prst="line">
            <a:avLst/>
          </a:prstGeom>
          <a:noFill/>
          <a:ln w="34925">
            <a:solidFill>
              <a:srgbClr val="F7C7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71538" y="-27384"/>
            <a:ext cx="6624638" cy="785818"/>
          </a:xfrm>
          <a:noFill/>
        </p:spPr>
        <p:txBody>
          <a:bodyPr>
            <a:no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1538" y="1285860"/>
            <a:ext cx="6624638" cy="4637088"/>
          </a:xfrm>
        </p:spPr>
        <p:txBody>
          <a:bodyPr/>
          <a:lstStyle>
            <a:lvl1pPr marL="266700" indent="-266700">
              <a:buClr>
                <a:srgbClr val="F7C765"/>
              </a:buClr>
              <a:buFont typeface="Wingdings" pitchFamily="2" charset="2"/>
              <a:buChar char="q"/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+mn-lt"/>
              </a:defRPr>
            </a:lvl3pPr>
            <a:lvl4pPr marL="16129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4pPr>
            <a:lvl5pPr marL="19685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endParaRPr lang="fr-FR" dirty="0" smtClean="0"/>
          </a:p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4015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23 septembre 2016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748464" y="6165304"/>
            <a:ext cx="25667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6248400"/>
            <a:ext cx="572131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562074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fr-FR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fr-FR" sz="2000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fr-FR" sz="2000" b="0" smtClean="0">
                <a:solidFill>
                  <a:srgbClr val="002060"/>
                </a:solidFill>
              </a:defRPr>
            </a:lvl3pPr>
            <a:lvl4pPr>
              <a:defRPr lang="fr-FR" b="0" smtClean="0">
                <a:solidFill>
                  <a:srgbClr val="002060"/>
                </a:solidFill>
              </a:defRPr>
            </a:lvl4pPr>
            <a:lvl5pPr>
              <a:defRPr lang="fr-FR" b="0">
                <a:solidFill>
                  <a:srgbClr val="002060"/>
                </a:solidFill>
              </a:defRPr>
            </a:lvl5pPr>
          </a:lstStyle>
          <a:p>
            <a:pPr marL="266700" lvl="0" indent="-266700">
              <a:buClr>
                <a:srgbClr val="F7C765"/>
              </a:buClr>
              <a:buFont typeface="Wingdings" pitchFamily="2" charset="2"/>
              <a:buChar char="q"/>
            </a:pPr>
            <a:r>
              <a:rPr lang="fr-FR" smtClean="0"/>
              <a:t>Modifiez les styles du texte du masque</a:t>
            </a:r>
          </a:p>
          <a:p>
            <a:pPr marL="901700" marR="0" lvl="1" indent="-366713" fontAlgn="auto">
              <a:lnSpc>
                <a:spcPct val="100000"/>
              </a:lnSpc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</a:pPr>
            <a:r>
              <a:rPr lang="fr-FR" smtClean="0"/>
              <a:t>Deuxième niveau</a:t>
            </a:r>
          </a:p>
          <a:p>
            <a:pPr marL="1257300" marR="0" lvl="2" indent="-354013" fontAlgn="auto">
              <a:lnSpc>
                <a:spcPct val="100000"/>
              </a:lnSpc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</a:pPr>
            <a:r>
              <a:rPr lang="fr-FR" smtClean="0"/>
              <a:t>Troisième niveau</a:t>
            </a:r>
          </a:p>
          <a:p>
            <a:pPr marL="1612900" lvl="3" indent="-3540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mtClean="0"/>
              <a:t>Quatrième niveau</a:t>
            </a:r>
          </a:p>
          <a:p>
            <a:pPr marL="1968500" lvl="4" indent="-3540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7591-BDA7-458F-B5D2-D01C02075892}" type="datetimeFigureOut">
              <a:rPr lang="fr-FR" smtClean="0"/>
              <a:pPr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0C20-BEE4-42A3-AA52-073837B06F2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\\intra\profils\D003\s803865\D\Documents\Privé\Utiles\Logos\jpg 30 mm\logo_BDF_atraits_B_3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" y="6197981"/>
            <a:ext cx="1223836" cy="6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1071563" y="0"/>
            <a:ext cx="0" cy="765175"/>
          </a:xfrm>
          <a:prstGeom prst="line">
            <a:avLst/>
          </a:prstGeom>
          <a:noFill/>
          <a:ln w="34925">
            <a:solidFill>
              <a:srgbClr val="F7C7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5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PT2S-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14333D-9DB9-4637-9BAA-CC734A246DB1}" type="datetimeFigureOut">
              <a:rPr lang="fr-FR" smtClean="0">
                <a:solidFill>
                  <a:srgbClr val="153358">
                    <a:tint val="75000"/>
                  </a:srgbClr>
                </a:solidFill>
              </a:rPr>
              <a:pPr/>
              <a:t>29/05/2017</a:t>
            </a:fld>
            <a:endParaRPr lang="fr-FR">
              <a:solidFill>
                <a:srgbClr val="153358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>
              <a:solidFill>
                <a:srgbClr val="002060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369DB-74C4-4B0F-A6AE-23BB4D7D6A53}" type="slidenum">
              <a:rPr lang="fr-FR" smtClean="0">
                <a:solidFill>
                  <a:srgbClr val="153358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153358">
                  <a:tint val="75000"/>
                </a:srgbClr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1071563" y="0"/>
            <a:ext cx="0" cy="765175"/>
          </a:xfrm>
          <a:prstGeom prst="line">
            <a:avLst/>
          </a:prstGeom>
          <a:noFill/>
          <a:ln w="34925">
            <a:solidFill>
              <a:srgbClr val="F7C7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071538" y="-27384"/>
            <a:ext cx="6624638" cy="785818"/>
          </a:xfrm>
          <a:noFill/>
        </p:spPr>
        <p:txBody>
          <a:bodyPr>
            <a:no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fr-FR" sz="2000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fr-FR" sz="2000" b="0" smtClean="0">
                <a:solidFill>
                  <a:srgbClr val="002060"/>
                </a:solidFill>
              </a:defRPr>
            </a:lvl3pPr>
            <a:lvl4pPr>
              <a:defRPr lang="fr-FR" b="0" smtClean="0">
                <a:solidFill>
                  <a:srgbClr val="002060"/>
                </a:solidFill>
              </a:defRPr>
            </a:lvl4pPr>
            <a:lvl5pPr>
              <a:defRPr lang="fr-FR" b="0">
                <a:solidFill>
                  <a:srgbClr val="002060"/>
                </a:solidFill>
              </a:defRPr>
            </a:lvl5pPr>
          </a:lstStyle>
          <a:p>
            <a:pPr marL="266700" lvl="0" indent="-266700">
              <a:buClr>
                <a:srgbClr val="F7C765"/>
              </a:buClr>
              <a:buFont typeface="Wingdings" pitchFamily="2" charset="2"/>
              <a:buChar char="q"/>
            </a:pPr>
            <a:r>
              <a:rPr lang="fr-FR" smtClean="0"/>
              <a:t>Modifiez les styles du texte du masque</a:t>
            </a:r>
          </a:p>
          <a:p>
            <a:pPr marL="901700" marR="0" lvl="1" indent="-366713" fontAlgn="auto">
              <a:lnSpc>
                <a:spcPct val="100000"/>
              </a:lnSpc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</a:pPr>
            <a:r>
              <a:rPr lang="fr-FR" smtClean="0"/>
              <a:t>Deuxième niveau</a:t>
            </a:r>
          </a:p>
          <a:p>
            <a:pPr marL="1257300" marR="0" lvl="2" indent="-354013" fontAlgn="auto">
              <a:lnSpc>
                <a:spcPct val="100000"/>
              </a:lnSpc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</a:pPr>
            <a:r>
              <a:rPr lang="fr-FR" smtClean="0"/>
              <a:t>Troisième niveau</a:t>
            </a:r>
          </a:p>
          <a:p>
            <a:pPr marL="1612900" lvl="3" indent="-3540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mtClean="0"/>
              <a:t>Quatrième niveau</a:t>
            </a:r>
          </a:p>
          <a:p>
            <a:pPr marL="1968500" lvl="4" indent="-3540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12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357-3222-47CE-B491-596522173FAC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F2CF-E9CF-4302-A5BF-473CAF37021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1071538" y="-27384"/>
            <a:ext cx="6624638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mtClean="0"/>
              <a:t>Titre de la partie</a:t>
            </a:r>
            <a:endParaRPr lang="fr-FR" dirty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1071563" y="0"/>
            <a:ext cx="0" cy="765175"/>
          </a:xfrm>
          <a:prstGeom prst="line">
            <a:avLst/>
          </a:prstGeom>
          <a:noFill/>
          <a:ln w="34925">
            <a:solidFill>
              <a:srgbClr val="F7C7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1538" y="1285860"/>
            <a:ext cx="6624638" cy="4637088"/>
          </a:xfrm>
        </p:spPr>
        <p:txBody>
          <a:bodyPr/>
          <a:lstStyle>
            <a:lvl1pPr marL="266700" indent="-266700">
              <a:buClr>
                <a:srgbClr val="F7C765"/>
              </a:buClr>
              <a:buFont typeface="Wingdings" pitchFamily="2" charset="2"/>
              <a:buChar char="q"/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+mn-lt"/>
              </a:defRPr>
            </a:lvl3pPr>
            <a:lvl4pPr marL="16129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4pPr>
            <a:lvl5pPr marL="19685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endParaRPr lang="fr-FR" dirty="0" smtClean="0"/>
          </a:p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4746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496" y="6286500"/>
            <a:ext cx="8928000" cy="324000"/>
          </a:xfrm>
          <a:prstGeom prst="rect">
            <a:avLst/>
          </a:prstGeom>
          <a:solidFill>
            <a:srgbClr val="F7C7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23 septembre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6" r:id="rId3"/>
    <p:sldLayoutId id="2147483697" r:id="rId4"/>
    <p:sldLayoutId id="214748369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63" Type="http://schemas.openxmlformats.org/officeDocument/2006/relationships/image" Target="../media/image68.png"/><Relationship Id="rId68" Type="http://schemas.openxmlformats.org/officeDocument/2006/relationships/image" Target="../media/image73.png"/><Relationship Id="rId76" Type="http://schemas.openxmlformats.org/officeDocument/2006/relationships/image" Target="../media/image81.png"/><Relationship Id="rId7" Type="http://schemas.openxmlformats.org/officeDocument/2006/relationships/image" Target="../media/image12.png"/><Relationship Id="rId71" Type="http://schemas.openxmlformats.org/officeDocument/2006/relationships/image" Target="../media/image76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9" Type="http://schemas.openxmlformats.org/officeDocument/2006/relationships/image" Target="../media/image34.gif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66" Type="http://schemas.openxmlformats.org/officeDocument/2006/relationships/image" Target="../media/image71.png"/><Relationship Id="rId74" Type="http://schemas.openxmlformats.org/officeDocument/2006/relationships/image" Target="../media/image79.pn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61" Type="http://schemas.openxmlformats.org/officeDocument/2006/relationships/image" Target="../media/image66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png"/><Relationship Id="rId73" Type="http://schemas.openxmlformats.org/officeDocument/2006/relationships/image" Target="../media/image7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69" Type="http://schemas.openxmlformats.org/officeDocument/2006/relationships/image" Target="../media/image74.png"/><Relationship Id="rId77" Type="http://schemas.openxmlformats.org/officeDocument/2006/relationships/image" Target="../media/image82.emf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72" Type="http://schemas.openxmlformats.org/officeDocument/2006/relationships/image" Target="../media/image77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png"/><Relationship Id="rId67" Type="http://schemas.openxmlformats.org/officeDocument/2006/relationships/image" Target="../media/image72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70" Type="http://schemas.openxmlformats.org/officeDocument/2006/relationships/image" Target="../media/image75.png"/><Relationship Id="rId75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cpr.banque-france.fr/lacpr/missions/pole-acpr-fintech-innovation/" TargetMode="External"/><Relationship Id="rId2" Type="http://schemas.openxmlformats.org/officeDocument/2006/relationships/hyperlink" Target="mailto:fintech-innovation@acpr.banque-france.f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hyperlink" Target="http://www.google.fr/url?sa=i&amp;rct=j&amp;q=&amp;esrc=s&amp;source=images&amp;cd=&amp;cad=rja&amp;uact=8&amp;ved=0ahUKEwid7c_wotjTAhXFiRoKHayDCiQQjRwIBw&amp;url=http://phx.corporate-ir.net/phoenix.zhtml?c=176060&amp;p=irol-logos&amp;psig=AFQjCNGO14Pkgl0GQDXhdNFIS6oPT-wxBA&amp;ust=1494057182300898" TargetMode="External"/><Relationship Id="rId7" Type="http://schemas.openxmlformats.org/officeDocument/2006/relationships/hyperlink" Target="https://www.google.fr/url?sa=i&amp;rct=j&amp;q=&amp;esrc=s&amp;source=images&amp;cd=&amp;cad=rja&amp;uact=8&amp;ved=0ahUKEwj22efDo9jTAhUBAxoKHeXSCw8QjRwIBw&amp;url=https://en.facebookbrand.com/&amp;psig=AFQjCNFMDifCW4dgEbo9wJqBq9uhCG4BIw&amp;ust=1494057351784290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jpeg"/><Relationship Id="rId5" Type="http://schemas.openxmlformats.org/officeDocument/2006/relationships/hyperlink" Target="http://www.google.fr/url?sa=i&amp;rct=j&amp;q=&amp;esrc=s&amp;source=images&amp;cd=&amp;cad=rja&amp;uact=8&amp;ved=0ahUKEwj5vNeSo9jTAhUFlxoKHZ83DfEQjRwIBw&amp;url=http://fr.freepik.com/photos-vecteurs-libre/apple-logo&amp;psig=AFQjCNEDf0NNMV1-sLSZc1ucQMl-Quh-Tg&amp;ust=1494057255115429" TargetMode="External"/><Relationship Id="rId10" Type="http://schemas.openxmlformats.org/officeDocument/2006/relationships/image" Target="../media/image97.png"/><Relationship Id="rId4" Type="http://schemas.openxmlformats.org/officeDocument/2006/relationships/image" Target="../media/image94.jpeg"/><Relationship Id="rId9" Type="http://schemas.openxmlformats.org/officeDocument/2006/relationships/hyperlink" Target="https://www.google.fr/url?sa=i&amp;rct=j&amp;q=&amp;esrc=s&amp;source=images&amp;cd=&amp;cad=rja&amp;uact=8&amp;ved=0ahUKEwj66q7bo9jTAhWEuRoKHWZrCDIQjRwIBw&amp;url=https://www.microsoft.com/en-us/learning/mos-certification.aspx&amp;psig=AFQjCNF99ncn_fRddKXAh0oWtd3kMGSRqw&amp;ust=1494057405180656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png"/><Relationship Id="rId4" Type="http://schemas.openxmlformats.org/officeDocument/2006/relationships/image" Target="../media/image99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ations.banque-france.fr/sites/default/files/medias/documents/focus-10_2013-12-05_fr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992888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endParaRPr lang="fr-FR" b="1" i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611560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	</a:t>
            </a:r>
            <a:r>
              <a:rPr lang="en-US" dirty="0" err="1" smtClean="0"/>
              <a:t>Fintech</a:t>
            </a:r>
            <a:r>
              <a:rPr lang="en-US" dirty="0" smtClean="0"/>
              <a:t> et Innovation : la </a:t>
            </a:r>
            <a:r>
              <a:rPr lang="en-US" dirty="0" err="1" smtClean="0"/>
              <a:t>démarche</a:t>
            </a:r>
            <a:r>
              <a:rPr lang="en-US" dirty="0" smtClean="0"/>
              <a:t> du </a:t>
            </a:r>
            <a:r>
              <a:rPr lang="en-US" dirty="0" err="1" smtClean="0"/>
              <a:t>superviseur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ous-titre 4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Didier Warzée</a:t>
            </a:r>
          </a:p>
          <a:p>
            <a:pPr algn="ctr">
              <a:spcBef>
                <a:spcPct val="0"/>
              </a:spcBef>
            </a:pPr>
            <a:r>
              <a:rPr lang="fr-FR" b="1" dirty="0" smtClean="0">
                <a:ea typeface="+mj-ea"/>
              </a:rPr>
              <a:t>Expert </a:t>
            </a:r>
            <a:r>
              <a:rPr lang="fr-FR" b="1" dirty="0" err="1" smtClean="0">
                <a:ea typeface="+mj-ea"/>
              </a:rPr>
              <a:t>FinTech</a:t>
            </a:r>
            <a:r>
              <a:rPr lang="fr-FR" b="1" dirty="0" smtClean="0">
                <a:ea typeface="+mj-ea"/>
              </a:rPr>
              <a:t> Innovation ACPR</a:t>
            </a:r>
            <a:endParaRPr lang="fr-FR" sz="24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Image 1" descr="cid:image001.jpg@01D1C621.F84336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4" y="138661"/>
            <a:ext cx="294293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Le Pôle </a:t>
            </a:r>
            <a:r>
              <a:rPr lang="fr-FR" sz="2800" dirty="0" err="1"/>
              <a:t>FinTech</a:t>
            </a:r>
            <a:r>
              <a:rPr lang="fr-FR" sz="2800" dirty="0"/>
              <a:t> </a:t>
            </a:r>
            <a:r>
              <a:rPr lang="fr-FR" sz="2800" dirty="0" smtClean="0"/>
              <a:t>Innovation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4166329716"/>
              </p:ext>
            </p:extLst>
          </p:nvPr>
        </p:nvGraphicFramePr>
        <p:xfrm>
          <a:off x="827584" y="980729"/>
          <a:ext cx="7704856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8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21" y="4562886"/>
            <a:ext cx="1482281" cy="611600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1" y="1516584"/>
            <a:ext cx="1270192" cy="461888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65" y="1823370"/>
            <a:ext cx="1448802" cy="395128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3" y="2435720"/>
            <a:ext cx="955874" cy="637249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97" y="5466944"/>
            <a:ext cx="820390" cy="82039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67" y="3573016"/>
            <a:ext cx="1085339" cy="503203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41" y="2159980"/>
            <a:ext cx="1247768" cy="802137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37" y="358259"/>
            <a:ext cx="1534588" cy="350763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25" y="388155"/>
            <a:ext cx="897597" cy="61606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57" y="1228530"/>
            <a:ext cx="867225" cy="265521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82" y="5517926"/>
            <a:ext cx="2742766" cy="950250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04" y="349415"/>
            <a:ext cx="861485" cy="28938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76" y="4113534"/>
            <a:ext cx="1510283" cy="83515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94" y="3695661"/>
            <a:ext cx="1276773" cy="554142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9" y="287788"/>
            <a:ext cx="842469" cy="84246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80" y="3880651"/>
            <a:ext cx="1399605" cy="73830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25" y="5412167"/>
            <a:ext cx="1566863" cy="642938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8" y="5226442"/>
            <a:ext cx="1152328" cy="115232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0" y="3573016"/>
            <a:ext cx="1781745" cy="69483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8" y="4337781"/>
            <a:ext cx="2336895" cy="50214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" y="4764543"/>
            <a:ext cx="1089196" cy="61199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04" y="1760798"/>
            <a:ext cx="592642" cy="5926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" y="1244156"/>
            <a:ext cx="874218" cy="87421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" y="5412167"/>
            <a:ext cx="1213445" cy="45643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4" y="2118374"/>
            <a:ext cx="1964432" cy="57482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4" y="2616934"/>
            <a:ext cx="1392631" cy="36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48" y="2847142"/>
            <a:ext cx="1524000" cy="932589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554940" y="476672"/>
            <a:ext cx="8424936" cy="6192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2542389" y="213001"/>
            <a:ext cx="3456384" cy="454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67544" y="213001"/>
            <a:ext cx="8064896" cy="602431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781697" y="93758"/>
            <a:ext cx="131440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/>
            </a:lvl1pPr>
          </a:lstStyle>
          <a:p>
            <a:r>
              <a:rPr lang="fr-FR" dirty="0"/>
              <a:t>Paiement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70187" y="6352793"/>
            <a:ext cx="167444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/>
            </a:lvl1pPr>
          </a:lstStyle>
          <a:p>
            <a:r>
              <a:rPr lang="fr-FR" dirty="0"/>
              <a:t>Investissement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836712"/>
            <a:ext cx="167444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Crowdfunding</a:t>
            </a:r>
            <a:endParaRPr lang="fr-FR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48" y="3880814"/>
            <a:ext cx="1404714" cy="47332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63" y="3403103"/>
            <a:ext cx="786383" cy="71437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0" y="1848989"/>
            <a:ext cx="1740977" cy="31985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1" y="3072969"/>
            <a:ext cx="1983446" cy="50004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26" y="4771342"/>
            <a:ext cx="867557" cy="493507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H="1">
            <a:off x="969177" y="687337"/>
            <a:ext cx="8165008" cy="59429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36" y="4285228"/>
            <a:ext cx="1313975" cy="309337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61" y="4166921"/>
            <a:ext cx="1316659" cy="48884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41" y="5054980"/>
            <a:ext cx="1338106" cy="44472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8" y="4925390"/>
            <a:ext cx="1534567" cy="613827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63" y="5083397"/>
            <a:ext cx="897396" cy="45582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37" y="3952554"/>
            <a:ext cx="1390650" cy="25717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352793"/>
            <a:ext cx="2103694" cy="427525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97" y="5735334"/>
            <a:ext cx="1129039" cy="59399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17" y="6203032"/>
            <a:ext cx="1074000" cy="53028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91" y="2796934"/>
            <a:ext cx="1153949" cy="74744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49" y="604639"/>
            <a:ext cx="1442416" cy="335013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52" y="1749524"/>
            <a:ext cx="638052" cy="638052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48" y="1228530"/>
            <a:ext cx="1365296" cy="576108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43" y="910411"/>
            <a:ext cx="986064" cy="48290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41" y="2168843"/>
            <a:ext cx="622444" cy="622444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9" y="1523644"/>
            <a:ext cx="1475536" cy="50206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18" y="1204129"/>
            <a:ext cx="1519175" cy="295195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68" y="803118"/>
            <a:ext cx="912294" cy="348744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21" y="1194800"/>
            <a:ext cx="1341275" cy="456382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94" y="100523"/>
            <a:ext cx="1031405" cy="410981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77" y="1912868"/>
            <a:ext cx="1323571" cy="45736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8" y="5846998"/>
            <a:ext cx="839537" cy="678346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46" y="649611"/>
            <a:ext cx="1100302" cy="427895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61" y="7159"/>
            <a:ext cx="997760" cy="41168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829600" y="1545600"/>
            <a:ext cx="131440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/>
            </a:lvl1pPr>
          </a:lstStyle>
          <a:p>
            <a:r>
              <a:rPr lang="fr-FR" dirty="0"/>
              <a:t>Assurance</a:t>
            </a: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29" y="6105295"/>
            <a:ext cx="1467467" cy="264033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69" y="2973357"/>
            <a:ext cx="876567" cy="223676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2" y="2754344"/>
            <a:ext cx="749718" cy="177651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78" y="1004218"/>
            <a:ext cx="695325" cy="242888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57" y="914756"/>
            <a:ext cx="1014814" cy="237106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10" y="2282051"/>
            <a:ext cx="1032145" cy="407654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33" y="2980958"/>
            <a:ext cx="1375504" cy="247667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52" y="3484394"/>
            <a:ext cx="462711" cy="462711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73" y="3380869"/>
            <a:ext cx="1246149" cy="294004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3967125"/>
            <a:ext cx="1243455" cy="621728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22" y="415476"/>
            <a:ext cx="695859" cy="301977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00" y="3232435"/>
            <a:ext cx="925672" cy="296869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91" y="4883070"/>
            <a:ext cx="858409" cy="26153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41" y="4764543"/>
            <a:ext cx="698371" cy="2082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6" y="31163"/>
            <a:ext cx="844295" cy="5497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4" y="827565"/>
            <a:ext cx="706611" cy="3533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67" y="772146"/>
            <a:ext cx="631828" cy="410688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93" y="1943380"/>
            <a:ext cx="1163963" cy="276956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19" y="3606603"/>
            <a:ext cx="867865" cy="1781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22" y="3502786"/>
            <a:ext cx="876445" cy="28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8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Adaptation de l’ACPR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Adaptation du superviseur </a:t>
            </a:r>
          </a:p>
          <a:p>
            <a:pPr lvl="2"/>
            <a:r>
              <a:rPr lang="fr-FR" dirty="0" smtClean="0"/>
              <a:t>Mise en place d’un réseau interne ACPR (mobilisation des experts en interne, conséquences de la digitalisation sur les  secteurs bancaire et assurantiel)</a:t>
            </a:r>
          </a:p>
          <a:p>
            <a:pPr marL="266700" lvl="1" indent="-266700">
              <a:buFont typeface="Wingdings" pitchFamily="2" charset="2"/>
              <a:buChar char="q"/>
            </a:pPr>
            <a:r>
              <a:rPr lang="fr-FR" sz="2400" b="1" dirty="0" smtClean="0"/>
              <a:t> </a:t>
            </a:r>
            <a:r>
              <a:rPr lang="fr-FR" sz="2400" b="1" i="1" dirty="0" smtClean="0"/>
              <a:t>Mais aussi de l’ensemble de la Banque de France</a:t>
            </a:r>
          </a:p>
          <a:p>
            <a:pPr lvl="2"/>
            <a:r>
              <a:rPr lang="fr-FR" i="1" dirty="0" smtClean="0"/>
              <a:t>Réseau FinTech</a:t>
            </a:r>
          </a:p>
          <a:p>
            <a:pPr lvl="2"/>
            <a:r>
              <a:rPr lang="fr-FR" i="1" dirty="0" smtClean="0"/>
              <a:t>Sécurité des moyens de paiements (Comité National des Paiements Scripturaux)</a:t>
            </a:r>
          </a:p>
          <a:p>
            <a:pPr lvl="2"/>
            <a:r>
              <a:rPr lang="fr-FR" i="1" dirty="0" smtClean="0"/>
              <a:t>Expérimentation de la technologie Blockchain</a:t>
            </a:r>
          </a:p>
          <a:p>
            <a:pPr lvl="2"/>
            <a:r>
              <a:rPr lang="fr-FR" i="1" dirty="0" smtClean="0"/>
              <a:t>Chief Digital </a:t>
            </a:r>
            <a:r>
              <a:rPr lang="fr-FR" i="1" dirty="0" err="1" smtClean="0"/>
              <a:t>Officer</a:t>
            </a:r>
            <a:r>
              <a:rPr lang="fr-FR" i="1" dirty="0"/>
              <a:t> </a:t>
            </a:r>
            <a:r>
              <a:rPr lang="fr-FR" i="1" dirty="0" smtClean="0"/>
              <a:t>et Direction de la transformation digitale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sp>
        <p:nvSpPr>
          <p:cNvPr id="6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34861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215900" y="15875"/>
            <a:ext cx="34861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368300" y="168275"/>
            <a:ext cx="34861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1" y="4077072"/>
            <a:ext cx="1576373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1988840"/>
            <a:ext cx="1412156" cy="78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Adaptation de l’ACPR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5976" y="1052736"/>
            <a:ext cx="4680520" cy="4637088"/>
          </a:xfrm>
        </p:spPr>
        <p:txBody>
          <a:bodyPr>
            <a:normAutofit fontScale="85000" lnSpcReduction="20000"/>
          </a:bodyPr>
          <a:lstStyle/>
          <a:p>
            <a:r>
              <a:rPr lang="fr-FR" u="sng" dirty="0" smtClean="0"/>
              <a:t>Forum FinTech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en-GB" sz="1800" dirty="0"/>
              <a:t>Instance unique </a:t>
            </a:r>
            <a:r>
              <a:rPr lang="en-GB" sz="1800" dirty="0" err="1"/>
              <a:t>en</a:t>
            </a:r>
            <a:r>
              <a:rPr lang="en-GB" sz="1800" dirty="0"/>
              <a:t> son genre  </a:t>
            </a:r>
          </a:p>
          <a:p>
            <a:pPr lvl="1"/>
            <a:r>
              <a:rPr lang="en-GB" sz="1600" dirty="0" smtClean="0"/>
              <a:t>35 </a:t>
            </a:r>
            <a:r>
              <a:rPr lang="en-GB" sz="1600" dirty="0" err="1"/>
              <a:t>représentants</a:t>
            </a:r>
            <a:r>
              <a:rPr lang="en-GB" sz="1600" dirty="0"/>
              <a:t> </a:t>
            </a:r>
            <a:r>
              <a:rPr lang="en-GB" sz="1600" dirty="0" err="1" smtClean="0"/>
              <a:t>principalement</a:t>
            </a:r>
            <a:r>
              <a:rPr lang="en-GB" sz="1600" dirty="0" smtClean="0"/>
              <a:t> des </a:t>
            </a:r>
            <a:r>
              <a:rPr lang="en-GB" sz="1600" dirty="0" err="1" smtClean="0"/>
              <a:t>représentants</a:t>
            </a:r>
            <a:r>
              <a:rPr lang="en-GB" sz="1600" dirty="0" smtClean="0"/>
              <a:t> de FinTechs</a:t>
            </a:r>
            <a:endParaRPr lang="en-GB" sz="1600" dirty="0"/>
          </a:p>
          <a:p>
            <a:pPr marL="534987" lvl="1" indent="0">
              <a:buNone/>
            </a:pPr>
            <a:endParaRPr lang="en-GB" sz="1800" dirty="0"/>
          </a:p>
          <a:p>
            <a:r>
              <a:rPr lang="en-GB" sz="1800" dirty="0" err="1"/>
              <a:t>Mandat</a:t>
            </a:r>
            <a:r>
              <a:rPr lang="en-GB" sz="1800" dirty="0"/>
              <a:t>: instance de </a:t>
            </a:r>
            <a:r>
              <a:rPr lang="en-GB" sz="1800" dirty="0" err="1"/>
              <a:t>veille</a:t>
            </a:r>
            <a:r>
              <a:rPr lang="en-GB" sz="1800" dirty="0"/>
              <a:t>, de dialogue et de proposition</a:t>
            </a:r>
            <a:endParaRPr lang="en-GB" sz="1800" b="0" dirty="0"/>
          </a:p>
          <a:p>
            <a:pPr lvl="1"/>
            <a:r>
              <a:rPr lang="en-GB" sz="1600" dirty="0"/>
              <a:t>Identifier et </a:t>
            </a:r>
            <a:r>
              <a:rPr lang="en-GB" sz="1600" dirty="0" err="1"/>
              <a:t>mieux</a:t>
            </a:r>
            <a:r>
              <a:rPr lang="en-GB" sz="1600" dirty="0"/>
              <a:t> </a:t>
            </a:r>
            <a:r>
              <a:rPr lang="en-GB" sz="1600" dirty="0" err="1"/>
              <a:t>appréhender</a:t>
            </a:r>
            <a:r>
              <a:rPr lang="en-GB" sz="1600" dirty="0"/>
              <a:t> les </a:t>
            </a:r>
            <a:r>
              <a:rPr lang="en-GB" sz="1600" dirty="0" err="1"/>
              <a:t>enjeux</a:t>
            </a:r>
            <a:r>
              <a:rPr lang="en-GB" sz="1600" dirty="0"/>
              <a:t> (</a:t>
            </a:r>
            <a:r>
              <a:rPr lang="en-GB" sz="1600" dirty="0" err="1"/>
              <a:t>risques</a:t>
            </a:r>
            <a:r>
              <a:rPr lang="en-GB" sz="1600" dirty="0"/>
              <a:t> et </a:t>
            </a:r>
            <a:r>
              <a:rPr lang="en-GB" sz="1600" dirty="0" err="1"/>
              <a:t>opportunités</a:t>
            </a:r>
            <a:r>
              <a:rPr lang="en-GB" sz="1600" dirty="0"/>
              <a:t>) </a:t>
            </a:r>
          </a:p>
          <a:p>
            <a:pPr lvl="1"/>
            <a:r>
              <a:rPr lang="en-GB" sz="1600" dirty="0" err="1"/>
              <a:t>Rendre</a:t>
            </a:r>
            <a:r>
              <a:rPr lang="en-GB" sz="1600" dirty="0"/>
              <a:t> un </a:t>
            </a:r>
            <a:r>
              <a:rPr lang="en-GB" sz="1600" dirty="0" err="1"/>
              <a:t>avis</a:t>
            </a:r>
            <a:r>
              <a:rPr lang="en-GB" sz="1600" dirty="0"/>
              <a:t> </a:t>
            </a:r>
            <a:r>
              <a:rPr lang="en-GB" sz="1600" dirty="0" err="1"/>
              <a:t>sur</a:t>
            </a:r>
            <a:r>
              <a:rPr lang="en-GB" sz="1600" dirty="0"/>
              <a:t> les </a:t>
            </a:r>
            <a:r>
              <a:rPr lang="en-GB" sz="1600" dirty="0" err="1"/>
              <a:t>projets</a:t>
            </a:r>
            <a:r>
              <a:rPr lang="en-GB" sz="1600" dirty="0"/>
              <a:t> </a:t>
            </a:r>
            <a:r>
              <a:rPr lang="en-GB" sz="1600" dirty="0" err="1"/>
              <a:t>nationaux</a:t>
            </a:r>
            <a:r>
              <a:rPr lang="en-GB" sz="1600" dirty="0"/>
              <a:t> et </a:t>
            </a:r>
            <a:r>
              <a:rPr lang="en-GB" sz="1600" dirty="0" err="1"/>
              <a:t>européens</a:t>
            </a:r>
            <a:r>
              <a:rPr lang="en-GB" sz="1600" dirty="0"/>
              <a:t> </a:t>
            </a:r>
          </a:p>
          <a:p>
            <a:pPr lvl="1"/>
            <a:r>
              <a:rPr lang="en-GB" sz="1600" dirty="0"/>
              <a:t>Faire part aux </a:t>
            </a:r>
            <a:r>
              <a:rPr lang="en-GB" sz="1600" dirty="0" err="1"/>
              <a:t>autorités</a:t>
            </a:r>
            <a:r>
              <a:rPr lang="en-GB" sz="1600" dirty="0"/>
              <a:t> des </a:t>
            </a:r>
            <a:r>
              <a:rPr lang="en-GB" sz="1600" dirty="0" err="1"/>
              <a:t>sujets</a:t>
            </a:r>
            <a:r>
              <a:rPr lang="en-GB" sz="1600" dirty="0"/>
              <a:t> de </a:t>
            </a:r>
            <a:r>
              <a:rPr lang="en-GB" sz="1600" dirty="0" err="1"/>
              <a:t>préoccupation</a:t>
            </a:r>
            <a:r>
              <a:rPr lang="en-GB" sz="1600" dirty="0"/>
              <a:t> des </a:t>
            </a:r>
            <a:r>
              <a:rPr lang="en-GB" sz="1600" dirty="0" err="1"/>
              <a:t>professionnels</a:t>
            </a:r>
            <a:endParaRPr lang="en-GB" sz="1600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 smtClean="0"/>
              <a:t>3 </a:t>
            </a:r>
            <a:r>
              <a:rPr lang="en-GB" sz="1800" dirty="0" err="1" smtClean="0"/>
              <a:t>sujets</a:t>
            </a:r>
            <a:r>
              <a:rPr lang="en-GB" sz="1800" dirty="0" smtClean="0"/>
              <a:t> </a:t>
            </a:r>
            <a:r>
              <a:rPr lang="en-GB" sz="1800" dirty="0" err="1" smtClean="0"/>
              <a:t>principaux</a:t>
            </a:r>
            <a:r>
              <a:rPr lang="en-GB" sz="1800" dirty="0" smtClean="0"/>
              <a:t> à </a:t>
            </a:r>
            <a:r>
              <a:rPr lang="en-GB" sz="1800" dirty="0" err="1" smtClean="0"/>
              <a:t>aujourd’hui</a:t>
            </a:r>
            <a:endParaRPr lang="en-GB" sz="1800" dirty="0"/>
          </a:p>
          <a:p>
            <a:pPr lvl="1"/>
            <a:r>
              <a:rPr lang="en-GB" sz="1600" dirty="0" err="1" smtClean="0"/>
              <a:t>Proportionnalité</a:t>
            </a:r>
            <a:endParaRPr lang="en-GB" sz="1600" dirty="0" smtClean="0"/>
          </a:p>
          <a:p>
            <a:pPr lvl="1"/>
            <a:r>
              <a:rPr lang="en-GB" sz="1600" dirty="0" smtClean="0"/>
              <a:t>Usage des </a:t>
            </a:r>
            <a:r>
              <a:rPr lang="en-GB" sz="1600" dirty="0" err="1" smtClean="0"/>
              <a:t>données</a:t>
            </a:r>
            <a:endParaRPr lang="en-GB" sz="1600" dirty="0" smtClean="0"/>
          </a:p>
          <a:p>
            <a:pPr lvl="1"/>
            <a:r>
              <a:rPr lang="en-GB" sz="1600" dirty="0" smtClean="0"/>
              <a:t>Identification du client et </a:t>
            </a:r>
            <a:r>
              <a:rPr lang="en-GB" sz="1600" dirty="0" err="1" smtClean="0"/>
              <a:t>connaissance</a:t>
            </a:r>
            <a:r>
              <a:rPr lang="en-GB" sz="1600" dirty="0" smtClean="0"/>
              <a:t> </a:t>
            </a:r>
            <a:r>
              <a:rPr lang="en-GB" sz="1600" dirty="0" err="1" smtClean="0"/>
              <a:t>clientèle</a:t>
            </a:r>
            <a:endParaRPr lang="en-GB" sz="1600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11450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852428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83568" y="2276872"/>
            <a:ext cx="1440160" cy="3888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ENJEUX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FinTech / nouveaux entrants</a:t>
            </a:r>
          </a:p>
          <a:p>
            <a:pPr algn="ctr"/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Digitalisation des banques et des assurances</a:t>
            </a:r>
          </a:p>
          <a:p>
            <a:pPr algn="ctr"/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Impacts métiers et missions ACPR</a:t>
            </a:r>
          </a:p>
          <a:p>
            <a:pPr algn="ctr"/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Impacts métiers et missions Banque de France </a:t>
            </a:r>
          </a:p>
          <a:p>
            <a:pPr algn="ctr"/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Travaux internationaux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(FSB, BCBS, IAIS, EBA, ECB)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1367644" y="1088740"/>
            <a:ext cx="2376264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Secrétaire général de l’ACPR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5796" y="3465004"/>
            <a:ext cx="151216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Réseau ACPR FinTech-Innovation</a:t>
            </a:r>
          </a:p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grément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du consommateur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Contrôle bancaire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Contrôle assurance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Contrôle sur place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Études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Juridique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57181" y="3465004"/>
            <a:ext cx="115212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Interactions BDF</a:t>
            </a:r>
          </a:p>
          <a:p>
            <a:pPr algn="ctr"/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DSPM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DSF</a:t>
            </a:r>
          </a:p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Réseau Finance et Technologie 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colade ouvrante 13"/>
          <p:cNvSpPr/>
          <p:nvPr/>
        </p:nvSpPr>
        <p:spPr>
          <a:xfrm>
            <a:off x="2411760" y="3356992"/>
            <a:ext cx="144016" cy="2808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02" y="1291778"/>
            <a:ext cx="1497330" cy="9144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1796219" cy="145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èche droite 17"/>
          <p:cNvSpPr/>
          <p:nvPr/>
        </p:nvSpPr>
        <p:spPr>
          <a:xfrm>
            <a:off x="3784124" y="1439065"/>
            <a:ext cx="93189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7" b="27967"/>
          <a:stretch/>
        </p:blipFill>
        <p:spPr bwMode="auto">
          <a:xfrm>
            <a:off x="7883377" y="1337766"/>
            <a:ext cx="1085850" cy="6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èche à trois pointes 23"/>
          <p:cNvSpPr/>
          <p:nvPr/>
        </p:nvSpPr>
        <p:spPr>
          <a:xfrm rot="10800000">
            <a:off x="6406684" y="1374192"/>
            <a:ext cx="1366720" cy="1166564"/>
          </a:xfrm>
          <a:prstGeom prst="leftRightUpArrow">
            <a:avLst>
              <a:gd name="adj1" fmla="val 3266"/>
              <a:gd name="adj2" fmla="val 6220"/>
              <a:gd name="adj3" fmla="val 8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806752" y="988173"/>
            <a:ext cx="1239100" cy="12886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200" b="1" dirty="0" smtClean="0">
                <a:latin typeface="+mj-lt"/>
              </a:rPr>
              <a:t>Direction FIC</a:t>
            </a:r>
            <a:endParaRPr lang="fr-FR" sz="1200" b="1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52318" y="4761148"/>
            <a:ext cx="1542444" cy="9721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Analyses et Propositions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83812" y="988174"/>
            <a:ext cx="1605130" cy="12886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200" b="1" dirty="0" smtClean="0">
                <a:latin typeface="+mj-lt"/>
              </a:rPr>
              <a:t>Pôle (3 personnes)</a:t>
            </a:r>
            <a:endParaRPr lang="fr-FR" sz="1200" b="1" dirty="0">
              <a:latin typeface="+mj-lt"/>
            </a:endParaRPr>
          </a:p>
        </p:txBody>
      </p:sp>
      <p:cxnSp>
        <p:nvCxnSpPr>
          <p:cNvPr id="1024" name="Connecteur en angle 1023"/>
          <p:cNvCxnSpPr/>
          <p:nvPr/>
        </p:nvCxnSpPr>
        <p:spPr>
          <a:xfrm rot="16200000" flipH="1">
            <a:off x="7189764" y="3998517"/>
            <a:ext cx="845164" cy="6800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8" name="Connecteur en angle 1027"/>
          <p:cNvCxnSpPr>
            <a:endCxn id="29" idx="1"/>
          </p:cNvCxnSpPr>
          <p:nvPr/>
        </p:nvCxnSpPr>
        <p:spPr>
          <a:xfrm flipV="1">
            <a:off x="3347864" y="5247202"/>
            <a:ext cx="4104454" cy="918102"/>
          </a:xfrm>
          <a:prstGeom prst="bentConnector3">
            <a:avLst>
              <a:gd name="adj1" fmla="val 6346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7" name="Connecteur droit avec flèche 1036"/>
          <p:cNvCxnSpPr/>
          <p:nvPr/>
        </p:nvCxnSpPr>
        <p:spPr>
          <a:xfrm flipH="1">
            <a:off x="3923929" y="2276872"/>
            <a:ext cx="1296143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9" name="Connecteur droit avec flèche 1038"/>
          <p:cNvCxnSpPr/>
          <p:nvPr/>
        </p:nvCxnSpPr>
        <p:spPr>
          <a:xfrm>
            <a:off x="5220072" y="227687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Adaptation de l’ACPR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285860"/>
            <a:ext cx="396044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Comment l’ACPR s’adapte à l’innovation financière et aux FinTechs?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Quelle réglementation pour l’innovation financière et la finance digitale?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Quelles suggestions pour les porteurs de projet innovants?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pic>
        <p:nvPicPr>
          <p:cNvPr id="6" name="Picture 2" descr="\\intra\profils\D002\J081658\D\Pictures\grandh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3161"/>
            <a:ext cx="4176464" cy="44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La philosophie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97186851"/>
              </p:ext>
            </p:extLst>
          </p:nvPr>
        </p:nvGraphicFramePr>
        <p:xfrm>
          <a:off x="755576" y="2204864"/>
          <a:ext cx="73448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contenu 2"/>
          <p:cNvSpPr txBox="1">
            <a:spLocks/>
          </p:cNvSpPr>
          <p:nvPr/>
        </p:nvSpPr>
        <p:spPr>
          <a:xfrm>
            <a:off x="971600" y="1052736"/>
            <a:ext cx="73448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q"/>
              <a:defRPr sz="2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129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685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 smtClean="0"/>
              <a:t> La réglementation: un élément essentiel mais non isolé de l’écosystème </a:t>
            </a:r>
            <a:r>
              <a:rPr lang="fr-FR" dirty="0" err="1" smtClean="0"/>
              <a:t>FinTech</a:t>
            </a:r>
            <a:r>
              <a:rPr lang="fr-FR" dirty="0" smtClean="0"/>
              <a:t>/innovation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40105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La philosophie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619667"/>
              </p:ext>
            </p:extLst>
          </p:nvPr>
        </p:nvGraphicFramePr>
        <p:xfrm>
          <a:off x="323528" y="980728"/>
          <a:ext cx="8064896" cy="5122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448"/>
                <a:gridCol w="4032448"/>
              </a:tblGrid>
              <a:tr h="50598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Opportunités</a:t>
                      </a:r>
                      <a:endParaRPr lang="fr-FR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Risques</a:t>
                      </a:r>
                      <a:endParaRPr lang="fr-FR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162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consommateur: baisse des prix et amélioration des produits et des services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les acteurs financiers: baisse des coûts et amélioration des processus internes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Meilleure conformité aux exigences réglementaires (</a:t>
                      </a:r>
                      <a:r>
                        <a:rPr lang="fr-FR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RegTech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Baisse des revenus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Augmentation des risques opérationnels (interdépendance des SI, cybersécurité, </a:t>
                      </a:r>
                      <a:r>
                        <a:rPr lang="fr-FR" sz="1800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cloud </a:t>
                      </a:r>
                      <a:r>
                        <a:rPr lang="fr-FR" sz="1800" i="1" kern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computing</a:t>
                      </a: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 vigilance à l’égard des enjeux de LCB-FT et de protection de la clientèle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 mise en œuvre plus difficile de la supervision et de la réglementation (risque de délocalisation, fragmentation)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\\intra\profils\D001\D818090\D\Desktop\noun_78401_cc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675"/>
                    </a14:imgEffect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2542"/>
          <a:stretch/>
        </p:blipFill>
        <p:spPr bwMode="auto">
          <a:xfrm>
            <a:off x="5940152" y="4944976"/>
            <a:ext cx="1107580" cy="96866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9" name="Picture 2" descr="C:\Users\D818090\AppData\Local\Temp\noun_88653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7"/>
          <a:stretch/>
        </p:blipFill>
        <p:spPr bwMode="auto">
          <a:xfrm>
            <a:off x="1619672" y="4944976"/>
            <a:ext cx="1158660" cy="1015728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9077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861226"/>
              </p:ext>
            </p:extLst>
          </p:nvPr>
        </p:nvGraphicFramePr>
        <p:xfrm>
          <a:off x="1071538" y="1285860"/>
          <a:ext cx="6624638" cy="487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La philosophie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071538" y="1285860"/>
            <a:ext cx="6624638" cy="463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q"/>
              <a:defRPr sz="2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129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685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 smtClean="0"/>
              <a:t> La réglementation: un facteur de confiance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20988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605930" y="3455665"/>
            <a:ext cx="4968552" cy="114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rganigramme : Connecteur 8"/>
          <p:cNvSpPr/>
          <p:nvPr/>
        </p:nvSpPr>
        <p:spPr>
          <a:xfrm>
            <a:off x="4031940" y="3502149"/>
            <a:ext cx="144016" cy="14401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1" name="Organigramme : Extraire 10"/>
          <p:cNvSpPr/>
          <p:nvPr/>
        </p:nvSpPr>
        <p:spPr>
          <a:xfrm>
            <a:off x="3707904" y="3717032"/>
            <a:ext cx="792088" cy="1008112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3648" y="1700808"/>
            <a:ext cx="1440160" cy="15841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  <a:p>
            <a:pPr algn="ctr"/>
            <a:endParaRPr lang="fr-FR" sz="1200" dirty="0"/>
          </a:p>
          <a:p>
            <a:pPr algn="ctr"/>
            <a:r>
              <a:rPr lang="fr-FR" sz="1400" b="1" dirty="0" smtClean="0">
                <a:solidFill>
                  <a:schemeClr val="accent4"/>
                </a:solidFill>
              </a:rPr>
              <a:t>Proportionnalité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>
                <a:solidFill>
                  <a:schemeClr val="accent4"/>
                </a:solidFill>
              </a:rPr>
              <a:t>Approche par les risques / statuts</a:t>
            </a:r>
          </a:p>
          <a:p>
            <a:pPr algn="ctr"/>
            <a:r>
              <a:rPr lang="fr-FR" sz="1200" dirty="0" smtClean="0">
                <a:solidFill>
                  <a:schemeClr val="accent4"/>
                </a:solidFill>
              </a:rPr>
              <a:t>Proportionnalité des exigences </a:t>
            </a:r>
          </a:p>
          <a:p>
            <a:pPr algn="ctr"/>
            <a:r>
              <a:rPr lang="fr-FR" sz="1200" dirty="0" smtClean="0">
                <a:solidFill>
                  <a:schemeClr val="accent4"/>
                </a:solidFill>
              </a:rPr>
              <a:t>Pragmatisme de la règlementation </a:t>
            </a:r>
          </a:p>
          <a:p>
            <a:pPr algn="ctr"/>
            <a:endParaRPr lang="fr-FR" sz="1200" dirty="0" smtClean="0"/>
          </a:p>
          <a:p>
            <a:pPr algn="ctr"/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5364088" y="1700808"/>
            <a:ext cx="1440160" cy="1584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Sécurité</a:t>
            </a: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Fonds et paiements</a:t>
            </a: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Données </a:t>
            </a: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LCB-FT</a:t>
            </a: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Consommateur</a:t>
            </a:r>
          </a:p>
          <a:p>
            <a:pPr algn="ctr"/>
            <a:endParaRPr lang="fr-FR" sz="1200" dirty="0">
              <a:solidFill>
                <a:srgbClr val="C00000"/>
              </a:solidFill>
            </a:endParaRP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 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21" name="Accolade fermante 20"/>
          <p:cNvSpPr/>
          <p:nvPr/>
        </p:nvSpPr>
        <p:spPr>
          <a:xfrm>
            <a:off x="7020272" y="1700808"/>
            <a:ext cx="504056" cy="158417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7884368" y="1700808"/>
            <a:ext cx="936104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  <a:p>
            <a:pPr algn="ctr"/>
            <a:r>
              <a:rPr lang="fr-FR" sz="1200" b="1" dirty="0" err="1" smtClean="0">
                <a:solidFill>
                  <a:schemeClr val="accent1"/>
                </a:solidFill>
              </a:rPr>
              <a:t>Equité</a:t>
            </a:r>
            <a:r>
              <a:rPr lang="fr-FR" sz="1200" b="1" dirty="0" smtClean="0">
                <a:solidFill>
                  <a:schemeClr val="accent1"/>
                </a:solidFill>
              </a:rPr>
              <a:t> de traitement Neutralité </a:t>
            </a:r>
          </a:p>
          <a:p>
            <a:pPr algn="ctr"/>
            <a:endParaRPr lang="fr-FR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884368" y="2636912"/>
            <a:ext cx="936104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1"/>
                </a:solidFill>
              </a:rPr>
              <a:t>Respect du cadre UE</a:t>
            </a:r>
          </a:p>
          <a:p>
            <a:pPr algn="ctr"/>
            <a:r>
              <a:rPr lang="fr-FR" sz="1100" b="1" dirty="0">
                <a:solidFill>
                  <a:schemeClr val="accent1"/>
                </a:solidFill>
              </a:rPr>
              <a:t>Passeport </a:t>
            </a:r>
            <a:r>
              <a:rPr lang="fr-FR" sz="1100" b="1" dirty="0" smtClean="0">
                <a:solidFill>
                  <a:schemeClr val="accent1"/>
                </a:solidFill>
              </a:rPr>
              <a:t> </a:t>
            </a:r>
            <a:endParaRPr lang="fr-FR" sz="1100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La philosophie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1071538" y="4869160"/>
            <a:ext cx="7604918" cy="57606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Donner corps au principe de proportionnalité</a:t>
            </a:r>
          </a:p>
          <a:p>
            <a:r>
              <a:rPr lang="fr-FR" dirty="0" smtClean="0"/>
              <a:t>Besoin de stabilité et de visibilité réglementaire</a:t>
            </a:r>
          </a:p>
        </p:txBody>
      </p:sp>
    </p:spTree>
    <p:extLst>
      <p:ext uri="{BB962C8B-B14F-4D97-AF65-F5344CB8AC3E}">
        <p14:creationId xmlns:p14="http://schemas.microsoft.com/office/powerpoint/2010/main" val="37532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285860"/>
            <a:ext cx="396044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Comment l’ACPR s’adapte à l’innovation financière et aux FinTechs?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Quelle réglementation pour l’innovation financière et la finance digitale?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Quelles suggestions pour les porteurs de projet innovants?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 2017</a:t>
            </a:r>
            <a:endParaRPr lang="fr-FR" dirty="0"/>
          </a:p>
        </p:txBody>
      </p:sp>
      <p:pic>
        <p:nvPicPr>
          <p:cNvPr id="6" name="Picture 2" descr="\\intra\profils\D002\J081658\D\Pictures\grandh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3161"/>
            <a:ext cx="4176464" cy="44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La philosophie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 Une proportionnalité qui est déjà présente</a:t>
            </a:r>
          </a:p>
          <a:p>
            <a:pPr lvl="1"/>
            <a:r>
              <a:rPr lang="fr-FR" dirty="0" smtClean="0"/>
              <a:t>Dans les textes</a:t>
            </a:r>
          </a:p>
          <a:p>
            <a:pPr lvl="2"/>
            <a:r>
              <a:rPr lang="fr-FR" dirty="0" smtClean="0"/>
              <a:t>Ex: arrêté du 3 novembre 2014</a:t>
            </a:r>
          </a:p>
          <a:p>
            <a:pPr marL="903287" lvl="2" indent="0">
              <a:buNone/>
            </a:pPr>
            <a:r>
              <a:rPr lang="fr-FR" sz="1500" dirty="0" smtClean="0"/>
              <a:t>Les </a:t>
            </a:r>
            <a:r>
              <a:rPr lang="fr-FR" sz="1500" dirty="0"/>
              <a:t>entreprises assujetties veillent à mettre en place un contrôle interne en adaptant l'ensemble des dispositifs prévus par le présent arrêté, ainsi que, le cas échéant, par les dispositions européennes directement applicables, </a:t>
            </a:r>
            <a:r>
              <a:rPr lang="fr-FR" sz="1500" b="1" dirty="0"/>
              <a:t>à la taille, au volume de leurs activités, aux implantations ainsi qu'à la nature, à l'échelle et à la complexité des risques inhérents à leur modèle d'entreprise et à leurs </a:t>
            </a:r>
            <a:r>
              <a:rPr lang="fr-FR" sz="1500" b="1" dirty="0" smtClean="0"/>
              <a:t>activités</a:t>
            </a:r>
            <a:r>
              <a:rPr lang="fr-FR" sz="1500" b="1" dirty="0"/>
              <a:t> </a:t>
            </a:r>
            <a:r>
              <a:rPr lang="fr-FR" sz="1500" b="1" dirty="0" smtClean="0"/>
              <a:t>(article 4)</a:t>
            </a:r>
            <a:endParaRPr lang="fr-FR" dirty="0" smtClean="0"/>
          </a:p>
          <a:p>
            <a:pPr lvl="2"/>
            <a:r>
              <a:rPr lang="fr-FR" dirty="0"/>
              <a:t>D</a:t>
            </a:r>
            <a:r>
              <a:rPr lang="fr-FR" dirty="0" smtClean="0"/>
              <a:t>iversité des statuts qui permet au FinTech de s’établir et de se développer dans un cadre sécurisé</a:t>
            </a:r>
          </a:p>
          <a:p>
            <a:pPr lvl="1"/>
            <a:r>
              <a:rPr lang="fr-FR" dirty="0" smtClean="0"/>
              <a:t>Dans les pratiques (contrôle en fonction des risques)</a:t>
            </a:r>
          </a:p>
          <a:p>
            <a:pPr marL="534987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2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cas concrets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2204864"/>
            <a:ext cx="4248472" cy="3989016"/>
          </a:xfrm>
          <a:prstGeom prst="roundRect">
            <a:avLst/>
          </a:prstGeom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err="1" smtClean="0"/>
              <a:t>Crowdlending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>
              <a:buClr>
                <a:schemeClr val="tx2"/>
              </a:buClr>
            </a:pPr>
            <a:r>
              <a:rPr lang="fr-FR" sz="1700" b="0" dirty="0" smtClean="0"/>
              <a:t>Cadre réglementaire national créé en 2014 et modifié en 2016 pour encadrer (et faciliter) ce mode de financement des </a:t>
            </a:r>
            <a:r>
              <a:rPr lang="fr-FR" sz="1700" b="0" dirty="0" err="1" smtClean="0"/>
              <a:t>PMEs</a:t>
            </a:r>
            <a:endParaRPr lang="fr-FR" sz="1700" b="0" dirty="0" smtClean="0"/>
          </a:p>
          <a:p>
            <a:pPr>
              <a:buClr>
                <a:schemeClr val="tx2"/>
              </a:buClr>
            </a:pPr>
            <a:r>
              <a:rPr lang="fr-FR" sz="1700" b="0" dirty="0" smtClean="0"/>
              <a:t>Enregistrement (ORIAS) mais pas agrément</a:t>
            </a:r>
            <a:endParaRPr lang="fr-FR" sz="1700" b="0" dirty="0"/>
          </a:p>
          <a:p>
            <a:pPr>
              <a:buClr>
                <a:schemeClr val="tx2"/>
              </a:buClr>
            </a:pPr>
            <a:r>
              <a:rPr lang="fr-FR" sz="1700" b="0" dirty="0" smtClean="0"/>
              <a:t>Réglementation focalisée sur la protection des consommateurs et la LCB-FT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4499992" y="2204864"/>
            <a:ext cx="4477469" cy="3989016"/>
          </a:xfrm>
          <a:prstGeom prst="roundRect">
            <a:avLst/>
          </a:prstGeom>
          <a:ln w="25400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q"/>
              <a:defRPr sz="2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129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685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fr-FR" sz="9600" dirty="0" smtClean="0"/>
              <a:t>Services de paiement</a:t>
            </a:r>
            <a:endParaRPr lang="fr-FR" sz="9600" dirty="0"/>
          </a:p>
          <a:p>
            <a:pPr marL="0" indent="0" algn="ctr" fontAlgn="auto">
              <a:spcAft>
                <a:spcPts val="0"/>
              </a:spcAft>
              <a:buNone/>
            </a:pPr>
            <a:endParaRPr lang="fr-FR" sz="5600" dirty="0"/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lang="fr-FR" sz="6800" b="0" dirty="0" smtClean="0"/>
              <a:t>Exemptions d’agrément</a:t>
            </a:r>
          </a:p>
          <a:p>
            <a:pPr lvl="1">
              <a:buClr>
                <a:schemeClr val="tx2"/>
              </a:buClr>
            </a:pPr>
            <a:r>
              <a:rPr lang="fr-FR" sz="5600" dirty="0" smtClean="0"/>
              <a:t>Réseau limité / </a:t>
            </a:r>
            <a:r>
              <a:rPr lang="fr-FR" sz="5600" dirty="0" err="1" smtClean="0"/>
              <a:t>Eventail</a:t>
            </a:r>
            <a:r>
              <a:rPr lang="fr-FR" sz="5600" dirty="0" smtClean="0"/>
              <a:t> limité de biens et services</a:t>
            </a:r>
          </a:p>
          <a:p>
            <a:pPr lvl="1">
              <a:buClr>
                <a:schemeClr val="tx2"/>
              </a:buClr>
            </a:pPr>
            <a:r>
              <a:rPr lang="fr-FR" sz="5600" b="0" dirty="0" smtClean="0"/>
              <a:t>Automatique si en dessous d’1M</a:t>
            </a:r>
            <a:endParaRPr lang="fr-FR" sz="5600" b="1" dirty="0"/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lang="fr-FR" sz="6800" b="0" dirty="0" smtClean="0"/>
              <a:t>Agent de PSP</a:t>
            </a:r>
          </a:p>
          <a:p>
            <a:pPr lvl="1">
              <a:buClr>
                <a:schemeClr val="tx2"/>
              </a:buClr>
            </a:pPr>
            <a:r>
              <a:rPr lang="fr-FR" sz="5600" dirty="0" smtClean="0"/>
              <a:t>Contrôlé par le PSP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lang="fr-FR" sz="6800" b="0" dirty="0" smtClean="0"/>
              <a:t>Agrément d’</a:t>
            </a:r>
            <a:r>
              <a:rPr lang="fr-FR" sz="6800" b="0" dirty="0" err="1" smtClean="0"/>
              <a:t>Etablissement</a:t>
            </a:r>
            <a:r>
              <a:rPr lang="fr-FR" sz="6800" b="0" dirty="0" smtClean="0"/>
              <a:t> de paiement (plein et allégé)</a:t>
            </a:r>
          </a:p>
          <a:p>
            <a:pPr lvl="1">
              <a:buClr>
                <a:schemeClr val="tx2"/>
              </a:buClr>
            </a:pPr>
            <a:r>
              <a:rPr lang="fr-FR" sz="5600" dirty="0" smtClean="0"/>
              <a:t>Approche fondée sur des principes du contrôle interne</a:t>
            </a:r>
            <a:endParaRPr lang="fr-FR" sz="5600" dirty="0"/>
          </a:p>
          <a:p>
            <a:pPr lvl="1">
              <a:buClr>
                <a:schemeClr val="tx2"/>
              </a:buClr>
            </a:pPr>
            <a:r>
              <a:rPr lang="fr-FR" sz="5600" dirty="0" smtClean="0"/>
              <a:t>Approche fondée sur les risques de la supervision</a:t>
            </a:r>
            <a:endParaRPr lang="fr-FR" sz="5600" b="0" dirty="0" smtClean="0"/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lang="fr-FR" sz="6800" b="0" dirty="0" smtClean="0"/>
              <a:t>Bientôt cadre DSP2</a:t>
            </a:r>
            <a:endParaRPr lang="fr-FR" sz="6800" b="0" dirty="0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fr-FR" b="1" i="1" dirty="0" smtClean="0"/>
              <a:t>26th </a:t>
            </a:r>
            <a:r>
              <a:rPr lang="fr-FR" b="1" i="1" dirty="0" err="1" smtClean="0"/>
              <a:t>January</a:t>
            </a:r>
            <a:r>
              <a:rPr lang="fr-FR" b="1" i="1" dirty="0" smtClean="0"/>
              <a:t> 2017</a:t>
            </a:r>
            <a:endParaRPr lang="fr-FR" b="1" i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84096"/>
            <a:ext cx="938361" cy="12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49" y="1141186"/>
            <a:ext cx="13049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La philosophie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 Monitorer la transformation digitale des grands acteurs financiers 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Questionnaire détaillé aux banques et assurances pour une étude transversale</a:t>
            </a:r>
          </a:p>
          <a:p>
            <a:pPr lvl="2"/>
            <a:r>
              <a:rPr lang="fr-FR" dirty="0" smtClean="0"/>
              <a:t>Impact du digital sur les business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Stratégie digitale : définition et exécution</a:t>
            </a:r>
          </a:p>
          <a:p>
            <a:pPr lvl="2"/>
            <a:r>
              <a:rPr lang="fr-FR" dirty="0" smtClean="0"/>
              <a:t>Risques notamment cyber</a:t>
            </a:r>
            <a:r>
              <a:rPr lang="fr-FR" dirty="0"/>
              <a:t> </a:t>
            </a:r>
            <a:r>
              <a:rPr lang="fr-FR" dirty="0" smtClean="0"/>
              <a:t>et data</a:t>
            </a:r>
          </a:p>
          <a:p>
            <a:pPr lvl="2"/>
            <a:r>
              <a:rPr lang="fr-FR" dirty="0" smtClean="0"/>
              <a:t>Sujets de régulation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Suivi des projets innovants des acteurs établis </a:t>
            </a:r>
            <a:endParaRPr lang="fr-FR" dirty="0" smtClean="0"/>
          </a:p>
          <a:p>
            <a:pPr lvl="2"/>
            <a:r>
              <a:rPr lang="fr-FR" dirty="0" smtClean="0"/>
              <a:t>Acquisitions de Fintech </a:t>
            </a:r>
          </a:p>
          <a:p>
            <a:pPr lvl="2"/>
            <a:r>
              <a:rPr lang="fr-FR" dirty="0" smtClean="0"/>
              <a:t>Nouveaux produits / nouveaux modes d’entrée en relation </a:t>
            </a:r>
          </a:p>
          <a:p>
            <a:pPr lvl="2"/>
            <a:r>
              <a:rPr lang="fr-FR" dirty="0" smtClean="0"/>
              <a:t>Nouvelles structures agréées  </a:t>
            </a:r>
            <a:endParaRPr lang="fr-FR" dirty="0"/>
          </a:p>
          <a:p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La philosophie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lvl="1" indent="-266700">
              <a:buFont typeface="Wingdings" pitchFamily="2" charset="2"/>
              <a:buChar char="q"/>
            </a:pPr>
            <a:r>
              <a:rPr lang="fr-FR" sz="2400" b="1" dirty="0"/>
              <a:t> </a:t>
            </a:r>
            <a:r>
              <a:rPr lang="fr-FR" sz="2400" b="1" dirty="0" smtClean="0"/>
              <a:t>Mais aussi ….</a:t>
            </a:r>
          </a:p>
          <a:p>
            <a:pPr marL="266700" lvl="1" indent="-266700">
              <a:buFont typeface="Wingdings" pitchFamily="2" charset="2"/>
              <a:buChar char="q"/>
            </a:pPr>
            <a:r>
              <a:rPr lang="fr-FR" dirty="0" smtClean="0"/>
              <a:t>Être ouvert au dialogue et partager les expériences</a:t>
            </a:r>
          </a:p>
          <a:p>
            <a:pPr lvl="1"/>
            <a:r>
              <a:rPr lang="fr-FR" sz="1700" dirty="0" smtClean="0"/>
              <a:t>Acteurs nouveaux et établis</a:t>
            </a:r>
          </a:p>
          <a:p>
            <a:pPr lvl="1"/>
            <a:r>
              <a:rPr lang="fr-FR" sz="1700" dirty="0" smtClean="0"/>
              <a:t>Fédérations professionnelles</a:t>
            </a:r>
          </a:p>
          <a:p>
            <a:pPr lvl="1"/>
            <a:r>
              <a:rPr lang="fr-FR" sz="1700" dirty="0" smtClean="0"/>
              <a:t>Sociétés de conseil et cabinets d’avocats</a:t>
            </a:r>
          </a:p>
          <a:p>
            <a:pPr marL="622300" lvl="2" indent="-266700">
              <a:buFont typeface="Wingdings" pitchFamily="2" charset="2"/>
              <a:buChar char="q"/>
            </a:pPr>
            <a:r>
              <a:rPr lang="fr-FR" sz="2100" dirty="0"/>
              <a:t>Initier et animer une réflexion au sein de la communauté de </a:t>
            </a:r>
            <a:r>
              <a:rPr lang="fr-FR" sz="2100" dirty="0" smtClean="0"/>
              <a:t>réglementation </a:t>
            </a:r>
            <a:endParaRPr lang="fr-FR" sz="2100" dirty="0"/>
          </a:p>
          <a:p>
            <a:pPr lvl="1"/>
            <a:r>
              <a:rPr lang="fr-FR" sz="1700" dirty="0" smtClean="0"/>
              <a:t>ACPR</a:t>
            </a:r>
          </a:p>
          <a:p>
            <a:pPr lvl="1"/>
            <a:r>
              <a:rPr lang="fr-FR" sz="1700" dirty="0" smtClean="0"/>
              <a:t>Autres autorités (CNIL, ANSSI)</a:t>
            </a:r>
          </a:p>
          <a:p>
            <a:pPr lvl="1"/>
            <a:r>
              <a:rPr lang="fr-FR" sz="1700" dirty="0" smtClean="0"/>
              <a:t>Législateur et Ministère des Finances</a:t>
            </a:r>
          </a:p>
          <a:p>
            <a:pPr marL="622300" lvl="2" indent="-266700">
              <a:lnSpc>
                <a:spcPct val="110000"/>
              </a:lnSpc>
              <a:buFont typeface="Wingdings" pitchFamily="2" charset="2"/>
              <a:buChar char="q"/>
            </a:pPr>
            <a:r>
              <a:rPr lang="fr-FR" sz="2100" dirty="0" smtClean="0"/>
              <a:t>Intervenir dans les travaux </a:t>
            </a:r>
            <a:r>
              <a:rPr lang="fr-FR" sz="2100" dirty="0"/>
              <a:t>internationaux (Comité de Bâle, IAIS, Union Européenne etc</a:t>
            </a:r>
            <a:r>
              <a:rPr lang="fr-FR" sz="2100" dirty="0" smtClean="0"/>
              <a:t>.)</a:t>
            </a:r>
            <a:endParaRPr lang="fr-FR" sz="2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9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285860"/>
            <a:ext cx="396044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Comment l’ACPR s’adapte à l’innovation financière et aux FinTechs?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Quelle réglementation pour l’innovation financière et la finance digitale?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Quelles suggestions pour les porteurs de projet innovants?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pic>
        <p:nvPicPr>
          <p:cNvPr id="6" name="Picture 2" descr="\\intra\profils\D002\J081658\D\Pictures\grandh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3161"/>
            <a:ext cx="4176464" cy="44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Nos éléments d’appréciation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285860"/>
            <a:ext cx="5660702" cy="463708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 Intégrer et préparer la dimension réglementaire le plus tôt possible</a:t>
            </a:r>
          </a:p>
          <a:p>
            <a:pPr lvl="1"/>
            <a:r>
              <a:rPr lang="fr-FR" u="sng" dirty="0" smtClean="0"/>
              <a:t>Agrément/Autorisation</a:t>
            </a:r>
          </a:p>
          <a:p>
            <a:pPr lvl="2"/>
            <a:r>
              <a:rPr lang="fr-FR" dirty="0" smtClean="0"/>
              <a:t>Quel statut réglementaire? </a:t>
            </a:r>
          </a:p>
          <a:p>
            <a:pPr lvl="2"/>
            <a:r>
              <a:rPr lang="fr-FR" dirty="0" smtClean="0"/>
              <a:t>Quels actionnaires?</a:t>
            </a:r>
          </a:p>
          <a:p>
            <a:pPr lvl="2"/>
            <a:r>
              <a:rPr lang="fr-FR" dirty="0" smtClean="0"/>
              <a:t>Quel modèle d’affaire? </a:t>
            </a:r>
          </a:p>
          <a:p>
            <a:pPr lvl="2"/>
            <a:r>
              <a:rPr lang="fr-FR" dirty="0" smtClean="0"/>
              <a:t>Quels revenus?</a:t>
            </a:r>
          </a:p>
          <a:p>
            <a:pPr lvl="2"/>
            <a:r>
              <a:rPr lang="fr-FR" dirty="0" smtClean="0"/>
              <a:t>Combien de temps nécessaire pour obtenir l’agrément et l’autorisation?</a:t>
            </a:r>
          </a:p>
          <a:p>
            <a:pPr lvl="1"/>
            <a:r>
              <a:rPr lang="fr-FR" u="sng" dirty="0" smtClean="0"/>
              <a:t>Contrôle</a:t>
            </a:r>
          </a:p>
          <a:p>
            <a:pPr lvl="2"/>
            <a:r>
              <a:rPr lang="fr-FR" dirty="0" smtClean="0"/>
              <a:t>Quels contrôles (sur pièces, sur place)?</a:t>
            </a:r>
          </a:p>
          <a:p>
            <a:pPr lvl="2"/>
            <a:r>
              <a:rPr lang="fr-FR" dirty="0" smtClean="0"/>
              <a:t>Quels </a:t>
            </a:r>
            <a:r>
              <a:rPr lang="fr-FR" dirty="0" err="1" smtClean="0"/>
              <a:t>reporting</a:t>
            </a:r>
            <a:r>
              <a:rPr lang="fr-FR" dirty="0" smtClean="0"/>
              <a:t>? </a:t>
            </a:r>
          </a:p>
          <a:p>
            <a:pPr lvl="1"/>
            <a:r>
              <a:rPr lang="fr-FR" u="sng" dirty="0" smtClean="0"/>
              <a:t>Difficultés</a:t>
            </a:r>
          </a:p>
          <a:p>
            <a:pPr lvl="2"/>
            <a:r>
              <a:rPr lang="fr-FR" dirty="0" smtClean="0"/>
              <a:t>Anticiper et prévenir l’ACPR</a:t>
            </a:r>
          </a:p>
          <a:p>
            <a:pPr lvl="2"/>
            <a:r>
              <a:rPr lang="fr-FR" dirty="0" smtClean="0"/>
              <a:t>Assurer la protection des clients</a:t>
            </a:r>
          </a:p>
          <a:p>
            <a:pPr lvl="2"/>
            <a:endParaRPr lang="fr-FR" dirty="0" smtClean="0"/>
          </a:p>
          <a:p>
            <a:pPr marL="903287" lvl="2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448300169"/>
              </p:ext>
            </p:extLst>
          </p:nvPr>
        </p:nvGraphicFramePr>
        <p:xfrm>
          <a:off x="7020272" y="1397000"/>
          <a:ext cx="187220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7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Nos éléments d’appréciation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 Quel régime réglementaire?</a:t>
            </a:r>
          </a:p>
          <a:p>
            <a:pPr lvl="1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étape: identifier et qualifier l’activité exercée</a:t>
            </a:r>
          </a:p>
          <a:p>
            <a:pPr lvl="1"/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étape: déterminer le statut le plus adapté</a:t>
            </a:r>
          </a:p>
          <a:p>
            <a:pPr lvl="2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Agrément?</a:t>
            </a:r>
          </a:p>
          <a:p>
            <a:pPr lvl="3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Activité bancaire (crédit, dépôt)</a:t>
            </a:r>
          </a:p>
          <a:p>
            <a:pPr lvl="3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Activité d’assurance</a:t>
            </a:r>
          </a:p>
          <a:p>
            <a:pPr lvl="3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de paiements</a:t>
            </a:r>
          </a:p>
          <a:p>
            <a:pPr lvl="3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d’investissements</a:t>
            </a:r>
          </a:p>
          <a:p>
            <a:pPr lvl="2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Intermédiaire?</a:t>
            </a:r>
          </a:p>
          <a:p>
            <a:pPr lvl="3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Bancaire</a:t>
            </a:r>
          </a:p>
          <a:p>
            <a:pPr lvl="3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</a:p>
          <a:p>
            <a:pPr lvl="3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Financement participatif</a:t>
            </a:r>
          </a:p>
          <a:p>
            <a:pPr lvl="2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Activité non réglementée</a:t>
            </a:r>
          </a:p>
          <a:p>
            <a:pPr marL="1258887" lvl="3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7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Nos éléments d’appréciation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Les principaux points d’attention à l’agrément</a:t>
            </a:r>
          </a:p>
          <a:p>
            <a:pPr lvl="1"/>
            <a:r>
              <a:rPr lang="fr-FR" dirty="0" smtClean="0"/>
              <a:t>L’étude de marché</a:t>
            </a:r>
          </a:p>
          <a:p>
            <a:pPr lvl="1"/>
            <a:r>
              <a:rPr lang="fr-FR" dirty="0" smtClean="0"/>
              <a:t>Les moyens mis en place (mise de fonds, le rétro-planning, les partenaires, le contrôle interne, les reportings)</a:t>
            </a:r>
          </a:p>
          <a:p>
            <a:pPr lvl="1"/>
            <a:r>
              <a:rPr lang="fr-FR" dirty="0" smtClean="0"/>
              <a:t>Le dispositif de gouvernance (statut juridique, organe de surveillance et direction effective, formation, disponibilité et honorabilité des dirigeants)</a:t>
            </a:r>
          </a:p>
          <a:p>
            <a:pPr lvl="1"/>
            <a:r>
              <a:rPr lang="fr-FR" dirty="0" smtClean="0"/>
              <a:t>La cartographie des risques complète et adaptée (</a:t>
            </a:r>
            <a:r>
              <a:rPr lang="fr-FR" dirty="0" err="1" smtClean="0"/>
              <a:t>y.c</a:t>
            </a:r>
            <a:r>
              <a:rPr lang="fr-FR" dirty="0" smtClean="0"/>
              <a:t>. LCB-FT)</a:t>
            </a:r>
          </a:p>
          <a:p>
            <a:pPr lvl="1"/>
            <a:r>
              <a:rPr lang="fr-FR" dirty="0" smtClean="0"/>
              <a:t>La structuration du dispositif de contrôle interne</a:t>
            </a:r>
          </a:p>
          <a:p>
            <a:pPr lvl="1"/>
            <a:r>
              <a:rPr lang="fr-FR" dirty="0" smtClean="0"/>
              <a:t>Les fonds propres prudentiels à mettre en regard des exigences en fonds propres (business plan 3 ans, scénario cible et scénario stressé)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1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Les thématiques d’intérêt pour les </a:t>
            </a:r>
            <a:r>
              <a:rPr lang="fr-FR" sz="2400" dirty="0" err="1" smtClean="0"/>
              <a:t>FinTechs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8760"/>
            <a:ext cx="8280920" cy="5184576"/>
          </a:xfrm>
        </p:spPr>
        <p:txBody>
          <a:bodyPr>
            <a:noAutofit/>
          </a:bodyPr>
          <a:lstStyle/>
          <a:p>
            <a:pPr lvl="1"/>
            <a:r>
              <a:rPr lang="fr-FR" dirty="0" smtClean="0"/>
              <a:t>Proportionnalité et bac à sable  </a:t>
            </a:r>
          </a:p>
          <a:p>
            <a:pPr lvl="1"/>
            <a:r>
              <a:rPr lang="fr-FR" dirty="0" smtClean="0"/>
              <a:t>Identification client à distance ; signature électronique </a:t>
            </a:r>
          </a:p>
          <a:p>
            <a:pPr lvl="1"/>
            <a:r>
              <a:rPr lang="fr-FR" dirty="0"/>
              <a:t>Usage des données </a:t>
            </a:r>
            <a:r>
              <a:rPr lang="fr-FR" dirty="0" smtClean="0"/>
              <a:t>clientèle, </a:t>
            </a:r>
            <a:r>
              <a:rPr lang="fr-FR" dirty="0"/>
              <a:t>GDPR</a:t>
            </a:r>
          </a:p>
          <a:p>
            <a:pPr lvl="1"/>
            <a:r>
              <a:rPr lang="fr-FR" dirty="0" smtClean="0"/>
              <a:t>Impacts de la DSP 2 (dont API et responsabilité des acteurs)</a:t>
            </a:r>
          </a:p>
          <a:p>
            <a:pPr lvl="1"/>
            <a:r>
              <a:rPr lang="fr-FR" dirty="0"/>
              <a:t>Évolution des règles liées au financement participatif </a:t>
            </a:r>
            <a:r>
              <a:rPr lang="fr-FR" dirty="0" smtClean="0"/>
              <a:t>(pivot de modèles)</a:t>
            </a:r>
            <a:endParaRPr lang="fr-FR" dirty="0"/>
          </a:p>
          <a:p>
            <a:pPr lvl="1"/>
            <a:r>
              <a:rPr lang="fr-FR" dirty="0" err="1" smtClean="0"/>
              <a:t>Blockchain</a:t>
            </a:r>
            <a:r>
              <a:rPr lang="fr-FR" dirty="0" smtClean="0"/>
              <a:t> </a:t>
            </a:r>
            <a:r>
              <a:rPr lang="fr-FR" dirty="0"/>
              <a:t>et cadre juridique applicable</a:t>
            </a:r>
          </a:p>
          <a:p>
            <a:pPr lvl="1"/>
            <a:r>
              <a:rPr lang="fr-FR" dirty="0"/>
              <a:t>Conseil </a:t>
            </a:r>
            <a:r>
              <a:rPr lang="fr-FR" dirty="0" smtClean="0"/>
              <a:t>automatisé et articulation de statuts, directive IDD, règlement PRIIPS</a:t>
            </a:r>
          </a:p>
          <a:p>
            <a:pPr lvl="1"/>
            <a:r>
              <a:rPr lang="fr-FR" dirty="0"/>
              <a:t>Compétitivité de la Place </a:t>
            </a:r>
            <a:r>
              <a:rPr lang="fr-FR" dirty="0" smtClean="0"/>
              <a:t>/ </a:t>
            </a:r>
            <a:r>
              <a:rPr lang="fr-FR" dirty="0" err="1" smtClean="0"/>
              <a:t>Brexit</a:t>
            </a:r>
            <a:endParaRPr lang="fr-FR" dirty="0" smtClean="0"/>
          </a:p>
          <a:p>
            <a:pPr lvl="1"/>
            <a:r>
              <a:rPr lang="fr-FR" dirty="0" smtClean="0"/>
              <a:t>Assurance dite « collaborative »</a:t>
            </a:r>
          </a:p>
          <a:p>
            <a:pPr lvl="1"/>
            <a:r>
              <a:rPr lang="fr-FR" dirty="0" err="1" smtClean="0"/>
              <a:t>Cybersécurité</a:t>
            </a:r>
            <a:r>
              <a:rPr lang="fr-FR" dirty="0" smtClean="0"/>
              <a:t> / utilisation du cloud / Assurance du risque cyber</a:t>
            </a:r>
            <a:endParaRPr lang="fr-FR" dirty="0"/>
          </a:p>
          <a:p>
            <a:pPr lvl="1"/>
            <a:endParaRPr lang="fr-FR" dirty="0"/>
          </a:p>
          <a:p>
            <a:pPr marL="266700" lvl="1" indent="-266700">
              <a:buFont typeface="Wingdings" pitchFamily="2" charset="2"/>
              <a:buChar char="q"/>
            </a:pP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880320" cy="36512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4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Le Pôle </a:t>
            </a:r>
            <a:r>
              <a:rPr lang="fr-FR" sz="2400" dirty="0" err="1" smtClean="0"/>
              <a:t>FinTech</a:t>
            </a:r>
            <a:r>
              <a:rPr lang="fr-FR" sz="2400" dirty="0" smtClean="0"/>
              <a:t> Innovation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764704"/>
            <a:ext cx="8280920" cy="5544616"/>
          </a:xfrm>
        </p:spPr>
        <p:txBody>
          <a:bodyPr>
            <a:normAutofit/>
          </a:bodyPr>
          <a:lstStyle/>
          <a:p>
            <a:pPr marL="903287" lvl="2" indent="0" algn="just">
              <a:buNone/>
            </a:pP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dirty="0" smtClean="0"/>
              <a:t>Une adresse mail 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u="sng" dirty="0" smtClean="0">
                <a:hlinkClick r:id="rId2"/>
              </a:rPr>
              <a:t>fintech-innovation@acpr.banque-france.fr</a:t>
            </a:r>
            <a:r>
              <a:rPr lang="fr-FR" sz="2000" dirty="0"/>
              <a:t> </a:t>
            </a:r>
            <a:r>
              <a:rPr lang="fr-FR" dirty="0"/>
              <a:t> 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2000" dirty="0"/>
              <a:t>Des pages internet dédiées sur le site internet de l’ACPR </a:t>
            </a:r>
            <a:endParaRPr lang="fr-FR" sz="2000" dirty="0" smtClean="0"/>
          </a:p>
          <a:p>
            <a:pPr marL="0" indent="0" algn="just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u="sng" dirty="0">
                <a:hlinkClick r:id="rId3"/>
              </a:rPr>
              <a:t>https://acpr.banque-france.fr/lacpr/missions/pole-acpr-fintech-innovation/</a:t>
            </a: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endParaRPr lang="fr-FR" sz="20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168352" cy="36512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51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285860"/>
            <a:ext cx="396044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Comment l’ACPR s’adapte à l’innovation financière et aux FinTechs?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Quelle réglementation pour l’innovation financière et la finance digitale?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Quelles suggestions pour les porteurs de projet innovants?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  <p:pic>
        <p:nvPicPr>
          <p:cNvPr id="6" name="Picture 2" descr="\\intra\profils\D002\J081658\D\Pictures\grandh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3161"/>
            <a:ext cx="4176464" cy="44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87624" y="12998"/>
            <a:ext cx="7715200" cy="11430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Au-delà des Fintech, accélération de la rupture digitale et forte concurrence</a:t>
            </a:r>
            <a:endParaRPr lang="fr-FR" sz="28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58577" y="1759858"/>
            <a:ext cx="7488832" cy="1656184"/>
          </a:xfrm>
          <a:prstGeom prst="round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Grands acteurs technologiques</a:t>
            </a:r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 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Résultat de recherche d'images pour &quot;google log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20004"/>
            <a:ext cx="1512168" cy="50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amazon logo&quot;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r="10592" b="13698"/>
          <a:stretch/>
        </p:blipFill>
        <p:spPr bwMode="auto">
          <a:xfrm>
            <a:off x="2651001" y="2566862"/>
            <a:ext cx="1704975" cy="6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apple logo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7029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facebook logo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78" y="2392089"/>
            <a:ext cx="869801" cy="8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ésultat de recherche d'images pour &quot;microsoft&quot;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38571" r="3691" b="38286"/>
          <a:stretch/>
        </p:blipFill>
        <p:spPr bwMode="auto">
          <a:xfrm>
            <a:off x="6372200" y="2620004"/>
            <a:ext cx="1850851" cy="4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971600" y="3573016"/>
            <a:ext cx="3484562" cy="2232248"/>
          </a:xfrm>
          <a:prstGeom prst="round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Données</a:t>
            </a:r>
          </a:p>
          <a:p>
            <a:pPr algn="ctr"/>
            <a:r>
              <a:rPr lang="fr-FR" sz="1800" b="1" i="1" dirty="0" smtClean="0">
                <a:solidFill>
                  <a:schemeClr val="accent2">
                    <a:lumMod val="75000"/>
                  </a:schemeClr>
                </a:solidFill>
              </a:rPr>
              <a:t>+ nombreuses</a:t>
            </a:r>
          </a:p>
          <a:p>
            <a:pPr algn="ctr"/>
            <a:r>
              <a:rPr lang="fr-FR" sz="1800" b="1" dirty="0" smtClean="0">
                <a:solidFill>
                  <a:schemeClr val="tx2"/>
                </a:solidFill>
              </a:rPr>
              <a:t>Réseaux sociaux, internet des objets, open data</a:t>
            </a:r>
          </a:p>
          <a:p>
            <a:pPr algn="ctr"/>
            <a:r>
              <a:rPr lang="fr-FR" sz="1800" b="1" i="1" dirty="0">
                <a:solidFill>
                  <a:schemeClr val="accent2">
                    <a:lumMod val="75000"/>
                  </a:schemeClr>
                </a:solidFill>
              </a:rPr>
              <a:t>+ forte capacité de </a:t>
            </a:r>
            <a:r>
              <a:rPr lang="fr-FR" sz="1800" b="1" i="1" dirty="0" smtClean="0">
                <a:solidFill>
                  <a:schemeClr val="accent2">
                    <a:lumMod val="75000"/>
                  </a:schemeClr>
                </a:solidFill>
              </a:rPr>
              <a:t>traitement</a:t>
            </a:r>
          </a:p>
          <a:p>
            <a:pPr algn="ctr"/>
            <a:r>
              <a:rPr lang="fr-FR" sz="1800" b="1" dirty="0" err="1">
                <a:solidFill>
                  <a:schemeClr val="tx2"/>
                </a:solidFill>
              </a:rPr>
              <a:t>Big</a:t>
            </a:r>
            <a:r>
              <a:rPr lang="fr-FR" sz="1800" b="1" dirty="0">
                <a:solidFill>
                  <a:schemeClr val="tx2"/>
                </a:solidFill>
              </a:rPr>
              <a:t> </a:t>
            </a:r>
            <a:r>
              <a:rPr lang="fr-FR" sz="1800" b="1" dirty="0" smtClean="0">
                <a:solidFill>
                  <a:schemeClr val="tx2"/>
                </a:solidFill>
              </a:rPr>
              <a:t>Data</a:t>
            </a:r>
            <a:r>
              <a:rPr lang="fr-FR" sz="1800" b="1" dirty="0">
                <a:solidFill>
                  <a:schemeClr val="tx2"/>
                </a:solidFill>
              </a:rPr>
              <a:t> </a:t>
            </a:r>
            <a:r>
              <a:rPr lang="fr-FR" sz="1800" b="1" dirty="0" smtClean="0">
                <a:solidFill>
                  <a:schemeClr val="tx2"/>
                </a:solidFill>
              </a:rPr>
              <a:t>et intelligence artificielle</a:t>
            </a:r>
            <a:endParaRPr lang="fr-FR" sz="1800" b="1" dirty="0">
              <a:solidFill>
                <a:schemeClr val="tx2"/>
              </a:solidFill>
            </a:endParaRPr>
          </a:p>
          <a:p>
            <a:pPr algn="ctr"/>
            <a:endParaRPr lang="fr-FR" sz="1800" b="1" dirty="0"/>
          </a:p>
          <a:p>
            <a:pPr algn="ctr"/>
            <a:endParaRPr lang="fr-FR" sz="1800" b="1" dirty="0" smtClean="0"/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962847" y="3573016"/>
            <a:ext cx="3484562" cy="2232248"/>
          </a:xfrm>
          <a:prstGeom prst="round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Plateformes</a:t>
            </a:r>
          </a:p>
          <a:p>
            <a:pPr algn="ctr"/>
            <a:endParaRPr lang="fr-FR" sz="1800" b="1" dirty="0" smtClean="0">
              <a:solidFill>
                <a:schemeClr val="tx2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tx2"/>
                </a:solidFill>
              </a:rPr>
              <a:t>Croissance </a:t>
            </a:r>
            <a:r>
              <a:rPr lang="fr-FR" sz="1800" b="1" dirty="0">
                <a:solidFill>
                  <a:schemeClr val="tx2"/>
                </a:solidFill>
              </a:rPr>
              <a:t>de </a:t>
            </a:r>
            <a:r>
              <a:rPr lang="fr-FR" sz="1800" b="1" dirty="0" smtClean="0">
                <a:solidFill>
                  <a:schemeClr val="tx2"/>
                </a:solidFill>
              </a:rPr>
              <a:t>l’offre (complexité vs. simplicité) </a:t>
            </a:r>
            <a:endParaRPr lang="fr-FR" sz="1800" b="1" dirty="0">
              <a:solidFill>
                <a:schemeClr val="tx2"/>
              </a:solidFill>
            </a:endParaRPr>
          </a:p>
          <a:p>
            <a:pPr algn="ctr"/>
            <a:r>
              <a:rPr lang="fr-FR" sz="1800" b="1" i="1" dirty="0" smtClean="0">
                <a:solidFill>
                  <a:schemeClr val="accent2">
                    <a:lumMod val="75000"/>
                  </a:schemeClr>
                </a:solidFill>
              </a:rPr>
              <a:t> + forte mise en concurrence</a:t>
            </a:r>
          </a:p>
          <a:p>
            <a:pPr algn="ctr"/>
            <a:r>
              <a:rPr lang="fr-FR" sz="1800" b="1" i="1" dirty="0" smtClean="0">
                <a:solidFill>
                  <a:schemeClr val="accent2">
                    <a:lumMod val="75000"/>
                  </a:schemeClr>
                </a:solidFill>
              </a:rPr>
              <a:t>+ forte mobilité des clients et des avoirs</a:t>
            </a:r>
          </a:p>
          <a:p>
            <a:pPr algn="ctr"/>
            <a:endParaRPr lang="fr-FR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075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895425373"/>
              </p:ext>
            </p:extLst>
          </p:nvPr>
        </p:nvGraphicFramePr>
        <p:xfrm>
          <a:off x="251520" y="1556792"/>
          <a:ext cx="8712968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La rupture digitale met à l’épreuve les modèles d’affaires bancaires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779912" y="1781900"/>
            <a:ext cx="2520280" cy="539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tx2"/>
                </a:solidFill>
              </a:rPr>
              <a:t>Innovation</a:t>
            </a:r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6691039" y="4653136"/>
            <a:ext cx="2520280" cy="84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chemeClr val="tx2"/>
                </a:solidFill>
              </a:rPr>
              <a:t>Stabilité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chemeClr val="tx2"/>
                </a:solidFill>
              </a:rPr>
              <a:t>financière</a:t>
            </a:r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>
          <a:xfrm>
            <a:off x="683568" y="4725144"/>
            <a:ext cx="2520280" cy="84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chemeClr val="tx2"/>
                </a:solidFill>
              </a:rPr>
              <a:t>Régulation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860032" y="2564904"/>
            <a:ext cx="1728192" cy="2448272"/>
          </a:xfrm>
          <a:prstGeom prst="straightConnector1">
            <a:avLst/>
          </a:prstGeom>
          <a:ln w="7620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2627784" y="5076061"/>
            <a:ext cx="3816424" cy="0"/>
          </a:xfrm>
          <a:prstGeom prst="straightConnector1">
            <a:avLst/>
          </a:prstGeom>
          <a:ln w="7620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2843808" y="2276872"/>
            <a:ext cx="1944216" cy="2592289"/>
          </a:xfrm>
          <a:prstGeom prst="straightConnector1">
            <a:avLst/>
          </a:prstGeom>
          <a:ln w="7620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63172" cy="634082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Régulation financière</a:t>
            </a:r>
          </a:p>
        </p:txBody>
      </p:sp>
    </p:spTree>
    <p:extLst>
      <p:ext uri="{BB962C8B-B14F-4D97-AF65-F5344CB8AC3E}">
        <p14:creationId xmlns:p14="http://schemas.microsoft.com/office/powerpoint/2010/main" val="4180995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>
            <a:noAutofit/>
          </a:bodyPr>
          <a:lstStyle/>
          <a:p>
            <a:pPr algn="l"/>
            <a:r>
              <a:rPr lang="fr-FR" sz="3200" b="1" dirty="0">
                <a:solidFill>
                  <a:schemeClr val="tx2"/>
                </a:solidFill>
              </a:rPr>
              <a:t>N</a:t>
            </a:r>
            <a:r>
              <a:rPr lang="fr-FR" sz="3200" b="1" dirty="0" smtClean="0">
                <a:solidFill>
                  <a:schemeClr val="tx2"/>
                </a:solidFill>
              </a:rPr>
              <a:t>ouvelles opportunités et nouveaux risques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755576" y="1844824"/>
            <a:ext cx="3672408" cy="4032448"/>
          </a:xfrm>
          <a:prstGeom prst="round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2800" b="1" dirty="0" smtClean="0">
                <a:solidFill>
                  <a:srgbClr val="1F497D"/>
                </a:solidFill>
              </a:rPr>
              <a:t>Risques</a:t>
            </a:r>
          </a:p>
          <a:p>
            <a:pPr algn="ctr"/>
            <a:endParaRPr lang="fr-FR" b="1" dirty="0">
              <a:solidFill>
                <a:prstClr val="black"/>
              </a:solidFill>
            </a:endParaRPr>
          </a:p>
          <a:p>
            <a:pPr algn="ctr"/>
            <a:endParaRPr lang="fr-FR" b="1" dirty="0">
              <a:solidFill>
                <a:prstClr val="black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Ex: Cyber-risques, une menace en croissance qui évolue dans sa nature et ses moyens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 </a:t>
            </a:r>
            <a:endParaRPr lang="fr-FR" sz="2000" b="1" dirty="0">
              <a:solidFill>
                <a:srgbClr val="1F497D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716016" y="1844824"/>
            <a:ext cx="3672408" cy="4032448"/>
          </a:xfrm>
          <a:prstGeom prst="round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2800" b="1" dirty="0" smtClean="0">
                <a:solidFill>
                  <a:srgbClr val="1F497D"/>
                </a:solidFill>
              </a:rPr>
              <a:t>Opportunités</a:t>
            </a:r>
          </a:p>
          <a:p>
            <a:pPr algn="ctr"/>
            <a:endParaRPr lang="fr-FR" sz="2800" b="1" dirty="0" smtClean="0">
              <a:solidFill>
                <a:srgbClr val="1F497D"/>
              </a:solidFill>
            </a:endParaRPr>
          </a:p>
          <a:p>
            <a:pPr algn="ctr"/>
            <a:endParaRPr lang="fr-FR" sz="2800" b="1" dirty="0">
              <a:solidFill>
                <a:srgbClr val="1F497D"/>
              </a:solidFill>
            </a:endParaRPr>
          </a:p>
          <a:p>
            <a:pPr algn="ctr"/>
            <a:endParaRPr lang="fr-FR" sz="18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1800" b="1" dirty="0" smtClean="0">
                <a:solidFill>
                  <a:srgbClr val="1F497D"/>
                </a:solidFill>
              </a:rPr>
              <a:t>Ex: les grandes bases de données (« </a:t>
            </a:r>
            <a:r>
              <a:rPr lang="fr-FR" sz="1800" b="1" dirty="0" err="1" smtClean="0">
                <a:solidFill>
                  <a:srgbClr val="1F497D"/>
                </a:solidFill>
              </a:rPr>
              <a:t>Big</a:t>
            </a:r>
            <a:r>
              <a:rPr lang="fr-FR" sz="1800" b="1" dirty="0" smtClean="0">
                <a:solidFill>
                  <a:srgbClr val="1F497D"/>
                </a:solidFill>
              </a:rPr>
              <a:t> Data ») et intelligence artificielle pour l’analyse des reportings réglementaires</a:t>
            </a:r>
            <a:endParaRPr lang="fr-FR" sz="1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459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87624" y="62880"/>
            <a:ext cx="7776864" cy="989856"/>
          </a:xfrm>
        </p:spPr>
        <p:txBody>
          <a:bodyPr>
            <a:normAutofit fontScale="90000"/>
          </a:bodyPr>
          <a:lstStyle/>
          <a:p>
            <a:pPr algn="l"/>
            <a:r>
              <a:rPr lang="fr-F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600" b="1" dirty="0">
                <a:solidFill>
                  <a:schemeClr val="tx2"/>
                </a:solidFill>
              </a:rPr>
              <a:t>DLT, </a:t>
            </a:r>
            <a:r>
              <a:rPr lang="fr-FR" sz="3600" b="1" dirty="0" err="1">
                <a:solidFill>
                  <a:schemeClr val="tx2"/>
                </a:solidFill>
              </a:rPr>
              <a:t>blockchains</a:t>
            </a:r>
            <a:r>
              <a:rPr lang="fr-FR" sz="3600" b="1" dirty="0">
                <a:solidFill>
                  <a:schemeClr val="tx2"/>
                </a:solidFill>
              </a:rPr>
              <a:t> : au-delà du bitcoin, de quoi parle-t-on? 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fr-FR" sz="3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340768"/>
            <a:ext cx="8928992" cy="19335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rgbClr val="000000"/>
                </a:solidFill>
              </a:rPr>
              <a:t>Distributed ledger technologies 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61014" y="1906390"/>
            <a:ext cx="939294" cy="89867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lipse 5"/>
          <p:cNvSpPr/>
          <p:nvPr/>
        </p:nvSpPr>
        <p:spPr>
          <a:xfrm>
            <a:off x="2339752" y="1906390"/>
            <a:ext cx="941847" cy="89867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0" r="-4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770687"/>
              <a:satOff val="-4727"/>
              <a:lumOff val="-117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lipse 6"/>
          <p:cNvSpPr/>
          <p:nvPr/>
        </p:nvSpPr>
        <p:spPr>
          <a:xfrm>
            <a:off x="5595608" y="1906390"/>
            <a:ext cx="944400" cy="898676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1541375"/>
              <a:satOff val="-9455"/>
              <a:lumOff val="-234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ZoneTexte 7"/>
          <p:cNvSpPr txBox="1"/>
          <p:nvPr/>
        </p:nvSpPr>
        <p:spPr>
          <a:xfrm>
            <a:off x="1100308" y="1796954"/>
            <a:ext cx="18155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Un registre</a:t>
            </a:r>
          </a:p>
          <a:p>
            <a:r>
              <a:rPr lang="fr-FR" sz="1600" i="1" dirty="0" smtClean="0">
                <a:solidFill>
                  <a:srgbClr val="000000"/>
                </a:solidFill>
              </a:rPr>
              <a:t>Ex : livre de comptes</a:t>
            </a:r>
            <a:endParaRPr lang="fr-FR" sz="1600" i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81599" y="1796954"/>
            <a:ext cx="2314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Distribué </a:t>
            </a:r>
            <a:r>
              <a:rPr lang="fr-FR" sz="1600" dirty="0" smtClean="0">
                <a:solidFill>
                  <a:srgbClr val="000000"/>
                </a:solidFill>
              </a:rPr>
              <a:t>via un réseau de « nœuds » stockant et actualisant le registre en temps réel</a:t>
            </a:r>
            <a:endParaRPr lang="fr-FR" sz="900" i="1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06463" y="1759786"/>
            <a:ext cx="253003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Sécurisé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000000"/>
                </a:solidFill>
              </a:rPr>
              <a:t>de manière à ce que ses modifications puissent faire autorité sans intervention d’une autorité centrale </a:t>
            </a:r>
            <a:endParaRPr lang="fr-FR" sz="800" i="1" dirty="0">
              <a:solidFill>
                <a:srgbClr val="000000"/>
              </a:solidFill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2160935" y="3323372"/>
            <a:ext cx="4859337" cy="1689804"/>
            <a:chOff x="3059832" y="2780903"/>
            <a:chExt cx="4859337" cy="1800225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3059832" y="2780903"/>
              <a:ext cx="4859337" cy="1800225"/>
              <a:chOff x="4013572" y="5013176"/>
              <a:chExt cx="4374812" cy="1661355"/>
            </a:xfrm>
          </p:grpSpPr>
          <p:sp>
            <p:nvSpPr>
              <p:cNvPr id="15" name="Oval 1"/>
              <p:cNvSpPr>
                <a:spLocks noChangeArrowheads="1"/>
              </p:cNvSpPr>
              <p:nvPr/>
            </p:nvSpPr>
            <p:spPr bwMode="auto">
              <a:xfrm>
                <a:off x="4013572" y="5013176"/>
                <a:ext cx="4374812" cy="166135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GB" dirty="0">
                    <a:solidFill>
                      <a:schemeClr val="bg1"/>
                    </a:solidFill>
                    <a:latin typeface="Arial" charset="0"/>
                    <a:ea typeface="ヒラギノ角ゴ Pro W3" charset="0"/>
                    <a:cs typeface="ヒラギノ角ゴ Pro W3" charset="0"/>
                  </a:rPr>
                  <a:t>                      </a:t>
                </a:r>
                <a:r>
                  <a:rPr lang="en-GB" dirty="0" smtClean="0">
                    <a:solidFill>
                      <a:schemeClr val="bg1"/>
                    </a:solidFill>
                    <a:latin typeface="Arial" charset="0"/>
                    <a:ea typeface="ヒラギノ角ゴ Pro W3" charset="0"/>
                    <a:cs typeface="ヒラギノ角ゴ Pro W3" charset="0"/>
                  </a:rPr>
                  <a:t>   DLTs</a:t>
                </a:r>
                <a:endParaRPr lang="en-GB" dirty="0">
                  <a:solidFill>
                    <a:schemeClr val="bg1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16" name="Oval 3"/>
              <p:cNvSpPr/>
              <p:nvPr/>
            </p:nvSpPr>
            <p:spPr bwMode="auto">
              <a:xfrm>
                <a:off x="4036439" y="5373576"/>
                <a:ext cx="2335329" cy="90099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GB" sz="1600" dirty="0">
                    <a:solidFill>
                      <a:schemeClr val="accent6"/>
                    </a:solidFill>
                    <a:latin typeface="Arial" charset="0"/>
                    <a:ea typeface="ヒラギノ角ゴ Pro W3" pitchFamily="-64" charset="-128"/>
                  </a:rPr>
                  <a:t>BLOCKCHAINS</a:t>
                </a:r>
              </a:p>
            </p:txBody>
          </p:sp>
          <p:sp>
            <p:nvSpPr>
              <p:cNvPr id="17" name="Oval 4"/>
              <p:cNvSpPr>
                <a:spLocks noChangeArrowheads="1"/>
              </p:cNvSpPr>
              <p:nvPr/>
            </p:nvSpPr>
            <p:spPr bwMode="auto">
              <a:xfrm>
                <a:off x="4338002" y="5927361"/>
                <a:ext cx="1037607" cy="26663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charset="0"/>
                    <a:ea typeface="ヒラギノ角ゴ Pro W3" charset="0"/>
                    <a:cs typeface="ヒラギノ角ゴ Pro W3" charset="0"/>
                  </a:rPr>
                  <a:t>BITCOIN</a:t>
                </a:r>
              </a:p>
            </p:txBody>
          </p:sp>
        </p:grpSp>
        <p:sp>
          <p:nvSpPr>
            <p:cNvPr id="13" name="Oval 10"/>
            <p:cNvSpPr/>
            <p:nvPr/>
          </p:nvSpPr>
          <p:spPr bwMode="auto">
            <a:xfrm>
              <a:off x="5677619" y="3200003"/>
              <a:ext cx="2135188" cy="11652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accent6"/>
                  </a:solidFill>
                  <a:latin typeface="Arial" charset="0"/>
                  <a:ea typeface="ヒラギノ角ゴ Pro W3" pitchFamily="-64" charset="-128"/>
                </a:rPr>
                <a:t>CONSENSUS</a:t>
              </a:r>
            </a:p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accent6"/>
                  </a:solidFill>
                  <a:latin typeface="Arial" charset="0"/>
                  <a:ea typeface="ヒラギノ角ゴ Pro W3" pitchFamily="-64" charset="-128"/>
                </a:rPr>
                <a:t>LEDGERS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endParaRPr lang="en-GB" sz="1600" dirty="0">
                <a:solidFill>
                  <a:schemeClr val="accent6"/>
                </a:solidFill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4934669" y="3501628"/>
              <a:ext cx="1581150" cy="7191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100" dirty="0">
                  <a:solidFill>
                    <a:schemeClr val="bg1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SMART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100" dirty="0">
                  <a:solidFill>
                    <a:schemeClr val="bg1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CONTRACTS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7504" y="5112568"/>
            <a:ext cx="8928992" cy="16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 err="1" smtClean="0">
                <a:solidFill>
                  <a:srgbClr val="000000"/>
                </a:solidFill>
              </a:rPr>
              <a:t>Blockchains</a:t>
            </a:r>
            <a:r>
              <a:rPr lang="fr-FR" sz="2400" dirty="0" smtClean="0">
                <a:solidFill>
                  <a:srgbClr val="000000"/>
                </a:solidFill>
              </a:rPr>
              <a:t> : </a:t>
            </a:r>
            <a:r>
              <a:rPr lang="fr-FR" sz="2000" dirty="0" smtClean="0">
                <a:solidFill>
                  <a:srgbClr val="000000"/>
                </a:solidFill>
              </a:rPr>
              <a:t>un type de DLT où les données sont organisées sous la forme de blocs chaînés par des techniques cryptographiques. </a:t>
            </a:r>
          </a:p>
          <a:p>
            <a:pPr lvl="3"/>
            <a:r>
              <a:rPr lang="fr-FR" sz="2000" dirty="0" smtClean="0">
                <a:solidFill>
                  <a:srgbClr val="000000"/>
                </a:solidFill>
              </a:rPr>
              <a:t>Le </a:t>
            </a:r>
            <a:r>
              <a:rPr lang="fr-FR" sz="2400" b="1" i="1" dirty="0" smtClean="0">
                <a:solidFill>
                  <a:srgbClr val="000000"/>
                </a:solidFill>
              </a:rPr>
              <a:t>protocole bitcoin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décrit un dispositif </a:t>
            </a:r>
            <a:r>
              <a:rPr lang="fr-FR" sz="2000" dirty="0">
                <a:solidFill>
                  <a:srgbClr val="000000"/>
                </a:solidFill>
              </a:rPr>
              <a:t>particulier </a:t>
            </a:r>
            <a:r>
              <a:rPr lang="fr-FR" sz="2000" dirty="0" smtClean="0">
                <a:solidFill>
                  <a:srgbClr val="000000"/>
                </a:solidFill>
              </a:rPr>
              <a:t>d’ajout des blocs à la chaîne par consensus des participants. 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395536" y="5926968"/>
            <a:ext cx="1008112" cy="67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5"/>
          <p:cNvSpPr txBox="1">
            <a:spLocks/>
          </p:cNvSpPr>
          <p:nvPr/>
        </p:nvSpPr>
        <p:spPr>
          <a:xfrm>
            <a:off x="8767319" y="6365688"/>
            <a:ext cx="3230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0369DB-74C4-4B0F-A6AE-23BB4D7D6A53}" type="slidenum">
              <a:rPr lang="fr-FR" sz="1600" smtClean="0"/>
              <a:pPr/>
              <a:t>34</a:t>
            </a:fld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758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\\intra\profils\D002\W826685\D\Desktop\IBFI\Images présentation\Counterparty r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43" y="3879181"/>
            <a:ext cx="452161" cy="41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5616" y="44624"/>
            <a:ext cx="7829822" cy="792088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Blockchain = plus de sécurité et d’efficacité?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95536" y="1412776"/>
            <a:ext cx="820891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 smtClean="0"/>
              <a:t>Atouts mis en avant par ses promoteurs, qui restent à démontrer</a:t>
            </a:r>
            <a:endParaRPr lang="fr-FR" sz="2400" i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83568" y="2159000"/>
            <a:ext cx="3452019" cy="4510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Sécurité</a:t>
            </a:r>
          </a:p>
          <a:p>
            <a:pPr algn="ctr"/>
            <a:endParaRPr lang="fr-FR" sz="2000" b="1" dirty="0" smtClean="0">
              <a:solidFill>
                <a:srgbClr val="000000"/>
              </a:solidFill>
            </a:endParaRPr>
          </a:p>
          <a:p>
            <a:pPr algn="ctr"/>
            <a:endParaRPr lang="fr-FR" sz="2000" dirty="0" smtClean="0">
              <a:solidFill>
                <a:srgbClr val="000000"/>
              </a:solidFill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</a:rPr>
              <a:t>	Cyberattaques plus difficiles, pas de « single point of </a:t>
            </a:r>
            <a:r>
              <a:rPr lang="fr-FR" sz="2000" dirty="0" err="1" smtClean="0">
                <a:solidFill>
                  <a:srgbClr val="000000"/>
                </a:solidFill>
              </a:rPr>
              <a:t>failure</a:t>
            </a:r>
            <a:r>
              <a:rPr lang="fr-FR" sz="2000" dirty="0" smtClean="0">
                <a:solidFill>
                  <a:srgbClr val="000000"/>
                </a:solidFill>
              </a:rPr>
              <a:t> »</a:t>
            </a:r>
          </a:p>
          <a:p>
            <a:pPr algn="just"/>
            <a:endParaRPr lang="fr-FR" sz="2000" dirty="0">
              <a:solidFill>
                <a:srgbClr val="000000"/>
              </a:solidFill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</a:rPr>
              <a:t>	Transparence et  </a:t>
            </a:r>
            <a:r>
              <a:rPr lang="fr-FR" sz="2000" dirty="0" err="1" smtClean="0">
                <a:solidFill>
                  <a:srgbClr val="000000"/>
                </a:solidFill>
              </a:rPr>
              <a:t>tracabilité</a:t>
            </a:r>
            <a:endParaRPr lang="fr-FR" sz="2000" dirty="0" smtClean="0">
              <a:solidFill>
                <a:srgbClr val="000000"/>
              </a:solidFill>
            </a:endParaRPr>
          </a:p>
          <a:p>
            <a:pPr algn="just"/>
            <a:endParaRPr lang="fr-FR" sz="2000" dirty="0">
              <a:solidFill>
                <a:srgbClr val="000000"/>
              </a:solidFill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</a:rPr>
              <a:t>	Baisse des risques de fraude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76055" y="2159000"/>
            <a:ext cx="3456385" cy="4510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Efficacité</a:t>
            </a:r>
          </a:p>
          <a:p>
            <a:pPr algn="ctr"/>
            <a:endParaRPr lang="fr-FR" sz="2000" dirty="0">
              <a:solidFill>
                <a:srgbClr val="000000"/>
              </a:solidFill>
            </a:endParaRPr>
          </a:p>
          <a:p>
            <a:pPr algn="just"/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dirty="0" smtClean="0">
                <a:solidFill>
                  <a:srgbClr val="000000"/>
                </a:solidFill>
              </a:rPr>
              <a:t>Désintermédiation</a:t>
            </a:r>
          </a:p>
          <a:p>
            <a:pPr algn="just"/>
            <a:endParaRPr lang="fr-FR" sz="2000" dirty="0" smtClean="0">
              <a:solidFill>
                <a:srgbClr val="000000"/>
              </a:solidFill>
            </a:endParaRPr>
          </a:p>
          <a:p>
            <a:pPr algn="just"/>
            <a:endParaRPr lang="fr-FR" sz="2000" dirty="0">
              <a:solidFill>
                <a:srgbClr val="000000"/>
              </a:solidFill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</a:rPr>
              <a:t>	Diminution des besoins de réconciliation</a:t>
            </a:r>
          </a:p>
          <a:p>
            <a:pPr algn="just"/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smtClean="0">
                <a:solidFill>
                  <a:srgbClr val="000000"/>
                </a:solidFill>
              </a:rPr>
              <a:t>	</a:t>
            </a:r>
          </a:p>
          <a:p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dirty="0" smtClean="0">
                <a:solidFill>
                  <a:srgbClr val="000000"/>
                </a:solidFill>
              </a:rPr>
              <a:t>Automatisation de l’exécution d’actions </a:t>
            </a:r>
            <a:r>
              <a:rPr lang="fr-FR" sz="1400" dirty="0" smtClean="0">
                <a:solidFill>
                  <a:srgbClr val="000000"/>
                </a:solidFill>
              </a:rPr>
              <a:t>(« </a:t>
            </a:r>
            <a:r>
              <a:rPr lang="fr-FR" sz="1400" i="1" dirty="0" smtClean="0">
                <a:solidFill>
                  <a:srgbClr val="000000"/>
                </a:solidFill>
              </a:rPr>
              <a:t>smart </a:t>
            </a:r>
            <a:r>
              <a:rPr lang="fr-FR" sz="1400" i="1" dirty="0" err="1" smtClean="0">
                <a:solidFill>
                  <a:srgbClr val="000000"/>
                </a:solidFill>
              </a:rPr>
              <a:t>contracts</a:t>
            </a:r>
            <a:r>
              <a:rPr lang="fr-FR" sz="1400" dirty="0" smtClean="0">
                <a:solidFill>
                  <a:srgbClr val="000000"/>
                </a:solidFill>
              </a:rPr>
              <a:t> »)</a:t>
            </a:r>
            <a:endParaRPr lang="fr-FR" sz="2000" dirty="0" smtClean="0"/>
          </a:p>
          <a:p>
            <a:pPr algn="ctr"/>
            <a:endParaRPr lang="fr-FR" sz="2000" dirty="0"/>
          </a:p>
        </p:txBody>
      </p:sp>
      <p:pic>
        <p:nvPicPr>
          <p:cNvPr id="6152" name="Picture 8" descr="\\intra\profils\D002\W826685\D\Desktop\IBFI\Images présentation\Paper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24" y="3721951"/>
            <a:ext cx="774130" cy="6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intra\profils\D002\W826685\D\Desktop\IBFI\Images présentation\Disintermedi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95617"/>
            <a:ext cx="514894" cy="5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intra\profils\D002\W826685\D\Desktop\IBFI\Images présentation\Smartcontrac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45228"/>
            <a:ext cx="485183" cy="4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\\intra\profils\D002\W826685\D\Desktop\IBFI\Images présentation\Cyberatta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18036"/>
            <a:ext cx="69940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intra\profils\D002\W826685\D\Desktop\IBFI\Images présentation\Transparenc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22193"/>
            <a:ext cx="421178" cy="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intra\profils\D002\W826685\D\Desktop\IBFI\Images présentation\FRau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2" y="5466635"/>
            <a:ext cx="653892" cy="5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numéro de diapositive 5"/>
          <p:cNvSpPr txBox="1">
            <a:spLocks/>
          </p:cNvSpPr>
          <p:nvPr/>
        </p:nvSpPr>
        <p:spPr>
          <a:xfrm>
            <a:off x="8767319" y="6365688"/>
            <a:ext cx="3230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0369DB-74C4-4B0F-A6AE-23BB4D7D6A53}" type="slidenum">
              <a:rPr lang="fr-FR" sz="1600" smtClean="0"/>
              <a:pPr/>
              <a:t>35</a:t>
            </a:fld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631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8229600" cy="4525963"/>
          </a:xfrm>
        </p:spPr>
        <p:txBody>
          <a:bodyPr vert="horz" lIns="91440" tIns="45720" rIns="91440" bIns="45720" rtlCol="0">
            <a:noAutofit/>
          </a:bodyPr>
          <a:lstStyle/>
          <a:p>
            <a:pPr marL="266700" indent="-266700">
              <a:buClr>
                <a:srgbClr val="F7C765"/>
              </a:buClr>
              <a:buFont typeface="Wingdings" pitchFamily="2" charset="2"/>
              <a:buChar char="q"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Confiance : 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Blockchain</a:t>
            </a:r>
            <a:r>
              <a:rPr lang="fr-F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publique ou privée ? 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Confiée à la multitude ? 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Gestion des identités ? </a:t>
            </a:r>
          </a:p>
          <a:p>
            <a:pPr marL="266700" indent="-266700">
              <a:buClr>
                <a:srgbClr val="F7C765"/>
              </a:buClr>
              <a:buFont typeface="Wingdings" pitchFamily="2" charset="2"/>
              <a:buChar char="q"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Gouvernance : 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maîtrise le système ? Qui est responsable du service ? 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garantit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traduction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contrat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vers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code 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Qui e</a:t>
            </a:r>
            <a:r>
              <a:rPr lang="en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 en mesure de le contrôler / assurer / auditer ?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r>
              <a:rPr lang="en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Accessibilité – Apparition de nouveaux intermédiaires ?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r>
              <a:rPr lang="en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Quelle régulation ? </a:t>
            </a:r>
          </a:p>
          <a:p>
            <a:pPr marL="266700" indent="-266700">
              <a:buClr>
                <a:srgbClr val="F7C765"/>
              </a:buClr>
              <a:buFont typeface="Wingdings" pitchFamily="2" charset="2"/>
              <a:buChar char="q"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Juridique : 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Quel statut d’un actif numérique ? </a:t>
            </a:r>
          </a:p>
          <a:p>
            <a:pPr marL="266700" indent="-266700">
              <a:buClr>
                <a:srgbClr val="F7C765"/>
              </a:buClr>
              <a:buFont typeface="Wingdings" pitchFamily="2" charset="2"/>
              <a:buChar char="q"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Technique : 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Quelle interopérabilité ? 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Besoin de standards ? </a:t>
            </a:r>
          </a:p>
          <a:p>
            <a:pPr marL="901700" lvl="1" indent="-366713">
              <a:buClr>
                <a:srgbClr val="F7C765"/>
              </a:buClr>
              <a:buFont typeface="Wingdings" pitchFamily="2" charset="2"/>
              <a:buChar char="§"/>
            </a:pPr>
            <a:endParaRPr lang="fr-FR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62880"/>
            <a:ext cx="7776864" cy="84584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tx2"/>
                </a:solidFill>
              </a:rPr>
              <a:t>Questions/défis</a:t>
            </a:r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767319" y="6365688"/>
            <a:ext cx="3230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0369DB-74C4-4B0F-A6AE-23BB4D7D6A53}" type="slidenum">
              <a:rPr lang="fr-FR" sz="1600" smtClean="0"/>
              <a:pPr/>
              <a:t>36</a:t>
            </a:fld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396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Grands principes de supervision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Protection des consommateurs/investisseurs </a:t>
            </a:r>
          </a:p>
          <a:p>
            <a:r>
              <a:rPr lang="fr-FR" sz="2800" dirty="0" smtClean="0"/>
              <a:t>Sécurité </a:t>
            </a:r>
            <a:r>
              <a:rPr lang="fr-FR" sz="2800" dirty="0"/>
              <a:t>des transactions</a:t>
            </a:r>
          </a:p>
          <a:p>
            <a:r>
              <a:rPr lang="fr-FR" sz="2800" dirty="0" smtClean="0"/>
              <a:t>Lutte anti-blanchiment</a:t>
            </a:r>
          </a:p>
          <a:p>
            <a:r>
              <a:rPr lang="fr-FR" sz="2800" dirty="0" smtClean="0"/>
              <a:t>Stabilité financière</a:t>
            </a:r>
          </a:p>
        </p:txBody>
      </p:sp>
    </p:spTree>
    <p:extLst>
      <p:ext uri="{BB962C8B-B14F-4D97-AF65-F5344CB8AC3E}">
        <p14:creationId xmlns:p14="http://schemas.microsoft.com/office/powerpoint/2010/main" val="21769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638" cy="7858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Protection des consommateurs </a:t>
            </a:r>
            <a:br>
              <a:rPr lang="fr-FR" dirty="0" smtClean="0"/>
            </a:br>
            <a:r>
              <a:rPr lang="fr-FR" dirty="0" smtClean="0"/>
              <a:t>et sécurité des transactions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Communication Loyale et Transparente</a:t>
            </a:r>
          </a:p>
          <a:p>
            <a:r>
              <a:rPr lang="fr-FR" sz="2800" dirty="0" smtClean="0"/>
              <a:t>Sécurité juridique </a:t>
            </a:r>
          </a:p>
          <a:p>
            <a:r>
              <a:rPr lang="fr-FR" sz="2800" dirty="0" smtClean="0"/>
              <a:t>Protection des données</a:t>
            </a:r>
          </a:p>
          <a:p>
            <a:r>
              <a:rPr lang="fr-FR" sz="2800" dirty="0" smtClean="0"/>
              <a:t>Confidentialité</a:t>
            </a:r>
          </a:p>
          <a:p>
            <a:r>
              <a:rPr lang="fr-FR" sz="2800" dirty="0" smtClean="0"/>
              <a:t>Droit à l’oubli</a:t>
            </a:r>
          </a:p>
          <a:p>
            <a:r>
              <a:rPr lang="fr-FR" sz="2800" dirty="0" smtClean="0"/>
              <a:t>Sécurité technique: cyber-sécurité, risques opérationnels</a:t>
            </a:r>
          </a:p>
        </p:txBody>
      </p:sp>
    </p:spTree>
    <p:extLst>
      <p:ext uri="{BB962C8B-B14F-4D97-AF65-F5344CB8AC3E}">
        <p14:creationId xmlns:p14="http://schemas.microsoft.com/office/powerpoint/2010/main" val="2733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Lutte anti-blanchiment, </a:t>
            </a:r>
            <a:br>
              <a:rPr lang="fr-FR" dirty="0" smtClean="0"/>
            </a:br>
            <a:r>
              <a:rPr lang="fr-FR" dirty="0" smtClean="0"/>
              <a:t>stabilité financière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908720"/>
            <a:ext cx="6624638" cy="4637088"/>
          </a:xfrm>
        </p:spPr>
        <p:txBody>
          <a:bodyPr>
            <a:noAutofit/>
          </a:bodyPr>
          <a:lstStyle/>
          <a:p>
            <a:r>
              <a:rPr lang="fr-FR" sz="2800" dirty="0" smtClean="0"/>
              <a:t>LCBFT</a:t>
            </a:r>
          </a:p>
          <a:p>
            <a:pPr lvl="1"/>
            <a:r>
              <a:rPr lang="fr-FR" sz="2400" dirty="0" smtClean="0"/>
              <a:t>A distance: facteur de risque élevé (GAFI)</a:t>
            </a:r>
          </a:p>
          <a:p>
            <a:pPr lvl="2"/>
            <a:r>
              <a:rPr lang="fr-FR" sz="2400" dirty="0" smtClean="0"/>
              <a:t>Connaissance des clients</a:t>
            </a:r>
          </a:p>
          <a:p>
            <a:pPr lvl="2"/>
            <a:r>
              <a:rPr lang="fr-FR" sz="2400" dirty="0" smtClean="0"/>
              <a:t>Incompatibilité </a:t>
            </a:r>
            <a:r>
              <a:rPr lang="fr-FR" sz="2400" dirty="0" err="1" smtClean="0"/>
              <a:t>pseudonymisation</a:t>
            </a:r>
            <a:endParaRPr lang="fr-FR" sz="2400" dirty="0" smtClean="0"/>
          </a:p>
          <a:p>
            <a:pPr lvl="1"/>
            <a:r>
              <a:rPr lang="fr-FR" sz="2400" dirty="0" smtClean="0"/>
              <a:t>Traçabilité des flux financiers</a:t>
            </a:r>
          </a:p>
          <a:p>
            <a:pPr lvl="1"/>
            <a:r>
              <a:rPr lang="fr-FR" sz="2400" dirty="0" smtClean="0"/>
              <a:t>Shadow </a:t>
            </a:r>
            <a:r>
              <a:rPr lang="fr-FR" sz="2400" dirty="0" err="1" smtClean="0"/>
              <a:t>banking</a:t>
            </a:r>
            <a:r>
              <a:rPr lang="fr-FR" sz="2400" dirty="0" smtClean="0"/>
              <a:t>/</a:t>
            </a:r>
            <a:r>
              <a:rPr lang="fr-FR" sz="2400" dirty="0" err="1" smtClean="0"/>
              <a:t>insurance</a:t>
            </a:r>
            <a:r>
              <a:rPr lang="fr-FR" sz="2400" dirty="0" smtClean="0"/>
              <a:t> – économie parallèle</a:t>
            </a:r>
          </a:p>
          <a:p>
            <a:r>
              <a:rPr lang="fr-FR" sz="2800" dirty="0" smtClean="0"/>
              <a:t>Stabilité financière</a:t>
            </a:r>
          </a:p>
          <a:p>
            <a:pPr lvl="1"/>
            <a:r>
              <a:rPr lang="fr-FR" sz="2400" dirty="0"/>
              <a:t>Contagion en cas de défaut d’activité systémique</a:t>
            </a:r>
          </a:p>
          <a:p>
            <a:pPr lvl="1"/>
            <a:r>
              <a:rPr lang="fr-FR" sz="2400" dirty="0"/>
              <a:t>Résolution des activités</a:t>
            </a:r>
          </a:p>
          <a:p>
            <a:pPr lvl="1"/>
            <a:r>
              <a:rPr lang="fr-FR" sz="2400" dirty="0" err="1"/>
              <a:t>Intéropérabilité</a:t>
            </a:r>
            <a:r>
              <a:rPr lang="fr-FR" sz="2400" dirty="0"/>
              <a:t> des systèmes</a:t>
            </a:r>
          </a:p>
          <a:p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9365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mandat de l’ACPR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3528" y="1188443"/>
            <a:ext cx="8424936" cy="6670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Agrément et supervision prudentielle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789040"/>
            <a:ext cx="8424936" cy="6670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Protection des consommateurs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1844824"/>
            <a:ext cx="1817762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Établissements de crédit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Sociétés de financement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776" y="1844824"/>
            <a:ext cx="1872208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EP et EME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5996" y="1852464"/>
            <a:ext cx="2052228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Entreprises d’Investissement</a:t>
            </a:r>
          </a:p>
          <a:p>
            <a:pPr algn="ctr"/>
            <a:r>
              <a:rPr lang="fr-FR" sz="2000" b="1" i="1" dirty="0" smtClean="0">
                <a:solidFill>
                  <a:srgbClr val="002060"/>
                </a:solidFill>
              </a:rPr>
              <a:t>(avec AMF)</a:t>
            </a:r>
            <a:endParaRPr lang="fr-FR" sz="1200" b="1" i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2240" y="1852464"/>
            <a:ext cx="165618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Entreprises d’assurance</a:t>
            </a:r>
            <a:endParaRPr lang="fr-FR" sz="1200" b="1" i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4463280"/>
            <a:ext cx="1944216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Entités Agréées</a:t>
            </a:r>
            <a:endParaRPr lang="fr-F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3848" y="4463280"/>
            <a:ext cx="2448272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Intermédiaires (IOBSP, IAS, Agents PSP)</a:t>
            </a:r>
            <a:endParaRPr lang="fr-F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2200" y="4463280"/>
            <a:ext cx="2016224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IFP</a:t>
            </a:r>
            <a:endParaRPr lang="fr-F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fr-FR" b="1" i="1" dirty="0" smtClean="0"/>
              <a:t>26th </a:t>
            </a:r>
            <a:r>
              <a:rPr lang="fr-FR" b="1" i="1" dirty="0" err="1" smtClean="0"/>
              <a:t>January</a:t>
            </a:r>
            <a:r>
              <a:rPr lang="fr-FR" b="1" i="1" dirty="0" smtClean="0"/>
              <a:t> 2017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4210209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Interactions avec </a:t>
            </a:r>
            <a:r>
              <a:rPr lang="fr-FR" dirty="0" err="1" smtClean="0"/>
              <a:t>Blockchain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980728"/>
            <a:ext cx="6624638" cy="4637088"/>
          </a:xfrm>
        </p:spPr>
        <p:txBody>
          <a:bodyPr>
            <a:noAutofit/>
          </a:bodyPr>
          <a:lstStyle/>
          <a:p>
            <a:pPr lvl="1"/>
            <a:r>
              <a:rPr lang="fr-FR" sz="2400" dirty="0" smtClean="0"/>
              <a:t>Selon les typologies de </a:t>
            </a:r>
            <a:r>
              <a:rPr lang="fr-FR" sz="2400" dirty="0" err="1" smtClean="0"/>
              <a:t>Blockchains</a:t>
            </a:r>
            <a:r>
              <a:rPr lang="fr-FR" sz="2400" dirty="0"/>
              <a:t> </a:t>
            </a:r>
          </a:p>
          <a:p>
            <a:pPr lvl="2"/>
            <a:r>
              <a:rPr lang="fr-FR" sz="2400" dirty="0" smtClean="0"/>
              <a:t>Publique</a:t>
            </a:r>
          </a:p>
          <a:p>
            <a:pPr lvl="2"/>
            <a:r>
              <a:rPr lang="fr-FR" sz="2400" dirty="0" smtClean="0"/>
              <a:t>Privée</a:t>
            </a:r>
          </a:p>
          <a:p>
            <a:pPr lvl="2"/>
            <a:r>
              <a:rPr lang="fr-FR" sz="2400" dirty="0" smtClean="0"/>
              <a:t>Publique </a:t>
            </a:r>
            <a:r>
              <a:rPr lang="fr-FR" sz="2400" dirty="0" err="1" smtClean="0"/>
              <a:t>permissionnée</a:t>
            </a:r>
            <a:r>
              <a:rPr lang="fr-FR" sz="2400" dirty="0" smtClean="0"/>
              <a:t> , Consortium</a:t>
            </a:r>
          </a:p>
          <a:p>
            <a:pPr lvl="1"/>
            <a:r>
              <a:rPr lang="fr-FR" sz="2400" dirty="0" smtClean="0"/>
              <a:t>Selon les cas d’usages envisagés</a:t>
            </a:r>
          </a:p>
          <a:p>
            <a:pPr lvl="2"/>
            <a:r>
              <a:rPr lang="fr-FR" sz="2400" dirty="0" smtClean="0"/>
              <a:t>Optimisation de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internes d’acteurs régulés</a:t>
            </a:r>
          </a:p>
          <a:p>
            <a:pPr lvl="2"/>
            <a:r>
              <a:rPr lang="fr-FR" sz="2400" dirty="0" smtClean="0"/>
              <a:t>Réduction du maillage d’intermédiaires dans infrastructures financières</a:t>
            </a:r>
          </a:p>
          <a:p>
            <a:pPr lvl="2"/>
            <a:r>
              <a:rPr lang="fr-FR" sz="2400" dirty="0" smtClean="0"/>
              <a:t>Activité financière BtoC directement régulée</a:t>
            </a:r>
          </a:p>
          <a:p>
            <a:pPr lvl="2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826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Blockchain</a:t>
            </a:r>
            <a:r>
              <a:rPr lang="fr-FR" dirty="0" smtClean="0"/>
              <a:t> et désintermédiation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052736"/>
            <a:ext cx="6624638" cy="4637088"/>
          </a:xfrm>
        </p:spPr>
        <p:txBody>
          <a:bodyPr>
            <a:noAutofit/>
          </a:bodyPr>
          <a:lstStyle/>
          <a:p>
            <a:pPr lvl="1"/>
            <a:r>
              <a:rPr lang="fr-FR" sz="2400" dirty="0" smtClean="0"/>
              <a:t>Cas atypique de Bitcoin</a:t>
            </a:r>
          </a:p>
          <a:p>
            <a:pPr lvl="2"/>
            <a:r>
              <a:rPr lang="fr-FR" sz="2400" dirty="0" smtClean="0"/>
              <a:t>Optique </a:t>
            </a:r>
            <a:r>
              <a:rPr lang="fr-FR" sz="2400" dirty="0" err="1" smtClean="0"/>
              <a:t>libertarienne</a:t>
            </a:r>
            <a:endParaRPr lang="fr-FR" sz="2400" dirty="0"/>
          </a:p>
          <a:p>
            <a:pPr lvl="2"/>
            <a:r>
              <a:rPr lang="fr-FR" sz="2400" dirty="0" smtClean="0"/>
              <a:t>Délibérément sans autorité centrale</a:t>
            </a:r>
          </a:p>
          <a:p>
            <a:pPr lvl="2"/>
            <a:r>
              <a:rPr lang="fr-FR" sz="2400" dirty="0" smtClean="0"/>
              <a:t>Mais </a:t>
            </a:r>
          </a:p>
          <a:p>
            <a:pPr lvl="3"/>
            <a:r>
              <a:rPr lang="fr-FR" sz="2400" dirty="0" smtClean="0"/>
              <a:t>Concentration des mineurs</a:t>
            </a:r>
          </a:p>
          <a:p>
            <a:pPr lvl="3"/>
            <a:r>
              <a:rPr lang="fr-FR" sz="2400" dirty="0" smtClean="0"/>
              <a:t>Concentration des codeurs</a:t>
            </a:r>
            <a:endParaRPr lang="fr-FR" sz="2400" dirty="0"/>
          </a:p>
          <a:p>
            <a:pPr lvl="1"/>
            <a:r>
              <a:rPr lang="fr-FR" sz="2400" dirty="0" smtClean="0"/>
              <a:t>Discours inspiré de cette philosophie…</a:t>
            </a:r>
          </a:p>
          <a:p>
            <a:pPr lvl="1"/>
            <a:r>
              <a:rPr lang="fr-FR" sz="2400" dirty="0" smtClean="0"/>
              <a:t>…Mais porté par des INTERMEDIAIRES  !</a:t>
            </a:r>
          </a:p>
          <a:p>
            <a:pPr lvl="1"/>
            <a:r>
              <a:rPr lang="fr-FR" sz="2400" dirty="0" smtClean="0"/>
              <a:t>Évolution de leur rôle mais adoptent position centrale dans les projets </a:t>
            </a:r>
          </a:p>
        </p:txBody>
      </p:sp>
    </p:spTree>
    <p:extLst>
      <p:ext uri="{BB962C8B-B14F-4D97-AF65-F5344CB8AC3E}">
        <p14:creationId xmlns:p14="http://schemas.microsoft.com/office/powerpoint/2010/main" val="20572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de Bitcoin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184576"/>
          </a:xfrm>
        </p:spPr>
        <p:txBody>
          <a:bodyPr>
            <a:noAutofit/>
          </a:bodyPr>
          <a:lstStyle/>
          <a:p>
            <a:pPr lvl="1"/>
            <a:r>
              <a:rPr lang="fr-FR" sz="2400" dirty="0" smtClean="0"/>
              <a:t>Bitcoin pas une Monnaie électronique-&gt; monnaie virtuelle</a:t>
            </a:r>
          </a:p>
          <a:p>
            <a:pPr lvl="2"/>
            <a:r>
              <a:rPr lang="fr-FR" sz="2400" dirty="0" smtClean="0"/>
              <a:t>-&gt; établissements agréés dès lors qu’Euro&lt;-&gt;Bitcoin</a:t>
            </a:r>
          </a:p>
          <a:p>
            <a:pPr lvl="2"/>
            <a:r>
              <a:rPr lang="fr-FR" sz="2400" dirty="0" smtClean="0"/>
              <a:t>-&gt; soumission LCBFT des plateformes Bitcoin (7Bis L561-2 CMF)</a:t>
            </a:r>
          </a:p>
          <a:p>
            <a:pPr lvl="1"/>
            <a:r>
              <a:rPr lang="fr-FR" sz="2400" dirty="0" smtClean="0"/>
              <a:t>Pas d’utilisation pour activités régulées (ex: DVP)</a:t>
            </a:r>
          </a:p>
          <a:p>
            <a:pPr lvl="1"/>
            <a:r>
              <a:rPr lang="fr-FR" sz="2400" dirty="0" smtClean="0"/>
              <a:t>S’applique aux autres cas de monnaies virtuelles Générateur </a:t>
            </a:r>
            <a:r>
              <a:rPr lang="fr-FR" sz="2400" dirty="0"/>
              <a:t>de forts risques:</a:t>
            </a:r>
          </a:p>
          <a:p>
            <a:pPr lvl="2"/>
            <a:r>
              <a:rPr lang="fr-FR" dirty="0"/>
              <a:t> -&gt; </a:t>
            </a:r>
            <a:r>
              <a:rPr lang="fr-FR" dirty="0" smtClean="0"/>
              <a:t>Non </a:t>
            </a:r>
            <a:r>
              <a:rPr lang="fr-FR" dirty="0"/>
              <a:t>régulé et n’offrant aucune garantie de sécurité, de convertibilité ni de valeur</a:t>
            </a:r>
          </a:p>
          <a:p>
            <a:pPr lvl="2"/>
            <a:r>
              <a:rPr lang="fr-FR" dirty="0"/>
              <a:t>-&gt; </a:t>
            </a:r>
            <a:r>
              <a:rPr lang="fr-FR" dirty="0" smtClean="0"/>
              <a:t>Conception </a:t>
            </a:r>
            <a:r>
              <a:rPr lang="fr-FR" dirty="0"/>
              <a:t>qui alimente la spéculation</a:t>
            </a:r>
          </a:p>
          <a:p>
            <a:pPr lvl="2"/>
            <a:r>
              <a:rPr lang="fr-FR" dirty="0" smtClean="0"/>
              <a:t>-&gt; Anonymat </a:t>
            </a:r>
            <a:r>
              <a:rPr lang="fr-FR" dirty="0"/>
              <a:t>qui favorise le contournement des règles LCBFT</a:t>
            </a:r>
          </a:p>
          <a:p>
            <a:pPr lvl="2"/>
            <a:r>
              <a:rPr lang="fr-FR" dirty="0"/>
              <a:t>-&gt; </a:t>
            </a:r>
            <a:r>
              <a:rPr lang="fr-FR" dirty="0" smtClean="0"/>
              <a:t>Pour </a:t>
            </a:r>
            <a:r>
              <a:rPr lang="fr-FR" smtClean="0"/>
              <a:t>en savoir plus </a:t>
            </a:r>
            <a:r>
              <a:rPr lang="fr-FR" dirty="0" smtClean="0"/>
              <a:t>: </a:t>
            </a:r>
            <a:r>
              <a:rPr lang="fr-FR" sz="1600" dirty="0">
                <a:hlinkClick r:id="rId2"/>
              </a:rPr>
              <a:t>https://</a:t>
            </a:r>
            <a:r>
              <a:rPr lang="fr-FR" sz="1600" dirty="0" smtClean="0">
                <a:hlinkClick r:id="rId2"/>
              </a:rPr>
              <a:t>publications.banque-france.fr/sites/default/files/medias/documents/focus-10_2013-12-05_fr.pdf</a:t>
            </a:r>
            <a:endParaRPr lang="fr-FR" sz="1600" dirty="0" smtClean="0"/>
          </a:p>
          <a:p>
            <a:pPr lvl="2"/>
            <a:endParaRPr lang="fr-FR" dirty="0"/>
          </a:p>
          <a:p>
            <a:pPr lvl="2"/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4097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624638" cy="785818"/>
          </a:xfrm>
        </p:spPr>
        <p:txBody>
          <a:bodyPr/>
          <a:lstStyle/>
          <a:p>
            <a:r>
              <a:rPr lang="fr-FR" dirty="0" err="1" smtClean="0"/>
              <a:t>Blockchain</a:t>
            </a:r>
            <a:r>
              <a:rPr lang="fr-FR" dirty="0" smtClean="0"/>
              <a:t> Bitcoin &amp; Trust Protocol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517632" cy="5184576"/>
          </a:xfrm>
        </p:spPr>
        <p:txBody>
          <a:bodyPr>
            <a:noAutofit/>
          </a:bodyPr>
          <a:lstStyle/>
          <a:p>
            <a:pPr lvl="1"/>
            <a:r>
              <a:rPr lang="fr-FR" sz="1800" dirty="0" smtClean="0"/>
              <a:t>Aspects intéressants de BB pour les acteurs:</a:t>
            </a:r>
          </a:p>
          <a:p>
            <a:pPr lvl="2"/>
            <a:r>
              <a:rPr lang="fr-FR" sz="1800" dirty="0" smtClean="0"/>
              <a:t>Sa durée de vie</a:t>
            </a:r>
          </a:p>
          <a:p>
            <a:pPr lvl="2"/>
            <a:r>
              <a:rPr lang="fr-FR" sz="1800" dirty="0" smtClean="0"/>
              <a:t>Sa taille (dont nombre de nœuds de réplication)</a:t>
            </a:r>
          </a:p>
          <a:p>
            <a:pPr lvl="2"/>
            <a:r>
              <a:rPr lang="fr-FR" sz="1800" dirty="0" smtClean="0"/>
              <a:t>Sa transparence</a:t>
            </a:r>
          </a:p>
          <a:p>
            <a:pPr lvl="2"/>
            <a:r>
              <a:rPr lang="fr-FR" sz="1800" dirty="0" smtClean="0"/>
              <a:t>Son universalité (accès entièrement public non contrôlé)</a:t>
            </a:r>
          </a:p>
          <a:p>
            <a:pPr lvl="2"/>
            <a:r>
              <a:rPr lang="fr-FR" sz="1800" dirty="0" smtClean="0"/>
              <a:t>La présence d’une forme de « monnaie »</a:t>
            </a:r>
          </a:p>
          <a:p>
            <a:pPr lvl="2"/>
            <a:r>
              <a:rPr lang="fr-FR" sz="1800" dirty="0" smtClean="0"/>
              <a:t>Sa gouvernance décentralisée / indépendante</a:t>
            </a:r>
          </a:p>
          <a:p>
            <a:pPr lvl="1"/>
            <a:r>
              <a:rPr lang="fr-FR" sz="1800" dirty="0" smtClean="0"/>
              <a:t>Mais limitations pour les Autorités:</a:t>
            </a:r>
          </a:p>
          <a:p>
            <a:pPr lvl="2"/>
            <a:r>
              <a:rPr lang="fr-FR" sz="1800" dirty="0" smtClean="0"/>
              <a:t>Durée de vie : preuve de qualité ou intérêt d’acteurs</a:t>
            </a:r>
          </a:p>
          <a:p>
            <a:pPr lvl="2"/>
            <a:r>
              <a:rPr lang="fr-FR" sz="1800" dirty="0" smtClean="0"/>
              <a:t>Taille: localisation des registres (GDPR)</a:t>
            </a:r>
          </a:p>
          <a:p>
            <a:pPr lvl="2"/>
            <a:r>
              <a:rPr lang="fr-FR" sz="1800" dirty="0" smtClean="0"/>
              <a:t>Universalité: LCBFT</a:t>
            </a:r>
          </a:p>
          <a:p>
            <a:pPr lvl="2"/>
            <a:r>
              <a:rPr lang="fr-FR" sz="1800" dirty="0" smtClean="0"/>
              <a:t>Pas une monnaie à cour légal (pas de pouvoir libératoire)</a:t>
            </a:r>
          </a:p>
          <a:p>
            <a:pPr lvl="2"/>
            <a:r>
              <a:rPr lang="fr-FR" sz="1800" dirty="0" smtClean="0"/>
              <a:t>Transparence: incompatible avec secret des affaires</a:t>
            </a:r>
          </a:p>
          <a:p>
            <a:pPr lvl="2"/>
            <a:r>
              <a:rPr lang="fr-FR" sz="1800" dirty="0" smtClean="0"/>
              <a:t>Gouvernance: pas de responsable identifié, mais en sus incertitude sur réelle indépendance</a:t>
            </a:r>
          </a:p>
          <a:p>
            <a:pPr lvl="1"/>
            <a:r>
              <a:rPr lang="fr-FR" sz="1800" dirty="0" smtClean="0"/>
              <a:t>Malgré aspects intéressants, impossible d’en promouvoir l’utilisation </a:t>
            </a:r>
            <a:r>
              <a:rPr lang="fr-FR" sz="1800" u="sng" dirty="0" smtClean="0"/>
              <a:t>directe</a:t>
            </a:r>
            <a:r>
              <a:rPr lang="fr-FR" sz="1800" dirty="0" smtClean="0"/>
              <a:t> comme </a:t>
            </a:r>
            <a:r>
              <a:rPr lang="fr-FR" sz="1800" u="sng" dirty="0" smtClean="0"/>
              <a:t>indirecte (fonctionnements </a:t>
            </a:r>
            <a:r>
              <a:rPr lang="fr-FR" sz="1800" u="sng" dirty="0" err="1" smtClean="0"/>
              <a:t>sidechains</a:t>
            </a:r>
            <a:r>
              <a:rPr lang="fr-FR" sz="1800" u="sng" dirty="0" smtClean="0"/>
              <a:t>)</a:t>
            </a:r>
            <a:r>
              <a:rPr lang="fr-FR" sz="1800" dirty="0" smtClean="0"/>
              <a:t>.</a:t>
            </a:r>
          </a:p>
          <a:p>
            <a:pPr lvl="2"/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0031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</a:t>
            </a:r>
            <a:r>
              <a:rPr lang="fr-FR" dirty="0" err="1" smtClean="0"/>
              <a:t>Blockchains</a:t>
            </a:r>
            <a:r>
              <a:rPr lang="fr-FR" dirty="0" smtClean="0"/>
              <a:t> Publiques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517632" cy="5184576"/>
          </a:xfrm>
        </p:spPr>
        <p:txBody>
          <a:bodyPr>
            <a:normAutofit/>
          </a:bodyPr>
          <a:lstStyle/>
          <a:p>
            <a:pPr lvl="1"/>
            <a:r>
              <a:rPr lang="fr-FR" sz="2400" dirty="0" smtClean="0"/>
              <a:t>Intérêt d’une </a:t>
            </a:r>
            <a:r>
              <a:rPr lang="fr-FR" sz="2400" dirty="0" err="1" smtClean="0"/>
              <a:t>blockchain</a:t>
            </a:r>
            <a:r>
              <a:rPr lang="fr-FR" sz="2400" dirty="0" smtClean="0"/>
              <a:t> publique est fortement lié à sa taille:</a:t>
            </a:r>
          </a:p>
          <a:p>
            <a:pPr lvl="2"/>
            <a:r>
              <a:rPr lang="fr-FR" sz="2400" dirty="0" smtClean="0"/>
              <a:t>Nombre de nœuds facteur de sécurité</a:t>
            </a:r>
          </a:p>
          <a:p>
            <a:pPr lvl="2"/>
            <a:r>
              <a:rPr lang="fr-FR" sz="2400" dirty="0" smtClean="0"/>
              <a:t>Existence longue -&gt; intérêt de participants à son maintien</a:t>
            </a:r>
          </a:p>
          <a:p>
            <a:pPr lvl="2"/>
            <a:r>
              <a:rPr lang="fr-FR" sz="2400" dirty="0" smtClean="0"/>
              <a:t>Plus de « mineurs » -&gt; plus de travail « incorporé » dans le mécanisme de confiance plus difficile à « craquer »</a:t>
            </a:r>
          </a:p>
          <a:p>
            <a:pPr lvl="1"/>
            <a:r>
              <a:rPr lang="fr-FR" sz="2400" dirty="0" smtClean="0"/>
              <a:t>Intérêt = Autres fonctionnalités (ex. </a:t>
            </a:r>
            <a:r>
              <a:rPr lang="fr-FR" sz="2400" dirty="0" err="1" smtClean="0"/>
              <a:t>Smartcontracts</a:t>
            </a:r>
            <a:r>
              <a:rPr lang="fr-FR" sz="2400" dirty="0" smtClean="0"/>
              <a:t>)</a:t>
            </a:r>
          </a:p>
          <a:p>
            <a:pPr lvl="1"/>
            <a:r>
              <a:rPr lang="fr-FR" sz="2400" dirty="0" smtClean="0"/>
              <a:t>Aspects rédhibitoires de Bitcoin restent présents</a:t>
            </a:r>
          </a:p>
          <a:p>
            <a:pPr lvl="1"/>
            <a:r>
              <a:rPr lang="fr-FR" sz="2400" dirty="0" smtClean="0"/>
              <a:t>Question d’utilisation de la technologie sous-jacente dans un cadre régulation-compatible.</a:t>
            </a:r>
          </a:p>
          <a:p>
            <a:pPr lvl="3"/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6727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Blockchains</a:t>
            </a:r>
            <a:r>
              <a:rPr lang="fr-FR" dirty="0" smtClean="0"/>
              <a:t> privées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517632" cy="5184576"/>
          </a:xfrm>
        </p:spPr>
        <p:txBody>
          <a:bodyPr>
            <a:normAutofit/>
          </a:bodyPr>
          <a:lstStyle/>
          <a:p>
            <a:pPr lvl="1"/>
            <a:r>
              <a:rPr lang="fr-FR" sz="2400" dirty="0" smtClean="0"/>
              <a:t>Utilisation de certains principes sous-jacents aux </a:t>
            </a:r>
            <a:r>
              <a:rPr lang="fr-FR" sz="2400" dirty="0" err="1" smtClean="0"/>
              <a:t>blockchains</a:t>
            </a:r>
            <a:r>
              <a:rPr lang="fr-FR" sz="2400" dirty="0" smtClean="0"/>
              <a:t> publiques</a:t>
            </a:r>
          </a:p>
          <a:p>
            <a:pPr lvl="1"/>
            <a:r>
              <a:rPr lang="fr-FR" sz="2400" dirty="0" smtClean="0"/>
              <a:t>Dans un environnement privé:</a:t>
            </a:r>
          </a:p>
          <a:p>
            <a:pPr lvl="2"/>
            <a:r>
              <a:rPr lang="fr-FR" sz="2400" dirty="0" smtClean="0"/>
              <a:t>Gouvernance centralisée (code, accès etc.)</a:t>
            </a:r>
          </a:p>
          <a:p>
            <a:pPr lvl="2"/>
            <a:r>
              <a:rPr lang="fr-FR" sz="2400" dirty="0" smtClean="0"/>
              <a:t>Nœuds physique de réplication des registres contrôlés par Autorité centrale</a:t>
            </a:r>
          </a:p>
          <a:p>
            <a:pPr lvl="2"/>
            <a:r>
              <a:rPr lang="fr-FR" sz="2400" dirty="0" smtClean="0"/>
              <a:t>Protocole de consensus défini par autorité centrale</a:t>
            </a:r>
          </a:p>
          <a:p>
            <a:pPr lvl="1"/>
            <a:r>
              <a:rPr lang="fr-FR" sz="2400" dirty="0" smtClean="0"/>
              <a:t>Outils technologiques alternatifs de gestion de l’information :</a:t>
            </a:r>
          </a:p>
          <a:p>
            <a:pPr lvl="2"/>
            <a:r>
              <a:rPr lang="fr-FR" sz="2400" dirty="0" smtClean="0"/>
              <a:t>Sécurité accrue par répartition sur plusieurs nœuds</a:t>
            </a:r>
          </a:p>
          <a:p>
            <a:pPr lvl="2"/>
            <a:r>
              <a:rPr lang="fr-FR" sz="2400" dirty="0" smtClean="0"/>
              <a:t>Registre unique partagé d’enregistrement d’informations en temps réel</a:t>
            </a:r>
          </a:p>
          <a:p>
            <a:pPr lvl="2"/>
            <a:endParaRPr lang="fr-FR" sz="2400" dirty="0" smtClean="0"/>
          </a:p>
          <a:p>
            <a:pPr lvl="3"/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2138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Blockchains</a:t>
            </a:r>
            <a:r>
              <a:rPr lang="fr-FR" dirty="0" smtClean="0"/>
              <a:t> privées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517632" cy="5184576"/>
          </a:xfrm>
        </p:spPr>
        <p:txBody>
          <a:bodyPr>
            <a:noAutofit/>
          </a:bodyPr>
          <a:lstStyle/>
          <a:p>
            <a:pPr lvl="1"/>
            <a:r>
              <a:rPr lang="fr-FR" dirty="0" smtClean="0"/>
              <a:t>Peuvent a priori entrer dans le cadre « classique »</a:t>
            </a:r>
          </a:p>
          <a:p>
            <a:pPr lvl="1"/>
            <a:r>
              <a:rPr lang="fr-FR" dirty="0" smtClean="0"/>
              <a:t>Avec des points d’attention particuliers</a:t>
            </a:r>
          </a:p>
          <a:p>
            <a:pPr lvl="2"/>
            <a:r>
              <a:rPr lang="fr-FR" dirty="0" smtClean="0"/>
              <a:t>Protection des données (notamment selon emplacement physique de réplication + problème droit à l’oubli)</a:t>
            </a:r>
          </a:p>
          <a:p>
            <a:pPr lvl="2"/>
            <a:r>
              <a:rPr lang="fr-FR" dirty="0" smtClean="0"/>
              <a:t>Risque opérationnel / </a:t>
            </a:r>
            <a:r>
              <a:rPr lang="fr-FR" dirty="0" err="1" smtClean="0"/>
              <a:t>cybersécurité</a:t>
            </a:r>
            <a:r>
              <a:rPr lang="fr-FR" dirty="0" smtClean="0"/>
              <a:t> (moins résistant qu’une </a:t>
            </a:r>
            <a:r>
              <a:rPr lang="fr-FR" dirty="0" err="1" smtClean="0"/>
              <a:t>Blockchain</a:t>
            </a:r>
            <a:r>
              <a:rPr lang="fr-FR" dirty="0" smtClean="0"/>
              <a:t> publique de ce point de vue)</a:t>
            </a:r>
          </a:p>
          <a:p>
            <a:pPr lvl="1"/>
            <a:r>
              <a:rPr lang="fr-FR" dirty="0" smtClean="0"/>
              <a:t>Et incontournables (le terme « </a:t>
            </a:r>
            <a:r>
              <a:rPr lang="fr-FR" dirty="0" err="1" smtClean="0"/>
              <a:t>Blockchain</a:t>
            </a:r>
            <a:r>
              <a:rPr lang="fr-FR" dirty="0" smtClean="0"/>
              <a:t> » n’en dispense pas)</a:t>
            </a:r>
          </a:p>
          <a:p>
            <a:pPr lvl="2"/>
            <a:r>
              <a:rPr lang="fr-FR" dirty="0" smtClean="0"/>
              <a:t>Protection des consommateurs / investisseurs (conseil, validité du contrat, de sa signature…)</a:t>
            </a:r>
          </a:p>
          <a:p>
            <a:pPr lvl="2"/>
            <a:r>
              <a:rPr lang="fr-FR" dirty="0" smtClean="0"/>
              <a:t>LCBFT</a:t>
            </a:r>
          </a:p>
          <a:p>
            <a:pPr lvl="2"/>
            <a:r>
              <a:rPr lang="fr-FR" dirty="0" smtClean="0"/>
              <a:t>Sécurité des transactions / engagements</a:t>
            </a:r>
          </a:p>
          <a:p>
            <a:pPr lvl="1"/>
            <a:r>
              <a:rPr lang="fr-FR" dirty="0" smtClean="0"/>
              <a:t>Notamment l’intégration de solutions de paiement dans les modèles peut poser problème</a:t>
            </a:r>
          </a:p>
          <a:p>
            <a:pPr lvl="2"/>
            <a:endParaRPr lang="fr-FR" dirty="0" smtClean="0"/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879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Blockchains</a:t>
            </a:r>
            <a:r>
              <a:rPr lang="fr-FR" dirty="0" smtClean="0"/>
              <a:t> publiques </a:t>
            </a:r>
            <a:r>
              <a:rPr lang="fr-FR" dirty="0" err="1" smtClean="0"/>
              <a:t>permissionnées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517632" cy="5184576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Les </a:t>
            </a:r>
            <a:r>
              <a:rPr lang="fr-FR" dirty="0" err="1" smtClean="0"/>
              <a:t>Blockchains</a:t>
            </a:r>
            <a:r>
              <a:rPr lang="fr-FR" dirty="0" smtClean="0"/>
              <a:t> privées perdent certaines caractéristiques intéressantes des publiques:</a:t>
            </a:r>
          </a:p>
          <a:p>
            <a:pPr lvl="2"/>
            <a:r>
              <a:rPr lang="fr-FR" dirty="0" smtClean="0"/>
              <a:t>Réduction du nombre de nœuds donc de sécurité</a:t>
            </a:r>
          </a:p>
          <a:p>
            <a:pPr lvl="2"/>
            <a:r>
              <a:rPr lang="fr-FR" dirty="0" smtClean="0"/>
              <a:t>Pas de renforcement de confiance en environnement décentralisé</a:t>
            </a:r>
          </a:p>
          <a:p>
            <a:pPr lvl="2"/>
            <a:r>
              <a:rPr lang="fr-FR" dirty="0" smtClean="0"/>
              <a:t>Utilisations limitées en BtoC</a:t>
            </a:r>
          </a:p>
          <a:p>
            <a:pPr lvl="1"/>
            <a:r>
              <a:rPr lang="fr-FR" dirty="0" smtClean="0"/>
              <a:t>D’où l’utilisation de solutions hybrides</a:t>
            </a:r>
          </a:p>
          <a:p>
            <a:pPr lvl="2"/>
            <a:r>
              <a:rPr lang="fr-FR" dirty="0" smtClean="0"/>
              <a:t>Intégrant en général une certaine centralisation de gouvernance  (dont du code et des droits d’accès)</a:t>
            </a:r>
          </a:p>
          <a:p>
            <a:pPr lvl="2"/>
            <a:r>
              <a:rPr lang="fr-FR" dirty="0" smtClean="0"/>
              <a:t>Avec des protocoles de consensus moins couteux que </a:t>
            </a:r>
            <a:r>
              <a:rPr lang="fr-FR" dirty="0" err="1" smtClean="0"/>
              <a:t>PoW</a:t>
            </a:r>
            <a:r>
              <a:rPr lang="fr-FR" dirty="0" smtClean="0"/>
              <a:t> mais comportant un  renfort de confiance minimal</a:t>
            </a:r>
          </a:p>
          <a:p>
            <a:pPr lvl="2"/>
            <a:r>
              <a:rPr lang="fr-FR" dirty="0" smtClean="0"/>
              <a:t>Avec un nombre de nœuds de réplication assez important</a:t>
            </a:r>
          </a:p>
          <a:p>
            <a:pPr lvl="2"/>
            <a:r>
              <a:rPr lang="fr-FR" dirty="0" smtClean="0"/>
              <a:t>Avec un masquage total ou partiel des transactions</a:t>
            </a:r>
          </a:p>
          <a:p>
            <a:pPr lvl="1"/>
            <a:r>
              <a:rPr lang="fr-FR" dirty="0" smtClean="0"/>
              <a:t>Dont l’acceptabilité dépendra de ce qui est précisément adapté par rapport aux exigences du cas d’usage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112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Blockchains</a:t>
            </a:r>
            <a:r>
              <a:rPr lang="fr-FR" dirty="0" smtClean="0"/>
              <a:t> publiques </a:t>
            </a:r>
            <a:r>
              <a:rPr lang="fr-FR" dirty="0" err="1" smtClean="0"/>
              <a:t>permissionnées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517632" cy="5184576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Points d’attentions:</a:t>
            </a:r>
          </a:p>
          <a:p>
            <a:pPr lvl="2"/>
            <a:r>
              <a:rPr lang="fr-FR" dirty="0" smtClean="0"/>
              <a:t>Utilisation de « </a:t>
            </a:r>
            <a:r>
              <a:rPr lang="fr-FR" dirty="0" err="1" smtClean="0"/>
              <a:t>sidechains</a:t>
            </a:r>
            <a:r>
              <a:rPr lang="fr-FR" dirty="0" smtClean="0"/>
              <a:t> » </a:t>
            </a:r>
          </a:p>
          <a:p>
            <a:pPr lvl="2"/>
            <a:r>
              <a:rPr lang="fr-FR" dirty="0" smtClean="0"/>
              <a:t>Mode de gouvernance : qui contrôle le code, les accès, le protocole de consensus ?</a:t>
            </a:r>
          </a:p>
          <a:p>
            <a:pPr lvl="2"/>
            <a:r>
              <a:rPr lang="fr-FR" dirty="0" smtClean="0"/>
              <a:t>Niveau de sécurité</a:t>
            </a:r>
          </a:p>
          <a:p>
            <a:pPr lvl="3"/>
            <a:r>
              <a:rPr lang="fr-FR" dirty="0" smtClean="0"/>
              <a:t>Nœuds de réplications</a:t>
            </a:r>
          </a:p>
          <a:p>
            <a:pPr lvl="3"/>
            <a:r>
              <a:rPr lang="fr-FR" dirty="0" smtClean="0"/>
              <a:t>Type de protocole</a:t>
            </a:r>
          </a:p>
          <a:p>
            <a:pPr lvl="2"/>
            <a:r>
              <a:rPr lang="fr-FR" dirty="0" smtClean="0"/>
              <a:t>Questions juridiques </a:t>
            </a:r>
            <a:r>
              <a:rPr lang="fr-FR" dirty="0"/>
              <a:t>(droit du contrat, droit de propriété)</a:t>
            </a:r>
          </a:p>
          <a:p>
            <a:pPr lvl="3"/>
            <a:r>
              <a:rPr lang="fr-FR" dirty="0" smtClean="0"/>
              <a:t>Valeur de ce qui y est inscrit </a:t>
            </a:r>
          </a:p>
          <a:p>
            <a:pPr lvl="3"/>
            <a:r>
              <a:rPr lang="fr-FR" dirty="0" smtClean="0"/>
              <a:t>Utilisation de </a:t>
            </a:r>
            <a:r>
              <a:rPr lang="fr-FR" dirty="0" err="1" smtClean="0"/>
              <a:t>smartcontracts</a:t>
            </a:r>
            <a:endParaRPr lang="fr-FR" dirty="0" smtClean="0"/>
          </a:p>
          <a:p>
            <a:pPr lvl="3"/>
            <a:r>
              <a:rPr lang="fr-FR" dirty="0" smtClean="0"/>
              <a:t>Signature électronique</a:t>
            </a:r>
          </a:p>
          <a:p>
            <a:pPr lvl="3"/>
            <a:r>
              <a:rPr lang="fr-FR" dirty="0" smtClean="0"/>
              <a:t>Conformité formelle aux textes</a:t>
            </a:r>
          </a:p>
          <a:p>
            <a:pPr lvl="3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782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Blockchains</a:t>
            </a:r>
            <a:r>
              <a:rPr lang="fr-FR" dirty="0" smtClean="0"/>
              <a:t> publiques </a:t>
            </a:r>
            <a:r>
              <a:rPr lang="fr-FR" dirty="0" err="1" smtClean="0"/>
              <a:t>permissionnées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517632" cy="5184576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Points d’attentions:</a:t>
            </a:r>
          </a:p>
          <a:p>
            <a:pPr lvl="2"/>
            <a:r>
              <a:rPr lang="fr-FR" dirty="0" smtClean="0"/>
              <a:t>Questions pratiques</a:t>
            </a:r>
          </a:p>
          <a:p>
            <a:pPr lvl="3"/>
            <a:r>
              <a:rPr lang="fr-FR" dirty="0" smtClean="0"/>
              <a:t>Interopérabilité entre différentes solutions</a:t>
            </a:r>
          </a:p>
          <a:p>
            <a:pPr lvl="3"/>
            <a:r>
              <a:rPr lang="fr-FR" dirty="0" smtClean="0"/>
              <a:t>Modalités d’exit en cas d’arrêt</a:t>
            </a:r>
          </a:p>
          <a:p>
            <a:pPr lvl="3"/>
            <a:r>
              <a:rPr lang="fr-FR" dirty="0" smtClean="0"/>
              <a:t>Articulation LCBFT/Performance/Transparence</a:t>
            </a:r>
          </a:p>
          <a:p>
            <a:pPr lvl="3"/>
            <a:r>
              <a:rPr lang="fr-FR" dirty="0" smtClean="0"/>
              <a:t>Connexion avec autres services financiers (paiement)</a:t>
            </a:r>
          </a:p>
          <a:p>
            <a:pPr lvl="3"/>
            <a:r>
              <a:rPr lang="fr-FR" dirty="0" smtClean="0"/>
              <a:t>Modalités de supervision / implication du superviseur (responsabilités associées)</a:t>
            </a:r>
          </a:p>
          <a:p>
            <a:pPr lvl="3"/>
            <a:r>
              <a:rPr lang="fr-FR" dirty="0" smtClean="0"/>
              <a:t>Articulation avec GDPR (responsable de traitement)</a:t>
            </a:r>
          </a:p>
          <a:p>
            <a:pPr lvl="1"/>
            <a:r>
              <a:rPr lang="fr-FR" dirty="0" smtClean="0"/>
              <a:t> Probables cas d’usages combinant acceptabilité du superviseur/régulateur et intérêt économique</a:t>
            </a:r>
          </a:p>
          <a:p>
            <a:pPr lvl="2"/>
            <a:r>
              <a:rPr lang="fr-FR" dirty="0" smtClean="0"/>
              <a:t>-&gt; à confirmer concrètement</a:t>
            </a:r>
          </a:p>
          <a:p>
            <a:pPr lvl="3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267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Adaptation de l’ACPR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u="sng" dirty="0" smtClean="0"/>
              <a:t>Quels constats?</a:t>
            </a:r>
          </a:p>
          <a:p>
            <a:pPr marL="0" indent="0">
              <a:buNone/>
            </a:pPr>
            <a:endParaRPr lang="fr-FR" u="sng" dirty="0" smtClean="0"/>
          </a:p>
          <a:p>
            <a:r>
              <a:rPr lang="fr-FR" dirty="0" smtClean="0"/>
              <a:t>Une croissance du nombre de porteurs de projets innovants</a:t>
            </a:r>
          </a:p>
          <a:p>
            <a:pPr lvl="1"/>
            <a:r>
              <a:rPr lang="fr-FR" u="sng" dirty="0" smtClean="0"/>
              <a:t>Offre:</a:t>
            </a:r>
          </a:p>
          <a:p>
            <a:pPr lvl="2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Facteur technologique (maturité des technologies)</a:t>
            </a:r>
          </a:p>
          <a:p>
            <a:pPr lvl="2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Pression sur les revenus (concurrence, taux bas) et sur les coûts (réglementation)</a:t>
            </a:r>
          </a:p>
          <a:p>
            <a:pPr lvl="2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Nouvelles fenêtres réglementaires (DSP1, financement participatif)</a:t>
            </a:r>
          </a:p>
          <a:p>
            <a:pPr lvl="1"/>
            <a:r>
              <a:rPr lang="fr-FR" u="sng" dirty="0" smtClean="0"/>
              <a:t>Demande:</a:t>
            </a:r>
          </a:p>
          <a:p>
            <a:pPr lvl="2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Facteur démographique (nouvelles générations)</a:t>
            </a:r>
          </a:p>
          <a:p>
            <a:pPr lvl="2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Courbe d’apprentissage</a:t>
            </a:r>
          </a:p>
          <a:p>
            <a:pPr lvl="2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Crise financière</a:t>
            </a:r>
          </a:p>
          <a:p>
            <a:pPr lvl="1"/>
            <a:endParaRPr lang="fr-FR" dirty="0" smtClean="0"/>
          </a:p>
          <a:p>
            <a:pPr marL="534987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3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45287" cy="615601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innovations technologiques et l’assurance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92470" y="1293178"/>
            <a:ext cx="7058758" cy="4032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La digitalisation du parcours client, usage du mobile et applications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-&gt; Amélioration du parcours client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-&gt; Amélioration des </a:t>
            </a:r>
            <a:r>
              <a:rPr lang="fr-FR" sz="2000" dirty="0" err="1"/>
              <a:t>process</a:t>
            </a:r>
            <a:r>
              <a:rPr lang="fr-FR" sz="2000" dirty="0"/>
              <a:t> et réduction de coûts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-&gt; Nouveaux canaux marketing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Les objets connectés (« Internet of </a:t>
            </a:r>
            <a:r>
              <a:rPr lang="fr-FR" sz="2000" dirty="0" err="1"/>
              <a:t>Things</a:t>
            </a:r>
            <a:r>
              <a:rPr lang="fr-FR" sz="2000" dirty="0"/>
              <a:t> »)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-&gt; Recueil de </a:t>
            </a:r>
            <a:r>
              <a:rPr lang="fr-FR" sz="2000" dirty="0" smtClean="0"/>
              <a:t>gros volumes </a:t>
            </a:r>
            <a:r>
              <a:rPr lang="fr-FR" sz="2000" dirty="0"/>
              <a:t>d’informations </a:t>
            </a:r>
            <a:r>
              <a:rPr lang="fr-FR" sz="2000" dirty="0" smtClean="0"/>
              <a:t>sur comportements clients</a:t>
            </a:r>
            <a:endParaRPr 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-&gt; Services externes associés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-&gt; Applications en automobile (assistance </a:t>
            </a:r>
            <a:r>
              <a:rPr lang="fr-FR" sz="2000" dirty="0" smtClean="0"/>
              <a:t>connectée, télématique), </a:t>
            </a:r>
            <a:r>
              <a:rPr lang="fr-FR" sz="2000" dirty="0"/>
              <a:t>en santé (outils de prévention/détection/assistance</a:t>
            </a:r>
            <a:r>
              <a:rPr lang="fr-FR" sz="2000" dirty="0" smtClean="0"/>
              <a:t>), Habitation (maison connectée)</a:t>
            </a:r>
            <a:endParaRPr lang="fr-FR" sz="20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868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96427" cy="720080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innovations technologiques et l’assurance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314979" y="1524826"/>
            <a:ext cx="7058758" cy="4032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 smtClean="0"/>
              <a:t>L’intelligence </a:t>
            </a:r>
            <a:r>
              <a:rPr lang="fr-FR" sz="2000" dirty="0"/>
              <a:t>artificielle / utilisation d’algorithmes ;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-&gt; </a:t>
            </a:r>
            <a:r>
              <a:rPr lang="fr-FR" sz="2000" dirty="0" err="1"/>
              <a:t>Robo</a:t>
            </a:r>
            <a:r>
              <a:rPr lang="fr-FR" sz="2000" dirty="0"/>
              <a:t> </a:t>
            </a:r>
            <a:r>
              <a:rPr lang="fr-FR" sz="2000" dirty="0" err="1"/>
              <a:t>advisors</a:t>
            </a:r>
            <a:endParaRPr 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-&gt; Machine </a:t>
            </a:r>
            <a:r>
              <a:rPr lang="fr-FR" sz="2000" dirty="0" err="1" smtClean="0"/>
              <a:t>learning</a:t>
            </a:r>
            <a:r>
              <a:rPr lang="fr-FR" sz="2000" dirty="0" smtClean="0"/>
              <a:t> pour l’optimisation de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internes</a:t>
            </a:r>
            <a:endParaRPr 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 err="1"/>
              <a:t>Big</a:t>
            </a:r>
            <a:r>
              <a:rPr lang="fr-FR" sz="2000" dirty="0"/>
              <a:t> Data : amélioration des capacités prédictives </a:t>
            </a:r>
            <a:r>
              <a:rPr lang="fr-FR" sz="2000" dirty="0" smtClean="0"/>
              <a:t>pour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 smtClean="0"/>
              <a:t>-&gt; marketing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 smtClean="0"/>
              <a:t>-&gt; prévention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 smtClean="0"/>
              <a:t>-&gt; tarification et sélection </a:t>
            </a:r>
            <a:r>
              <a:rPr lang="fr-FR" sz="2000" dirty="0"/>
              <a:t>des </a:t>
            </a:r>
            <a:r>
              <a:rPr lang="fr-FR" sz="2000" dirty="0" smtClean="0"/>
              <a:t>risques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 smtClean="0"/>
              <a:t>-&gt; indemnisation et </a:t>
            </a:r>
            <a:r>
              <a:rPr lang="fr-FR" sz="2000" dirty="0"/>
              <a:t>lutte contre la fraude</a:t>
            </a:r>
          </a:p>
        </p:txBody>
      </p:sp>
    </p:spTree>
    <p:extLst>
      <p:ext uri="{BB962C8B-B14F-4D97-AF65-F5344CB8AC3E}">
        <p14:creationId xmlns:p14="http://schemas.microsoft.com/office/powerpoint/2010/main" val="32055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201558" cy="817596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innovations technologiques et l’assurance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58708" y="1476058"/>
            <a:ext cx="7058758" cy="45452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1" indent="0">
              <a:buNone/>
            </a:pPr>
            <a:r>
              <a:rPr lang="fr-FR" sz="1800" b="1" dirty="0" smtClean="0"/>
              <a:t>Les </a:t>
            </a:r>
            <a:r>
              <a:rPr lang="fr-FR" sz="1800" b="1" dirty="0"/>
              <a:t>nouveaux modèles collaboratifs :</a:t>
            </a:r>
          </a:p>
          <a:p>
            <a:pPr lvl="1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-&gt; nouveaux besoins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d’assurance</a:t>
            </a:r>
          </a:p>
          <a:p>
            <a:pPr lvl="1" indent="0"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Économie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du partage – véhicules, habitations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lvl="1" indent="0"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Plateformes et besoins d’assurances associés</a:t>
            </a:r>
          </a:p>
          <a:p>
            <a:pPr lvl="1" indent="0"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Agrégateurs DSP2 – RC Pro</a:t>
            </a:r>
          </a:p>
          <a:p>
            <a:pPr lvl="1" indent="0"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Cyber-risques : un risque pour les assureurs mais aussi un marché…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-&gt; mais aussi source d’inspiration pour revoir le modèle assurantiel</a:t>
            </a:r>
          </a:p>
          <a:p>
            <a:pPr lvl="1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800" dirty="0" smtClean="0"/>
              <a:t>	Plus </a:t>
            </a:r>
            <a:r>
              <a:rPr lang="fr-FR" sz="1800" dirty="0"/>
              <a:t>largement les évolutions technologiques (voitures </a:t>
            </a:r>
            <a:r>
              <a:rPr lang="fr-FR" sz="1800" dirty="0" smtClean="0"/>
              <a:t>	autonomes</a:t>
            </a:r>
            <a:r>
              <a:rPr lang="fr-FR" sz="1800" dirty="0"/>
              <a:t>, drones, </a:t>
            </a:r>
            <a:r>
              <a:rPr lang="fr-FR" sz="1800" dirty="0" err="1"/>
              <a:t>cyberrisques</a:t>
            </a:r>
            <a:r>
              <a:rPr lang="fr-FR" sz="1800" dirty="0"/>
              <a:t>) affectent les risques </a:t>
            </a:r>
            <a:r>
              <a:rPr lang="fr-FR" sz="1800" dirty="0" smtClean="0"/>
              <a:t>	assurés </a:t>
            </a:r>
            <a:r>
              <a:rPr lang="fr-FR" sz="1800" dirty="0"/>
              <a:t>ou en changent </a:t>
            </a:r>
            <a:r>
              <a:rPr lang="fr-FR" sz="1800" dirty="0" smtClean="0"/>
              <a:t>la prévention et le </a:t>
            </a:r>
            <a:r>
              <a:rPr lang="fr-FR" sz="1800" dirty="0"/>
              <a:t>traitement </a:t>
            </a:r>
            <a:r>
              <a:rPr lang="fr-FR" sz="1800" dirty="0" smtClean="0"/>
              <a:t>	(assurance santé: utilisation de « robots »)</a:t>
            </a:r>
            <a:endParaRPr lang="fr-FR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fr-FR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fr-FR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fr-FR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727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51059" cy="420051"/>
          </a:xfrm>
        </p:spPr>
        <p:txBody>
          <a:bodyPr>
            <a:noAutofit/>
          </a:bodyPr>
          <a:lstStyle/>
          <a:p>
            <a:r>
              <a:rPr lang="fr-FR" alt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Conséquences micro-prudentielles</a:t>
            </a:r>
            <a:endParaRPr altLang="fr-F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Espace réservé du contenu 3"/>
          <p:cNvSpPr>
            <a:spLocks noGrp="1"/>
          </p:cNvSpPr>
          <p:nvPr>
            <p:ph idx="1"/>
          </p:nvPr>
        </p:nvSpPr>
        <p:spPr>
          <a:xfrm>
            <a:off x="900332" y="1158241"/>
            <a:ext cx="7900416" cy="45110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Émergence de nouveaux business-</a:t>
            </a:r>
            <a:r>
              <a:rPr lang="fr-FR" altLang="fr-FR" sz="2000" dirty="0" err="1"/>
              <a:t>models</a:t>
            </a: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Changement dans la nature des risques couverts – bases techniques de tarification </a:t>
            </a:r>
            <a:r>
              <a:rPr lang="fr-FR" altLang="fr-FR" sz="2000" dirty="0" smtClean="0"/>
              <a:t>insuffisantes ( taux d’utilisation de véhicules dans modèles de partage )</a:t>
            </a: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Risques opérationnels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-&gt; Nouveaux processus automatisés / externalisation vers des </a:t>
            </a:r>
            <a:r>
              <a:rPr lang="fr-FR" altLang="fr-FR" sz="2000" dirty="0" err="1"/>
              <a:t>Insurtechs</a:t>
            </a:r>
            <a:r>
              <a:rPr lang="fr-FR" altLang="fr-FR" sz="2000" dirty="0"/>
              <a:t> qui proposent leurs services aux </a:t>
            </a:r>
            <a:r>
              <a:rPr lang="fr-FR" altLang="fr-FR" sz="2000" dirty="0" smtClean="0"/>
              <a:t>assureurs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 smtClean="0"/>
              <a:t>-&gt; Utilisation plus fréquente du Cloud</a:t>
            </a:r>
            <a:endParaRPr lang="fr-FR" altLang="fr-FR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 smtClean="0"/>
              <a:t>-&gt; </a:t>
            </a:r>
            <a:r>
              <a:rPr lang="fr-FR" altLang="fr-FR" sz="2000" dirty="0" err="1" smtClean="0"/>
              <a:t>Cybersécurité</a:t>
            </a:r>
            <a:r>
              <a:rPr lang="fr-FR" altLang="fr-FR" sz="2000" dirty="0"/>
              <a:t>, risques IT au sens large </a:t>
            </a:r>
            <a:r>
              <a:rPr lang="fr-FR" altLang="fr-FR" sz="2000" dirty="0" smtClean="0"/>
              <a:t>(systèmes plus ouverts et interconnectés)</a:t>
            </a: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-&gt; Identification distante des clients / LCBFT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37371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559275" cy="420051"/>
          </a:xfrm>
        </p:spPr>
        <p:txBody>
          <a:bodyPr>
            <a:noAutofit/>
          </a:bodyPr>
          <a:lstStyle/>
          <a:p>
            <a:r>
              <a:rPr lang="fr-FR" alt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Conséquences micro-prudentielles</a:t>
            </a:r>
            <a:endParaRPr altLang="fr-F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Espace réservé du contenu 3"/>
          <p:cNvSpPr>
            <a:spLocks noGrp="1"/>
          </p:cNvSpPr>
          <p:nvPr>
            <p:ph idx="1"/>
          </p:nvPr>
        </p:nvSpPr>
        <p:spPr>
          <a:xfrm>
            <a:off x="1324239" y="1524127"/>
            <a:ext cx="7038243" cy="4032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Modifications des liens entre assurés et assureurs /  nouveaux modes de distribution (digital /sociétal)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	- </a:t>
            </a:r>
            <a:r>
              <a:rPr lang="fr-FR" altLang="fr-FR" sz="2000" dirty="0" err="1"/>
              <a:t>embedded</a:t>
            </a:r>
            <a:r>
              <a:rPr lang="fr-FR" altLang="fr-FR" sz="2000" dirty="0"/>
              <a:t> </a:t>
            </a:r>
            <a:r>
              <a:rPr lang="fr-FR" altLang="fr-FR" sz="2000" dirty="0" err="1"/>
              <a:t>insurance</a:t>
            </a:r>
            <a:r>
              <a:rPr lang="fr-FR" altLang="fr-FR" sz="2000" dirty="0"/>
              <a:t>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	- réseaux sociaux / </a:t>
            </a:r>
            <a:r>
              <a:rPr lang="fr-FR" altLang="fr-FR" sz="2000" dirty="0" err="1"/>
              <a:t>chatbots</a:t>
            </a:r>
            <a:endParaRPr lang="fr-FR" altLang="fr-FR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	- modèles </a:t>
            </a:r>
            <a:r>
              <a:rPr lang="fr-FR" altLang="fr-FR" sz="2000" dirty="0" err="1"/>
              <a:t>peer</a:t>
            </a:r>
            <a:r>
              <a:rPr lang="fr-FR" altLang="fr-FR" sz="2000" dirty="0"/>
              <a:t> to </a:t>
            </a:r>
            <a:r>
              <a:rPr lang="fr-FR" altLang="fr-FR" sz="2000" dirty="0" err="1"/>
              <a:t>peer</a:t>
            </a:r>
            <a:r>
              <a:rPr lang="fr-FR" altLang="fr-FR" sz="2000" dirty="0"/>
              <a:t> </a:t>
            </a:r>
            <a:r>
              <a:rPr lang="fr-FR" altLang="fr-FR" sz="2000" dirty="0" smtClean="0"/>
              <a:t>(dans </a:t>
            </a:r>
            <a:r>
              <a:rPr lang="fr-FR" altLang="fr-FR" sz="2000" dirty="0"/>
              <a:t>le cadre d’un agrément </a:t>
            </a:r>
            <a:r>
              <a:rPr lang="fr-FR" altLang="fr-FR" sz="2000" dirty="0" smtClean="0"/>
              <a:t>d’assurance)</a:t>
            </a:r>
            <a:endParaRPr lang="fr-FR" altLang="fr-FR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Adaptation à l’évolution du marché : risque d’obsolescence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Prise en compte dans l’ORSA des risques liés à la digitalisation – ou à un retard dans son intégration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8758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40249" cy="420051"/>
          </a:xfrm>
        </p:spPr>
        <p:txBody>
          <a:bodyPr>
            <a:noAutofit/>
          </a:bodyPr>
          <a:lstStyle/>
          <a:p>
            <a:r>
              <a:rPr lang="fr-FR" alt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Conséquences macro-prudentielles</a:t>
            </a:r>
            <a:endParaRPr altLang="fr-F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Espace réservé du contenu 3"/>
          <p:cNvSpPr>
            <a:spLocks noGrp="1"/>
          </p:cNvSpPr>
          <p:nvPr>
            <p:ph idx="1"/>
          </p:nvPr>
        </p:nvSpPr>
        <p:spPr>
          <a:xfrm>
            <a:off x="1245460" y="963295"/>
            <a:ext cx="7038243" cy="4032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FR" altLang="fr-FR" sz="2000" dirty="0"/>
              <a:t>	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Innovation technologique </a:t>
            </a:r>
            <a:r>
              <a:rPr lang="fr-FR" altLang="fr-FR" sz="2000" dirty="0" smtClean="0"/>
              <a:t>affecte </a:t>
            </a:r>
            <a:r>
              <a:rPr lang="fr-FR" altLang="fr-FR" sz="2000" dirty="0"/>
              <a:t>l’inclusion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	- en la favorisant via réduction des coûts de commercialisation/gestion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	- en la dégradant via individualisation du risque -&gt; exclusion par le prix des segments les plus risqués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fr-FR" sz="2000" dirty="0"/>
              <a:t>Concurrence: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fr-FR" sz="2000" dirty="0"/>
              <a:t>- 	</a:t>
            </a:r>
            <a:r>
              <a:rPr lang="fr-FR" altLang="fr-FR" sz="2000" dirty="0" smtClean="0"/>
              <a:t>Moins d’acteurs par disparition/absorption de ceux qui ne survivraient pas au virage numérique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 smtClean="0"/>
              <a:t>Entrée de nouveaux acteurs issus d’univers technologiques (constructeurs de voitures connectées, GAFAS…) affectant la rentabilité des acteurs sur le marché (qui ont coût de </a:t>
            </a:r>
            <a:r>
              <a:rPr lang="fr-FR" altLang="fr-FR" sz="2000" dirty="0" err="1" smtClean="0"/>
              <a:t>legacy</a:t>
            </a:r>
            <a:r>
              <a:rPr lang="fr-FR" altLang="fr-FR" sz="2000" dirty="0" smtClean="0"/>
              <a:t> informatique et réseaux physiques)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670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28263" cy="420051"/>
          </a:xfrm>
        </p:spPr>
        <p:txBody>
          <a:bodyPr>
            <a:noAutofit/>
          </a:bodyPr>
          <a:lstStyle/>
          <a:p>
            <a:r>
              <a:rPr lang="fr-FR" alt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Conséquences macro-prudentielles</a:t>
            </a:r>
            <a:endParaRPr altLang="fr-F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Espace réservé du contenu 3"/>
          <p:cNvSpPr>
            <a:spLocks noGrp="1"/>
          </p:cNvSpPr>
          <p:nvPr>
            <p:ph idx="4294967295"/>
          </p:nvPr>
        </p:nvSpPr>
        <p:spPr>
          <a:xfrm>
            <a:off x="1211698" y="951103"/>
            <a:ext cx="7038243" cy="4032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fr-FR" alt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Risque global : prestataires techniques monopolistiques défaillants (cyber-risque ;  risque opérationnel ;  risque financier)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alt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Capacité par les autorités de supervision de remplir leur mission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-Développement du Cloud, problématiques de prestations externalisées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Vides juridiques (DLT / </a:t>
            </a:r>
            <a:r>
              <a:rPr lang="fr-FR" alt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Rule</a:t>
            </a: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code vs. </a:t>
            </a:r>
            <a:r>
              <a:rPr lang="fr-FR" alt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Rule</a:t>
            </a: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alt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-Dans des modèles éclatés ou sans tiers de confiance identifiés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alt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Interactions avec autres acteurs : paiement, services d’investissement…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Par exemple des interactions avec les acteurs du paiement pour des modèles de types plateformes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alt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71360" cy="420051"/>
          </a:xfrm>
        </p:spPr>
        <p:txBody>
          <a:bodyPr>
            <a:noAutofit/>
          </a:bodyPr>
          <a:lstStyle/>
          <a:p>
            <a:r>
              <a:rPr lang="fr-FR" alt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Protection des consommateurs</a:t>
            </a:r>
            <a:endParaRPr altLang="fr-F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Espace réservé du contenu 3"/>
          <p:cNvSpPr>
            <a:spLocks noGrp="1"/>
          </p:cNvSpPr>
          <p:nvPr>
            <p:ph idx="4294967295"/>
          </p:nvPr>
        </p:nvSpPr>
        <p:spPr>
          <a:xfrm>
            <a:off x="1245460" y="1048639"/>
            <a:ext cx="7038243" cy="4032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Insurance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Distribution Directive « DDA » : cas de distribution entièrement en ligne en assurance 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-&gt; Vente « directe » entre dans le périmètre de la distribution de l’assurance concernant les règles de protection des consommateurs.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-&gt; Quid nouvelles problématiques liées à encore plus grande digitalisation 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Neutralité des règles juridiques à l’égard des technologies, donc</a:t>
            </a:r>
          </a:p>
          <a:p>
            <a:pPr lvl="1"/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Protection équivalente des consommateurs quel que soit le canal de distribution autorisé et dans un contexte de nouvelles pratiques mal connues des consommateurs ;</a:t>
            </a:r>
          </a:p>
          <a:p>
            <a:pPr lvl="1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Annexe à la recommandation sur le devoir de conseil en assurance vie dédiée aux interfaces numériques ;</a:t>
            </a:r>
          </a:p>
          <a:p>
            <a:pPr lvl="1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Recommandation sur les média sociaux ;</a:t>
            </a:r>
          </a:p>
        </p:txBody>
      </p:sp>
    </p:spTree>
    <p:extLst>
      <p:ext uri="{BB962C8B-B14F-4D97-AF65-F5344CB8AC3E}">
        <p14:creationId xmlns:p14="http://schemas.microsoft.com/office/powerpoint/2010/main" val="8038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71360" cy="420051"/>
          </a:xfrm>
        </p:spPr>
        <p:txBody>
          <a:bodyPr>
            <a:noAutofit/>
          </a:bodyPr>
          <a:lstStyle/>
          <a:p>
            <a:r>
              <a:rPr lang="fr-FR" alt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Protection des consommateurs</a:t>
            </a:r>
            <a:endParaRPr altLang="fr-F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Espace réservé du contenu 3"/>
          <p:cNvSpPr>
            <a:spLocks noGrp="1"/>
          </p:cNvSpPr>
          <p:nvPr>
            <p:ph idx="1"/>
          </p:nvPr>
        </p:nvSpPr>
        <p:spPr>
          <a:xfrm>
            <a:off x="1115616" y="836712"/>
            <a:ext cx="7038243" cy="4032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/>
              <a:t>Problématiques liées à la pluralité d’acteurs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Problématiques de ventes mixtes (multiplicité des canaux)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Problématique du recueil et de l’utilisation des données. (CNIL)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Autres réglementations </a:t>
            </a:r>
            <a:endParaRPr lang="fr-FR" altLang="fr-FR" sz="2000" dirty="0" smtClean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/>
              <a:t>	</a:t>
            </a:r>
            <a:r>
              <a:rPr lang="fr-FR" altLang="fr-FR" sz="2000" dirty="0" smtClean="0"/>
              <a:t>Bioéthique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 smtClean="0"/>
              <a:t>	Exercice </a:t>
            </a:r>
            <a:r>
              <a:rPr lang="fr-FR" altLang="fr-FR" sz="2000" dirty="0"/>
              <a:t>illégal de la </a:t>
            </a:r>
            <a:r>
              <a:rPr lang="fr-FR" altLang="fr-FR" sz="2000" dirty="0" smtClean="0"/>
              <a:t>médecine</a:t>
            </a:r>
            <a:endParaRPr lang="fr-FR" altLang="fr-FR" sz="20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sz="2000" dirty="0" smtClean="0"/>
              <a:t>	Autres ?</a:t>
            </a:r>
          </a:p>
        </p:txBody>
      </p:sp>
    </p:spTree>
    <p:extLst>
      <p:ext uri="{BB962C8B-B14F-4D97-AF65-F5344CB8AC3E}">
        <p14:creationId xmlns:p14="http://schemas.microsoft.com/office/powerpoint/2010/main" val="16749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 scénarios-repères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59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 novembre 2016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718413" y="620687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1" dirty="0" smtClean="0">
                <a:solidFill>
                  <a:schemeClr val="tx2"/>
                </a:solidFill>
              </a:rPr>
              <a:t>Bouleversement </a:t>
            </a:r>
          </a:p>
          <a:p>
            <a:r>
              <a:rPr lang="fr-FR" sz="1800" b="1" i="1" dirty="0" smtClean="0">
                <a:solidFill>
                  <a:schemeClr val="tx2"/>
                </a:solidFill>
              </a:rPr>
              <a:t>des équilibres</a:t>
            </a:r>
            <a:endParaRPr lang="fr-FR" sz="1800" b="1" i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019" y="5545612"/>
            <a:ext cx="1865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Préservation</a:t>
            </a:r>
            <a:endParaRPr lang="fr-FR" sz="2000" b="1" i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2360" y="3350890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Nouveaux acteurs</a:t>
            </a:r>
            <a:endParaRPr lang="fr-FR" sz="2000" b="1" i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706" y="3350890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Acteurs établis</a:t>
            </a:r>
            <a:endParaRPr lang="fr-FR" sz="2000" b="1" i="1" dirty="0">
              <a:solidFill>
                <a:schemeClr val="tx2"/>
              </a:solidFill>
            </a:endParaRPr>
          </a:p>
        </p:txBody>
      </p:sp>
      <p:sp>
        <p:nvSpPr>
          <p:cNvPr id="3" name="Double flèche verticale 2"/>
          <p:cNvSpPr/>
          <p:nvPr/>
        </p:nvSpPr>
        <p:spPr>
          <a:xfrm>
            <a:off x="3111698" y="1295788"/>
            <a:ext cx="164157" cy="4149436"/>
          </a:xfrm>
          <a:prstGeom prst="upDownArrow">
            <a:avLst>
              <a:gd name="adj1" fmla="val 50000"/>
              <a:gd name="adj2" fmla="val 80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Double flèche horizontale 6"/>
          <p:cNvSpPr/>
          <p:nvPr/>
        </p:nvSpPr>
        <p:spPr>
          <a:xfrm>
            <a:off x="107504" y="4113076"/>
            <a:ext cx="8568952" cy="180020"/>
          </a:xfrm>
          <a:prstGeom prst="leftRightArrow">
            <a:avLst>
              <a:gd name="adj1" fmla="val 50000"/>
              <a:gd name="adj2" fmla="val 89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846205" y="4290417"/>
            <a:ext cx="1872208" cy="1422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i="1" u="sng" dirty="0"/>
              <a:t>M</a:t>
            </a:r>
            <a:r>
              <a:rPr lang="fr-FR" sz="1500" b="1" i="1" u="sng" dirty="0" smtClean="0"/>
              <a:t>eilleure banque/assurance</a:t>
            </a:r>
            <a:endParaRPr lang="fr-FR" sz="1500" dirty="0" smtClean="0"/>
          </a:p>
          <a:p>
            <a:pPr algn="ctr"/>
            <a:r>
              <a:rPr lang="fr-FR" sz="1500" dirty="0" smtClean="0"/>
              <a:t>Modernisation &amp; Digitalisation des acteurs établis</a:t>
            </a:r>
            <a:endParaRPr lang="fr-FR" sz="15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2763200" y="3137525"/>
            <a:ext cx="1872208" cy="1422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i="1" u="sng" dirty="0"/>
              <a:t>B</a:t>
            </a:r>
            <a:r>
              <a:rPr lang="fr-FR" sz="1500" b="1" i="1" u="sng" dirty="0" smtClean="0"/>
              <a:t>anque/assurance fragmentée</a:t>
            </a:r>
            <a:endParaRPr lang="fr-FR" sz="1500" dirty="0" smtClean="0"/>
          </a:p>
          <a:p>
            <a:pPr algn="ctr"/>
            <a:r>
              <a:rPr lang="fr-FR" sz="1500" dirty="0" smtClean="0"/>
              <a:t>Architecture ouverte, fragmentation des services financiers</a:t>
            </a:r>
            <a:endParaRPr lang="fr-FR" sz="15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438081" y="4293096"/>
            <a:ext cx="1872208" cy="1422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i="1" u="sng" dirty="0"/>
              <a:t>N</a:t>
            </a:r>
            <a:r>
              <a:rPr lang="fr-FR" sz="1500" b="1" i="1" u="sng" dirty="0" smtClean="0"/>
              <a:t>ouvelle banque/assurance </a:t>
            </a:r>
            <a:r>
              <a:rPr lang="fr-FR" sz="1500" dirty="0" smtClean="0"/>
              <a:t>Arrivée de nouveaux acteurs digitaux</a:t>
            </a:r>
            <a:endParaRPr lang="fr-FR" sz="15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701530" y="2282205"/>
            <a:ext cx="1872208" cy="1422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i="1" u="sng" dirty="0"/>
              <a:t>B</a:t>
            </a:r>
            <a:r>
              <a:rPr lang="fr-FR" sz="1500" b="1" i="1" u="sng" dirty="0" smtClean="0"/>
              <a:t>anque/assurance </a:t>
            </a:r>
            <a:r>
              <a:rPr lang="fr-FR" sz="1500" b="1" i="1" u="sng" dirty="0" err="1" smtClean="0"/>
              <a:t>réintermédiée</a:t>
            </a:r>
            <a:r>
              <a:rPr lang="fr-FR" sz="1500" b="1" i="1" u="sng" dirty="0" smtClean="0"/>
              <a:t> </a:t>
            </a:r>
            <a:r>
              <a:rPr lang="fr-FR" sz="1500" dirty="0" smtClean="0"/>
              <a:t>Transfert de la relation clientèle à de nouveaux environnements</a:t>
            </a:r>
            <a:endParaRPr lang="fr-FR" sz="15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646862" y="1240096"/>
            <a:ext cx="1872208" cy="1422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i="1" u="sng" dirty="0" smtClean="0"/>
              <a:t>Banque/assurance</a:t>
            </a:r>
          </a:p>
          <a:p>
            <a:pPr algn="ctr"/>
            <a:r>
              <a:rPr lang="fr-FR" sz="1500" b="1" i="1" u="sng" dirty="0" err="1"/>
              <a:t>d</a:t>
            </a:r>
            <a:r>
              <a:rPr lang="fr-FR" sz="1500" b="1" i="1" u="sng" dirty="0" err="1" smtClean="0"/>
              <a:t>ésintermédiée</a:t>
            </a:r>
            <a:endParaRPr lang="fr-FR" sz="1500" b="1" i="1" u="sng" dirty="0"/>
          </a:p>
          <a:p>
            <a:pPr algn="ctr"/>
            <a:r>
              <a:rPr lang="fr-FR" sz="1500" dirty="0" smtClean="0"/>
              <a:t>(Presque) sans intermédiaires 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41290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Adaptation de l’ACPR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Qui invite les autorités de supervision à s’adapter</a:t>
            </a:r>
          </a:p>
          <a:p>
            <a:pPr lvl="1"/>
            <a:r>
              <a:rPr lang="fr-FR" dirty="0" smtClean="0"/>
              <a:t>Nouveau flux de dossiers (nouveaux établissements indépendants, nouveaux modèles d’affaires) </a:t>
            </a:r>
          </a:p>
          <a:p>
            <a:pPr lvl="1"/>
            <a:r>
              <a:rPr lang="fr-FR" dirty="0"/>
              <a:t>Besoin d’accompagnement spécifique des porteurs de projets </a:t>
            </a:r>
            <a:r>
              <a:rPr lang="fr-FR" dirty="0" smtClean="0"/>
              <a:t>innovants</a:t>
            </a:r>
          </a:p>
          <a:p>
            <a:pPr lvl="1"/>
            <a:r>
              <a:rPr lang="fr-FR" dirty="0" smtClean="0"/>
              <a:t>Concurrence accrue entre les pays, y compris au sein de l’UE (passeport européen)</a:t>
            </a:r>
          </a:p>
          <a:p>
            <a:pPr lvl="1"/>
            <a:r>
              <a:rPr lang="fr-FR" dirty="0" smtClean="0"/>
              <a:t>Analyser, anticiper et proposer les évolutions réglementaires </a:t>
            </a:r>
          </a:p>
          <a:p>
            <a:pPr lvl="1"/>
            <a:r>
              <a:rPr lang="fr-FR" dirty="0" smtClean="0"/>
              <a:t>Intérêt de l’ACPR: connaissance du marché, de son niveau de conformité et amélioration de ses outils (</a:t>
            </a:r>
            <a:r>
              <a:rPr lang="fr-FR" dirty="0" err="1" smtClean="0"/>
              <a:t>RegTech</a:t>
            </a:r>
            <a:r>
              <a:rPr lang="fr-FR" dirty="0" smtClean="0"/>
              <a:t>/</a:t>
            </a:r>
            <a:r>
              <a:rPr lang="fr-FR" dirty="0" err="1" smtClean="0"/>
              <a:t>SupTech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8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risques et les opportunités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60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 novembre 2016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12942"/>
              </p:ext>
            </p:extLst>
          </p:nvPr>
        </p:nvGraphicFramePr>
        <p:xfrm>
          <a:off x="539552" y="980728"/>
          <a:ext cx="8064896" cy="5122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448"/>
                <a:gridCol w="4032448"/>
              </a:tblGrid>
              <a:tr h="50598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Opportunités</a:t>
                      </a:r>
                      <a:endParaRPr lang="fr-FR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Risques</a:t>
                      </a:r>
                      <a:endParaRPr lang="fr-FR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162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consommateur: baisse des prix et amélioration des produits et des services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les acteurs financiers: baisse des coûts et amélioration des processus internes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Meilleure conformité aux exigences réglementaires (</a:t>
                      </a:r>
                      <a:r>
                        <a:rPr lang="fr-FR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RegTech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Baisse des revenus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Augmentation des risques opérationnels (interdépendance des SI, cybersécurité, </a:t>
                      </a:r>
                      <a:r>
                        <a:rPr lang="fr-FR" sz="1800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cloud </a:t>
                      </a:r>
                      <a:r>
                        <a:rPr lang="fr-FR" sz="1800" i="1" kern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computing</a:t>
                      </a: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 vigilance à l’égard des enjeux de LCB-FT et de protection de la clientèle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 mise en œuvre plus difficile de la supervision et de la réglementation (risque de délocalisation, fragmentation)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Premières tendances observées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3" y="1154707"/>
            <a:ext cx="8604448" cy="515461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Différents types de stratégies chez les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ups</a:t>
            </a:r>
            <a:r>
              <a:rPr lang="fr-FR" dirty="0" smtClean="0"/>
              <a:t> innovantes</a:t>
            </a:r>
          </a:p>
          <a:p>
            <a:pPr lvl="1"/>
            <a:r>
              <a:rPr lang="fr-FR" dirty="0" smtClean="0"/>
              <a:t>Stratégie de niche en vue d’un rachat</a:t>
            </a:r>
          </a:p>
          <a:p>
            <a:pPr lvl="1"/>
            <a:r>
              <a:rPr lang="fr-FR" dirty="0" smtClean="0"/>
              <a:t>Stratégie de partenariats, essentiellement avec banques et assurances </a:t>
            </a:r>
          </a:p>
          <a:p>
            <a:pPr lvl="1"/>
            <a:r>
              <a:rPr lang="fr-FR" dirty="0" smtClean="0"/>
              <a:t>Stratégie de développement hybride</a:t>
            </a:r>
          </a:p>
          <a:p>
            <a:pPr lvl="1"/>
            <a:r>
              <a:rPr lang="fr-FR" dirty="0" smtClean="0"/>
              <a:t>Stratégie de « marque blanche »</a:t>
            </a:r>
            <a:endParaRPr lang="fr-FR" dirty="0"/>
          </a:p>
          <a:p>
            <a:endParaRPr lang="fr-FR" sz="1050" dirty="0" smtClean="0"/>
          </a:p>
          <a:p>
            <a:r>
              <a:rPr lang="fr-FR" dirty="0" smtClean="0"/>
              <a:t>Un bon accueil de la réglementation- à condition d’être accompagné</a:t>
            </a:r>
          </a:p>
          <a:p>
            <a:pPr lvl="1"/>
            <a:r>
              <a:rPr lang="fr-FR" dirty="0" smtClean="0"/>
              <a:t>Besoin d’accompagnement / aiguillage / conseils</a:t>
            </a:r>
          </a:p>
          <a:p>
            <a:pPr lvl="1"/>
            <a:r>
              <a:rPr lang="fr-FR" dirty="0" smtClean="0"/>
              <a:t>Exemple du </a:t>
            </a:r>
            <a:r>
              <a:rPr lang="fr-FR" dirty="0" err="1" smtClean="0"/>
              <a:t>crowdfunding</a:t>
            </a:r>
            <a:endParaRPr lang="fr-FR" dirty="0" smtClean="0"/>
          </a:p>
          <a:p>
            <a:pPr lvl="1"/>
            <a:r>
              <a:rPr lang="fr-FR" dirty="0" smtClean="0"/>
              <a:t>Confiance / réglementation / label &gt; transformation du rapport de confiance</a:t>
            </a:r>
          </a:p>
          <a:p>
            <a:endParaRPr lang="fr-FR" sz="1050" dirty="0" smtClean="0"/>
          </a:p>
          <a:p>
            <a:r>
              <a:rPr lang="fr-FR" dirty="0" smtClean="0"/>
              <a:t>Le développement de modèles hybrides</a:t>
            </a:r>
          </a:p>
          <a:p>
            <a:pPr lvl="1"/>
            <a:r>
              <a:rPr lang="fr-FR" dirty="0" smtClean="0"/>
              <a:t>A </a:t>
            </a:r>
            <a:r>
              <a:rPr lang="fr-FR" dirty="0"/>
              <a:t>c</a:t>
            </a:r>
            <a:r>
              <a:rPr lang="fr-FR" dirty="0" smtClean="0"/>
              <a:t>ourt terme: combinaisons de services offerts aux internautes (</a:t>
            </a:r>
            <a:r>
              <a:rPr lang="fr-FR" dirty="0" err="1" smtClean="0"/>
              <a:t>crowdfunding</a:t>
            </a:r>
            <a:r>
              <a:rPr lang="fr-FR" dirty="0" smtClean="0"/>
              <a:t>, gestion, exécution…)</a:t>
            </a:r>
          </a:p>
          <a:p>
            <a:pPr lvl="1"/>
            <a:r>
              <a:rPr lang="fr-FR" dirty="0" smtClean="0"/>
              <a:t>A moyen-long terme: combinaison de services financiers avec autres types de plateformes grand public (pour meilleur accès à la connaissance client)</a:t>
            </a:r>
          </a:p>
          <a:p>
            <a:pPr lvl="1"/>
            <a:endParaRPr lang="fr-FR" sz="1050" dirty="0"/>
          </a:p>
          <a:p>
            <a:r>
              <a:rPr lang="fr-FR" dirty="0" smtClean="0"/>
              <a:t>Une disruption principalement centrée sur les technologies </a:t>
            </a:r>
            <a:r>
              <a:rPr lang="fr-FR" dirty="0" err="1" smtClean="0"/>
              <a:t>Blockchain</a:t>
            </a:r>
            <a:endParaRPr lang="fr-FR" dirty="0" smtClean="0"/>
          </a:p>
          <a:p>
            <a:pPr lvl="1"/>
            <a:r>
              <a:rPr lang="fr-FR" dirty="0" smtClean="0"/>
              <a:t>Initiatives bancaires + enjeux gestion (KYC-connaissance client)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78378-275D-4946-9BB5-A962623FDBC3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1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Adaptation de l’ACPR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smtClean="0"/>
              <a:t>Quelles conclusions? </a:t>
            </a:r>
          </a:p>
          <a:p>
            <a:pPr marL="0" indent="0">
              <a:buNone/>
            </a:pPr>
            <a:endParaRPr lang="fr-FR" u="sng" dirty="0" smtClean="0"/>
          </a:p>
          <a:p>
            <a:r>
              <a:rPr lang="fr-FR" dirty="0" smtClean="0"/>
              <a:t>La mise en place du pôle </a:t>
            </a:r>
            <a:r>
              <a:rPr lang="fr-FR" dirty="0" err="1" smtClean="0"/>
              <a:t>FinTech-Innovation</a:t>
            </a:r>
            <a:r>
              <a:rPr lang="fr-FR" dirty="0" smtClean="0"/>
              <a:t>: une démarche d’</a:t>
            </a:r>
            <a:r>
              <a:rPr lang="fr-FR" u="sng" dirty="0" smtClean="0"/>
              <a:t>ouverture</a:t>
            </a:r>
          </a:p>
          <a:p>
            <a:pPr lvl="1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juin 2016 (3 personnes)</a:t>
            </a:r>
          </a:p>
          <a:p>
            <a:pPr lvl="1"/>
            <a:r>
              <a:rPr lang="fr-FR" dirty="0" smtClean="0"/>
              <a:t>Coordination renforcée avec l’AMF</a:t>
            </a:r>
          </a:p>
          <a:p>
            <a:pPr lvl="1"/>
            <a:r>
              <a:rPr lang="fr-FR" dirty="0" smtClean="0"/>
              <a:t>Point d’entrée unique pour les FinTechs à l’ACPR</a:t>
            </a:r>
          </a:p>
          <a:p>
            <a:pPr lvl="1"/>
            <a:r>
              <a:rPr lang="fr-FR" dirty="0" smtClean="0"/>
              <a:t>Mieux connaître les innovations (nouveaux acteurs et acteurs établis) pour préparer la supervision (national, européen, international) </a:t>
            </a:r>
          </a:p>
          <a:p>
            <a:pPr lvl="1"/>
            <a:r>
              <a:rPr lang="fr-FR" dirty="0" smtClean="0"/>
              <a:t>« Innovation Hub »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6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Adaptation de l’ACPR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mise en place du pôle </a:t>
            </a:r>
            <a:r>
              <a:rPr lang="fr-FR" dirty="0" err="1"/>
              <a:t>FinTech-Innovation</a:t>
            </a:r>
            <a:r>
              <a:rPr lang="fr-FR" dirty="0"/>
              <a:t>: </a:t>
            </a:r>
            <a:r>
              <a:rPr lang="fr-FR" dirty="0" smtClean="0"/>
              <a:t>une démarche </a:t>
            </a:r>
            <a:r>
              <a:rPr lang="fr-FR" u="sng" dirty="0" smtClean="0"/>
              <a:t>en amont</a:t>
            </a:r>
            <a:r>
              <a:rPr lang="fr-FR" sz="1800" b="1" u="sng" dirty="0" smtClean="0"/>
              <a:t> </a:t>
            </a:r>
          </a:p>
          <a:p>
            <a:pPr lvl="1"/>
            <a:r>
              <a:rPr lang="fr-FR" sz="2400" dirty="0"/>
              <a:t>Expliquer le cadre réglementaire et de supervision, identifier le statut le plus adéquat et accompagner dans les démarches à </a:t>
            </a:r>
            <a:r>
              <a:rPr lang="fr-FR" sz="2400" dirty="0" smtClean="0"/>
              <a:t>l’agrément</a:t>
            </a:r>
          </a:p>
          <a:p>
            <a:pPr lvl="1"/>
            <a:r>
              <a:rPr lang="fr-FR" sz="2400" dirty="0" smtClean="0"/>
              <a:t>Un </a:t>
            </a:r>
            <a:r>
              <a:rPr lang="fr-FR" sz="2400" dirty="0"/>
              <a:t>formalisme plus </a:t>
            </a:r>
            <a:r>
              <a:rPr lang="fr-FR" sz="2400" dirty="0" smtClean="0"/>
              <a:t>faible</a:t>
            </a:r>
          </a:p>
          <a:p>
            <a:pPr lvl="1"/>
            <a:r>
              <a:rPr lang="fr-FR" sz="2400" dirty="0" smtClean="0"/>
              <a:t>Davantage de réactivité (équipe resserrée, priorité)</a:t>
            </a:r>
          </a:p>
          <a:p>
            <a:pPr lvl="1"/>
            <a:r>
              <a:rPr lang="fr-FR" sz="2400" dirty="0" smtClean="0"/>
              <a:t>Capacité de mobilisation des experts en interne</a:t>
            </a:r>
          </a:p>
          <a:p>
            <a:pPr lvl="1"/>
            <a:endParaRPr lang="fr-FR" sz="2400" dirty="0"/>
          </a:p>
          <a:p>
            <a:pPr marL="990600" lvl="2" indent="0" algn="just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05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Le Pôle </a:t>
            </a:r>
            <a:r>
              <a:rPr lang="fr-FR" sz="2800" dirty="0" err="1"/>
              <a:t>FinTech</a:t>
            </a:r>
            <a:r>
              <a:rPr lang="fr-FR" sz="2800" dirty="0"/>
              <a:t> </a:t>
            </a:r>
            <a:r>
              <a:rPr lang="fr-FR" sz="2800" dirty="0" smtClean="0"/>
              <a:t>Innovation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184576"/>
          </a:xfrm>
        </p:spPr>
        <p:txBody>
          <a:bodyPr>
            <a:normAutofit fontScale="92500" lnSpcReduction="10000"/>
          </a:bodyPr>
          <a:lstStyle/>
          <a:p>
            <a:r>
              <a:rPr lang="fr-FR" sz="2500" b="0" dirty="0" smtClean="0"/>
              <a:t>Une trentaine de </a:t>
            </a:r>
            <a:r>
              <a:rPr lang="fr-FR" sz="2500" b="0" dirty="0"/>
              <a:t>porteurs de solutions </a:t>
            </a:r>
            <a:r>
              <a:rPr lang="fr-FR" sz="2500" b="0" dirty="0" smtClean="0"/>
              <a:t>technologiques : </a:t>
            </a:r>
            <a:r>
              <a:rPr lang="fr-FR" sz="2400" dirty="0" err="1" smtClean="0"/>
              <a:t>Blockchain</a:t>
            </a:r>
            <a:r>
              <a:rPr lang="fr-FR" sz="2400" dirty="0"/>
              <a:t>, </a:t>
            </a:r>
            <a:r>
              <a:rPr lang="fr-FR" sz="2400" dirty="0" err="1"/>
              <a:t>big</a:t>
            </a:r>
            <a:r>
              <a:rPr lang="fr-FR" sz="2400" dirty="0"/>
              <a:t> data, </a:t>
            </a:r>
            <a:r>
              <a:rPr lang="fr-FR" sz="2400" dirty="0" smtClean="0"/>
              <a:t>authentification</a:t>
            </a:r>
          </a:p>
          <a:p>
            <a:pPr lvl="2" algn="just"/>
            <a:endParaRPr lang="fr-FR" sz="2400" dirty="0" smtClean="0"/>
          </a:p>
          <a:p>
            <a:pPr lvl="2" algn="just"/>
            <a:r>
              <a:rPr lang="fr-FR" sz="2200" dirty="0" smtClean="0"/>
              <a:t>Fort potentiel du marché français et importante capacité d’innovation </a:t>
            </a:r>
          </a:p>
          <a:p>
            <a:pPr lvl="2" algn="just"/>
            <a:r>
              <a:rPr lang="fr-FR" sz="2200" dirty="0" smtClean="0"/>
              <a:t>L’ACPR a naturellement un intérêt à s’informer : conformité des établissements et à terme amélioration de ses outils </a:t>
            </a:r>
          </a:p>
          <a:p>
            <a:pPr lvl="2" algn="just"/>
            <a:r>
              <a:rPr lang="fr-FR" sz="2200" dirty="0" smtClean="0"/>
              <a:t>Mais elle n’a pas vocation à labelliser des solutions ou </a:t>
            </a:r>
            <a:r>
              <a:rPr lang="fr-FR" sz="2200" dirty="0"/>
              <a:t>à</a:t>
            </a:r>
            <a:r>
              <a:rPr lang="fr-FR" sz="2200" dirty="0" smtClean="0"/>
              <a:t> financer des expérimentations / projets </a:t>
            </a:r>
            <a:endParaRPr lang="fr-FR" sz="2200" dirty="0"/>
          </a:p>
          <a:p>
            <a:endParaRPr lang="fr-FR" b="0" dirty="0"/>
          </a:p>
          <a:p>
            <a:r>
              <a:rPr lang="fr-FR" sz="2500" b="0" dirty="0"/>
              <a:t>Une </a:t>
            </a:r>
            <a:r>
              <a:rPr lang="fr-FR" sz="2500" b="0" dirty="0" smtClean="0"/>
              <a:t>trentaine d’acteurs établis et de  </a:t>
            </a:r>
            <a:r>
              <a:rPr lang="fr-FR" sz="2500" b="0" dirty="0"/>
              <a:t>partenaires</a:t>
            </a:r>
          </a:p>
          <a:p>
            <a:pPr lvl="2" algn="just"/>
            <a:r>
              <a:rPr lang="fr-FR" sz="2200" dirty="0"/>
              <a:t>Grands établissements et fédérations, incubateurs, conseils, investisseurs…</a:t>
            </a:r>
          </a:p>
          <a:p>
            <a:pPr lvl="2" algn="just"/>
            <a:r>
              <a:rPr lang="fr-FR" sz="2200" dirty="0"/>
              <a:t>A poursuivre et à approfondir dans le cadre de nos travaux sur la digitalisation des banque et des assurances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8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B29EDB853E343B252A2D7C573AFF7" ma:contentTypeVersion="2" ma:contentTypeDescription="Crée un document." ma:contentTypeScope="" ma:versionID="57d3affe1a298fac38d11d44f5f84a6a">
  <xsd:schema xmlns:xsd="http://www.w3.org/2001/XMLSchema" xmlns:xs="http://www.w3.org/2001/XMLSchema" xmlns:p="http://schemas.microsoft.com/office/2006/metadata/properties" xmlns:ns2="22085feb-75a3-45b1-a2f8-2290bb1c32d2" targetNamespace="http://schemas.microsoft.com/office/2006/metadata/properties" ma:root="true" ma:fieldsID="0b8f0e8d45312c1be958cb2255beedba" ns2:_="">
    <xsd:import namespace="22085feb-75a3-45b1-a2f8-2290bb1c32d2"/>
    <xsd:element name="properties">
      <xsd:complexType>
        <xsd:sequence>
          <xsd:element name="documentManagement">
            <xsd:complexType>
              <xsd:all>
                <xsd:element ref="ns2:Type_x0020_de_x0020_document" minOccurs="0"/>
                <xsd:element ref="ns2:R_x00e9_un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85feb-75a3-45b1-a2f8-2290bb1c32d2" elementFormDefault="qualified">
    <xsd:import namespace="http://schemas.microsoft.com/office/2006/documentManagement/types"/>
    <xsd:import namespace="http://schemas.microsoft.com/office/infopath/2007/PartnerControls"/>
    <xsd:element name="Type_x0020_de_x0020_document" ma:index="8" nillable="true" ma:displayName="Type de document" ma:default="CoCoSI - Support de présentation" ma:description="Type de support" ma:format="Dropdown" ma:internalName="Type_x0020_de_x0020_document">
      <xsd:simpleType>
        <xsd:restriction base="dms:Choice">
          <xsd:enumeration value="CoCoSI - Support de présentation"/>
          <xsd:enumeration value="CoCoSI - Compte-rendu"/>
          <xsd:enumeration value="Document de référence"/>
        </xsd:restriction>
      </xsd:simpleType>
    </xsd:element>
    <xsd:element name="R_x00e9_union" ma:index="9" nillable="true" ma:displayName="Réunion" ma:decimals="0" ma:description="Réunion à laquelle se rapporte le document" ma:internalName="R_x00e9_union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union xmlns="22085feb-75a3-45b1-a2f8-2290bb1c32d2">19</R_x00e9_union>
    <Type_x0020_de_x0020_document xmlns="22085feb-75a3-45b1-a2f8-2290bb1c32d2">CoCoSI - Support de présentation</Type_x0020_de_x0020_docume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95377E-B549-48FF-9C84-0924489BD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85feb-75a3-45b1-a2f8-2290bb1c3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C8F557-7E7B-4150-B162-2F26024E01E4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2085feb-75a3-45b1-a2f8-2290bb1c32d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8F2257-1518-47F1-83E2-9981232B51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6424</TotalTime>
  <Words>3265</Words>
  <Application>Microsoft Office PowerPoint</Application>
  <PresentationFormat>Affichage à l'écran (4:3)</PresentationFormat>
  <Paragraphs>753</Paragraphs>
  <Slides>61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Presentation</vt:lpstr>
      <vt:lpstr>          </vt:lpstr>
      <vt:lpstr>Sommaire</vt:lpstr>
      <vt:lpstr>Sommaire</vt:lpstr>
      <vt:lpstr>Le mandat de l’ACPR</vt:lpstr>
      <vt:lpstr>I. Adaptation de l’ACPR</vt:lpstr>
      <vt:lpstr>I. Adaptation de l’ACPR</vt:lpstr>
      <vt:lpstr>I. Adaptation de l’ACPR </vt:lpstr>
      <vt:lpstr>I. Adaptation de l’ACPR</vt:lpstr>
      <vt:lpstr>Le Pôle FinTech Innovation</vt:lpstr>
      <vt:lpstr>Le Pôle FinTech Innovation</vt:lpstr>
      <vt:lpstr>Présentation PowerPoint</vt:lpstr>
      <vt:lpstr>I. Adaptation de l’ACPR</vt:lpstr>
      <vt:lpstr>I. Adaptation de l’ACPR</vt:lpstr>
      <vt:lpstr>I. Adaptation de l’ACPR</vt:lpstr>
      <vt:lpstr>Sommaire</vt:lpstr>
      <vt:lpstr>II. La philosophie</vt:lpstr>
      <vt:lpstr>II. La philosophie</vt:lpstr>
      <vt:lpstr>II. La philosophie</vt:lpstr>
      <vt:lpstr>II. La philosophie</vt:lpstr>
      <vt:lpstr>II. La philosophie</vt:lpstr>
      <vt:lpstr>Deux cas concrets</vt:lpstr>
      <vt:lpstr>II. La philosophie</vt:lpstr>
      <vt:lpstr>II. La philosophie</vt:lpstr>
      <vt:lpstr>Sommaire</vt:lpstr>
      <vt:lpstr>III. Nos éléments d’appréciation</vt:lpstr>
      <vt:lpstr>III. Nos éléments d’appréciation</vt:lpstr>
      <vt:lpstr>III. Nos éléments d’appréciation</vt:lpstr>
      <vt:lpstr>Les thématiques d’intérêt pour les FinTechs</vt:lpstr>
      <vt:lpstr>Le Pôle FinTech Innovation</vt:lpstr>
      <vt:lpstr>Au-delà des Fintech, accélération de la rupture digitale et forte concurrence</vt:lpstr>
      <vt:lpstr>La rupture digitale met à l’épreuve les modèles d’affaires bancaires</vt:lpstr>
      <vt:lpstr>Régulation financière</vt:lpstr>
      <vt:lpstr>Nouvelles opportunités et nouveaux risques</vt:lpstr>
      <vt:lpstr> DLT, blockchains : au-delà du bitcoin, de quoi parle-t-on?  </vt:lpstr>
      <vt:lpstr>Blockchain = plus de sécurité et d’efficacité?</vt:lpstr>
      <vt:lpstr>Questions/défis</vt:lpstr>
      <vt:lpstr>Grands principes de supervision</vt:lpstr>
      <vt:lpstr>Protection des consommateurs  et sécurité des transactions</vt:lpstr>
      <vt:lpstr>Lutte anti-blanchiment,  stabilité financière</vt:lpstr>
      <vt:lpstr>Interactions avec Blockchain</vt:lpstr>
      <vt:lpstr>Blockchain et désintermédiation</vt:lpstr>
      <vt:lpstr>Utilisation de Bitcoin ?</vt:lpstr>
      <vt:lpstr>Blockchain Bitcoin &amp; Trust Protocol</vt:lpstr>
      <vt:lpstr>Autres Blockchains Publiques</vt:lpstr>
      <vt:lpstr>Blockchains privées</vt:lpstr>
      <vt:lpstr>Blockchains privées</vt:lpstr>
      <vt:lpstr>Blockchains publiques permissionnées</vt:lpstr>
      <vt:lpstr>Blockchains publiques permissionnées</vt:lpstr>
      <vt:lpstr>Blockchains publiques permissionnées</vt:lpstr>
      <vt:lpstr>Les innovations technologiques et l’assurance</vt:lpstr>
      <vt:lpstr>Les innovations technologiques et l’assurance</vt:lpstr>
      <vt:lpstr>Les innovations technologiques et l’assurance</vt:lpstr>
      <vt:lpstr>Conséquences micro-prudentielles</vt:lpstr>
      <vt:lpstr>Conséquences micro-prudentielles</vt:lpstr>
      <vt:lpstr>Conséquences macro-prudentielles</vt:lpstr>
      <vt:lpstr>Conséquences macro-prudentielles</vt:lpstr>
      <vt:lpstr>Protection des consommateurs</vt:lpstr>
      <vt:lpstr>Protection des consommateurs</vt:lpstr>
      <vt:lpstr>5 scénarios-repères</vt:lpstr>
      <vt:lpstr>Les risques et les opportunités</vt:lpstr>
      <vt:lpstr>Premières tendances observées</vt:lpstr>
    </vt:vector>
  </TitlesOfParts>
  <Company>Banque de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COCOSI 19.5.1 : Présentation du pôle ACPR FinTech-Innovation</dc:title>
  <dc:creator>x818682</dc:creator>
  <dc:description>Modèle : Presentation.potx (version 11/2011)</dc:description>
  <cp:lastModifiedBy>u829673</cp:lastModifiedBy>
  <cp:revision>671</cp:revision>
  <cp:lastPrinted>2016-11-18T11:30:08Z</cp:lastPrinted>
  <dcterms:created xsi:type="dcterms:W3CDTF">2014-10-22T13:23:26Z</dcterms:created>
  <dcterms:modified xsi:type="dcterms:W3CDTF">2017-05-29T15:39:08Z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0x010100D48B29EDB853E343B252A2D7C573AFF7</vt:lpwstr>
  </property>
</Properties>
</file>