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3" r:id="rId3"/>
    <p:sldMasterId id="2147483708" r:id="rId4"/>
  </p:sldMasterIdLst>
  <p:notesMasterIdLst>
    <p:notesMasterId r:id="rId51"/>
  </p:notesMasterIdLst>
  <p:handoutMasterIdLst>
    <p:handoutMasterId r:id="rId52"/>
  </p:handoutMasterIdLst>
  <p:sldIdLst>
    <p:sldId id="273" r:id="rId5"/>
    <p:sldId id="283" r:id="rId6"/>
    <p:sldId id="352" r:id="rId7"/>
    <p:sldId id="306" r:id="rId8"/>
    <p:sldId id="440" r:id="rId9"/>
    <p:sldId id="307" r:id="rId10"/>
    <p:sldId id="441" r:id="rId11"/>
    <p:sldId id="442" r:id="rId12"/>
    <p:sldId id="443" r:id="rId13"/>
    <p:sldId id="444" r:id="rId14"/>
    <p:sldId id="404" r:id="rId15"/>
    <p:sldId id="393" r:id="rId16"/>
    <p:sldId id="357" r:id="rId17"/>
    <p:sldId id="353" r:id="rId18"/>
    <p:sldId id="450" r:id="rId19"/>
    <p:sldId id="454" r:id="rId20"/>
    <p:sldId id="381" r:id="rId21"/>
    <p:sldId id="382" r:id="rId22"/>
    <p:sldId id="377" r:id="rId23"/>
    <p:sldId id="383" r:id="rId24"/>
    <p:sldId id="449" r:id="rId25"/>
    <p:sldId id="448" r:id="rId26"/>
    <p:sldId id="380" r:id="rId27"/>
    <p:sldId id="354" r:id="rId28"/>
    <p:sldId id="372" r:id="rId29"/>
    <p:sldId id="437" r:id="rId30"/>
    <p:sldId id="438" r:id="rId31"/>
    <p:sldId id="439" r:id="rId32"/>
    <p:sldId id="413" r:id="rId33"/>
    <p:sldId id="368" r:id="rId34"/>
    <p:sldId id="385" r:id="rId35"/>
    <p:sldId id="369" r:id="rId36"/>
    <p:sldId id="386" r:id="rId37"/>
    <p:sldId id="387" r:id="rId38"/>
    <p:sldId id="415" r:id="rId39"/>
    <p:sldId id="446" r:id="rId40"/>
    <p:sldId id="445" r:id="rId41"/>
    <p:sldId id="316" r:id="rId42"/>
    <p:sldId id="355" r:id="rId43"/>
    <p:sldId id="388" r:id="rId44"/>
    <p:sldId id="392" r:id="rId45"/>
    <p:sldId id="315" r:id="rId46"/>
    <p:sldId id="390" r:id="rId47"/>
    <p:sldId id="453" r:id="rId48"/>
    <p:sldId id="447" r:id="rId49"/>
    <p:sldId id="396" r:id="rId50"/>
  </p:sldIdLst>
  <p:sldSz cx="9144000" cy="5143500" type="screen16x9"/>
  <p:notesSz cx="6797675" cy="9926638"/>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BFBFBF"/>
    <a:srgbClr val="BBBBBB"/>
    <a:srgbClr val="87C7C8"/>
    <a:srgbClr val="67A7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55" autoAdjust="0"/>
    <p:restoredTop sz="95677" autoAdjust="0"/>
  </p:normalViewPr>
  <p:slideViewPr>
    <p:cSldViewPr>
      <p:cViewPr varScale="1">
        <p:scale>
          <a:sx n="249" d="100"/>
          <a:sy n="249" d="100"/>
        </p:scale>
        <p:origin x="-1424" y="-104"/>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6739"/>
    </p:cViewPr>
  </p:sorterViewPr>
  <p:notesViewPr>
    <p:cSldViewPr>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tags" Target="tags/tag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06586826348"/>
          <c:y val="0.00865800865800869"/>
          <c:w val="0.84131736526946"/>
          <c:h val="0.969231427284096"/>
        </c:manualLayout>
      </c:layout>
      <c:barChart>
        <c:barDir val="bar"/>
        <c:grouping val="clustered"/>
        <c:varyColors val="0"/>
        <c:ser>
          <c:idx val="0"/>
          <c:order val="0"/>
          <c:tx>
            <c:strRef>
              <c:f>Sheet1!$A$2</c:f>
              <c:strCache>
                <c:ptCount val="1"/>
                <c:pt idx="0">
                  <c:v>Group 1</c:v>
                </c:pt>
              </c:strCache>
            </c:strRef>
          </c:tx>
          <c:spPr>
            <a:solidFill>
              <a:schemeClr val="bg2"/>
            </a:solidFill>
            <a:ln w="2926">
              <a:noFill/>
              <a:prstDash val="solid"/>
            </a:ln>
          </c:spPr>
          <c:invertIfNegative val="0"/>
          <c:dLbls>
            <c:numFmt formatCode="0" sourceLinked="0"/>
            <c:spPr>
              <a:noFill/>
              <a:ln w="23409">
                <a:noFill/>
              </a:ln>
            </c:spPr>
            <c:txPr>
              <a:bodyPr/>
              <a:lstStyle/>
              <a:p>
                <a:pPr>
                  <a:defRPr sz="1400" b="1" i="0" u="none" strike="noStrike" baseline="0">
                    <a:solidFill>
                      <a:schemeClr val="tx1"/>
                    </a:solidFill>
                    <a:latin typeface="Arial"/>
                    <a:ea typeface="Arial"/>
                    <a:cs typeface="Arial"/>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Sheet1!$B$1:$G$1</c:f>
              <c:numCache>
                <c:formatCode>General</c:formatCode>
                <c:ptCount val="6"/>
                <c:pt idx="0">
                  <c:v>2019.0</c:v>
                </c:pt>
                <c:pt idx="1">
                  <c:v>2018.0</c:v>
                </c:pt>
                <c:pt idx="2">
                  <c:v>2017.0</c:v>
                </c:pt>
                <c:pt idx="3">
                  <c:v>2016.0</c:v>
                </c:pt>
                <c:pt idx="4">
                  <c:v>2015.0</c:v>
                </c:pt>
                <c:pt idx="5">
                  <c:v>2014.0</c:v>
                </c:pt>
              </c:numCache>
            </c:numRef>
          </c:cat>
          <c:val>
            <c:numRef>
              <c:f>Sheet1!$B$2:$G$2</c:f>
              <c:numCache>
                <c:formatCode>General</c:formatCode>
                <c:ptCount val="6"/>
                <c:pt idx="0">
                  <c:v>400.0</c:v>
                </c:pt>
                <c:pt idx="1">
                  <c:v>315.0</c:v>
                </c:pt>
                <c:pt idx="2">
                  <c:v>210.0</c:v>
                </c:pt>
                <c:pt idx="3">
                  <c:v>130.0</c:v>
                </c:pt>
                <c:pt idx="4">
                  <c:v>75.0</c:v>
                </c:pt>
                <c:pt idx="5">
                  <c:v>30.0</c:v>
                </c:pt>
              </c:numCache>
            </c:numRef>
          </c:val>
          <c:extLst xmlns:c16r2="http://schemas.microsoft.com/office/drawing/2015/06/chart">
            <c:ext xmlns:c16="http://schemas.microsoft.com/office/drawing/2014/chart" uri="{C3380CC4-5D6E-409C-BE32-E72D297353CC}">
              <c16:uniqueId val="{00000000-9D28-455C-A482-3AE9DC7ECD72}"/>
            </c:ext>
          </c:extLst>
        </c:ser>
        <c:dLbls>
          <c:showLegendKey val="0"/>
          <c:showVal val="0"/>
          <c:showCatName val="0"/>
          <c:showSerName val="0"/>
          <c:showPercent val="0"/>
          <c:showBubbleSize val="0"/>
        </c:dLbls>
        <c:gapWidth val="60"/>
        <c:axId val="2082746552"/>
        <c:axId val="2045691048"/>
      </c:barChart>
      <c:catAx>
        <c:axId val="2082746552"/>
        <c:scaling>
          <c:orientation val="minMax"/>
        </c:scaling>
        <c:delete val="0"/>
        <c:axPos val="l"/>
        <c:numFmt formatCode="General" sourceLinked="1"/>
        <c:majorTickMark val="none"/>
        <c:minorTickMark val="none"/>
        <c:tickLblPos val="nextTo"/>
        <c:spPr>
          <a:ln w="11705">
            <a:solidFill>
              <a:schemeClr val="bg1">
                <a:lumMod val="50000"/>
              </a:schemeClr>
            </a:solidFill>
            <a:prstDash val="solid"/>
          </a:ln>
        </c:spPr>
        <c:txPr>
          <a:bodyPr rot="0" vert="horz"/>
          <a:lstStyle/>
          <a:p>
            <a:pPr>
              <a:defRPr sz="800" b="1" i="0" u="none" strike="noStrike" baseline="0">
                <a:solidFill>
                  <a:schemeClr val="tx1"/>
                </a:solidFill>
                <a:latin typeface="Arial"/>
                <a:ea typeface="Arial"/>
                <a:cs typeface="Arial"/>
              </a:defRPr>
            </a:pPr>
            <a:endParaRPr lang="fr-FR"/>
          </a:p>
        </c:txPr>
        <c:crossAx val="2045691048"/>
        <c:crosses val="autoZero"/>
        <c:auto val="1"/>
        <c:lblAlgn val="ctr"/>
        <c:lblOffset val="100"/>
        <c:tickLblSkip val="1"/>
        <c:tickMarkSkip val="1"/>
        <c:noMultiLvlLbl val="0"/>
      </c:catAx>
      <c:valAx>
        <c:axId val="2045691048"/>
        <c:scaling>
          <c:orientation val="minMax"/>
        </c:scaling>
        <c:delete val="1"/>
        <c:axPos val="b"/>
        <c:numFmt formatCode="General" sourceLinked="1"/>
        <c:majorTickMark val="out"/>
        <c:minorTickMark val="none"/>
        <c:tickLblPos val="none"/>
        <c:crossAx val="2082746552"/>
        <c:crosses val="autoZero"/>
        <c:crossBetween val="between"/>
      </c:valAx>
      <c:spPr>
        <a:noFill/>
        <a:ln w="23409">
          <a:noFill/>
        </a:ln>
      </c:spPr>
    </c:plotArea>
    <c:plotVisOnly val="1"/>
    <c:dispBlanksAs val="gap"/>
    <c:showDLblsOverMax val="0"/>
  </c:chart>
  <c:spPr>
    <a:noFill/>
    <a:ln>
      <a:noFill/>
    </a:ln>
  </c:spPr>
  <c:txPr>
    <a:bodyPr/>
    <a:lstStyle/>
    <a:p>
      <a:pPr>
        <a:defRPr sz="1244" b="1" i="0" u="none" strike="noStrike" baseline="0">
          <a:solidFill>
            <a:schemeClr val="tx1"/>
          </a:solidFill>
          <a:latin typeface="Arial"/>
          <a:ea typeface="Arial"/>
          <a:cs typeface="Arial"/>
        </a:defRPr>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0.17975</cdr:x>
      <cdr:y>0</cdr:y>
    </cdr:from>
    <cdr:to>
      <cdr:x>0.18725</cdr:x>
      <cdr:y>0.067</cdr:y>
    </cdr:to>
    <cdr:sp macro="" textlink="">
      <cdr:nvSpPr>
        <cdr:cNvPr id="1025" name="Text Box 1"/>
        <cdr:cNvSpPr txBox="1">
          <a:spLocks xmlns:a="http://schemas.openxmlformats.org/drawingml/2006/main" noChangeArrowheads="1"/>
        </cdr:cNvSpPr>
      </cdr:nvSpPr>
      <cdr:spPr bwMode="auto">
        <a:xfrm xmlns:a="http://schemas.openxmlformats.org/drawingml/2006/main">
          <a:off x="1143695" y="-249731"/>
          <a:ext cx="47721" cy="294837"/>
        </a:xfrm>
        <a:prstGeom xmlns:a="http://schemas.openxmlformats.org/drawingml/2006/main" prst="rect">
          <a:avLst/>
        </a:prstGeom>
        <a:noFill xmlns:a="http://schemas.openxmlformats.org/drawingml/2006/main"/>
        <a:ln xmlns:a="http://schemas.openxmlformats.org/drawingml/2006/main" w="9525">
          <a:noFill/>
          <a:miter lim="800000"/>
          <a:headEnd/>
          <a:tailEnd/>
        </a:ln>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7D64ED9-FE99-4CE1-9CF4-1EE34CB9AF12}" type="datetimeFigureOut">
              <a:rPr lang="fr-FR" smtClean="0"/>
              <a:t>06/02/17</a:t>
            </a:fld>
            <a:endParaRPr lang="fr-FR"/>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AF68CB9-0DF4-4AB3-8BB4-7184A860E191}" type="slidenum">
              <a:rPr lang="fr-FR" smtClean="0"/>
              <a:t>‹#›</a:t>
            </a:fld>
            <a:endParaRPr lang="fr-FR"/>
          </a:p>
        </p:txBody>
      </p:sp>
    </p:spTree>
    <p:extLst>
      <p:ext uri="{BB962C8B-B14F-4D97-AF65-F5344CB8AC3E}">
        <p14:creationId xmlns:p14="http://schemas.microsoft.com/office/powerpoint/2010/main" val="1977505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D96BBC9-4A6E-401D-ADA2-EA8C6CDA73AE}" type="datetimeFigureOut">
              <a:rPr lang="fr-FR" smtClean="0"/>
              <a:t>06/02/17</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DD7D9B-AA09-44F5-8A30-EE95B3019F4D}" type="slidenum">
              <a:rPr lang="fr-FR" smtClean="0"/>
              <a:t>‹#›</a:t>
            </a:fld>
            <a:endParaRPr lang="fr-FR"/>
          </a:p>
        </p:txBody>
      </p:sp>
    </p:spTree>
    <p:extLst>
      <p:ext uri="{BB962C8B-B14F-4D97-AF65-F5344CB8AC3E}">
        <p14:creationId xmlns:p14="http://schemas.microsoft.com/office/powerpoint/2010/main" val="338094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40F605C-83FC-4637-9869-4748889E1F4B}" type="slidenum">
              <a:rPr lang="en-GB" smtClean="0"/>
              <a:t>33</a:t>
            </a:fld>
            <a:endParaRPr lang="en-GB" dirty="0"/>
          </a:p>
        </p:txBody>
      </p:sp>
    </p:spTree>
    <p:extLst>
      <p:ext uri="{BB962C8B-B14F-4D97-AF65-F5344CB8AC3E}">
        <p14:creationId xmlns:p14="http://schemas.microsoft.com/office/powerpoint/2010/main" val="377908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i="0" kern="1200" dirty="0">
                <a:solidFill>
                  <a:schemeClr val="tx1"/>
                </a:solidFill>
                <a:effectLst/>
                <a:latin typeface="+mn-lt"/>
                <a:ea typeface="+mn-ea"/>
                <a:cs typeface="+mn-cs"/>
              </a:rPr>
              <a:t>1) IBM Watson + </a:t>
            </a:r>
            <a:r>
              <a:rPr lang="en-US" sz="1200" b="1" i="0" kern="1200" dirty="0" err="1">
                <a:solidFill>
                  <a:schemeClr val="tx1"/>
                </a:solidFill>
                <a:effectLst/>
                <a:latin typeface="+mn-lt"/>
                <a:ea typeface="+mn-ea"/>
                <a:cs typeface="+mn-cs"/>
              </a:rPr>
              <a:t>IoT</a:t>
            </a:r>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fontAlgn="base"/>
            <a:r>
              <a:rPr lang="en-US" dirty="0"/>
              <a:t>IBM Watson </a:t>
            </a:r>
            <a:r>
              <a:rPr lang="en-US" dirty="0" err="1"/>
              <a:t>IoT</a:t>
            </a:r>
            <a:r>
              <a:rPr lang="en-US" dirty="0"/>
              <a:t> Platform enables </a:t>
            </a:r>
            <a:r>
              <a:rPr lang="en-US" dirty="0" err="1"/>
              <a:t>IoT</a:t>
            </a:r>
            <a:r>
              <a:rPr lang="en-US" dirty="0"/>
              <a:t> devices to send data to private Blockchain ledgers for inclusion in shared transactions with tamper-resistant records. Blockchain’s distributed replication allows your business partners to access and supply </a:t>
            </a:r>
            <a:r>
              <a:rPr lang="en-US" dirty="0" err="1"/>
              <a:t>IoT</a:t>
            </a:r>
            <a:r>
              <a:rPr lang="en-US" dirty="0"/>
              <a:t> data without the need for central control and management.</a:t>
            </a:r>
          </a:p>
          <a:p>
            <a:pPr fontAlgn="base"/>
            <a:r>
              <a:rPr lang="en-US" dirty="0"/>
              <a:t>All business partners can verify each transaction, preventing disputes and ensuring each partner is held accountable for their individual roles in the overall transaction.</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Sources: </a:t>
            </a:r>
            <a:r>
              <a:rPr lang="en-US" dirty="0"/>
              <a:t>http://www.ibm.com/internet-of-things/iot-news/announcements/private-blockchain/</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2) Blockchain might help ensuring friendly AI</a:t>
            </a:r>
          </a:p>
          <a:p>
            <a:endParaRPr lang="en-US" sz="1200" b="0" i="0" kern="1200" dirty="0">
              <a:solidFill>
                <a:schemeClr val="tx1"/>
              </a:solidFill>
              <a:effectLst/>
              <a:latin typeface="+mn-lt"/>
              <a:ea typeface="+mn-ea"/>
              <a:cs typeface="+mn-cs"/>
            </a:endParaRPr>
          </a:p>
          <a:p>
            <a:pPr marL="0" indent="0">
              <a:buNone/>
            </a:pPr>
            <a:r>
              <a:rPr lang="en-US" b="0" dirty="0"/>
              <a:t>Reputation: Agents, human and otherwise, operating on networks in the future could likely similarly care about their reputation and take measures to maintain it.</a:t>
            </a:r>
          </a:p>
          <a:p>
            <a:pPr marL="0" indent="0">
              <a:buNone/>
            </a:pPr>
            <a:r>
              <a:rPr lang="fr-FR" b="0" dirty="0"/>
              <a:t>Consensus </a:t>
            </a:r>
            <a:r>
              <a:rPr lang="fr-FR" b="0" dirty="0" err="1"/>
              <a:t>Models</a:t>
            </a:r>
            <a:r>
              <a:rPr lang="fr-FR" b="0" dirty="0"/>
              <a:t>: </a:t>
            </a:r>
            <a:r>
              <a:rPr lang="en-US" b="0" dirty="0"/>
              <a:t>Known malicious players would be unable to execute their transactions, and thus only friendly players (human or AI) would be able to conduct a survivable level of transactions.</a:t>
            </a:r>
          </a:p>
          <a:p>
            <a:pPr marL="0" indent="0">
              <a:buNone/>
            </a:pPr>
            <a:r>
              <a:rPr lang="en-US" b="0" dirty="0"/>
              <a:t>Resource: Blockchain AI must obtain physical-world resources, if the AI is not friendly, its ability to obtain resources may be limited and expensive, and thus Friendly AI is produced.</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Source: https://cointelegraph.com/news/blockchain-ai-5-top-reasons-the-blockchain-will-deliver-friendly-ai</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BICA Labs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BICA Labs is a non-profit research team focused on applied aspects of artificial intelligence and underlying technologies. We develop specialized machine learning solutions employing convolutional neural networks and other biologically-inspired approaches for building cognitive architectures. Our solutions are suited for </a:t>
            </a:r>
            <a:r>
              <a:rPr lang="en-US" sz="1200" b="0" i="0" kern="1200" dirty="0" err="1">
                <a:solidFill>
                  <a:schemeClr val="tx1"/>
                </a:solidFill>
                <a:effectLst/>
                <a:latin typeface="+mn-lt"/>
                <a:ea typeface="+mn-ea"/>
                <a:cs typeface="+mn-cs"/>
              </a:rPr>
              <a:t>analysing</a:t>
            </a:r>
            <a:r>
              <a:rPr lang="en-US" sz="1200" b="0" i="0" kern="1200" dirty="0">
                <a:solidFill>
                  <a:schemeClr val="tx1"/>
                </a:solidFill>
                <a:effectLst/>
                <a:latin typeface="+mn-lt"/>
                <a:ea typeface="+mn-ea"/>
                <a:cs typeface="+mn-cs"/>
              </a:rPr>
              <a:t> big data, collected from sensor networks, </a:t>
            </a:r>
            <a:r>
              <a:rPr lang="en-US" sz="1200" b="0" i="0" kern="1200" dirty="0" err="1">
                <a:solidFill>
                  <a:schemeClr val="tx1"/>
                </a:solidFill>
                <a:effectLst/>
                <a:latin typeface="+mn-lt"/>
                <a:ea typeface="+mn-ea"/>
                <a:cs typeface="+mn-cs"/>
              </a:rPr>
              <a:t>IoT</a:t>
            </a:r>
            <a:r>
              <a:rPr lang="en-US" sz="1200" b="0" i="0" kern="1200" dirty="0">
                <a:solidFill>
                  <a:schemeClr val="tx1"/>
                </a:solidFill>
                <a:effectLst/>
                <a:latin typeface="+mn-lt"/>
                <a:ea typeface="+mn-ea"/>
                <a:cs typeface="+mn-cs"/>
              </a:rPr>
              <a:t>, decentralized databases, including blockchain-based.</a:t>
            </a:r>
          </a:p>
          <a:p>
            <a:endParaRPr lang="fr-FR" dirty="0"/>
          </a:p>
          <a:p>
            <a:r>
              <a:rPr lang="fr-FR" dirty="0"/>
              <a:t>Sources : http://www.slideshare.net/bicalabs</a:t>
            </a:r>
          </a:p>
        </p:txBody>
      </p:sp>
      <p:sp>
        <p:nvSpPr>
          <p:cNvPr id="4" name="Espace réservé du numéro de diapositive 3"/>
          <p:cNvSpPr>
            <a:spLocks noGrp="1"/>
          </p:cNvSpPr>
          <p:nvPr>
            <p:ph type="sldNum" sz="quarter" idx="10"/>
          </p:nvPr>
        </p:nvSpPr>
        <p:spPr/>
        <p:txBody>
          <a:bodyPr/>
          <a:lstStyle/>
          <a:p>
            <a:fld id="{2ADD7D9B-AA09-44F5-8A30-EE95B3019F4D}" type="slidenum">
              <a:rPr lang="fr-FR" smtClean="0"/>
              <a:t>45</a:t>
            </a:fld>
            <a:endParaRPr lang="fr-FR"/>
          </a:p>
        </p:txBody>
      </p:sp>
    </p:spTree>
    <p:extLst>
      <p:ext uri="{BB962C8B-B14F-4D97-AF65-F5344CB8AC3E}">
        <p14:creationId xmlns:p14="http://schemas.microsoft.com/office/powerpoint/2010/main" val="429274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jpg"/><Relationship Id="rId3"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3719" y="0"/>
            <a:ext cx="9136561" cy="5143500"/>
          </a:xfrm>
          <a:prstGeom prst="rect">
            <a:avLst/>
          </a:prstGeom>
        </p:spPr>
      </p:pic>
      <p:sp>
        <p:nvSpPr>
          <p:cNvPr id="20" name="Picture Placeholder 7"/>
          <p:cNvSpPr>
            <a:spLocks noGrp="1"/>
          </p:cNvSpPr>
          <p:nvPr>
            <p:ph type="pic" sz="quarter" idx="13" hasCustomPrompt="1"/>
          </p:nvPr>
        </p:nvSpPr>
        <p:spPr>
          <a:xfrm>
            <a:off x="255600" y="0"/>
            <a:ext cx="8604000" cy="4417200"/>
          </a:xfrm>
          <a:solidFill>
            <a:schemeClr val="bg1">
              <a:lumMod val="85000"/>
            </a:schemeClr>
          </a:solidFill>
        </p:spPr>
        <p:txBody>
          <a:bodyPr anchor="t"/>
          <a:lstStyle>
            <a:lvl1pPr marL="0" indent="0" algn="ctr">
              <a:buNone/>
              <a:defRPr sz="3200"/>
            </a:lvl1pPr>
          </a:lstStyle>
          <a:p>
            <a:r>
              <a:rPr lang="en-US" dirty="0"/>
              <a:t>Create your own cover page </a:t>
            </a:r>
            <a:endParaRPr lang="fr-FR" dirty="0"/>
          </a:p>
        </p:txBody>
      </p:sp>
      <p:sp>
        <p:nvSpPr>
          <p:cNvPr id="21" name="Text Placeholder 20"/>
          <p:cNvSpPr>
            <a:spLocks noGrp="1"/>
          </p:cNvSpPr>
          <p:nvPr>
            <p:ph type="body" sz="quarter" idx="10" hasCustomPrompt="1"/>
          </p:nvPr>
        </p:nvSpPr>
        <p:spPr>
          <a:xfrm>
            <a:off x="2699936" y="1404000"/>
            <a:ext cx="3744128" cy="461665"/>
          </a:xfrm>
        </p:spPr>
        <p:txBody>
          <a:bodyPr/>
          <a:lstStyle>
            <a:lvl1pPr marL="0" indent="0" algn="ctr">
              <a:buNone/>
              <a:defRPr>
                <a:solidFill>
                  <a:schemeClr val="bg1"/>
                </a:solidFill>
              </a:defRPr>
            </a:lvl1pPr>
          </a:lstStyle>
          <a:p>
            <a:pPr lvl="0"/>
            <a:r>
              <a:rPr lang="en-US" dirty="0"/>
              <a:t>Event/Date</a:t>
            </a:r>
          </a:p>
        </p:txBody>
      </p:sp>
      <p:sp>
        <p:nvSpPr>
          <p:cNvPr id="22" name="Text Placeholder 20"/>
          <p:cNvSpPr>
            <a:spLocks noGrp="1"/>
          </p:cNvSpPr>
          <p:nvPr>
            <p:ph type="body" sz="quarter" idx="11" hasCustomPrompt="1"/>
          </p:nvPr>
        </p:nvSpPr>
        <p:spPr>
          <a:xfrm>
            <a:off x="1548000" y="2286909"/>
            <a:ext cx="6048000" cy="861774"/>
          </a:xfrm>
        </p:spPr>
        <p:txBody>
          <a:bodyPr/>
          <a:lstStyle>
            <a:lvl1pPr marL="0" indent="0" algn="ctr">
              <a:buNone/>
              <a:defRPr sz="2500" b="1">
                <a:solidFill>
                  <a:schemeClr val="bg1"/>
                </a:solidFill>
              </a:defRPr>
            </a:lvl1pPr>
          </a:lstStyle>
          <a:p>
            <a:pPr lvl="0"/>
            <a:r>
              <a:rPr lang="en-US" dirty="0"/>
              <a:t>Presentation title</a:t>
            </a:r>
          </a:p>
        </p:txBody>
      </p:sp>
      <p:sp>
        <p:nvSpPr>
          <p:cNvPr id="23" name="Text Placeholder 20"/>
          <p:cNvSpPr>
            <a:spLocks noGrp="1"/>
          </p:cNvSpPr>
          <p:nvPr>
            <p:ph type="body" sz="quarter" idx="12" hasCustomPrompt="1"/>
          </p:nvPr>
        </p:nvSpPr>
        <p:spPr>
          <a:xfrm>
            <a:off x="3132000" y="3738587"/>
            <a:ext cx="2880000" cy="522000"/>
          </a:xfrm>
        </p:spPr>
        <p:txBody>
          <a:bodyPr/>
          <a:lstStyle>
            <a:lvl1pPr marL="0" indent="0" algn="ctr">
              <a:buNone/>
              <a:defRPr b="1">
                <a:solidFill>
                  <a:schemeClr val="bg1"/>
                </a:solidFill>
              </a:defRPr>
            </a:lvl1pPr>
          </a:lstStyle>
          <a:p>
            <a:pPr lvl="0"/>
            <a:r>
              <a:rPr lang="en-US" dirty="0"/>
              <a:t>Speaker</a:t>
            </a:r>
          </a:p>
        </p:txBody>
      </p:sp>
      <p:pic>
        <p:nvPicPr>
          <p:cNvPr id="8"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54014"/>
          <a:stretch/>
        </p:blipFill>
        <p:spPr>
          <a:xfrm>
            <a:off x="187200" y="4690878"/>
            <a:ext cx="1026533" cy="493708"/>
          </a:xfrm>
          <a:prstGeom prst="rect">
            <a:avLst/>
          </a:prstGeom>
        </p:spPr>
      </p:pic>
    </p:spTree>
    <p:extLst>
      <p:ext uri="{BB962C8B-B14F-4D97-AF65-F5344CB8AC3E}">
        <p14:creationId xmlns:p14="http://schemas.microsoft.com/office/powerpoint/2010/main" val="328327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8630266"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20"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fr-FR"/>
              <a:t>Modifiez le style du titre</a:t>
            </a:r>
            <a:endParaRPr lang="en-US"/>
          </a:p>
        </p:txBody>
      </p:sp>
      <p:sp>
        <p:nvSpPr>
          <p:cNvPr id="12" name="Espace réservé du texte 2"/>
          <p:cNvSpPr>
            <a:spLocks noGrp="1"/>
          </p:cNvSpPr>
          <p:nvPr>
            <p:ph type="body" idx="21" hasCustomPrompt="1"/>
          </p:nvPr>
        </p:nvSpPr>
        <p:spPr>
          <a:xfrm>
            <a:off x="256867" y="2740145"/>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3" name="Content Placeholder 3"/>
          <p:cNvSpPr>
            <a:spLocks noGrp="1"/>
          </p:cNvSpPr>
          <p:nvPr>
            <p:ph sz="quarter" idx="22" hasCustomPrompt="1"/>
          </p:nvPr>
        </p:nvSpPr>
        <p:spPr>
          <a:xfrm>
            <a:off x="256867" y="3024573"/>
            <a:ext cx="8630266"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2940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20"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fr-FR"/>
              <a:t>Modifiez le style du titre</a:t>
            </a:r>
            <a:endParaRPr lang="en-US"/>
          </a:p>
        </p:txBody>
      </p:sp>
      <p:sp>
        <p:nvSpPr>
          <p:cNvPr id="12" name="Espace réservé du texte 2"/>
          <p:cNvSpPr>
            <a:spLocks noGrp="1"/>
          </p:cNvSpPr>
          <p:nvPr>
            <p:ph type="body" idx="21" hasCustomPrompt="1"/>
          </p:nvPr>
        </p:nvSpPr>
        <p:spPr>
          <a:xfrm>
            <a:off x="256867" y="2740145"/>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3" name="Content Placeholder 3"/>
          <p:cNvSpPr>
            <a:spLocks noGrp="1"/>
          </p:cNvSpPr>
          <p:nvPr>
            <p:ph sz="quarter" idx="22" hasCustomPrompt="1"/>
          </p:nvPr>
        </p:nvSpPr>
        <p:spPr>
          <a:xfrm>
            <a:off x="256867" y="3024573"/>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Espace réservé du texte 2"/>
          <p:cNvSpPr>
            <a:spLocks noGrp="1"/>
          </p:cNvSpPr>
          <p:nvPr>
            <p:ph type="body" idx="23"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0" name="Content Placeholder 3"/>
          <p:cNvSpPr>
            <a:spLocks noGrp="1"/>
          </p:cNvSpPr>
          <p:nvPr>
            <p:ph sz="quarter" idx="24" hasCustomPrompt="1"/>
          </p:nvPr>
        </p:nvSpPr>
        <p:spPr>
          <a:xfrm>
            <a:off x="4614232" y="1203159"/>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Espace réservé du texte 2"/>
          <p:cNvSpPr>
            <a:spLocks noGrp="1"/>
          </p:cNvSpPr>
          <p:nvPr>
            <p:ph type="body" idx="25" hasCustomPrompt="1"/>
          </p:nvPr>
        </p:nvSpPr>
        <p:spPr>
          <a:xfrm>
            <a:off x="4614232" y="2740145"/>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5" name="Content Placeholder 3"/>
          <p:cNvSpPr>
            <a:spLocks noGrp="1"/>
          </p:cNvSpPr>
          <p:nvPr>
            <p:ph sz="quarter" idx="26" hasCustomPrompt="1"/>
          </p:nvPr>
        </p:nvSpPr>
        <p:spPr>
          <a:xfrm>
            <a:off x="4614232" y="3024573"/>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3274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hasCustomPrompt="1"/>
          </p:nvPr>
        </p:nvSpPr>
        <p:spPr>
          <a:xfrm>
            <a:off x="256867" y="1203159"/>
            <a:ext cx="8630266" cy="1649436"/>
          </a:xfrm>
        </p:spPr>
        <p:txBody>
          <a:bodyPr tIns="0"/>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pic>
        <p:nvPicPr>
          <p:cNvPr id="6"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3" y="2980800"/>
            <a:ext cx="9137093" cy="1504800"/>
          </a:xfrm>
          <a:prstGeom prst="rect">
            <a:avLst/>
          </a:prstGeom>
        </p:spPr>
      </p:pic>
      <p:sp>
        <p:nvSpPr>
          <p:cNvPr id="8" name="Rectangle 7"/>
          <p:cNvSpPr>
            <a:spLocks/>
          </p:cNvSpPr>
          <p:nvPr userDrawn="1"/>
        </p:nvSpPr>
        <p:spPr>
          <a:xfrm>
            <a:off x="1" y="2980800"/>
            <a:ext cx="9144000" cy="1504800"/>
          </a:xfrm>
          <a:prstGeom prst="rect">
            <a:avLst/>
          </a:prstGeom>
          <a:solidFill>
            <a:srgbClr val="006B8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texte 7"/>
          <p:cNvSpPr>
            <a:spLocks noGrp="1"/>
          </p:cNvSpPr>
          <p:nvPr>
            <p:ph type="body" sz="quarter" idx="16" hasCustomPrompt="1"/>
          </p:nvPr>
        </p:nvSpPr>
        <p:spPr>
          <a:xfrm>
            <a:off x="1115616" y="3049099"/>
            <a:ext cx="1367631" cy="1368202"/>
          </a:xfrm>
          <a:blipFill>
            <a:blip r:embed="rId3"/>
            <a:stretch>
              <a:fillRect/>
            </a:stretch>
          </a:blipFill>
        </p:spPr>
        <p:txBody>
          <a:bodyPr anchor="ctr"/>
          <a:lstStyle>
            <a:lvl1pPr marL="0" indent="0">
              <a:buNone/>
              <a:defRPr sz="1000" baseline="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0" name="Espace réservé du texte 7"/>
          <p:cNvSpPr>
            <a:spLocks noGrp="1"/>
          </p:cNvSpPr>
          <p:nvPr>
            <p:ph type="body" sz="quarter" idx="17" hasCustomPrompt="1"/>
          </p:nvPr>
        </p:nvSpPr>
        <p:spPr>
          <a:xfrm>
            <a:off x="2844007" y="3049099"/>
            <a:ext cx="1367631" cy="1368202"/>
          </a:xfrm>
          <a:blipFill>
            <a:blip r:embed="rId3"/>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1" name="Espace réservé du texte 7"/>
          <p:cNvSpPr>
            <a:spLocks noGrp="1"/>
          </p:cNvSpPr>
          <p:nvPr>
            <p:ph type="body" sz="quarter" idx="18" hasCustomPrompt="1"/>
          </p:nvPr>
        </p:nvSpPr>
        <p:spPr>
          <a:xfrm>
            <a:off x="4932363" y="3049099"/>
            <a:ext cx="1367631" cy="1368202"/>
          </a:xfrm>
          <a:blipFill>
            <a:blip r:embed="rId3"/>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2" name="Espace réservé du texte 7"/>
          <p:cNvSpPr>
            <a:spLocks noGrp="1"/>
          </p:cNvSpPr>
          <p:nvPr>
            <p:ph type="body" sz="quarter" idx="19" hasCustomPrompt="1"/>
          </p:nvPr>
        </p:nvSpPr>
        <p:spPr>
          <a:xfrm>
            <a:off x="6948488" y="3049099"/>
            <a:ext cx="1367631" cy="1368202"/>
          </a:xfrm>
          <a:blipFill>
            <a:blip r:embed="rId3"/>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4"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4152142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figures - no image">
    <p:spTree>
      <p:nvGrpSpPr>
        <p:cNvPr id="1" name=""/>
        <p:cNvGrpSpPr/>
        <p:nvPr/>
      </p:nvGrpSpPr>
      <p:grpSpPr>
        <a:xfrm>
          <a:off x="0" y="0"/>
          <a:ext cx="0" cy="0"/>
          <a:chOff x="0" y="0"/>
          <a:chExt cx="0" cy="0"/>
        </a:xfrm>
      </p:grpSpPr>
      <p:sp>
        <p:nvSpPr>
          <p:cNvPr id="13" name="Rectangle 12"/>
          <p:cNvSpPr>
            <a:spLocks/>
          </p:cNvSpPr>
          <p:nvPr userDrawn="1"/>
        </p:nvSpPr>
        <p:spPr>
          <a:xfrm>
            <a:off x="1" y="2980800"/>
            <a:ext cx="9144000" cy="1504800"/>
          </a:xfrm>
          <a:prstGeom prst="rect">
            <a:avLst/>
          </a:prstGeom>
          <a:solidFill>
            <a:srgbClr val="006B8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hasCustomPrompt="1"/>
          </p:nvPr>
        </p:nvSpPr>
        <p:spPr>
          <a:xfrm>
            <a:off x="256867" y="1203159"/>
            <a:ext cx="8630266" cy="1649436"/>
          </a:xfrm>
        </p:spPr>
        <p:txBody>
          <a:bodyPr tIns="0"/>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9" name="Espace réservé du texte 7"/>
          <p:cNvSpPr>
            <a:spLocks noGrp="1"/>
          </p:cNvSpPr>
          <p:nvPr>
            <p:ph type="body" sz="quarter" idx="16" hasCustomPrompt="1"/>
          </p:nvPr>
        </p:nvSpPr>
        <p:spPr>
          <a:xfrm>
            <a:off x="1115616" y="3049099"/>
            <a:ext cx="1367631" cy="1368202"/>
          </a:xfrm>
          <a:blipFill>
            <a:blip r:embed="rId2"/>
            <a:stretch>
              <a:fillRect/>
            </a:stretch>
          </a:blipFill>
        </p:spPr>
        <p:txBody>
          <a:bodyPr anchor="ctr"/>
          <a:lstStyle>
            <a:lvl1pPr marL="0" indent="0">
              <a:buNone/>
              <a:defRPr sz="1000" baseline="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0" name="Espace réservé du texte 7"/>
          <p:cNvSpPr>
            <a:spLocks noGrp="1"/>
          </p:cNvSpPr>
          <p:nvPr>
            <p:ph type="body" sz="quarter" idx="17" hasCustomPrompt="1"/>
          </p:nvPr>
        </p:nvSpPr>
        <p:spPr>
          <a:xfrm>
            <a:off x="2844007" y="3049099"/>
            <a:ext cx="1367631" cy="1368202"/>
          </a:xfrm>
          <a:blipFill>
            <a:blip r:embed="rId2"/>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1" name="Espace réservé du texte 7"/>
          <p:cNvSpPr>
            <a:spLocks noGrp="1"/>
          </p:cNvSpPr>
          <p:nvPr>
            <p:ph type="body" sz="quarter" idx="18" hasCustomPrompt="1"/>
          </p:nvPr>
        </p:nvSpPr>
        <p:spPr>
          <a:xfrm>
            <a:off x="4932363" y="3049099"/>
            <a:ext cx="1367631" cy="1368202"/>
          </a:xfrm>
          <a:blipFill>
            <a:blip r:embed="rId2"/>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2" name="Espace réservé du texte 7"/>
          <p:cNvSpPr>
            <a:spLocks noGrp="1"/>
          </p:cNvSpPr>
          <p:nvPr>
            <p:ph type="body" sz="quarter" idx="19" hasCustomPrompt="1"/>
          </p:nvPr>
        </p:nvSpPr>
        <p:spPr>
          <a:xfrm>
            <a:off x="6948488" y="3049099"/>
            <a:ext cx="1367631" cy="1368202"/>
          </a:xfrm>
          <a:blipFill>
            <a:blip r:embed="rId2"/>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5"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1316430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84955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5767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3719" y="0"/>
            <a:ext cx="9136561" cy="5143500"/>
          </a:xfrm>
          <a:prstGeom prst="rect">
            <a:avLst/>
          </a:prstGeom>
        </p:spPr>
      </p:pic>
      <p:sp>
        <p:nvSpPr>
          <p:cNvPr id="12" name="Picture Placeholder 7"/>
          <p:cNvSpPr>
            <a:spLocks noGrp="1"/>
          </p:cNvSpPr>
          <p:nvPr>
            <p:ph type="pic" sz="quarter" idx="13" hasCustomPrompt="1"/>
          </p:nvPr>
        </p:nvSpPr>
        <p:spPr>
          <a:xfrm>
            <a:off x="255600" y="0"/>
            <a:ext cx="8604000" cy="4417200"/>
          </a:xfrm>
          <a:solidFill>
            <a:schemeClr val="bg1">
              <a:lumMod val="85000"/>
            </a:schemeClr>
          </a:solidFill>
        </p:spPr>
        <p:txBody>
          <a:bodyPr anchor="t"/>
          <a:lstStyle>
            <a:lvl1pPr marL="0" indent="0" algn="ctr">
              <a:buNone/>
              <a:defRPr sz="3200"/>
            </a:lvl1pPr>
          </a:lstStyle>
          <a:p>
            <a:r>
              <a:rPr lang="en-US" dirty="0"/>
              <a:t>Create your own cover page </a:t>
            </a:r>
            <a:endParaRPr lang="fr-FR" dirty="0"/>
          </a:p>
        </p:txBody>
      </p:sp>
      <p:sp>
        <p:nvSpPr>
          <p:cNvPr id="21" name="Text Placeholder 20"/>
          <p:cNvSpPr>
            <a:spLocks noGrp="1"/>
          </p:cNvSpPr>
          <p:nvPr>
            <p:ph type="body" sz="quarter" idx="10" hasCustomPrompt="1"/>
          </p:nvPr>
        </p:nvSpPr>
        <p:spPr>
          <a:xfrm>
            <a:off x="2699936" y="1404000"/>
            <a:ext cx="3744128" cy="461665"/>
          </a:xfrm>
        </p:spPr>
        <p:txBody>
          <a:bodyPr/>
          <a:lstStyle>
            <a:lvl1pPr marL="0" indent="0" algn="ctr">
              <a:buNone/>
              <a:defRPr>
                <a:solidFill>
                  <a:schemeClr val="bg1"/>
                </a:solidFill>
              </a:defRPr>
            </a:lvl1pPr>
          </a:lstStyle>
          <a:p>
            <a:pPr lvl="0"/>
            <a:r>
              <a:rPr lang="en-US" dirty="0"/>
              <a:t>Event/Date</a:t>
            </a:r>
          </a:p>
        </p:txBody>
      </p:sp>
      <p:sp>
        <p:nvSpPr>
          <p:cNvPr id="22" name="Text Placeholder 20"/>
          <p:cNvSpPr>
            <a:spLocks noGrp="1"/>
          </p:cNvSpPr>
          <p:nvPr>
            <p:ph type="body" sz="quarter" idx="11" hasCustomPrompt="1"/>
          </p:nvPr>
        </p:nvSpPr>
        <p:spPr>
          <a:xfrm>
            <a:off x="1548000" y="2286909"/>
            <a:ext cx="6048000" cy="861774"/>
          </a:xfrm>
        </p:spPr>
        <p:txBody>
          <a:bodyPr/>
          <a:lstStyle>
            <a:lvl1pPr marL="0" indent="0" algn="ctr">
              <a:buNone/>
              <a:defRPr sz="2500" b="1">
                <a:solidFill>
                  <a:schemeClr val="bg1"/>
                </a:solidFill>
              </a:defRPr>
            </a:lvl1pPr>
          </a:lstStyle>
          <a:p>
            <a:pPr lvl="0"/>
            <a:r>
              <a:rPr lang="en-US" dirty="0"/>
              <a:t>Presentation title</a:t>
            </a:r>
          </a:p>
        </p:txBody>
      </p:sp>
      <p:sp>
        <p:nvSpPr>
          <p:cNvPr id="23" name="Text Placeholder 20"/>
          <p:cNvSpPr>
            <a:spLocks noGrp="1"/>
          </p:cNvSpPr>
          <p:nvPr>
            <p:ph type="body" sz="quarter" idx="12" hasCustomPrompt="1"/>
          </p:nvPr>
        </p:nvSpPr>
        <p:spPr>
          <a:xfrm>
            <a:off x="3132000" y="3738587"/>
            <a:ext cx="2880000" cy="522000"/>
          </a:xfrm>
        </p:spPr>
        <p:txBody>
          <a:bodyPr/>
          <a:lstStyle>
            <a:lvl1pPr marL="0" indent="0" algn="ctr">
              <a:buNone/>
              <a:defRPr b="1">
                <a:solidFill>
                  <a:schemeClr val="bg1"/>
                </a:solidFill>
              </a:defRPr>
            </a:lvl1pPr>
          </a:lstStyle>
          <a:p>
            <a:pPr lvl="0"/>
            <a:r>
              <a:rPr lang="en-US" dirty="0"/>
              <a:t>Speaker</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200" y="4526314"/>
            <a:ext cx="2232251" cy="493708"/>
          </a:xfrm>
          <a:prstGeom prst="rect">
            <a:avLst/>
          </a:prstGeom>
        </p:spPr>
      </p:pic>
    </p:spTree>
    <p:extLst>
      <p:ext uri="{BB962C8B-B14F-4D97-AF65-F5344CB8AC3E}">
        <p14:creationId xmlns:p14="http://schemas.microsoft.com/office/powerpoint/2010/main" val="4215798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4" y="4572"/>
            <a:ext cx="9132601" cy="5138928"/>
          </a:xfrm>
          <a:prstGeom prst="rect">
            <a:avLst/>
          </a:prstGeom>
        </p:spPr>
      </p:pic>
      <p:sp>
        <p:nvSpPr>
          <p:cNvPr id="6" name="Rectangle 5"/>
          <p:cNvSpPr>
            <a:spLocks noChangeAspect="1"/>
          </p:cNvSpPr>
          <p:nvPr userDrawn="1"/>
        </p:nvSpPr>
        <p:spPr>
          <a:xfrm rot="2694492">
            <a:off x="8609933" y="4701956"/>
            <a:ext cx="194400" cy="19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10" name="Espace réservé du texte 25"/>
          <p:cNvSpPr>
            <a:spLocks noGrp="1"/>
          </p:cNvSpPr>
          <p:nvPr>
            <p:ph type="body" sz="quarter" idx="27" hasCustomPrompt="1"/>
          </p:nvPr>
        </p:nvSpPr>
        <p:spPr>
          <a:xfrm>
            <a:off x="2051720" y="1075421"/>
            <a:ext cx="4330699" cy="344201"/>
          </a:xfrm>
        </p:spPr>
        <p:txBody>
          <a:bodyPr/>
          <a:lstStyle>
            <a:lvl1pPr marL="0" indent="0">
              <a:buNone/>
              <a:defRPr sz="2000" u="sng" cap="all" baseline="0">
                <a:solidFill>
                  <a:schemeClr val="tx2"/>
                </a:solidFill>
              </a:defRPr>
            </a:lvl1pPr>
          </a:lstStyle>
          <a:p>
            <a:pPr lvl="0"/>
            <a:r>
              <a:rPr lang="en-US" noProof="0" dirty="0"/>
              <a:t>Agenda or appendices</a:t>
            </a:r>
          </a:p>
        </p:txBody>
      </p:sp>
      <p:sp>
        <p:nvSpPr>
          <p:cNvPr id="11" name="Espace réservé du texte 5"/>
          <p:cNvSpPr>
            <a:spLocks noGrp="1"/>
          </p:cNvSpPr>
          <p:nvPr>
            <p:ph type="body" sz="quarter" idx="11" hasCustomPrompt="1"/>
          </p:nvPr>
        </p:nvSpPr>
        <p:spPr>
          <a:xfrm>
            <a:off x="1691680" y="1707654"/>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18" name="Text Placeholder 2"/>
          <p:cNvSpPr>
            <a:spLocks noGrp="1"/>
          </p:cNvSpPr>
          <p:nvPr>
            <p:ph type="body" sz="quarter" idx="49" hasCustomPrompt="1"/>
          </p:nvPr>
        </p:nvSpPr>
        <p:spPr>
          <a:xfrm>
            <a:off x="2051720" y="1707654"/>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25" name="Espace réservé du texte 5"/>
          <p:cNvSpPr>
            <a:spLocks noGrp="1"/>
          </p:cNvSpPr>
          <p:nvPr>
            <p:ph type="body" sz="quarter" idx="50" hasCustomPrompt="1"/>
          </p:nvPr>
        </p:nvSpPr>
        <p:spPr>
          <a:xfrm>
            <a:off x="1691680" y="2193716"/>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26" name="Text Placeholder 2"/>
          <p:cNvSpPr>
            <a:spLocks noGrp="1"/>
          </p:cNvSpPr>
          <p:nvPr>
            <p:ph type="body" sz="quarter" idx="51" hasCustomPrompt="1"/>
          </p:nvPr>
        </p:nvSpPr>
        <p:spPr>
          <a:xfrm>
            <a:off x="2051720" y="2193716"/>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27" name="Espace réservé du texte 5"/>
          <p:cNvSpPr>
            <a:spLocks noGrp="1"/>
          </p:cNvSpPr>
          <p:nvPr>
            <p:ph type="body" sz="quarter" idx="52" hasCustomPrompt="1"/>
          </p:nvPr>
        </p:nvSpPr>
        <p:spPr>
          <a:xfrm>
            <a:off x="1691680" y="2679778"/>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28" name="Text Placeholder 2"/>
          <p:cNvSpPr>
            <a:spLocks noGrp="1"/>
          </p:cNvSpPr>
          <p:nvPr>
            <p:ph type="body" sz="quarter" idx="53" hasCustomPrompt="1"/>
          </p:nvPr>
        </p:nvSpPr>
        <p:spPr>
          <a:xfrm>
            <a:off x="2051720" y="2679778"/>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29" name="Espace réservé du texte 5"/>
          <p:cNvSpPr>
            <a:spLocks noGrp="1"/>
          </p:cNvSpPr>
          <p:nvPr>
            <p:ph type="body" sz="quarter" idx="54" hasCustomPrompt="1"/>
          </p:nvPr>
        </p:nvSpPr>
        <p:spPr>
          <a:xfrm>
            <a:off x="1691680" y="3165840"/>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30" name="Text Placeholder 2"/>
          <p:cNvSpPr>
            <a:spLocks noGrp="1"/>
          </p:cNvSpPr>
          <p:nvPr>
            <p:ph type="body" sz="quarter" idx="55" hasCustomPrompt="1"/>
          </p:nvPr>
        </p:nvSpPr>
        <p:spPr>
          <a:xfrm>
            <a:off x="2051720" y="3165840"/>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31" name="Espace réservé du texte 5"/>
          <p:cNvSpPr>
            <a:spLocks noGrp="1"/>
          </p:cNvSpPr>
          <p:nvPr>
            <p:ph type="body" sz="quarter" idx="56" hasCustomPrompt="1"/>
          </p:nvPr>
        </p:nvSpPr>
        <p:spPr>
          <a:xfrm>
            <a:off x="1685548" y="3651902"/>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32" name="Text Placeholder 2"/>
          <p:cNvSpPr>
            <a:spLocks noGrp="1"/>
          </p:cNvSpPr>
          <p:nvPr>
            <p:ph type="body" sz="quarter" idx="57" hasCustomPrompt="1"/>
          </p:nvPr>
        </p:nvSpPr>
        <p:spPr>
          <a:xfrm>
            <a:off x="2051720" y="3651902"/>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39" name="Title 38"/>
          <p:cNvSpPr>
            <a:spLocks noGrp="1"/>
          </p:cNvSpPr>
          <p:nvPr>
            <p:ph type="title" hasCustomPrompt="1"/>
          </p:nvPr>
        </p:nvSpPr>
        <p:spPr/>
        <p:txBody>
          <a:bodyPr/>
          <a:lstStyle>
            <a:lvl1pPr>
              <a:defRPr/>
            </a:lvl1pPr>
          </a:lstStyle>
          <a:p>
            <a:r>
              <a:rPr lang="en-US" dirty="0"/>
              <a:t>Presentation title</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200" y="4526314"/>
            <a:ext cx="2232251" cy="493708"/>
          </a:xfrm>
          <a:prstGeom prst="rect">
            <a:avLst/>
          </a:prstGeom>
        </p:spPr>
      </p:pic>
    </p:spTree>
    <p:extLst>
      <p:ext uri="{BB962C8B-B14F-4D97-AF65-F5344CB8AC3E}">
        <p14:creationId xmlns:p14="http://schemas.microsoft.com/office/powerpoint/2010/main" val="223977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no head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6867" y="915567"/>
            <a:ext cx="8630266" cy="3600400"/>
          </a:xfrm>
        </p:spPr>
        <p:txBody>
          <a:bodyPr/>
          <a:lstStyle>
            <a:lvl1pPr>
              <a:defRPr/>
            </a:lvl1pPr>
            <a:lvl2pPr>
              <a:defRPr/>
            </a:lvl2pPr>
            <a:lvl3pPr>
              <a:defRPr/>
            </a:lvl3pPr>
            <a:lvl4pPr>
              <a:defRPr/>
            </a:lvl4pPr>
            <a:lvl5pPr>
              <a:defRPr/>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9"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700">
                <a:solidFill>
                  <a:srgbClr val="3F3F3F"/>
                </a:solidFill>
              </a:defRPr>
            </a:lvl1pPr>
          </a:lstStyle>
          <a:p>
            <a:pPr lvl="0"/>
            <a:r>
              <a:rPr lang="en-US" dirty="0"/>
              <a:t>Note</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2646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256867" y="1203159"/>
            <a:ext cx="8630266" cy="3312808"/>
          </a:xfrm>
        </p:spPr>
        <p:txBody>
          <a:bodyPr/>
          <a:lstStyle>
            <a:lvl1pPr>
              <a:defRPr/>
            </a:lvl1pPr>
            <a:lvl2pPr>
              <a:defRPr/>
            </a:lvl2pPr>
            <a:lvl3pPr>
              <a:defRPr/>
            </a:lvl3pPr>
            <a:lvl4pPr>
              <a:defRPr/>
            </a:lvl4pPr>
            <a:lvl5pPr>
              <a:defRPr/>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8"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276525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4" y="4572"/>
            <a:ext cx="9132601" cy="5138928"/>
          </a:xfrm>
          <a:prstGeom prst="rect">
            <a:avLst/>
          </a:prstGeom>
        </p:spPr>
      </p:pic>
      <p:sp>
        <p:nvSpPr>
          <p:cNvPr id="10" name="Espace réservé du texte 25"/>
          <p:cNvSpPr>
            <a:spLocks noGrp="1"/>
          </p:cNvSpPr>
          <p:nvPr>
            <p:ph type="body" sz="quarter" idx="27" hasCustomPrompt="1"/>
          </p:nvPr>
        </p:nvSpPr>
        <p:spPr>
          <a:xfrm>
            <a:off x="2051720" y="1075421"/>
            <a:ext cx="4330699" cy="344201"/>
          </a:xfrm>
        </p:spPr>
        <p:txBody>
          <a:bodyPr/>
          <a:lstStyle>
            <a:lvl1pPr marL="0" indent="0">
              <a:buNone/>
              <a:defRPr sz="2000" u="sng" cap="all" baseline="0">
                <a:solidFill>
                  <a:schemeClr val="tx2"/>
                </a:solidFill>
              </a:defRPr>
            </a:lvl1pPr>
          </a:lstStyle>
          <a:p>
            <a:pPr lvl="0"/>
            <a:r>
              <a:rPr lang="en-US" noProof="0" dirty="0"/>
              <a:t>Agenda or appendices</a:t>
            </a:r>
          </a:p>
        </p:txBody>
      </p:sp>
      <p:sp>
        <p:nvSpPr>
          <p:cNvPr id="11" name="Espace réservé du texte 5"/>
          <p:cNvSpPr>
            <a:spLocks noGrp="1"/>
          </p:cNvSpPr>
          <p:nvPr>
            <p:ph type="body" sz="quarter" idx="11" hasCustomPrompt="1"/>
          </p:nvPr>
        </p:nvSpPr>
        <p:spPr>
          <a:xfrm>
            <a:off x="1691680" y="1707654"/>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18" name="Text Placeholder 2"/>
          <p:cNvSpPr>
            <a:spLocks noGrp="1"/>
          </p:cNvSpPr>
          <p:nvPr>
            <p:ph type="body" sz="quarter" idx="49" hasCustomPrompt="1"/>
          </p:nvPr>
        </p:nvSpPr>
        <p:spPr>
          <a:xfrm>
            <a:off x="2051720" y="1707654"/>
            <a:ext cx="5255388" cy="288000"/>
          </a:xfrm>
        </p:spPr>
        <p:txBody>
          <a:bodyPr tIns="0" rIns="0" bIns="0" anchor="ctr"/>
          <a:lstStyle>
            <a:lvl1pPr marL="0" indent="0">
              <a:buFontTx/>
              <a:buNone/>
              <a:defRPr sz="1200" baseline="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25" name="Espace réservé du texte 5"/>
          <p:cNvSpPr>
            <a:spLocks noGrp="1"/>
          </p:cNvSpPr>
          <p:nvPr>
            <p:ph type="body" sz="quarter" idx="50" hasCustomPrompt="1"/>
          </p:nvPr>
        </p:nvSpPr>
        <p:spPr>
          <a:xfrm>
            <a:off x="1691680" y="2193716"/>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26" name="Text Placeholder 2"/>
          <p:cNvSpPr>
            <a:spLocks noGrp="1"/>
          </p:cNvSpPr>
          <p:nvPr>
            <p:ph type="body" sz="quarter" idx="51" hasCustomPrompt="1"/>
          </p:nvPr>
        </p:nvSpPr>
        <p:spPr>
          <a:xfrm>
            <a:off x="2051720" y="2193716"/>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27" name="Espace réservé du texte 5"/>
          <p:cNvSpPr>
            <a:spLocks noGrp="1"/>
          </p:cNvSpPr>
          <p:nvPr>
            <p:ph type="body" sz="quarter" idx="52" hasCustomPrompt="1"/>
          </p:nvPr>
        </p:nvSpPr>
        <p:spPr>
          <a:xfrm>
            <a:off x="1691680" y="2679778"/>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28" name="Text Placeholder 2"/>
          <p:cNvSpPr>
            <a:spLocks noGrp="1"/>
          </p:cNvSpPr>
          <p:nvPr>
            <p:ph type="body" sz="quarter" idx="53" hasCustomPrompt="1"/>
          </p:nvPr>
        </p:nvSpPr>
        <p:spPr>
          <a:xfrm>
            <a:off x="2051720" y="2679778"/>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29" name="Espace réservé du texte 5"/>
          <p:cNvSpPr>
            <a:spLocks noGrp="1"/>
          </p:cNvSpPr>
          <p:nvPr>
            <p:ph type="body" sz="quarter" idx="54" hasCustomPrompt="1"/>
          </p:nvPr>
        </p:nvSpPr>
        <p:spPr>
          <a:xfrm>
            <a:off x="1691680" y="3165840"/>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30" name="Text Placeholder 2"/>
          <p:cNvSpPr>
            <a:spLocks noGrp="1"/>
          </p:cNvSpPr>
          <p:nvPr>
            <p:ph type="body" sz="quarter" idx="55" hasCustomPrompt="1"/>
          </p:nvPr>
        </p:nvSpPr>
        <p:spPr>
          <a:xfrm>
            <a:off x="2051720" y="3165840"/>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change to current section title</a:t>
            </a:r>
          </a:p>
        </p:txBody>
      </p:sp>
      <p:sp>
        <p:nvSpPr>
          <p:cNvPr id="31" name="Espace réservé du texte 5"/>
          <p:cNvSpPr>
            <a:spLocks noGrp="1"/>
          </p:cNvSpPr>
          <p:nvPr>
            <p:ph type="body" sz="quarter" idx="56" hasCustomPrompt="1"/>
          </p:nvPr>
        </p:nvSpPr>
        <p:spPr>
          <a:xfrm>
            <a:off x="1685548" y="3651902"/>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32" name="Text Placeholder 2"/>
          <p:cNvSpPr>
            <a:spLocks noGrp="1"/>
          </p:cNvSpPr>
          <p:nvPr>
            <p:ph type="body" sz="quarter" idx="57" hasCustomPrompt="1"/>
          </p:nvPr>
        </p:nvSpPr>
        <p:spPr>
          <a:xfrm>
            <a:off x="2051720" y="3651902"/>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change to current section title</a:t>
            </a:r>
          </a:p>
        </p:txBody>
      </p:sp>
      <p:sp>
        <p:nvSpPr>
          <p:cNvPr id="39" name="Title 38"/>
          <p:cNvSpPr>
            <a:spLocks noGrp="1"/>
          </p:cNvSpPr>
          <p:nvPr>
            <p:ph type="title" hasCustomPrompt="1"/>
          </p:nvPr>
        </p:nvSpPr>
        <p:spPr/>
        <p:txBody>
          <a:bodyPr/>
          <a:lstStyle>
            <a:lvl1pPr>
              <a:defRPr/>
            </a:lvl1pPr>
          </a:lstStyle>
          <a:p>
            <a:r>
              <a:rPr lang="en-US" dirty="0"/>
              <a:t>Presentation title</a:t>
            </a:r>
          </a:p>
        </p:txBody>
      </p:sp>
      <p:sp>
        <p:nvSpPr>
          <p:cNvPr id="19" name="Rectangle 18"/>
          <p:cNvSpPr>
            <a:spLocks noChangeAspect="1"/>
          </p:cNvSpPr>
          <p:nvPr userDrawn="1"/>
        </p:nvSpPr>
        <p:spPr>
          <a:xfrm rot="2694492">
            <a:off x="8609933" y="4857278"/>
            <a:ext cx="194400" cy="19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Slide Number Placeholder 5"/>
          <p:cNvSpPr>
            <a:spLocks noGrp="1"/>
          </p:cNvSpPr>
          <p:nvPr>
            <p:ph type="sldNum" sz="quarter" idx="4"/>
          </p:nvPr>
        </p:nvSpPr>
        <p:spPr>
          <a:xfrm>
            <a:off x="8527134" y="4885228"/>
            <a:ext cx="360000" cy="138499"/>
          </a:xfrm>
          <a:prstGeom prst="rect">
            <a:avLst/>
          </a:prstGeom>
        </p:spPr>
        <p:txBody>
          <a:bodyPr vert="horz" lIns="0" tIns="0" rIns="0" bIns="0" rtlCol="0" anchor="ctr"/>
          <a:lstStyle>
            <a:lvl1pPr algn="ctr">
              <a:defRPr sz="900">
                <a:solidFill>
                  <a:schemeClr val="bg1"/>
                </a:solidFill>
              </a:defRPr>
            </a:lvl1pPr>
          </a:lstStyle>
          <a:p>
            <a:fld id="{8EB99C4E-4C2F-4FAC-9585-2BCE7E79DDB0}" type="slidenum">
              <a:rPr lang="en-US" smtClean="0"/>
              <a:pPr/>
              <a:t>‹#›</a:t>
            </a:fld>
            <a:endParaRPr lang="en-US" dirty="0"/>
          </a:p>
        </p:txBody>
      </p:sp>
      <p:pic>
        <p:nvPicPr>
          <p:cNvPr id="21"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r="54014"/>
          <a:stretch/>
        </p:blipFill>
        <p:spPr>
          <a:xfrm>
            <a:off x="187200" y="4690878"/>
            <a:ext cx="1026533" cy="493708"/>
          </a:xfrm>
          <a:prstGeom prst="rect">
            <a:avLst/>
          </a:prstGeom>
        </p:spPr>
      </p:pic>
    </p:spTree>
    <p:extLst>
      <p:ext uri="{BB962C8B-B14F-4D97-AF65-F5344CB8AC3E}">
        <p14:creationId xmlns:p14="http://schemas.microsoft.com/office/powerpoint/2010/main" val="4274541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4" name="Content Placeholder 3"/>
          <p:cNvSpPr>
            <a:spLocks noGrp="1"/>
          </p:cNvSpPr>
          <p:nvPr>
            <p:ph sz="quarter" idx="15" hasCustomPrompt="1"/>
          </p:nvPr>
        </p:nvSpPr>
        <p:spPr>
          <a:xfrm>
            <a:off x="256867" y="1203159"/>
            <a:ext cx="4272902" cy="331280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36000" tIns="36000" rIns="36000" bIns="3600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6" hasCustomPrompt="1"/>
          </p:nvPr>
        </p:nvSpPr>
        <p:spPr>
          <a:xfrm>
            <a:off x="4614232" y="1203159"/>
            <a:ext cx="4272902" cy="331280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36000" tIns="36000" rIns="36000" bIns="3600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7"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8" name="Espace réservé du texte 2"/>
          <p:cNvSpPr>
            <a:spLocks noGrp="1"/>
          </p:cNvSpPr>
          <p:nvPr>
            <p:ph type="body" idx="18"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0" name="Espace réservé du texte 2"/>
          <p:cNvSpPr>
            <a:spLocks noGrp="1"/>
          </p:cNvSpPr>
          <p:nvPr>
            <p:ph type="body" idx="14"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Tree>
    <p:extLst>
      <p:ext uri="{BB962C8B-B14F-4D97-AF65-F5344CB8AC3E}">
        <p14:creationId xmlns:p14="http://schemas.microsoft.com/office/powerpoint/2010/main" val="8024333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4" name="Content Placeholder 3"/>
          <p:cNvSpPr>
            <a:spLocks noGrp="1"/>
          </p:cNvSpPr>
          <p:nvPr>
            <p:ph sz="quarter" idx="15" hasCustomPrompt="1"/>
          </p:nvPr>
        </p:nvSpPr>
        <p:spPr>
          <a:xfrm>
            <a:off x="256867" y="1203159"/>
            <a:ext cx="4272902" cy="3312808"/>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6" hasCustomPrompt="1"/>
          </p:nvPr>
        </p:nvSpPr>
        <p:spPr>
          <a:xfrm>
            <a:off x="4614232" y="1203159"/>
            <a:ext cx="4272902" cy="3312808"/>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7"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8" name="Espace réservé du texte 2"/>
          <p:cNvSpPr>
            <a:spLocks noGrp="1"/>
          </p:cNvSpPr>
          <p:nvPr>
            <p:ph type="body" idx="18"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0" name="Espace réservé du texte 2"/>
          <p:cNvSpPr>
            <a:spLocks noGrp="1"/>
          </p:cNvSpPr>
          <p:nvPr>
            <p:ph type="body" idx="14"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Tree>
    <p:extLst>
      <p:ext uri="{BB962C8B-B14F-4D97-AF65-F5344CB8AC3E}">
        <p14:creationId xmlns:p14="http://schemas.microsoft.com/office/powerpoint/2010/main" val="3868032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igh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6" name="Content Placeholder 5"/>
          <p:cNvSpPr>
            <a:spLocks noGrp="1"/>
          </p:cNvSpPr>
          <p:nvPr>
            <p:ph sz="quarter" idx="16" hasCustomPrompt="1"/>
          </p:nvPr>
        </p:nvSpPr>
        <p:spPr>
          <a:xfrm>
            <a:off x="4614232" y="1203159"/>
            <a:ext cx="4272902" cy="3312808"/>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3723159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Column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427290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6"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705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279703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279703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6" hasCustomPrompt="1"/>
          </p:nvPr>
        </p:nvSpPr>
        <p:spPr>
          <a:xfrm>
            <a:off x="6090102" y="1203159"/>
            <a:ext cx="279703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Espace réservé du texte 2"/>
          <p:cNvSpPr>
            <a:spLocks noGrp="1"/>
          </p:cNvSpPr>
          <p:nvPr>
            <p:ph type="body" idx="17" hasCustomPrompt="1"/>
          </p:nvPr>
        </p:nvSpPr>
        <p:spPr>
          <a:xfrm>
            <a:off x="6090102" y="915567"/>
            <a:ext cx="279703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9" name="Content Placeholder 5"/>
          <p:cNvSpPr>
            <a:spLocks noGrp="1"/>
          </p:cNvSpPr>
          <p:nvPr>
            <p:ph sz="quarter" idx="18" hasCustomPrompt="1"/>
          </p:nvPr>
        </p:nvSpPr>
        <p:spPr>
          <a:xfrm>
            <a:off x="3176450" y="1203159"/>
            <a:ext cx="279703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Espace réservé du texte 2"/>
          <p:cNvSpPr>
            <a:spLocks noGrp="1"/>
          </p:cNvSpPr>
          <p:nvPr>
            <p:ph type="body" idx="19" hasCustomPrompt="1"/>
          </p:nvPr>
        </p:nvSpPr>
        <p:spPr>
          <a:xfrm>
            <a:off x="3176450" y="915567"/>
            <a:ext cx="279703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2" name="Text Placeholder 7"/>
          <p:cNvSpPr>
            <a:spLocks noGrp="1"/>
          </p:cNvSpPr>
          <p:nvPr>
            <p:ph type="body" sz="quarter" idx="20"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986425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8630266"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20"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en-US"/>
              <a:t>Click to edit Master title style</a:t>
            </a:r>
          </a:p>
        </p:txBody>
      </p:sp>
      <p:sp>
        <p:nvSpPr>
          <p:cNvPr id="12" name="Espace réservé du texte 2"/>
          <p:cNvSpPr>
            <a:spLocks noGrp="1"/>
          </p:cNvSpPr>
          <p:nvPr>
            <p:ph type="body" idx="21" hasCustomPrompt="1"/>
          </p:nvPr>
        </p:nvSpPr>
        <p:spPr>
          <a:xfrm>
            <a:off x="256867" y="2740145"/>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3" name="Content Placeholder 3"/>
          <p:cNvSpPr>
            <a:spLocks noGrp="1"/>
          </p:cNvSpPr>
          <p:nvPr>
            <p:ph sz="quarter" idx="22" hasCustomPrompt="1"/>
          </p:nvPr>
        </p:nvSpPr>
        <p:spPr>
          <a:xfrm>
            <a:off x="256867" y="3024573"/>
            <a:ext cx="8630266"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758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20"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en-US"/>
              <a:t>Click to edit Master title style</a:t>
            </a:r>
          </a:p>
        </p:txBody>
      </p:sp>
      <p:sp>
        <p:nvSpPr>
          <p:cNvPr id="12" name="Espace réservé du texte 2"/>
          <p:cNvSpPr>
            <a:spLocks noGrp="1"/>
          </p:cNvSpPr>
          <p:nvPr>
            <p:ph type="body" idx="21" hasCustomPrompt="1"/>
          </p:nvPr>
        </p:nvSpPr>
        <p:spPr>
          <a:xfrm>
            <a:off x="256867" y="2740145"/>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3" name="Content Placeholder 3"/>
          <p:cNvSpPr>
            <a:spLocks noGrp="1"/>
          </p:cNvSpPr>
          <p:nvPr>
            <p:ph sz="quarter" idx="22" hasCustomPrompt="1"/>
          </p:nvPr>
        </p:nvSpPr>
        <p:spPr>
          <a:xfrm>
            <a:off x="256867" y="3024573"/>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Espace réservé du texte 2"/>
          <p:cNvSpPr>
            <a:spLocks noGrp="1"/>
          </p:cNvSpPr>
          <p:nvPr>
            <p:ph type="body" idx="23"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0" name="Content Placeholder 3"/>
          <p:cNvSpPr>
            <a:spLocks noGrp="1"/>
          </p:cNvSpPr>
          <p:nvPr>
            <p:ph sz="quarter" idx="24" hasCustomPrompt="1"/>
          </p:nvPr>
        </p:nvSpPr>
        <p:spPr>
          <a:xfrm>
            <a:off x="4614232" y="1203159"/>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Espace réservé du texte 2"/>
          <p:cNvSpPr>
            <a:spLocks noGrp="1"/>
          </p:cNvSpPr>
          <p:nvPr>
            <p:ph type="body" idx="25" hasCustomPrompt="1"/>
          </p:nvPr>
        </p:nvSpPr>
        <p:spPr>
          <a:xfrm>
            <a:off x="4614232" y="2740145"/>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5" name="Content Placeholder 3"/>
          <p:cNvSpPr>
            <a:spLocks noGrp="1"/>
          </p:cNvSpPr>
          <p:nvPr>
            <p:ph sz="quarter" idx="26" hasCustomPrompt="1"/>
          </p:nvPr>
        </p:nvSpPr>
        <p:spPr>
          <a:xfrm>
            <a:off x="4614232" y="3024573"/>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0003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256867" y="1203159"/>
            <a:ext cx="8630266" cy="1649436"/>
          </a:xfrm>
        </p:spPr>
        <p:txBody>
          <a:bodyPr tIns="0"/>
          <a:lstStyle>
            <a:lvl1pPr marL="180000" indent="-180000">
              <a:defRPr/>
            </a:lvl1pPr>
            <a:lvl2pPr>
              <a:defRPr/>
            </a:lvl2pPr>
            <a:lvl3pPr>
              <a:defRPr/>
            </a:lvl3pPr>
            <a:lvl4pPr>
              <a:defRPr/>
            </a:lvl4pPr>
            <a:lvl5pPr>
              <a:defRPr/>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pic>
        <p:nvPicPr>
          <p:cNvPr id="6"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3" y="2980800"/>
            <a:ext cx="9137093" cy="1504800"/>
          </a:xfrm>
          <a:prstGeom prst="rect">
            <a:avLst/>
          </a:prstGeom>
        </p:spPr>
      </p:pic>
      <p:sp>
        <p:nvSpPr>
          <p:cNvPr id="8" name="Rectangle 7"/>
          <p:cNvSpPr>
            <a:spLocks/>
          </p:cNvSpPr>
          <p:nvPr userDrawn="1"/>
        </p:nvSpPr>
        <p:spPr>
          <a:xfrm>
            <a:off x="1" y="2980800"/>
            <a:ext cx="9144000" cy="1504800"/>
          </a:xfrm>
          <a:prstGeom prst="rect">
            <a:avLst/>
          </a:prstGeom>
          <a:solidFill>
            <a:srgbClr val="006B8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texte 7"/>
          <p:cNvSpPr>
            <a:spLocks noGrp="1"/>
          </p:cNvSpPr>
          <p:nvPr>
            <p:ph type="body" sz="quarter" idx="16" hasCustomPrompt="1"/>
          </p:nvPr>
        </p:nvSpPr>
        <p:spPr>
          <a:xfrm>
            <a:off x="1115616" y="3049099"/>
            <a:ext cx="1367631" cy="1368202"/>
          </a:xfrm>
          <a:blipFill>
            <a:blip r:embed="rId3"/>
            <a:stretch>
              <a:fillRect/>
            </a:stretch>
          </a:blipFill>
        </p:spPr>
        <p:txBody>
          <a:bodyPr anchor="ctr"/>
          <a:lstStyle>
            <a:lvl1pPr marL="0" indent="0">
              <a:buNone/>
              <a:defRPr sz="1000" baseline="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0" name="Espace réservé du texte 7"/>
          <p:cNvSpPr>
            <a:spLocks noGrp="1"/>
          </p:cNvSpPr>
          <p:nvPr>
            <p:ph type="body" sz="quarter" idx="17" hasCustomPrompt="1"/>
          </p:nvPr>
        </p:nvSpPr>
        <p:spPr>
          <a:xfrm>
            <a:off x="2844007" y="3049099"/>
            <a:ext cx="1367631" cy="1368202"/>
          </a:xfrm>
          <a:blipFill>
            <a:blip r:embed="rId3"/>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1" name="Espace réservé du texte 7"/>
          <p:cNvSpPr>
            <a:spLocks noGrp="1"/>
          </p:cNvSpPr>
          <p:nvPr>
            <p:ph type="body" sz="quarter" idx="18" hasCustomPrompt="1"/>
          </p:nvPr>
        </p:nvSpPr>
        <p:spPr>
          <a:xfrm>
            <a:off x="4932363" y="3049099"/>
            <a:ext cx="1367631" cy="1368202"/>
          </a:xfrm>
          <a:blipFill>
            <a:blip r:embed="rId3"/>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2" name="Espace réservé du texte 7"/>
          <p:cNvSpPr>
            <a:spLocks noGrp="1"/>
          </p:cNvSpPr>
          <p:nvPr>
            <p:ph type="body" sz="quarter" idx="19" hasCustomPrompt="1"/>
          </p:nvPr>
        </p:nvSpPr>
        <p:spPr>
          <a:xfrm>
            <a:off x="6948488" y="3049099"/>
            <a:ext cx="1367631" cy="1368202"/>
          </a:xfrm>
          <a:blipFill>
            <a:blip r:embed="rId3"/>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4"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3565765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figures - no image">
    <p:spTree>
      <p:nvGrpSpPr>
        <p:cNvPr id="1" name=""/>
        <p:cNvGrpSpPr/>
        <p:nvPr/>
      </p:nvGrpSpPr>
      <p:grpSpPr>
        <a:xfrm>
          <a:off x="0" y="0"/>
          <a:ext cx="0" cy="0"/>
          <a:chOff x="0" y="0"/>
          <a:chExt cx="0" cy="0"/>
        </a:xfrm>
      </p:grpSpPr>
      <p:sp>
        <p:nvSpPr>
          <p:cNvPr id="13" name="Rectangle 12"/>
          <p:cNvSpPr>
            <a:spLocks/>
          </p:cNvSpPr>
          <p:nvPr userDrawn="1"/>
        </p:nvSpPr>
        <p:spPr>
          <a:xfrm>
            <a:off x="1" y="2980800"/>
            <a:ext cx="9144000" cy="1504800"/>
          </a:xfrm>
          <a:prstGeom prst="rect">
            <a:avLst/>
          </a:prstGeom>
          <a:solidFill>
            <a:srgbClr val="006B8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256867" y="1203159"/>
            <a:ext cx="8630266" cy="1649436"/>
          </a:xfrm>
        </p:spPr>
        <p:txBody>
          <a:bodyPr tIns="0"/>
          <a:lstStyle>
            <a:lvl1pPr>
              <a:defRPr/>
            </a:lvl1pPr>
            <a:lvl2pPr>
              <a:defRPr/>
            </a:lvl2pPr>
            <a:lvl3pPr>
              <a:defRPr/>
            </a:lvl3pPr>
            <a:lvl4pPr>
              <a:defRPr/>
            </a:lvl4pPr>
            <a:lvl5pPr>
              <a:defRPr/>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9" name="Espace réservé du texte 7"/>
          <p:cNvSpPr>
            <a:spLocks noGrp="1"/>
          </p:cNvSpPr>
          <p:nvPr>
            <p:ph type="body" sz="quarter" idx="16" hasCustomPrompt="1"/>
          </p:nvPr>
        </p:nvSpPr>
        <p:spPr>
          <a:xfrm>
            <a:off x="1115616" y="3049099"/>
            <a:ext cx="1367631" cy="1368202"/>
          </a:xfrm>
          <a:blipFill>
            <a:blip r:embed="rId2"/>
            <a:stretch>
              <a:fillRect/>
            </a:stretch>
          </a:blipFill>
        </p:spPr>
        <p:txBody>
          <a:bodyPr anchor="ctr"/>
          <a:lstStyle>
            <a:lvl1pPr marL="0" indent="0">
              <a:buNone/>
              <a:defRPr sz="1000" baseline="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0" name="Espace réservé du texte 7"/>
          <p:cNvSpPr>
            <a:spLocks noGrp="1"/>
          </p:cNvSpPr>
          <p:nvPr>
            <p:ph type="body" sz="quarter" idx="17" hasCustomPrompt="1"/>
          </p:nvPr>
        </p:nvSpPr>
        <p:spPr>
          <a:xfrm>
            <a:off x="2844007" y="3049099"/>
            <a:ext cx="1367631" cy="1368202"/>
          </a:xfrm>
          <a:blipFill>
            <a:blip r:embed="rId2"/>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1" name="Espace réservé du texte 7"/>
          <p:cNvSpPr>
            <a:spLocks noGrp="1"/>
          </p:cNvSpPr>
          <p:nvPr>
            <p:ph type="body" sz="quarter" idx="18" hasCustomPrompt="1"/>
          </p:nvPr>
        </p:nvSpPr>
        <p:spPr>
          <a:xfrm>
            <a:off x="4932363" y="3049099"/>
            <a:ext cx="1367631" cy="1368202"/>
          </a:xfrm>
          <a:blipFill>
            <a:blip r:embed="rId2"/>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2" name="Espace réservé du texte 7"/>
          <p:cNvSpPr>
            <a:spLocks noGrp="1"/>
          </p:cNvSpPr>
          <p:nvPr>
            <p:ph type="body" sz="quarter" idx="19" hasCustomPrompt="1"/>
          </p:nvPr>
        </p:nvSpPr>
        <p:spPr>
          <a:xfrm>
            <a:off x="6948488" y="3049099"/>
            <a:ext cx="1367631" cy="1368202"/>
          </a:xfrm>
          <a:blipFill>
            <a:blip r:embed="rId2"/>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5"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1864050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2815414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no head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6867" y="915567"/>
            <a:ext cx="8630266" cy="3600400"/>
          </a:xfrm>
        </p:spPr>
        <p:txBody>
          <a:bodyPr/>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9"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700">
                <a:solidFill>
                  <a:srgbClr val="3F3F3F"/>
                </a:solidFill>
              </a:defRPr>
            </a:lvl1pPr>
          </a:lstStyle>
          <a:p>
            <a:pPr lvl="0"/>
            <a:r>
              <a:rPr lang="en-US" dirty="0"/>
              <a:t>Note</a:t>
            </a:r>
          </a:p>
        </p:txBody>
      </p:sp>
      <p:sp>
        <p:nvSpPr>
          <p:cNvPr id="4" name="Title 3"/>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6666490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3719" y="0"/>
            <a:ext cx="9136561" cy="5143500"/>
          </a:xfrm>
          <a:prstGeom prst="rect">
            <a:avLst/>
          </a:prstGeom>
        </p:spPr>
      </p:pic>
      <p:sp>
        <p:nvSpPr>
          <p:cNvPr id="12" name="Picture Placeholder 7"/>
          <p:cNvSpPr>
            <a:spLocks noGrp="1"/>
          </p:cNvSpPr>
          <p:nvPr>
            <p:ph type="pic" sz="quarter" idx="13" hasCustomPrompt="1"/>
          </p:nvPr>
        </p:nvSpPr>
        <p:spPr>
          <a:xfrm>
            <a:off x="255600" y="0"/>
            <a:ext cx="8604000" cy="4417200"/>
          </a:xfrm>
          <a:solidFill>
            <a:schemeClr val="bg1">
              <a:lumMod val="85000"/>
            </a:schemeClr>
          </a:solidFill>
        </p:spPr>
        <p:txBody>
          <a:bodyPr anchor="t"/>
          <a:lstStyle>
            <a:lvl1pPr marL="0" indent="0" algn="ctr">
              <a:buNone/>
              <a:defRPr sz="3200"/>
            </a:lvl1pPr>
          </a:lstStyle>
          <a:p>
            <a:r>
              <a:rPr lang="en-US" dirty="0"/>
              <a:t>Create your own cover page </a:t>
            </a:r>
            <a:endParaRPr lang="fr-FR" dirty="0"/>
          </a:p>
        </p:txBody>
      </p:sp>
      <p:sp>
        <p:nvSpPr>
          <p:cNvPr id="21" name="Text Placeholder 20"/>
          <p:cNvSpPr>
            <a:spLocks noGrp="1"/>
          </p:cNvSpPr>
          <p:nvPr>
            <p:ph type="body" sz="quarter" idx="10" hasCustomPrompt="1"/>
          </p:nvPr>
        </p:nvSpPr>
        <p:spPr>
          <a:xfrm>
            <a:off x="2699936" y="1404000"/>
            <a:ext cx="3744128" cy="461665"/>
          </a:xfrm>
        </p:spPr>
        <p:txBody>
          <a:bodyPr/>
          <a:lstStyle>
            <a:lvl1pPr marL="0" indent="0" algn="ctr">
              <a:buNone/>
              <a:defRPr>
                <a:solidFill>
                  <a:schemeClr val="bg1"/>
                </a:solidFill>
              </a:defRPr>
            </a:lvl1pPr>
          </a:lstStyle>
          <a:p>
            <a:pPr lvl="0"/>
            <a:r>
              <a:rPr lang="en-US" dirty="0"/>
              <a:t>Event/Date</a:t>
            </a:r>
          </a:p>
        </p:txBody>
      </p:sp>
      <p:sp>
        <p:nvSpPr>
          <p:cNvPr id="22" name="Text Placeholder 20"/>
          <p:cNvSpPr>
            <a:spLocks noGrp="1"/>
          </p:cNvSpPr>
          <p:nvPr>
            <p:ph type="body" sz="quarter" idx="11" hasCustomPrompt="1"/>
          </p:nvPr>
        </p:nvSpPr>
        <p:spPr>
          <a:xfrm>
            <a:off x="1548000" y="2286909"/>
            <a:ext cx="6048000" cy="861774"/>
          </a:xfrm>
        </p:spPr>
        <p:txBody>
          <a:bodyPr/>
          <a:lstStyle>
            <a:lvl1pPr marL="0" indent="0" algn="ctr">
              <a:buNone/>
              <a:defRPr sz="2500" b="1">
                <a:solidFill>
                  <a:schemeClr val="bg1"/>
                </a:solidFill>
              </a:defRPr>
            </a:lvl1pPr>
          </a:lstStyle>
          <a:p>
            <a:pPr lvl="0"/>
            <a:r>
              <a:rPr lang="en-US" dirty="0"/>
              <a:t>Presentation title</a:t>
            </a:r>
          </a:p>
        </p:txBody>
      </p:sp>
      <p:sp>
        <p:nvSpPr>
          <p:cNvPr id="23" name="Text Placeholder 20"/>
          <p:cNvSpPr>
            <a:spLocks noGrp="1"/>
          </p:cNvSpPr>
          <p:nvPr>
            <p:ph type="body" sz="quarter" idx="12" hasCustomPrompt="1"/>
          </p:nvPr>
        </p:nvSpPr>
        <p:spPr>
          <a:xfrm>
            <a:off x="3132000" y="3738587"/>
            <a:ext cx="2880000" cy="522000"/>
          </a:xfrm>
        </p:spPr>
        <p:txBody>
          <a:bodyPr/>
          <a:lstStyle>
            <a:lvl1pPr marL="0" indent="0" algn="ctr">
              <a:buNone/>
              <a:defRPr b="1">
                <a:solidFill>
                  <a:schemeClr val="bg1"/>
                </a:solidFill>
              </a:defRPr>
            </a:lvl1pPr>
          </a:lstStyle>
          <a:p>
            <a:pPr lvl="0"/>
            <a:r>
              <a:rPr lang="en-US" dirty="0"/>
              <a:t>Speaker</a:t>
            </a:r>
          </a:p>
        </p:txBody>
      </p:sp>
      <p:pic>
        <p:nvPicPr>
          <p:cNvPr id="41" name="Picture 4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200" y="4526314"/>
            <a:ext cx="2232252" cy="493708"/>
          </a:xfrm>
          <a:prstGeom prst="rect">
            <a:avLst/>
          </a:prstGeom>
        </p:spPr>
      </p:pic>
    </p:spTree>
    <p:extLst>
      <p:ext uri="{BB962C8B-B14F-4D97-AF65-F5344CB8AC3E}">
        <p14:creationId xmlns:p14="http://schemas.microsoft.com/office/powerpoint/2010/main" val="2669343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4" y="4572"/>
            <a:ext cx="9132601" cy="5138928"/>
          </a:xfrm>
          <a:prstGeom prst="rect">
            <a:avLst/>
          </a:prstGeom>
        </p:spPr>
      </p:pic>
      <p:sp>
        <p:nvSpPr>
          <p:cNvPr id="6" name="Rectangle 5"/>
          <p:cNvSpPr>
            <a:spLocks noChangeAspect="1"/>
          </p:cNvSpPr>
          <p:nvPr userDrawn="1"/>
        </p:nvSpPr>
        <p:spPr>
          <a:xfrm rot="2694492">
            <a:off x="8609933" y="4701956"/>
            <a:ext cx="194400" cy="19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10" name="Espace réservé du texte 25"/>
          <p:cNvSpPr>
            <a:spLocks noGrp="1"/>
          </p:cNvSpPr>
          <p:nvPr>
            <p:ph type="body" sz="quarter" idx="27" hasCustomPrompt="1"/>
          </p:nvPr>
        </p:nvSpPr>
        <p:spPr>
          <a:xfrm>
            <a:off x="2051720" y="1075421"/>
            <a:ext cx="4330699" cy="344201"/>
          </a:xfrm>
        </p:spPr>
        <p:txBody>
          <a:bodyPr/>
          <a:lstStyle>
            <a:lvl1pPr marL="0" indent="0">
              <a:buNone/>
              <a:defRPr sz="2000" u="sng" cap="all" baseline="0">
                <a:solidFill>
                  <a:schemeClr val="tx2"/>
                </a:solidFill>
              </a:defRPr>
            </a:lvl1pPr>
          </a:lstStyle>
          <a:p>
            <a:pPr lvl="0"/>
            <a:r>
              <a:rPr lang="en-US" noProof="0" dirty="0"/>
              <a:t>Agenda or appendices</a:t>
            </a:r>
          </a:p>
        </p:txBody>
      </p:sp>
      <p:sp>
        <p:nvSpPr>
          <p:cNvPr id="11" name="Espace réservé du texte 5"/>
          <p:cNvSpPr>
            <a:spLocks noGrp="1"/>
          </p:cNvSpPr>
          <p:nvPr>
            <p:ph type="body" sz="quarter" idx="11" hasCustomPrompt="1"/>
          </p:nvPr>
        </p:nvSpPr>
        <p:spPr>
          <a:xfrm>
            <a:off x="1691680" y="1707654"/>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18" name="Text Placeholder 2"/>
          <p:cNvSpPr>
            <a:spLocks noGrp="1"/>
          </p:cNvSpPr>
          <p:nvPr>
            <p:ph type="body" sz="quarter" idx="49" hasCustomPrompt="1"/>
          </p:nvPr>
        </p:nvSpPr>
        <p:spPr>
          <a:xfrm>
            <a:off x="2051720" y="1707654"/>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25" name="Espace réservé du texte 5"/>
          <p:cNvSpPr>
            <a:spLocks noGrp="1"/>
          </p:cNvSpPr>
          <p:nvPr>
            <p:ph type="body" sz="quarter" idx="50" hasCustomPrompt="1"/>
          </p:nvPr>
        </p:nvSpPr>
        <p:spPr>
          <a:xfrm>
            <a:off x="1691680" y="2193716"/>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26" name="Text Placeholder 2"/>
          <p:cNvSpPr>
            <a:spLocks noGrp="1"/>
          </p:cNvSpPr>
          <p:nvPr>
            <p:ph type="body" sz="quarter" idx="51" hasCustomPrompt="1"/>
          </p:nvPr>
        </p:nvSpPr>
        <p:spPr>
          <a:xfrm>
            <a:off x="2051720" y="2193716"/>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27" name="Espace réservé du texte 5"/>
          <p:cNvSpPr>
            <a:spLocks noGrp="1"/>
          </p:cNvSpPr>
          <p:nvPr>
            <p:ph type="body" sz="quarter" idx="52" hasCustomPrompt="1"/>
          </p:nvPr>
        </p:nvSpPr>
        <p:spPr>
          <a:xfrm>
            <a:off x="1691680" y="2679778"/>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28" name="Text Placeholder 2"/>
          <p:cNvSpPr>
            <a:spLocks noGrp="1"/>
          </p:cNvSpPr>
          <p:nvPr>
            <p:ph type="body" sz="quarter" idx="53" hasCustomPrompt="1"/>
          </p:nvPr>
        </p:nvSpPr>
        <p:spPr>
          <a:xfrm>
            <a:off x="2051720" y="2679778"/>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29" name="Espace réservé du texte 5"/>
          <p:cNvSpPr>
            <a:spLocks noGrp="1"/>
          </p:cNvSpPr>
          <p:nvPr>
            <p:ph type="body" sz="quarter" idx="54" hasCustomPrompt="1"/>
          </p:nvPr>
        </p:nvSpPr>
        <p:spPr>
          <a:xfrm>
            <a:off x="1691680" y="3165840"/>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30" name="Text Placeholder 2"/>
          <p:cNvSpPr>
            <a:spLocks noGrp="1"/>
          </p:cNvSpPr>
          <p:nvPr>
            <p:ph type="body" sz="quarter" idx="55" hasCustomPrompt="1"/>
          </p:nvPr>
        </p:nvSpPr>
        <p:spPr>
          <a:xfrm>
            <a:off x="2051720" y="3165840"/>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31" name="Espace réservé du texte 5"/>
          <p:cNvSpPr>
            <a:spLocks noGrp="1"/>
          </p:cNvSpPr>
          <p:nvPr>
            <p:ph type="body" sz="quarter" idx="56" hasCustomPrompt="1"/>
          </p:nvPr>
        </p:nvSpPr>
        <p:spPr>
          <a:xfrm>
            <a:off x="1685548" y="3651902"/>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32" name="Text Placeholder 2"/>
          <p:cNvSpPr>
            <a:spLocks noGrp="1"/>
          </p:cNvSpPr>
          <p:nvPr>
            <p:ph type="body" sz="quarter" idx="57" hasCustomPrompt="1"/>
          </p:nvPr>
        </p:nvSpPr>
        <p:spPr>
          <a:xfrm>
            <a:off x="2051720" y="3651902"/>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39" name="Title 38"/>
          <p:cNvSpPr>
            <a:spLocks noGrp="1"/>
          </p:cNvSpPr>
          <p:nvPr>
            <p:ph type="title" hasCustomPrompt="1"/>
          </p:nvPr>
        </p:nvSpPr>
        <p:spPr/>
        <p:txBody>
          <a:bodyPr/>
          <a:lstStyle>
            <a:lvl1pPr>
              <a:defRPr/>
            </a:lvl1pPr>
          </a:lstStyle>
          <a:p>
            <a:r>
              <a:rPr lang="en-US" dirty="0"/>
              <a:t>Presentation title</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200" y="4526314"/>
            <a:ext cx="2232252" cy="493708"/>
          </a:xfrm>
          <a:prstGeom prst="rect">
            <a:avLst/>
          </a:prstGeom>
        </p:spPr>
      </p:pic>
    </p:spTree>
    <p:extLst>
      <p:ext uri="{BB962C8B-B14F-4D97-AF65-F5344CB8AC3E}">
        <p14:creationId xmlns:p14="http://schemas.microsoft.com/office/powerpoint/2010/main" val="29513300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 no head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6867" y="915567"/>
            <a:ext cx="8630266" cy="3600400"/>
          </a:xfrm>
        </p:spPr>
        <p:txBody>
          <a:bodyPr/>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9"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700">
                <a:solidFill>
                  <a:srgbClr val="3F3F3F"/>
                </a:solidFill>
              </a:defRPr>
            </a:lvl1pPr>
          </a:lstStyle>
          <a:p>
            <a:pPr lvl="0"/>
            <a:r>
              <a:rPr lang="en-US" dirty="0"/>
              <a:t>Note</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20167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256867" y="1203159"/>
            <a:ext cx="8630266" cy="3312808"/>
          </a:xfrm>
        </p:spPr>
        <p:txBody>
          <a:bodyPr/>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8"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2605978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s -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4" name="Content Placeholder 3"/>
          <p:cNvSpPr>
            <a:spLocks noGrp="1"/>
          </p:cNvSpPr>
          <p:nvPr>
            <p:ph sz="quarter" idx="15" hasCustomPrompt="1"/>
          </p:nvPr>
        </p:nvSpPr>
        <p:spPr>
          <a:xfrm>
            <a:off x="256867" y="1203159"/>
            <a:ext cx="4272902" cy="331280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36000" tIns="36000" rIns="36000" bIns="3600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indent="-180000">
              <a:defRPr lang="en-US" smtClean="0"/>
            </a:lvl2pPr>
            <a:lvl3pPr indent="-180000">
              <a:defRPr lang="en-US" smtClean="0"/>
            </a:lvl3pPr>
            <a:lvl4pPr indent="-180000">
              <a:defRPr lang="en-US" smtClean="0"/>
            </a:lvl4pPr>
            <a:lvl5pPr indent="-180000">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6" hasCustomPrompt="1"/>
          </p:nvPr>
        </p:nvSpPr>
        <p:spPr>
          <a:xfrm>
            <a:off x="4614232" y="1203159"/>
            <a:ext cx="4272902" cy="331280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36000" tIns="36000" rIns="0" bIns="0" rtlCol="0">
            <a:noAutofit/>
          </a:bodyPr>
          <a:lstStyle>
            <a:lvl1pPr marL="136800" marR="0" indent="-1368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7"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8" name="Espace réservé du texte 2"/>
          <p:cNvSpPr>
            <a:spLocks noGrp="1"/>
          </p:cNvSpPr>
          <p:nvPr>
            <p:ph type="body" idx="18"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0" name="Espace réservé du texte 2"/>
          <p:cNvSpPr>
            <a:spLocks noGrp="1"/>
          </p:cNvSpPr>
          <p:nvPr>
            <p:ph type="body" idx="14"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Tree>
    <p:extLst>
      <p:ext uri="{BB962C8B-B14F-4D97-AF65-F5344CB8AC3E}">
        <p14:creationId xmlns:p14="http://schemas.microsoft.com/office/powerpoint/2010/main" val="3442080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4" name="Content Placeholder 3"/>
          <p:cNvSpPr>
            <a:spLocks noGrp="1"/>
          </p:cNvSpPr>
          <p:nvPr>
            <p:ph sz="quarter" idx="15" hasCustomPrompt="1"/>
          </p:nvPr>
        </p:nvSpPr>
        <p:spPr>
          <a:xfrm>
            <a:off x="256867" y="1203159"/>
            <a:ext cx="4272902" cy="3312808"/>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6" hasCustomPrompt="1"/>
          </p:nvPr>
        </p:nvSpPr>
        <p:spPr>
          <a:xfrm>
            <a:off x="4614232" y="1203159"/>
            <a:ext cx="4272902" cy="3312808"/>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7"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8" name="Espace réservé du texte 2"/>
          <p:cNvSpPr>
            <a:spLocks noGrp="1"/>
          </p:cNvSpPr>
          <p:nvPr>
            <p:ph type="body" idx="18"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0" name="Espace réservé du texte 2"/>
          <p:cNvSpPr>
            <a:spLocks noGrp="1"/>
          </p:cNvSpPr>
          <p:nvPr>
            <p:ph type="body" idx="14"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Tree>
    <p:extLst>
      <p:ext uri="{BB962C8B-B14F-4D97-AF65-F5344CB8AC3E}">
        <p14:creationId xmlns:p14="http://schemas.microsoft.com/office/powerpoint/2010/main" val="1240039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igh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6" name="Content Placeholder 5"/>
          <p:cNvSpPr>
            <a:spLocks noGrp="1"/>
          </p:cNvSpPr>
          <p:nvPr>
            <p:ph sz="quarter" idx="16" hasCustomPrompt="1"/>
          </p:nvPr>
        </p:nvSpPr>
        <p:spPr>
          <a:xfrm>
            <a:off x="4614232" y="1203159"/>
            <a:ext cx="4272902" cy="3312808"/>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1409892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 Column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427290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6"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74639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279703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279703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6" hasCustomPrompt="1"/>
          </p:nvPr>
        </p:nvSpPr>
        <p:spPr>
          <a:xfrm>
            <a:off x="6090102" y="1203159"/>
            <a:ext cx="279703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Espace réservé du texte 2"/>
          <p:cNvSpPr>
            <a:spLocks noGrp="1"/>
          </p:cNvSpPr>
          <p:nvPr>
            <p:ph type="body" idx="17" hasCustomPrompt="1"/>
          </p:nvPr>
        </p:nvSpPr>
        <p:spPr>
          <a:xfrm>
            <a:off x="6090102" y="915567"/>
            <a:ext cx="279703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9" name="Content Placeholder 5"/>
          <p:cNvSpPr>
            <a:spLocks noGrp="1"/>
          </p:cNvSpPr>
          <p:nvPr>
            <p:ph sz="quarter" idx="18" hasCustomPrompt="1"/>
          </p:nvPr>
        </p:nvSpPr>
        <p:spPr>
          <a:xfrm>
            <a:off x="3176450" y="1203159"/>
            <a:ext cx="279703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Espace réservé du texte 2"/>
          <p:cNvSpPr>
            <a:spLocks noGrp="1"/>
          </p:cNvSpPr>
          <p:nvPr>
            <p:ph type="body" idx="19" hasCustomPrompt="1"/>
          </p:nvPr>
        </p:nvSpPr>
        <p:spPr>
          <a:xfrm>
            <a:off x="3176450" y="915567"/>
            <a:ext cx="279703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2" name="Text Placeholder 7"/>
          <p:cNvSpPr>
            <a:spLocks noGrp="1"/>
          </p:cNvSpPr>
          <p:nvPr>
            <p:ph type="body" sz="quarter" idx="20"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42551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8630266"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20"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en-US"/>
              <a:t>Click to edit Master title style</a:t>
            </a:r>
          </a:p>
        </p:txBody>
      </p:sp>
      <p:sp>
        <p:nvSpPr>
          <p:cNvPr id="12" name="Espace réservé du texte 2"/>
          <p:cNvSpPr>
            <a:spLocks noGrp="1"/>
          </p:cNvSpPr>
          <p:nvPr>
            <p:ph type="body" idx="21" hasCustomPrompt="1"/>
          </p:nvPr>
        </p:nvSpPr>
        <p:spPr>
          <a:xfrm>
            <a:off x="256867" y="2740145"/>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3" name="Content Placeholder 3"/>
          <p:cNvSpPr>
            <a:spLocks noGrp="1"/>
          </p:cNvSpPr>
          <p:nvPr>
            <p:ph sz="quarter" idx="22" hasCustomPrompt="1"/>
          </p:nvPr>
        </p:nvSpPr>
        <p:spPr>
          <a:xfrm>
            <a:off x="256867" y="3024573"/>
            <a:ext cx="8630266"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2428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hasCustomPrompt="1"/>
          </p:nvPr>
        </p:nvSpPr>
        <p:spPr>
          <a:xfrm>
            <a:off x="256867" y="1203159"/>
            <a:ext cx="8630266" cy="3312808"/>
          </a:xfrm>
        </p:spPr>
        <p:txBody>
          <a:bodyPr/>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8"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3962775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20"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en-US"/>
              <a:t>Click to edit Master title style</a:t>
            </a:r>
          </a:p>
        </p:txBody>
      </p:sp>
      <p:sp>
        <p:nvSpPr>
          <p:cNvPr id="12" name="Espace réservé du texte 2"/>
          <p:cNvSpPr>
            <a:spLocks noGrp="1"/>
          </p:cNvSpPr>
          <p:nvPr>
            <p:ph type="body" idx="21" hasCustomPrompt="1"/>
          </p:nvPr>
        </p:nvSpPr>
        <p:spPr>
          <a:xfrm>
            <a:off x="256867" y="2740145"/>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3" name="Content Placeholder 3"/>
          <p:cNvSpPr>
            <a:spLocks noGrp="1"/>
          </p:cNvSpPr>
          <p:nvPr>
            <p:ph sz="quarter" idx="22" hasCustomPrompt="1"/>
          </p:nvPr>
        </p:nvSpPr>
        <p:spPr>
          <a:xfrm>
            <a:off x="256867" y="3024573"/>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Espace réservé du texte 2"/>
          <p:cNvSpPr>
            <a:spLocks noGrp="1"/>
          </p:cNvSpPr>
          <p:nvPr>
            <p:ph type="body" idx="23"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0" name="Content Placeholder 3"/>
          <p:cNvSpPr>
            <a:spLocks noGrp="1"/>
          </p:cNvSpPr>
          <p:nvPr>
            <p:ph sz="quarter" idx="24" hasCustomPrompt="1"/>
          </p:nvPr>
        </p:nvSpPr>
        <p:spPr>
          <a:xfrm>
            <a:off x="4614232" y="1203159"/>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Espace réservé du texte 2"/>
          <p:cNvSpPr>
            <a:spLocks noGrp="1"/>
          </p:cNvSpPr>
          <p:nvPr>
            <p:ph type="body" idx="25" hasCustomPrompt="1"/>
          </p:nvPr>
        </p:nvSpPr>
        <p:spPr>
          <a:xfrm>
            <a:off x="4614232" y="2740145"/>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5" name="Content Placeholder 3"/>
          <p:cNvSpPr>
            <a:spLocks noGrp="1"/>
          </p:cNvSpPr>
          <p:nvPr>
            <p:ph sz="quarter" idx="26" hasCustomPrompt="1"/>
          </p:nvPr>
        </p:nvSpPr>
        <p:spPr>
          <a:xfrm>
            <a:off x="4614232" y="3024573"/>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7175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256867" y="1203159"/>
            <a:ext cx="8630266" cy="1649436"/>
          </a:xfrm>
        </p:spPr>
        <p:txBody>
          <a:bodyPr tIns="0"/>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pic>
        <p:nvPicPr>
          <p:cNvPr id="6"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3" y="2980800"/>
            <a:ext cx="9137093" cy="1504800"/>
          </a:xfrm>
          <a:prstGeom prst="rect">
            <a:avLst/>
          </a:prstGeom>
        </p:spPr>
      </p:pic>
      <p:sp>
        <p:nvSpPr>
          <p:cNvPr id="8" name="Rectangle 7"/>
          <p:cNvSpPr>
            <a:spLocks/>
          </p:cNvSpPr>
          <p:nvPr userDrawn="1"/>
        </p:nvSpPr>
        <p:spPr>
          <a:xfrm>
            <a:off x="1" y="2980800"/>
            <a:ext cx="9144000" cy="1504800"/>
          </a:xfrm>
          <a:prstGeom prst="rect">
            <a:avLst/>
          </a:prstGeom>
          <a:solidFill>
            <a:srgbClr val="006B8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texte 7"/>
          <p:cNvSpPr>
            <a:spLocks noGrp="1"/>
          </p:cNvSpPr>
          <p:nvPr>
            <p:ph type="body" sz="quarter" idx="16" hasCustomPrompt="1"/>
          </p:nvPr>
        </p:nvSpPr>
        <p:spPr>
          <a:xfrm>
            <a:off x="1115616" y="3049099"/>
            <a:ext cx="1367631" cy="1368202"/>
          </a:xfrm>
          <a:blipFill>
            <a:blip r:embed="rId3"/>
            <a:stretch>
              <a:fillRect/>
            </a:stretch>
          </a:blipFill>
        </p:spPr>
        <p:txBody>
          <a:bodyPr anchor="ctr"/>
          <a:lstStyle>
            <a:lvl1pPr marL="0" indent="0">
              <a:buNone/>
              <a:defRPr sz="1000" baseline="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0" name="Espace réservé du texte 7"/>
          <p:cNvSpPr>
            <a:spLocks noGrp="1"/>
          </p:cNvSpPr>
          <p:nvPr>
            <p:ph type="body" sz="quarter" idx="17" hasCustomPrompt="1"/>
          </p:nvPr>
        </p:nvSpPr>
        <p:spPr>
          <a:xfrm>
            <a:off x="2844007" y="3049099"/>
            <a:ext cx="1367631" cy="1368202"/>
          </a:xfrm>
          <a:blipFill>
            <a:blip r:embed="rId3"/>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1" name="Espace réservé du texte 7"/>
          <p:cNvSpPr>
            <a:spLocks noGrp="1"/>
          </p:cNvSpPr>
          <p:nvPr>
            <p:ph type="body" sz="quarter" idx="18" hasCustomPrompt="1"/>
          </p:nvPr>
        </p:nvSpPr>
        <p:spPr>
          <a:xfrm>
            <a:off x="4932363" y="3049099"/>
            <a:ext cx="1367631" cy="1368202"/>
          </a:xfrm>
          <a:blipFill>
            <a:blip r:embed="rId3"/>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2" name="Espace réservé du texte 7"/>
          <p:cNvSpPr>
            <a:spLocks noGrp="1"/>
          </p:cNvSpPr>
          <p:nvPr>
            <p:ph type="body" sz="quarter" idx="19" hasCustomPrompt="1"/>
          </p:nvPr>
        </p:nvSpPr>
        <p:spPr>
          <a:xfrm>
            <a:off x="6948488" y="3049099"/>
            <a:ext cx="1367631" cy="1368202"/>
          </a:xfrm>
          <a:blipFill>
            <a:blip r:embed="rId3"/>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4"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534171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 figures - no image">
    <p:spTree>
      <p:nvGrpSpPr>
        <p:cNvPr id="1" name=""/>
        <p:cNvGrpSpPr/>
        <p:nvPr/>
      </p:nvGrpSpPr>
      <p:grpSpPr>
        <a:xfrm>
          <a:off x="0" y="0"/>
          <a:ext cx="0" cy="0"/>
          <a:chOff x="0" y="0"/>
          <a:chExt cx="0" cy="0"/>
        </a:xfrm>
      </p:grpSpPr>
      <p:sp>
        <p:nvSpPr>
          <p:cNvPr id="13" name="Rectangle 12"/>
          <p:cNvSpPr>
            <a:spLocks/>
          </p:cNvSpPr>
          <p:nvPr userDrawn="1"/>
        </p:nvSpPr>
        <p:spPr>
          <a:xfrm>
            <a:off x="1" y="2980800"/>
            <a:ext cx="9144000" cy="1504800"/>
          </a:xfrm>
          <a:prstGeom prst="rect">
            <a:avLst/>
          </a:prstGeom>
          <a:solidFill>
            <a:srgbClr val="006B8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256867" y="1203159"/>
            <a:ext cx="8630266" cy="1649436"/>
          </a:xfrm>
        </p:spPr>
        <p:txBody>
          <a:bodyPr tIns="0"/>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9" name="Espace réservé du texte 7"/>
          <p:cNvSpPr>
            <a:spLocks noGrp="1"/>
          </p:cNvSpPr>
          <p:nvPr>
            <p:ph type="body" sz="quarter" idx="16" hasCustomPrompt="1"/>
          </p:nvPr>
        </p:nvSpPr>
        <p:spPr>
          <a:xfrm>
            <a:off x="1115616" y="3049099"/>
            <a:ext cx="1367631" cy="1368202"/>
          </a:xfrm>
          <a:blipFill>
            <a:blip r:embed="rId2"/>
            <a:stretch>
              <a:fillRect/>
            </a:stretch>
          </a:blipFill>
        </p:spPr>
        <p:txBody>
          <a:bodyPr anchor="ctr"/>
          <a:lstStyle>
            <a:lvl1pPr marL="0" indent="0">
              <a:buNone/>
              <a:defRPr sz="1000" baseline="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0" name="Espace réservé du texte 7"/>
          <p:cNvSpPr>
            <a:spLocks noGrp="1"/>
          </p:cNvSpPr>
          <p:nvPr>
            <p:ph type="body" sz="quarter" idx="17" hasCustomPrompt="1"/>
          </p:nvPr>
        </p:nvSpPr>
        <p:spPr>
          <a:xfrm>
            <a:off x="2844007" y="3049099"/>
            <a:ext cx="1367631" cy="1368202"/>
          </a:xfrm>
          <a:blipFill>
            <a:blip r:embed="rId2"/>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1" name="Espace réservé du texte 7"/>
          <p:cNvSpPr>
            <a:spLocks noGrp="1"/>
          </p:cNvSpPr>
          <p:nvPr>
            <p:ph type="body" sz="quarter" idx="18" hasCustomPrompt="1"/>
          </p:nvPr>
        </p:nvSpPr>
        <p:spPr>
          <a:xfrm>
            <a:off x="4932363" y="3049099"/>
            <a:ext cx="1367631" cy="1368202"/>
          </a:xfrm>
          <a:blipFill>
            <a:blip r:embed="rId2"/>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2" name="Espace réservé du texte 7"/>
          <p:cNvSpPr>
            <a:spLocks noGrp="1"/>
          </p:cNvSpPr>
          <p:nvPr>
            <p:ph type="body" sz="quarter" idx="19" hasCustomPrompt="1"/>
          </p:nvPr>
        </p:nvSpPr>
        <p:spPr>
          <a:xfrm>
            <a:off x="6948488" y="3049099"/>
            <a:ext cx="1367631" cy="1368202"/>
          </a:xfrm>
          <a:blipFill>
            <a:blip r:embed="rId2"/>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5"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25033116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1554058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p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3719" y="0"/>
            <a:ext cx="9136561" cy="5143500"/>
          </a:xfrm>
          <a:prstGeom prst="rect">
            <a:avLst/>
          </a:prstGeom>
        </p:spPr>
      </p:pic>
      <p:sp>
        <p:nvSpPr>
          <p:cNvPr id="13" name="Picture Placeholder 7"/>
          <p:cNvSpPr>
            <a:spLocks noGrp="1"/>
          </p:cNvSpPr>
          <p:nvPr>
            <p:ph type="pic" sz="quarter" idx="13" hasCustomPrompt="1"/>
          </p:nvPr>
        </p:nvSpPr>
        <p:spPr>
          <a:xfrm>
            <a:off x="255600" y="0"/>
            <a:ext cx="8604000" cy="4417200"/>
          </a:xfrm>
          <a:solidFill>
            <a:schemeClr val="bg1">
              <a:lumMod val="85000"/>
            </a:schemeClr>
          </a:solidFill>
        </p:spPr>
        <p:txBody>
          <a:bodyPr anchor="t"/>
          <a:lstStyle>
            <a:lvl1pPr marL="0" indent="0" algn="ctr">
              <a:buNone/>
              <a:defRPr sz="3200"/>
            </a:lvl1pPr>
          </a:lstStyle>
          <a:p>
            <a:r>
              <a:rPr lang="en-US" dirty="0"/>
              <a:t>Create your own cover page </a:t>
            </a:r>
            <a:endParaRPr lang="fr-FR" dirty="0"/>
          </a:p>
        </p:txBody>
      </p:sp>
      <p:sp>
        <p:nvSpPr>
          <p:cNvPr id="21" name="Text Placeholder 20"/>
          <p:cNvSpPr>
            <a:spLocks noGrp="1"/>
          </p:cNvSpPr>
          <p:nvPr>
            <p:ph type="body" sz="quarter" idx="10" hasCustomPrompt="1"/>
          </p:nvPr>
        </p:nvSpPr>
        <p:spPr>
          <a:xfrm>
            <a:off x="2699936" y="1404000"/>
            <a:ext cx="3744128" cy="461665"/>
          </a:xfrm>
        </p:spPr>
        <p:txBody>
          <a:bodyPr/>
          <a:lstStyle>
            <a:lvl1pPr marL="0" indent="0" algn="ctr">
              <a:buNone/>
              <a:defRPr>
                <a:solidFill>
                  <a:schemeClr val="bg1"/>
                </a:solidFill>
              </a:defRPr>
            </a:lvl1pPr>
          </a:lstStyle>
          <a:p>
            <a:pPr lvl="0"/>
            <a:r>
              <a:rPr lang="en-US" dirty="0"/>
              <a:t>Event/Date</a:t>
            </a:r>
          </a:p>
        </p:txBody>
      </p:sp>
      <p:sp>
        <p:nvSpPr>
          <p:cNvPr id="22" name="Text Placeholder 20"/>
          <p:cNvSpPr>
            <a:spLocks noGrp="1"/>
          </p:cNvSpPr>
          <p:nvPr>
            <p:ph type="body" sz="quarter" idx="11" hasCustomPrompt="1"/>
          </p:nvPr>
        </p:nvSpPr>
        <p:spPr>
          <a:xfrm>
            <a:off x="1548000" y="2286909"/>
            <a:ext cx="6048000" cy="861774"/>
          </a:xfrm>
        </p:spPr>
        <p:txBody>
          <a:bodyPr/>
          <a:lstStyle>
            <a:lvl1pPr marL="0" indent="0" algn="ctr">
              <a:buNone/>
              <a:defRPr sz="2500" b="1">
                <a:solidFill>
                  <a:schemeClr val="bg1"/>
                </a:solidFill>
              </a:defRPr>
            </a:lvl1pPr>
          </a:lstStyle>
          <a:p>
            <a:pPr lvl="0"/>
            <a:r>
              <a:rPr lang="en-US" dirty="0"/>
              <a:t>Presentation title</a:t>
            </a:r>
          </a:p>
        </p:txBody>
      </p:sp>
      <p:sp>
        <p:nvSpPr>
          <p:cNvPr id="23" name="Text Placeholder 20"/>
          <p:cNvSpPr>
            <a:spLocks noGrp="1"/>
          </p:cNvSpPr>
          <p:nvPr>
            <p:ph type="body" sz="quarter" idx="12" hasCustomPrompt="1"/>
          </p:nvPr>
        </p:nvSpPr>
        <p:spPr>
          <a:xfrm>
            <a:off x="3132000" y="3738587"/>
            <a:ext cx="2880000" cy="522000"/>
          </a:xfrm>
        </p:spPr>
        <p:txBody>
          <a:bodyPr/>
          <a:lstStyle>
            <a:lvl1pPr marL="0" indent="0" algn="ctr">
              <a:buNone/>
              <a:defRPr b="1">
                <a:solidFill>
                  <a:schemeClr val="bg1"/>
                </a:solidFill>
              </a:defRPr>
            </a:lvl1pPr>
          </a:lstStyle>
          <a:p>
            <a:pPr lvl="0"/>
            <a:r>
              <a:rPr lang="en-US" dirty="0"/>
              <a:t>Speaker</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200" y="4526314"/>
            <a:ext cx="2232251" cy="493708"/>
          </a:xfrm>
          <a:prstGeom prst="rect">
            <a:avLst/>
          </a:prstGeom>
        </p:spPr>
      </p:pic>
    </p:spTree>
    <p:extLst>
      <p:ext uri="{BB962C8B-B14F-4D97-AF65-F5344CB8AC3E}">
        <p14:creationId xmlns:p14="http://schemas.microsoft.com/office/powerpoint/2010/main" val="13459478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4" y="4572"/>
            <a:ext cx="9132601" cy="5138928"/>
          </a:xfrm>
          <a:prstGeom prst="rect">
            <a:avLst/>
          </a:prstGeom>
        </p:spPr>
      </p:pic>
      <p:sp>
        <p:nvSpPr>
          <p:cNvPr id="6" name="Rectangle 5"/>
          <p:cNvSpPr>
            <a:spLocks noChangeAspect="1"/>
          </p:cNvSpPr>
          <p:nvPr userDrawn="1"/>
        </p:nvSpPr>
        <p:spPr>
          <a:xfrm rot="2694492">
            <a:off x="8609933" y="4701956"/>
            <a:ext cx="194400" cy="19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10" name="Espace réservé du texte 25"/>
          <p:cNvSpPr>
            <a:spLocks noGrp="1"/>
          </p:cNvSpPr>
          <p:nvPr>
            <p:ph type="body" sz="quarter" idx="27" hasCustomPrompt="1"/>
          </p:nvPr>
        </p:nvSpPr>
        <p:spPr>
          <a:xfrm>
            <a:off x="2051720" y="1075421"/>
            <a:ext cx="4330699" cy="344201"/>
          </a:xfrm>
        </p:spPr>
        <p:txBody>
          <a:bodyPr/>
          <a:lstStyle>
            <a:lvl1pPr marL="0" indent="0">
              <a:buNone/>
              <a:defRPr sz="2000" u="sng" cap="all" baseline="0">
                <a:solidFill>
                  <a:schemeClr val="tx2"/>
                </a:solidFill>
              </a:defRPr>
            </a:lvl1pPr>
          </a:lstStyle>
          <a:p>
            <a:pPr lvl="0"/>
            <a:r>
              <a:rPr lang="en-US" noProof="0" dirty="0"/>
              <a:t>Agenda or appendices</a:t>
            </a:r>
          </a:p>
        </p:txBody>
      </p:sp>
      <p:sp>
        <p:nvSpPr>
          <p:cNvPr id="11" name="Espace réservé du texte 5"/>
          <p:cNvSpPr>
            <a:spLocks noGrp="1"/>
          </p:cNvSpPr>
          <p:nvPr>
            <p:ph type="body" sz="quarter" idx="11" hasCustomPrompt="1"/>
          </p:nvPr>
        </p:nvSpPr>
        <p:spPr>
          <a:xfrm>
            <a:off x="1691680" y="1707654"/>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18" name="Text Placeholder 2"/>
          <p:cNvSpPr>
            <a:spLocks noGrp="1"/>
          </p:cNvSpPr>
          <p:nvPr>
            <p:ph type="body" sz="quarter" idx="49" hasCustomPrompt="1"/>
          </p:nvPr>
        </p:nvSpPr>
        <p:spPr>
          <a:xfrm>
            <a:off x="2051720" y="1707654"/>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25" name="Espace réservé du texte 5"/>
          <p:cNvSpPr>
            <a:spLocks noGrp="1"/>
          </p:cNvSpPr>
          <p:nvPr>
            <p:ph type="body" sz="quarter" idx="50" hasCustomPrompt="1"/>
          </p:nvPr>
        </p:nvSpPr>
        <p:spPr>
          <a:xfrm>
            <a:off x="1691680" y="2193716"/>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26" name="Text Placeholder 2"/>
          <p:cNvSpPr>
            <a:spLocks noGrp="1"/>
          </p:cNvSpPr>
          <p:nvPr>
            <p:ph type="body" sz="quarter" idx="51" hasCustomPrompt="1"/>
          </p:nvPr>
        </p:nvSpPr>
        <p:spPr>
          <a:xfrm>
            <a:off x="2051720" y="2193716"/>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27" name="Espace réservé du texte 5"/>
          <p:cNvSpPr>
            <a:spLocks noGrp="1"/>
          </p:cNvSpPr>
          <p:nvPr>
            <p:ph type="body" sz="quarter" idx="52" hasCustomPrompt="1"/>
          </p:nvPr>
        </p:nvSpPr>
        <p:spPr>
          <a:xfrm>
            <a:off x="1691680" y="2679778"/>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28" name="Text Placeholder 2"/>
          <p:cNvSpPr>
            <a:spLocks noGrp="1"/>
          </p:cNvSpPr>
          <p:nvPr>
            <p:ph type="body" sz="quarter" idx="53" hasCustomPrompt="1"/>
          </p:nvPr>
        </p:nvSpPr>
        <p:spPr>
          <a:xfrm>
            <a:off x="2051720" y="2679778"/>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29" name="Espace réservé du texte 5"/>
          <p:cNvSpPr>
            <a:spLocks noGrp="1"/>
          </p:cNvSpPr>
          <p:nvPr>
            <p:ph type="body" sz="quarter" idx="54" hasCustomPrompt="1"/>
          </p:nvPr>
        </p:nvSpPr>
        <p:spPr>
          <a:xfrm>
            <a:off x="1691680" y="3165840"/>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30" name="Text Placeholder 2"/>
          <p:cNvSpPr>
            <a:spLocks noGrp="1"/>
          </p:cNvSpPr>
          <p:nvPr>
            <p:ph type="body" sz="quarter" idx="55" hasCustomPrompt="1"/>
          </p:nvPr>
        </p:nvSpPr>
        <p:spPr>
          <a:xfrm>
            <a:off x="2051720" y="3165840"/>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31" name="Espace réservé du texte 5"/>
          <p:cNvSpPr>
            <a:spLocks noGrp="1"/>
          </p:cNvSpPr>
          <p:nvPr>
            <p:ph type="body" sz="quarter" idx="56" hasCustomPrompt="1"/>
          </p:nvPr>
        </p:nvSpPr>
        <p:spPr>
          <a:xfrm>
            <a:off x="1685548" y="3651902"/>
            <a:ext cx="288000" cy="288000"/>
          </a:xfrm>
          <a:prstGeom prst="diamond">
            <a:avLst/>
          </a:prstGeom>
        </p:spPr>
        <p:txBody>
          <a:bodyPr tIns="0" rIns="0" bIns="0" anchor="ctr"/>
          <a:lstStyle>
            <a:lvl1pPr marL="0" indent="0" algn="ctr">
              <a:buNone/>
              <a:defRPr sz="1600">
                <a:solidFill>
                  <a:srgbClr val="8C8C8C"/>
                </a:solidFill>
              </a:defRPr>
            </a:lvl1pPr>
            <a:lvl2pPr marL="0" indent="0" algn="ctr">
              <a:buFontTx/>
              <a:buNone/>
              <a:defRPr sz="2000" b="1">
                <a:solidFill>
                  <a:schemeClr val="bg1"/>
                </a:solidFill>
              </a:defRPr>
            </a:lvl2pPr>
          </a:lstStyle>
          <a:p>
            <a:pPr lvl="0"/>
            <a:r>
              <a:rPr lang="en-US" noProof="0" dirty="0"/>
              <a:t>x</a:t>
            </a:r>
          </a:p>
        </p:txBody>
      </p:sp>
      <p:sp>
        <p:nvSpPr>
          <p:cNvPr id="32" name="Text Placeholder 2"/>
          <p:cNvSpPr>
            <a:spLocks noGrp="1"/>
          </p:cNvSpPr>
          <p:nvPr>
            <p:ph type="body" sz="quarter" idx="57" hasCustomPrompt="1"/>
          </p:nvPr>
        </p:nvSpPr>
        <p:spPr>
          <a:xfrm>
            <a:off x="2051720" y="3651902"/>
            <a:ext cx="5255388" cy="288000"/>
          </a:xfrm>
        </p:spPr>
        <p:txBody>
          <a:bodyPr tIns="0" rIns="0" bIns="0" anchor="ctr"/>
          <a:lstStyle>
            <a:lvl1pPr marL="0" indent="0">
              <a:buFontTx/>
              <a:buNone/>
              <a:defRPr sz="1200">
                <a:solidFill>
                  <a:srgbClr val="8C8C8C"/>
                </a:solidFill>
              </a:defRPr>
            </a:lvl1pPr>
            <a:lvl2pPr marL="0" indent="0">
              <a:buFontTx/>
              <a:buNone/>
              <a:defRPr sz="1200" b="1">
                <a:solidFill>
                  <a:schemeClr val="tx2"/>
                </a:solidFill>
              </a:defRPr>
            </a:lvl2pPr>
            <a:lvl3pPr marL="0" indent="0">
              <a:buFontTx/>
              <a:buNone/>
              <a:defRPr sz="1400" b="1">
                <a:solidFill>
                  <a:schemeClr val="tx2"/>
                </a:solidFill>
              </a:defRPr>
            </a:lvl3pPr>
            <a:lvl4pPr marL="0" indent="0">
              <a:buFontTx/>
              <a:buNone/>
              <a:defRPr sz="1400" b="1">
                <a:solidFill>
                  <a:schemeClr val="tx2"/>
                </a:solidFill>
              </a:defRPr>
            </a:lvl4pPr>
            <a:lvl5pPr marL="0" indent="0">
              <a:buFontTx/>
              <a:buNone/>
              <a:defRPr sz="1400" b="1">
                <a:solidFill>
                  <a:schemeClr val="tx2"/>
                </a:solidFill>
              </a:defRPr>
            </a:lvl5pPr>
          </a:lstStyle>
          <a:p>
            <a:pPr marL="0" lvl="0" indent="0">
              <a:buNone/>
            </a:pPr>
            <a:r>
              <a:rPr lang="en-US" noProof="0" dirty="0"/>
              <a:t>Hold Alt + Shift + Right arrow to change to current section title</a:t>
            </a:r>
          </a:p>
        </p:txBody>
      </p:sp>
      <p:sp>
        <p:nvSpPr>
          <p:cNvPr id="39" name="Title 38"/>
          <p:cNvSpPr>
            <a:spLocks noGrp="1"/>
          </p:cNvSpPr>
          <p:nvPr>
            <p:ph type="title" hasCustomPrompt="1"/>
          </p:nvPr>
        </p:nvSpPr>
        <p:spPr/>
        <p:txBody>
          <a:bodyPr/>
          <a:lstStyle>
            <a:lvl1pPr>
              <a:defRPr/>
            </a:lvl1pPr>
          </a:lstStyle>
          <a:p>
            <a:r>
              <a:rPr lang="en-US" dirty="0"/>
              <a:t>Presentation title</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7200" y="4526314"/>
            <a:ext cx="2232251" cy="493708"/>
          </a:xfrm>
          <a:prstGeom prst="rect">
            <a:avLst/>
          </a:prstGeom>
        </p:spPr>
      </p:pic>
    </p:spTree>
    <p:extLst>
      <p:ext uri="{BB962C8B-B14F-4D97-AF65-F5344CB8AC3E}">
        <p14:creationId xmlns:p14="http://schemas.microsoft.com/office/powerpoint/2010/main" val="3017741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 no heade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6867" y="915567"/>
            <a:ext cx="8630266" cy="3600400"/>
          </a:xfrm>
        </p:spPr>
        <p:txBody>
          <a:bodyPr/>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9"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700">
                <a:solidFill>
                  <a:srgbClr val="3F3F3F"/>
                </a:solidFill>
              </a:defRPr>
            </a:lvl1pPr>
          </a:lstStyle>
          <a:p>
            <a:pPr lvl="0"/>
            <a:r>
              <a:rPr lang="en-US" dirty="0"/>
              <a:t>Note</a:t>
            </a:r>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924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256867" y="1203159"/>
            <a:ext cx="8630266" cy="3312808"/>
          </a:xfrm>
        </p:spPr>
        <p:txBody>
          <a:bodyPr/>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8"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32553438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s -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4" name="Content Placeholder 3"/>
          <p:cNvSpPr>
            <a:spLocks noGrp="1"/>
          </p:cNvSpPr>
          <p:nvPr>
            <p:ph sz="quarter" idx="15" hasCustomPrompt="1"/>
          </p:nvPr>
        </p:nvSpPr>
        <p:spPr>
          <a:xfrm>
            <a:off x="256867" y="1203159"/>
            <a:ext cx="4272902" cy="331280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36000" tIns="36000" rIns="36000" bIns="3600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6" hasCustomPrompt="1"/>
          </p:nvPr>
        </p:nvSpPr>
        <p:spPr>
          <a:xfrm>
            <a:off x="4614232" y="1203159"/>
            <a:ext cx="4272902" cy="3312808"/>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vert="horz" lIns="36000" tIns="36000" rIns="36000" bIns="3600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7"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8" name="Espace réservé du texte 2"/>
          <p:cNvSpPr>
            <a:spLocks noGrp="1"/>
          </p:cNvSpPr>
          <p:nvPr>
            <p:ph type="body" idx="18"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0" name="Espace réservé du texte 2"/>
          <p:cNvSpPr>
            <a:spLocks noGrp="1"/>
          </p:cNvSpPr>
          <p:nvPr>
            <p:ph type="body" idx="14"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Tree>
    <p:extLst>
      <p:ext uri="{BB962C8B-B14F-4D97-AF65-F5344CB8AC3E}">
        <p14:creationId xmlns:p14="http://schemas.microsoft.com/office/powerpoint/2010/main" val="41887665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4" name="Content Placeholder 3"/>
          <p:cNvSpPr>
            <a:spLocks noGrp="1"/>
          </p:cNvSpPr>
          <p:nvPr>
            <p:ph sz="quarter" idx="15" hasCustomPrompt="1"/>
          </p:nvPr>
        </p:nvSpPr>
        <p:spPr>
          <a:xfrm>
            <a:off x="256867" y="1203159"/>
            <a:ext cx="4272902" cy="3312808"/>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6" hasCustomPrompt="1"/>
          </p:nvPr>
        </p:nvSpPr>
        <p:spPr>
          <a:xfrm>
            <a:off x="4614232" y="1203159"/>
            <a:ext cx="4272902" cy="3312808"/>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7"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8" name="Espace réservé du texte 2"/>
          <p:cNvSpPr>
            <a:spLocks noGrp="1"/>
          </p:cNvSpPr>
          <p:nvPr>
            <p:ph type="body" idx="18"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0" name="Espace réservé du texte 2"/>
          <p:cNvSpPr>
            <a:spLocks noGrp="1"/>
          </p:cNvSpPr>
          <p:nvPr>
            <p:ph type="body" idx="14"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Tree>
    <p:extLst>
      <p:ext uri="{BB962C8B-B14F-4D97-AF65-F5344CB8AC3E}">
        <p14:creationId xmlns:p14="http://schemas.microsoft.com/office/powerpoint/2010/main" val="96704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9" name="Text Placeholder 7"/>
          <p:cNvSpPr>
            <a:spLocks noGrp="1"/>
          </p:cNvSpPr>
          <p:nvPr>
            <p:ph type="body" sz="quarter" idx="17"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10" name="Content Placeholder 9"/>
          <p:cNvSpPr>
            <a:spLocks noGrp="1"/>
          </p:cNvSpPr>
          <p:nvPr>
            <p:ph sz="quarter" idx="18" hasCustomPrompt="1"/>
          </p:nvPr>
        </p:nvSpPr>
        <p:spPr>
          <a:xfrm>
            <a:off x="257175" y="1202400"/>
            <a:ext cx="4271963" cy="3312000"/>
          </a:xfr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lIns="36000" tIns="36000" rIns="36000" bIns="36000"/>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11" name="Content Placeholder 9"/>
          <p:cNvSpPr>
            <a:spLocks noGrp="1"/>
          </p:cNvSpPr>
          <p:nvPr>
            <p:ph sz="quarter" idx="19" hasCustomPrompt="1"/>
          </p:nvPr>
        </p:nvSpPr>
        <p:spPr>
          <a:xfrm>
            <a:off x="4614232" y="1202400"/>
            <a:ext cx="4271963" cy="3312000"/>
          </a:xfrm>
          <a:solidFill>
            <a:schemeClr val="bg1"/>
          </a:solidFill>
          <a:ln>
            <a:solidFill>
              <a:schemeClr val="bg1">
                <a:lumMod val="85000"/>
              </a:schemeClr>
            </a:solidFill>
          </a:ln>
          <a:effectLst>
            <a:outerShdw blurRad="50800" dist="38100" dir="2700000" algn="tl" rotWithShape="0">
              <a:prstClr val="black">
                <a:alpha val="40000"/>
              </a:prstClr>
            </a:outerShdw>
          </a:effectLst>
        </p:spPr>
        <p:txBody>
          <a:bodyPr lIns="36000" tIns="36000" rIns="36000" bIns="36000"/>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8" name="Espace réservé du texte 2"/>
          <p:cNvSpPr>
            <a:spLocks noGrp="1"/>
          </p:cNvSpPr>
          <p:nvPr>
            <p:ph type="body" idx="14"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2" name="Espace réservé du texte 2"/>
          <p:cNvSpPr>
            <a:spLocks noGrp="1"/>
          </p:cNvSpPr>
          <p:nvPr>
            <p:ph type="body" idx="20"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Tree>
    <p:extLst>
      <p:ext uri="{BB962C8B-B14F-4D97-AF65-F5344CB8AC3E}">
        <p14:creationId xmlns:p14="http://schemas.microsoft.com/office/powerpoint/2010/main" val="19331544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igh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6" name="Content Placeholder 5"/>
          <p:cNvSpPr>
            <a:spLocks noGrp="1"/>
          </p:cNvSpPr>
          <p:nvPr>
            <p:ph sz="quarter" idx="16" hasCustomPrompt="1"/>
          </p:nvPr>
        </p:nvSpPr>
        <p:spPr>
          <a:xfrm>
            <a:off x="4614232" y="1203159"/>
            <a:ext cx="4272902" cy="3312808"/>
          </a:xfrm>
          <a:prstGeom prst="rect">
            <a:avLst/>
          </a:prstGeom>
        </p:spPr>
        <p:txBody>
          <a:bodyPr vert="horz" lIns="0" tIns="0" rIns="0" bIns="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16073693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eft Column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427290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6"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079382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279703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279703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6" hasCustomPrompt="1"/>
          </p:nvPr>
        </p:nvSpPr>
        <p:spPr>
          <a:xfrm>
            <a:off x="6090102" y="1203159"/>
            <a:ext cx="279703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Espace réservé du texte 2"/>
          <p:cNvSpPr>
            <a:spLocks noGrp="1"/>
          </p:cNvSpPr>
          <p:nvPr>
            <p:ph type="body" idx="17" hasCustomPrompt="1"/>
          </p:nvPr>
        </p:nvSpPr>
        <p:spPr>
          <a:xfrm>
            <a:off x="6090102" y="915567"/>
            <a:ext cx="279703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9" name="Content Placeholder 5"/>
          <p:cNvSpPr>
            <a:spLocks noGrp="1"/>
          </p:cNvSpPr>
          <p:nvPr>
            <p:ph sz="quarter" idx="18" hasCustomPrompt="1"/>
          </p:nvPr>
        </p:nvSpPr>
        <p:spPr>
          <a:xfrm>
            <a:off x="3176450" y="1203159"/>
            <a:ext cx="279703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Espace réservé du texte 2"/>
          <p:cNvSpPr>
            <a:spLocks noGrp="1"/>
          </p:cNvSpPr>
          <p:nvPr>
            <p:ph type="body" idx="19" hasCustomPrompt="1"/>
          </p:nvPr>
        </p:nvSpPr>
        <p:spPr>
          <a:xfrm>
            <a:off x="3176450" y="915567"/>
            <a:ext cx="279703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2" name="Text Placeholder 7"/>
          <p:cNvSpPr>
            <a:spLocks noGrp="1"/>
          </p:cNvSpPr>
          <p:nvPr>
            <p:ph type="body" sz="quarter" idx="20"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000630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8630266"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20"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en-US"/>
              <a:t>Click to edit Master title style</a:t>
            </a:r>
          </a:p>
        </p:txBody>
      </p:sp>
      <p:sp>
        <p:nvSpPr>
          <p:cNvPr id="12" name="Espace réservé du texte 2"/>
          <p:cNvSpPr>
            <a:spLocks noGrp="1"/>
          </p:cNvSpPr>
          <p:nvPr>
            <p:ph type="body" idx="21" hasCustomPrompt="1"/>
          </p:nvPr>
        </p:nvSpPr>
        <p:spPr>
          <a:xfrm>
            <a:off x="256867" y="2740145"/>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3" name="Content Placeholder 3"/>
          <p:cNvSpPr>
            <a:spLocks noGrp="1"/>
          </p:cNvSpPr>
          <p:nvPr>
            <p:ph sz="quarter" idx="22" hasCustomPrompt="1"/>
          </p:nvPr>
        </p:nvSpPr>
        <p:spPr>
          <a:xfrm>
            <a:off x="256867" y="3024573"/>
            <a:ext cx="8630266"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1148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7"/>
          <p:cNvSpPr>
            <a:spLocks noGrp="1"/>
          </p:cNvSpPr>
          <p:nvPr>
            <p:ph type="body" sz="quarter" idx="20"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en-US"/>
              <a:t>Click to edit Master title style</a:t>
            </a:r>
          </a:p>
        </p:txBody>
      </p:sp>
      <p:sp>
        <p:nvSpPr>
          <p:cNvPr id="12" name="Espace réservé du texte 2"/>
          <p:cNvSpPr>
            <a:spLocks noGrp="1"/>
          </p:cNvSpPr>
          <p:nvPr>
            <p:ph type="body" idx="21" hasCustomPrompt="1"/>
          </p:nvPr>
        </p:nvSpPr>
        <p:spPr>
          <a:xfrm>
            <a:off x="256867" y="2740145"/>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3" name="Content Placeholder 3"/>
          <p:cNvSpPr>
            <a:spLocks noGrp="1"/>
          </p:cNvSpPr>
          <p:nvPr>
            <p:ph sz="quarter" idx="22" hasCustomPrompt="1"/>
          </p:nvPr>
        </p:nvSpPr>
        <p:spPr>
          <a:xfrm>
            <a:off x="256867" y="3024573"/>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Espace réservé du texte 2"/>
          <p:cNvSpPr>
            <a:spLocks noGrp="1"/>
          </p:cNvSpPr>
          <p:nvPr>
            <p:ph type="body" idx="23"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0" name="Content Placeholder 3"/>
          <p:cNvSpPr>
            <a:spLocks noGrp="1"/>
          </p:cNvSpPr>
          <p:nvPr>
            <p:ph sz="quarter" idx="24" hasCustomPrompt="1"/>
          </p:nvPr>
        </p:nvSpPr>
        <p:spPr>
          <a:xfrm>
            <a:off x="4614232" y="1203159"/>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Espace réservé du texte 2"/>
          <p:cNvSpPr>
            <a:spLocks noGrp="1"/>
          </p:cNvSpPr>
          <p:nvPr>
            <p:ph type="body" idx="25" hasCustomPrompt="1"/>
          </p:nvPr>
        </p:nvSpPr>
        <p:spPr>
          <a:xfrm>
            <a:off x="4614232" y="2740145"/>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5" name="Content Placeholder 3"/>
          <p:cNvSpPr>
            <a:spLocks noGrp="1"/>
          </p:cNvSpPr>
          <p:nvPr>
            <p:ph sz="quarter" idx="26" hasCustomPrompt="1"/>
          </p:nvPr>
        </p:nvSpPr>
        <p:spPr>
          <a:xfrm>
            <a:off x="4614232" y="3024573"/>
            <a:ext cx="4272902" cy="1491394"/>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87980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256867" y="1203159"/>
            <a:ext cx="8630266" cy="1649436"/>
          </a:xfrm>
        </p:spPr>
        <p:txBody>
          <a:bodyPr tIns="0"/>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pic>
        <p:nvPicPr>
          <p:cNvPr id="6" name="Imag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53" y="2980800"/>
            <a:ext cx="9137093" cy="1504800"/>
          </a:xfrm>
          <a:prstGeom prst="rect">
            <a:avLst/>
          </a:prstGeom>
        </p:spPr>
      </p:pic>
      <p:sp>
        <p:nvSpPr>
          <p:cNvPr id="8" name="Rectangle 7"/>
          <p:cNvSpPr>
            <a:spLocks/>
          </p:cNvSpPr>
          <p:nvPr userDrawn="1"/>
        </p:nvSpPr>
        <p:spPr>
          <a:xfrm>
            <a:off x="1" y="2980800"/>
            <a:ext cx="9144000" cy="1504800"/>
          </a:xfrm>
          <a:prstGeom prst="rect">
            <a:avLst/>
          </a:prstGeom>
          <a:solidFill>
            <a:srgbClr val="006B8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space réservé du texte 7"/>
          <p:cNvSpPr>
            <a:spLocks noGrp="1"/>
          </p:cNvSpPr>
          <p:nvPr>
            <p:ph type="body" sz="quarter" idx="16" hasCustomPrompt="1"/>
          </p:nvPr>
        </p:nvSpPr>
        <p:spPr>
          <a:xfrm>
            <a:off x="1115616" y="3049099"/>
            <a:ext cx="1367631" cy="1368202"/>
          </a:xfrm>
          <a:blipFill>
            <a:blip r:embed="rId3"/>
            <a:stretch>
              <a:fillRect/>
            </a:stretch>
          </a:blipFill>
        </p:spPr>
        <p:txBody>
          <a:bodyPr anchor="ctr"/>
          <a:lstStyle>
            <a:lvl1pPr marL="0" indent="0">
              <a:buNone/>
              <a:defRPr sz="1000" baseline="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0" name="Espace réservé du texte 7"/>
          <p:cNvSpPr>
            <a:spLocks noGrp="1"/>
          </p:cNvSpPr>
          <p:nvPr>
            <p:ph type="body" sz="quarter" idx="17" hasCustomPrompt="1"/>
          </p:nvPr>
        </p:nvSpPr>
        <p:spPr>
          <a:xfrm>
            <a:off x="2844007" y="3049099"/>
            <a:ext cx="1367631" cy="1368202"/>
          </a:xfrm>
          <a:blipFill>
            <a:blip r:embed="rId3"/>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1" name="Espace réservé du texte 7"/>
          <p:cNvSpPr>
            <a:spLocks noGrp="1"/>
          </p:cNvSpPr>
          <p:nvPr>
            <p:ph type="body" sz="quarter" idx="18" hasCustomPrompt="1"/>
          </p:nvPr>
        </p:nvSpPr>
        <p:spPr>
          <a:xfrm>
            <a:off x="4932363" y="3049099"/>
            <a:ext cx="1367631" cy="1368202"/>
          </a:xfrm>
          <a:blipFill>
            <a:blip r:embed="rId3"/>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2" name="Espace réservé du texte 7"/>
          <p:cNvSpPr>
            <a:spLocks noGrp="1"/>
          </p:cNvSpPr>
          <p:nvPr>
            <p:ph type="body" sz="quarter" idx="19" hasCustomPrompt="1"/>
          </p:nvPr>
        </p:nvSpPr>
        <p:spPr>
          <a:xfrm>
            <a:off x="6948488" y="3049099"/>
            <a:ext cx="1367631" cy="1368202"/>
          </a:xfrm>
          <a:blipFill>
            <a:blip r:embed="rId3"/>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4"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657532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figures - no image">
    <p:spTree>
      <p:nvGrpSpPr>
        <p:cNvPr id="1" name=""/>
        <p:cNvGrpSpPr/>
        <p:nvPr/>
      </p:nvGrpSpPr>
      <p:grpSpPr>
        <a:xfrm>
          <a:off x="0" y="0"/>
          <a:ext cx="0" cy="0"/>
          <a:chOff x="0" y="0"/>
          <a:chExt cx="0" cy="0"/>
        </a:xfrm>
      </p:grpSpPr>
      <p:sp>
        <p:nvSpPr>
          <p:cNvPr id="13" name="Rectangle 12"/>
          <p:cNvSpPr>
            <a:spLocks/>
          </p:cNvSpPr>
          <p:nvPr userDrawn="1"/>
        </p:nvSpPr>
        <p:spPr>
          <a:xfrm>
            <a:off x="1" y="2980800"/>
            <a:ext cx="9144000" cy="1504800"/>
          </a:xfrm>
          <a:prstGeom prst="rect">
            <a:avLst/>
          </a:prstGeom>
          <a:solidFill>
            <a:srgbClr val="006B8D">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hasCustomPrompt="1"/>
          </p:nvPr>
        </p:nvSpPr>
        <p:spPr>
          <a:xfrm>
            <a:off x="256867" y="1203159"/>
            <a:ext cx="8630266" cy="1649436"/>
          </a:xfrm>
        </p:spPr>
        <p:txBody>
          <a:bodyPr tIns="0"/>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8630266"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9" name="Espace réservé du texte 7"/>
          <p:cNvSpPr>
            <a:spLocks noGrp="1"/>
          </p:cNvSpPr>
          <p:nvPr>
            <p:ph type="body" sz="quarter" idx="16" hasCustomPrompt="1"/>
          </p:nvPr>
        </p:nvSpPr>
        <p:spPr>
          <a:xfrm>
            <a:off x="1115616" y="3049099"/>
            <a:ext cx="1367631" cy="1368202"/>
          </a:xfrm>
          <a:blipFill>
            <a:blip r:embed="rId2"/>
            <a:stretch>
              <a:fillRect/>
            </a:stretch>
          </a:blipFill>
        </p:spPr>
        <p:txBody>
          <a:bodyPr anchor="ctr"/>
          <a:lstStyle>
            <a:lvl1pPr marL="0" indent="0">
              <a:buNone/>
              <a:defRPr sz="1000" baseline="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0" name="Espace réservé du texte 7"/>
          <p:cNvSpPr>
            <a:spLocks noGrp="1"/>
          </p:cNvSpPr>
          <p:nvPr>
            <p:ph type="body" sz="quarter" idx="17" hasCustomPrompt="1"/>
          </p:nvPr>
        </p:nvSpPr>
        <p:spPr>
          <a:xfrm>
            <a:off x="2844007" y="3049099"/>
            <a:ext cx="1367631" cy="1368202"/>
          </a:xfrm>
          <a:blipFill>
            <a:blip r:embed="rId2"/>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1" name="Espace réservé du texte 7"/>
          <p:cNvSpPr>
            <a:spLocks noGrp="1"/>
          </p:cNvSpPr>
          <p:nvPr>
            <p:ph type="body" sz="quarter" idx="18" hasCustomPrompt="1"/>
          </p:nvPr>
        </p:nvSpPr>
        <p:spPr>
          <a:xfrm>
            <a:off x="4932363" y="3049099"/>
            <a:ext cx="1367631" cy="1368202"/>
          </a:xfrm>
          <a:blipFill>
            <a:blip r:embed="rId2"/>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2" name="Espace réservé du texte 7"/>
          <p:cNvSpPr>
            <a:spLocks noGrp="1"/>
          </p:cNvSpPr>
          <p:nvPr>
            <p:ph type="body" sz="quarter" idx="19" hasCustomPrompt="1"/>
          </p:nvPr>
        </p:nvSpPr>
        <p:spPr>
          <a:xfrm>
            <a:off x="6948488" y="3049099"/>
            <a:ext cx="1367631" cy="1368202"/>
          </a:xfrm>
          <a:blipFill>
            <a:blip r:embed="rId2"/>
            <a:stretch>
              <a:fillRect/>
            </a:stretch>
          </a:blipFill>
        </p:spPr>
        <p:txBody>
          <a:bodyPr anchor="ctr"/>
          <a:lstStyle>
            <a:lvl1pPr marL="0" indent="0">
              <a:buNone/>
              <a:defRPr sz="1000">
                <a:solidFill>
                  <a:schemeClr val="bg1"/>
                </a:solidFill>
              </a:defRPr>
            </a:lvl1pPr>
            <a:lvl2pPr marL="0" indent="0">
              <a:buFontTx/>
              <a:buNone/>
              <a:defRPr sz="3200" baseline="0">
                <a:solidFill>
                  <a:schemeClr val="bg1"/>
                </a:solidFill>
              </a:defRPr>
            </a:lvl2pPr>
          </a:lstStyle>
          <a:p>
            <a:pPr lvl="0"/>
            <a:r>
              <a:rPr lang="en-US" dirty="0"/>
              <a:t>Hold Alt + Shift + Left or Right arrow to change text level</a:t>
            </a:r>
          </a:p>
          <a:p>
            <a:pPr lvl="1"/>
            <a:r>
              <a:rPr lang="en-US" noProof="0" dirty="0"/>
              <a:t>Text</a:t>
            </a:r>
            <a:r>
              <a:rPr lang="fr-FR" dirty="0"/>
              <a:t> 2</a:t>
            </a:r>
          </a:p>
        </p:txBody>
      </p:sp>
      <p:sp>
        <p:nvSpPr>
          <p:cNvPr id="15"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955923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Tree>
    <p:extLst>
      <p:ext uri="{BB962C8B-B14F-4D97-AF65-F5344CB8AC3E}">
        <p14:creationId xmlns:p14="http://schemas.microsoft.com/office/powerpoint/2010/main" val="1336814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9" name="Text Placeholder 7"/>
          <p:cNvSpPr>
            <a:spLocks noGrp="1"/>
          </p:cNvSpPr>
          <p:nvPr>
            <p:ph type="body" sz="quarter" idx="17"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11" name="Content Placeholder 10"/>
          <p:cNvSpPr>
            <a:spLocks noGrp="1"/>
          </p:cNvSpPr>
          <p:nvPr>
            <p:ph sz="quarter" idx="18" hasCustomPrompt="1"/>
          </p:nvPr>
        </p:nvSpPr>
        <p:spPr>
          <a:xfrm>
            <a:off x="255600" y="1203158"/>
            <a:ext cx="4272594" cy="3312000"/>
          </a:xfrm>
        </p:spPr>
        <p:txBody>
          <a:bodyPr/>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13" name="Content Placeholder 10"/>
          <p:cNvSpPr>
            <a:spLocks noGrp="1"/>
          </p:cNvSpPr>
          <p:nvPr>
            <p:ph sz="quarter" idx="19" hasCustomPrompt="1"/>
          </p:nvPr>
        </p:nvSpPr>
        <p:spPr>
          <a:xfrm>
            <a:off x="4614539" y="1202400"/>
            <a:ext cx="4272594" cy="3312000"/>
          </a:xfrm>
        </p:spPr>
        <p:txBody>
          <a:bodyPr/>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8" name="Espace réservé du texte 2"/>
          <p:cNvSpPr>
            <a:spLocks noGrp="1"/>
          </p:cNvSpPr>
          <p:nvPr>
            <p:ph type="body" idx="14"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0" name="Espace réservé du texte 2"/>
          <p:cNvSpPr>
            <a:spLocks noGrp="1"/>
          </p:cNvSpPr>
          <p:nvPr>
            <p:ph type="body" idx="20"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Tree>
    <p:extLst>
      <p:ext uri="{BB962C8B-B14F-4D97-AF65-F5344CB8AC3E}">
        <p14:creationId xmlns:p14="http://schemas.microsoft.com/office/powerpoint/2010/main" val="137453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4614232"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9" name="Text Placeholder 7"/>
          <p:cNvSpPr>
            <a:spLocks noGrp="1"/>
          </p:cNvSpPr>
          <p:nvPr>
            <p:ph type="body" sz="quarter" idx="15"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10" name="Content Placeholder 10"/>
          <p:cNvSpPr>
            <a:spLocks noGrp="1"/>
          </p:cNvSpPr>
          <p:nvPr>
            <p:ph sz="quarter" idx="19" hasCustomPrompt="1"/>
          </p:nvPr>
        </p:nvSpPr>
        <p:spPr>
          <a:xfrm>
            <a:off x="4614539" y="1202400"/>
            <a:ext cx="4272594" cy="3312000"/>
          </a:xfrm>
        </p:spPr>
        <p:txBody>
          <a:bodyPr/>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353293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Column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427290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8" name="Text Placeholder 7"/>
          <p:cNvSpPr>
            <a:spLocks noGrp="1"/>
          </p:cNvSpPr>
          <p:nvPr>
            <p:ph type="body" sz="quarter" idx="16"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fr-FR"/>
              <a:t>Modifiez le style du titre</a:t>
            </a:r>
            <a:endParaRPr lang="en-US"/>
          </a:p>
        </p:txBody>
      </p:sp>
      <p:sp>
        <p:nvSpPr>
          <p:cNvPr id="9" name="Content Placeholder 10"/>
          <p:cNvSpPr>
            <a:spLocks noGrp="1"/>
          </p:cNvSpPr>
          <p:nvPr>
            <p:ph sz="quarter" idx="18" hasCustomPrompt="1"/>
          </p:nvPr>
        </p:nvSpPr>
        <p:spPr>
          <a:xfrm>
            <a:off x="255600" y="1203158"/>
            <a:ext cx="4272594" cy="3312000"/>
          </a:xfrm>
        </p:spPr>
        <p:txBody>
          <a:bodyPr/>
          <a:lstStyle>
            <a:lvl1pPr>
              <a:defRPr/>
            </a:lvl1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Tree>
    <p:extLst>
      <p:ext uri="{BB962C8B-B14F-4D97-AF65-F5344CB8AC3E}">
        <p14:creationId xmlns:p14="http://schemas.microsoft.com/office/powerpoint/2010/main" val="47265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7" name="TextBox 6"/>
          <p:cNvSpPr txBox="1">
            <a:spLocks/>
          </p:cNvSpPr>
          <p:nvPr userDrawn="1"/>
        </p:nvSpPr>
        <p:spPr>
          <a:xfrm>
            <a:off x="8527134" y="4729906"/>
            <a:ext cx="360000" cy="138499"/>
          </a:xfrm>
          <a:prstGeom prst="rect">
            <a:avLst/>
          </a:prstGeom>
          <a:no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8EB99C4E-4C2F-4FAC-9585-2BCE7E79DDB0}" type="slidenum">
              <a:rPr lang="en-US" sz="900" smtClean="0">
                <a:solidFill>
                  <a:schemeClr val="bg1"/>
                </a:solidFill>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endParaRPr>
          </a:p>
        </p:txBody>
      </p:sp>
      <p:sp>
        <p:nvSpPr>
          <p:cNvPr id="5" name="Espace réservé du texte 2"/>
          <p:cNvSpPr>
            <a:spLocks noGrp="1"/>
          </p:cNvSpPr>
          <p:nvPr>
            <p:ph type="body" idx="14" hasCustomPrompt="1"/>
          </p:nvPr>
        </p:nvSpPr>
        <p:spPr>
          <a:xfrm>
            <a:off x="256867" y="915567"/>
            <a:ext cx="279703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4" name="Content Placeholder 3"/>
          <p:cNvSpPr>
            <a:spLocks noGrp="1"/>
          </p:cNvSpPr>
          <p:nvPr>
            <p:ph sz="quarter" idx="15" hasCustomPrompt="1"/>
          </p:nvPr>
        </p:nvSpPr>
        <p:spPr>
          <a:xfrm>
            <a:off x="256867" y="1203159"/>
            <a:ext cx="279703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6" hasCustomPrompt="1"/>
          </p:nvPr>
        </p:nvSpPr>
        <p:spPr>
          <a:xfrm>
            <a:off x="6090102" y="1203159"/>
            <a:ext cx="279703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baseline="0"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Espace réservé du texte 2"/>
          <p:cNvSpPr>
            <a:spLocks noGrp="1"/>
          </p:cNvSpPr>
          <p:nvPr>
            <p:ph type="body" idx="17" hasCustomPrompt="1"/>
          </p:nvPr>
        </p:nvSpPr>
        <p:spPr>
          <a:xfrm>
            <a:off x="6090102" y="915567"/>
            <a:ext cx="279703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9" name="Content Placeholder 5"/>
          <p:cNvSpPr>
            <a:spLocks noGrp="1"/>
          </p:cNvSpPr>
          <p:nvPr>
            <p:ph sz="quarter" idx="18" hasCustomPrompt="1"/>
          </p:nvPr>
        </p:nvSpPr>
        <p:spPr>
          <a:xfrm>
            <a:off x="3176450" y="1203159"/>
            <a:ext cx="2797032" cy="3312808"/>
          </a:xfrm>
          <a:prstGeom prst="rect">
            <a:avLst/>
          </a:prstGeom>
        </p:spPr>
        <p:txBody>
          <a:bodyPr vert="horz" lIns="0" tIns="0" rIns="91440" bIns="45720" rtlCol="0">
            <a:noAutofit/>
          </a:bodyPr>
          <a:lstStyle>
            <a:lvl1pPr marL="180000" marR="0" indent="-180000" algn="l" defTabSz="685800" rtl="0" eaLnBrk="1" fontAlgn="auto" latinLnBrk="0" hangingPunct="1">
              <a:lnSpc>
                <a:spcPct val="100000"/>
              </a:lnSpc>
              <a:spcBef>
                <a:spcPts val="0"/>
              </a:spcBef>
              <a:spcAft>
                <a:spcPts val="0"/>
              </a:spcAft>
              <a:buClr>
                <a:schemeClr val="tx2"/>
              </a:buClr>
              <a:buSzTx/>
              <a:buFont typeface="Wingdings 2" panose="05020102010507070707" pitchFamily="18" charset="2"/>
              <a:buChar char=""/>
              <a:tabLst/>
              <a:defRPr lang="en-US" smtClean="0"/>
            </a:lvl1pPr>
            <a:lvl2pPr>
              <a:defRPr lang="en-US" smtClean="0"/>
            </a:lvl2pPr>
            <a:lvl3pPr>
              <a:defRPr lang="en-US" smtClean="0"/>
            </a:lvl3pPr>
            <a:lvl4pPr>
              <a:defRPr lang="en-US" smtClean="0"/>
            </a:lvl4pPr>
            <a:lvl5pPr>
              <a:defRPr lang="en-US"/>
            </a:lvl5pPr>
          </a:lstStyle>
          <a:p>
            <a:pPr lvl="0"/>
            <a:r>
              <a:rPr lang="en-US" dirty="0"/>
              <a:t>Hold Alt + Shift + Left or Right arrow to change text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Espace réservé du texte 2"/>
          <p:cNvSpPr>
            <a:spLocks noGrp="1"/>
          </p:cNvSpPr>
          <p:nvPr>
            <p:ph type="body" idx="19" hasCustomPrompt="1"/>
          </p:nvPr>
        </p:nvSpPr>
        <p:spPr>
          <a:xfrm>
            <a:off x="3176450" y="915567"/>
            <a:ext cx="2797032" cy="252000"/>
          </a:xfrm>
          <a:prstGeom prst="callout1">
            <a:avLst>
              <a:gd name="adj1" fmla="val 98712"/>
              <a:gd name="adj2" fmla="val 99992"/>
              <a:gd name="adj3" fmla="val 98455"/>
              <a:gd name="adj4" fmla="val 77"/>
            </a:avLst>
          </a:prstGeom>
          <a:ln w="19050">
            <a:solidFill>
              <a:schemeClr val="tx2"/>
            </a:solidFill>
          </a:ln>
        </p:spPr>
        <p:txBody>
          <a:bodyPr lIns="0" tIns="0" rIns="0" bIns="54000" anchor="b">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pPr>
            <a:r>
              <a:rPr lang="en-US" noProof="0" dirty="0"/>
              <a:t>Header</a:t>
            </a:r>
          </a:p>
        </p:txBody>
      </p:sp>
      <p:sp>
        <p:nvSpPr>
          <p:cNvPr id="12" name="Text Placeholder 7"/>
          <p:cNvSpPr>
            <a:spLocks noGrp="1"/>
          </p:cNvSpPr>
          <p:nvPr>
            <p:ph type="body" sz="quarter" idx="20" hasCustomPrompt="1"/>
          </p:nvPr>
        </p:nvSpPr>
        <p:spPr>
          <a:xfrm>
            <a:off x="2483768" y="4613805"/>
            <a:ext cx="5976664" cy="123111"/>
          </a:xfrm>
        </p:spPr>
        <p:txBody>
          <a:bodyPr tIns="0" rIns="0" bIns="0"/>
          <a:lstStyle>
            <a:lvl1pPr marL="144000" indent="-144000">
              <a:buClr>
                <a:schemeClr val="tx1"/>
              </a:buClr>
              <a:buFont typeface="+mj-lt"/>
              <a:buAutoNum type="arabicParenR"/>
              <a:defRPr sz="800">
                <a:solidFill>
                  <a:srgbClr val="3F3F3F"/>
                </a:solidFill>
              </a:defRPr>
            </a:lvl1pPr>
          </a:lstStyle>
          <a:p>
            <a:pPr lvl="0"/>
            <a:r>
              <a:rPr lang="en-US" dirty="0"/>
              <a:t>Note</a:t>
            </a:r>
          </a:p>
        </p:txBody>
      </p:sp>
      <p:sp>
        <p:nvSpPr>
          <p:cNvPr id="3" name="Title 2"/>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9138913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theme" Target="../theme/theme2.xml"/><Relationship Id="rId16" Type="http://schemas.openxmlformats.org/officeDocument/2006/relationships/image" Target="../media/image1.pn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2" Type="http://schemas.openxmlformats.org/officeDocument/2006/relationships/slideLayout" Target="../slideLayouts/slideLayout41.xml"/><Relationship Id="rId13" Type="http://schemas.openxmlformats.org/officeDocument/2006/relationships/slideLayout" Target="../slideLayouts/slideLayout42.xml"/><Relationship Id="rId14" Type="http://schemas.openxmlformats.org/officeDocument/2006/relationships/slideLayout" Target="../slideLayouts/slideLayout43.xml"/><Relationship Id="rId15" Type="http://schemas.openxmlformats.org/officeDocument/2006/relationships/theme" Target="../theme/theme3.xml"/><Relationship Id="rId16" Type="http://schemas.openxmlformats.org/officeDocument/2006/relationships/image" Target="../media/image6.png"/><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 Id="rId9" Type="http://schemas.openxmlformats.org/officeDocument/2006/relationships/slideLayout" Target="../slideLayouts/slideLayout38.xml"/><Relationship Id="rId10"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theme" Target="../theme/theme4.xml"/><Relationship Id="rId16" Type="http://schemas.openxmlformats.org/officeDocument/2006/relationships/image" Target="../media/image7.png"/><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867" y="267494"/>
            <a:ext cx="8630266" cy="400110"/>
          </a:xfrm>
          <a:prstGeom prst="rect">
            <a:avLst/>
          </a:prstGeom>
        </p:spPr>
        <p:txBody>
          <a:bodyPr vert="horz" lIns="0" tIns="0" rIns="91440" bIns="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262800" y="1200151"/>
            <a:ext cx="8672804" cy="331581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a:spLocks noChangeAspect="1"/>
          </p:cNvSpPr>
          <p:nvPr userDrawn="1"/>
        </p:nvSpPr>
        <p:spPr>
          <a:xfrm rot="2694492">
            <a:off x="8609933" y="4857278"/>
            <a:ext cx="194400" cy="19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Slide Number Placeholder 5"/>
          <p:cNvSpPr>
            <a:spLocks noGrp="1"/>
          </p:cNvSpPr>
          <p:nvPr>
            <p:ph type="sldNum" sz="quarter" idx="4"/>
          </p:nvPr>
        </p:nvSpPr>
        <p:spPr>
          <a:xfrm>
            <a:off x="8527134" y="4885228"/>
            <a:ext cx="360000" cy="138499"/>
          </a:xfrm>
          <a:prstGeom prst="rect">
            <a:avLst/>
          </a:prstGeom>
        </p:spPr>
        <p:txBody>
          <a:bodyPr vert="horz" lIns="0" tIns="0" rIns="0" bIns="0" rtlCol="0" anchor="ctr"/>
          <a:lstStyle>
            <a:lvl1pPr algn="ctr">
              <a:defRPr sz="900">
                <a:solidFill>
                  <a:schemeClr val="bg1"/>
                </a:solidFill>
              </a:defRPr>
            </a:lvl1pPr>
          </a:lstStyle>
          <a:p>
            <a:fld id="{8EB99C4E-4C2F-4FAC-9585-2BCE7E79DDB0}" type="slidenum">
              <a:rPr lang="en-US" smtClean="0"/>
              <a:pPr/>
              <a:t>‹#›</a:t>
            </a:fld>
            <a:endParaRPr lang="en-US" dirty="0"/>
          </a:p>
        </p:txBody>
      </p:sp>
      <p:cxnSp>
        <p:nvCxnSpPr>
          <p:cNvPr id="10" name="Connecteur droit 7"/>
          <p:cNvCxnSpPr>
            <a:cxnSpLocks/>
          </p:cNvCxnSpPr>
          <p:nvPr userDrawn="1"/>
        </p:nvCxnSpPr>
        <p:spPr>
          <a:xfrm>
            <a:off x="256867" y="699542"/>
            <a:ext cx="8630266" cy="0"/>
          </a:xfrm>
          <a:prstGeom prst="line">
            <a:avLst/>
          </a:prstGeom>
          <a:ln>
            <a:solidFill>
              <a:srgbClr val="C6C6C6"/>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p:cNvPicPr>
          <p:nvPr userDrawn="1"/>
        </p:nvPicPr>
        <p:blipFill rotWithShape="1">
          <a:blip r:embed="rId17" cstate="print">
            <a:extLst>
              <a:ext uri="{28A0092B-C50C-407E-A947-70E740481C1C}">
                <a14:useLocalDpi xmlns:a14="http://schemas.microsoft.com/office/drawing/2010/main" val="0"/>
              </a:ext>
            </a:extLst>
          </a:blip>
          <a:srcRect r="54014"/>
          <a:stretch/>
        </p:blipFill>
        <p:spPr>
          <a:xfrm>
            <a:off x="187200" y="4690878"/>
            <a:ext cx="1026533" cy="493708"/>
          </a:xfrm>
          <a:prstGeom prst="rect">
            <a:avLst/>
          </a:prstGeom>
        </p:spPr>
      </p:pic>
    </p:spTree>
    <p:extLst>
      <p:ext uri="{BB962C8B-B14F-4D97-AF65-F5344CB8AC3E}">
        <p14:creationId xmlns:p14="http://schemas.microsoft.com/office/powerpoint/2010/main" val="2467262293"/>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62" r:id="rId3"/>
    <p:sldLayoutId id="2147483663" r:id="rId4"/>
    <p:sldLayoutId id="2147483664" r:id="rId5"/>
    <p:sldLayoutId id="2147483668" r:id="rId6"/>
    <p:sldLayoutId id="2147483669" r:id="rId7"/>
    <p:sldLayoutId id="2147483670" r:id="rId8"/>
    <p:sldLayoutId id="2147483671" r:id="rId9"/>
    <p:sldLayoutId id="2147483665" r:id="rId10"/>
    <p:sldLayoutId id="2147483677" r:id="rId11"/>
    <p:sldLayoutId id="2147483673" r:id="rId12"/>
    <p:sldLayoutId id="2147483674" r:id="rId13"/>
    <p:sldLayoutId id="2147483675" r:id="rId14"/>
    <p:sldLayoutId id="2147483723" r:id="rId15"/>
  </p:sldLayoutIdLst>
  <p:txStyles>
    <p:titleStyle>
      <a:lvl1pPr algn="l" defTabSz="685800" rtl="0" eaLnBrk="1" latinLnBrk="0" hangingPunct="1">
        <a:lnSpc>
          <a:spcPct val="90000"/>
        </a:lnSpc>
        <a:spcBef>
          <a:spcPct val="0"/>
        </a:spcBef>
        <a:buNone/>
        <a:defRPr sz="2000" kern="120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867" y="267494"/>
            <a:ext cx="8630266" cy="400110"/>
          </a:xfrm>
          <a:prstGeom prst="rect">
            <a:avLst/>
          </a:prstGeom>
        </p:spPr>
        <p:txBody>
          <a:bodyPr vert="horz" lIns="0" tIns="0" rIns="91440" bIns="0" rtlCol="0" anchor="b">
            <a:noAutofit/>
          </a:bodyPr>
          <a:lstStyle/>
          <a:p>
            <a:r>
              <a:rPr lang="en-US" dirty="0"/>
              <a:t>Click to edit Master title style</a:t>
            </a:r>
          </a:p>
        </p:txBody>
      </p:sp>
      <p:sp>
        <p:nvSpPr>
          <p:cNvPr id="3" name="Text Placeholder 2"/>
          <p:cNvSpPr>
            <a:spLocks noGrp="1"/>
          </p:cNvSpPr>
          <p:nvPr>
            <p:ph type="body" idx="1"/>
          </p:nvPr>
        </p:nvSpPr>
        <p:spPr>
          <a:xfrm>
            <a:off x="262800" y="1200151"/>
            <a:ext cx="8672804" cy="331581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a:spLocks noChangeAspect="1"/>
          </p:cNvSpPr>
          <p:nvPr userDrawn="1"/>
        </p:nvSpPr>
        <p:spPr>
          <a:xfrm rot="2694492">
            <a:off x="8609933" y="4701956"/>
            <a:ext cx="194400" cy="19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Slide Number Placeholder 5"/>
          <p:cNvSpPr>
            <a:spLocks noGrp="1"/>
          </p:cNvSpPr>
          <p:nvPr>
            <p:ph type="sldNum" sz="quarter" idx="4"/>
          </p:nvPr>
        </p:nvSpPr>
        <p:spPr>
          <a:xfrm>
            <a:off x="8527134" y="4729906"/>
            <a:ext cx="360000" cy="138499"/>
          </a:xfrm>
          <a:prstGeom prst="rect">
            <a:avLst/>
          </a:prstGeom>
        </p:spPr>
        <p:txBody>
          <a:bodyPr vert="horz" lIns="0" tIns="0" rIns="0" bIns="0" rtlCol="0" anchor="ctr"/>
          <a:lstStyle>
            <a:lvl1pPr algn="ctr">
              <a:defRPr sz="900">
                <a:solidFill>
                  <a:schemeClr val="bg1"/>
                </a:solidFill>
              </a:defRPr>
            </a:lvl1pPr>
          </a:lstStyle>
          <a:p>
            <a:fld id="{8EB99C4E-4C2F-4FAC-9585-2BCE7E79DDB0}" type="slidenum">
              <a:rPr lang="en-US" smtClean="0"/>
              <a:pPr/>
              <a:t>‹#›</a:t>
            </a:fld>
            <a:endParaRPr lang="en-US" dirty="0"/>
          </a:p>
        </p:txBody>
      </p:sp>
      <p:cxnSp>
        <p:nvCxnSpPr>
          <p:cNvPr id="10" name="Connecteur droit 7"/>
          <p:cNvCxnSpPr>
            <a:cxnSpLocks/>
          </p:cNvCxnSpPr>
          <p:nvPr userDrawn="1"/>
        </p:nvCxnSpPr>
        <p:spPr>
          <a:xfrm>
            <a:off x="256867" y="699542"/>
            <a:ext cx="8630266" cy="0"/>
          </a:xfrm>
          <a:prstGeom prst="line">
            <a:avLst/>
          </a:prstGeom>
          <a:ln>
            <a:solidFill>
              <a:srgbClr val="C6C6C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7200" y="4526314"/>
            <a:ext cx="2232251" cy="493708"/>
          </a:xfrm>
          <a:prstGeom prst="rect">
            <a:avLst/>
          </a:prstGeom>
        </p:spPr>
      </p:pic>
    </p:spTree>
    <p:extLst>
      <p:ext uri="{BB962C8B-B14F-4D97-AF65-F5344CB8AC3E}">
        <p14:creationId xmlns:p14="http://schemas.microsoft.com/office/powerpoint/2010/main" val="294057242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685800" rtl="0" eaLnBrk="1" latinLnBrk="0" hangingPunct="1">
        <a:lnSpc>
          <a:spcPct val="90000"/>
        </a:lnSpc>
        <a:spcBef>
          <a:spcPct val="0"/>
        </a:spcBef>
        <a:buNone/>
        <a:defRPr sz="2000" kern="120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867" y="267494"/>
            <a:ext cx="8630266" cy="400110"/>
          </a:xfrm>
          <a:prstGeom prst="rect">
            <a:avLst/>
          </a:prstGeom>
        </p:spPr>
        <p:txBody>
          <a:bodyPr vert="horz" lIns="0" tIns="0" rIns="91440" bIns="0" rtlCol="0" anchor="b">
            <a:noAutofit/>
          </a:bodyPr>
          <a:lstStyle/>
          <a:p>
            <a:r>
              <a:rPr lang="en-US" dirty="0"/>
              <a:t>Click to edit Master title style</a:t>
            </a:r>
          </a:p>
        </p:txBody>
      </p:sp>
      <p:sp>
        <p:nvSpPr>
          <p:cNvPr id="3" name="Text Placeholder 2"/>
          <p:cNvSpPr>
            <a:spLocks noGrp="1"/>
          </p:cNvSpPr>
          <p:nvPr>
            <p:ph type="body" idx="1"/>
          </p:nvPr>
        </p:nvSpPr>
        <p:spPr>
          <a:xfrm>
            <a:off x="262800" y="1200151"/>
            <a:ext cx="8672804" cy="331581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a:spLocks noChangeAspect="1"/>
          </p:cNvSpPr>
          <p:nvPr userDrawn="1"/>
        </p:nvSpPr>
        <p:spPr>
          <a:xfrm rot="2694492">
            <a:off x="8609933" y="4701956"/>
            <a:ext cx="194400" cy="19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Slide Number Placeholder 5"/>
          <p:cNvSpPr>
            <a:spLocks noGrp="1"/>
          </p:cNvSpPr>
          <p:nvPr>
            <p:ph type="sldNum" sz="quarter" idx="4"/>
          </p:nvPr>
        </p:nvSpPr>
        <p:spPr>
          <a:xfrm>
            <a:off x="8527134" y="4729906"/>
            <a:ext cx="360000" cy="138499"/>
          </a:xfrm>
          <a:prstGeom prst="rect">
            <a:avLst/>
          </a:prstGeom>
        </p:spPr>
        <p:txBody>
          <a:bodyPr vert="horz" lIns="0" tIns="0" rIns="0" bIns="0" rtlCol="0" anchor="ctr"/>
          <a:lstStyle>
            <a:lvl1pPr algn="ctr">
              <a:defRPr sz="900">
                <a:solidFill>
                  <a:schemeClr val="bg1"/>
                </a:solidFill>
              </a:defRPr>
            </a:lvl1pPr>
          </a:lstStyle>
          <a:p>
            <a:fld id="{8EB99C4E-4C2F-4FAC-9585-2BCE7E79DDB0}" type="slidenum">
              <a:rPr lang="en-US" smtClean="0"/>
              <a:pPr/>
              <a:t>‹#›</a:t>
            </a:fld>
            <a:endParaRPr lang="en-US" dirty="0"/>
          </a:p>
        </p:txBody>
      </p:sp>
      <p:cxnSp>
        <p:nvCxnSpPr>
          <p:cNvPr id="10" name="Connecteur droit 7"/>
          <p:cNvCxnSpPr>
            <a:cxnSpLocks/>
          </p:cNvCxnSpPr>
          <p:nvPr userDrawn="1"/>
        </p:nvCxnSpPr>
        <p:spPr>
          <a:xfrm>
            <a:off x="256867" y="699542"/>
            <a:ext cx="8630266" cy="0"/>
          </a:xfrm>
          <a:prstGeom prst="line">
            <a:avLst/>
          </a:prstGeom>
          <a:ln>
            <a:solidFill>
              <a:srgbClr val="C6C6C6"/>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7200" y="4526314"/>
            <a:ext cx="2232252" cy="493708"/>
          </a:xfrm>
          <a:prstGeom prst="rect">
            <a:avLst/>
          </a:prstGeom>
        </p:spPr>
      </p:pic>
    </p:spTree>
    <p:extLst>
      <p:ext uri="{BB962C8B-B14F-4D97-AF65-F5344CB8AC3E}">
        <p14:creationId xmlns:p14="http://schemas.microsoft.com/office/powerpoint/2010/main" val="247058113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defTabSz="685800" rtl="0" eaLnBrk="1" latinLnBrk="0" hangingPunct="1">
        <a:lnSpc>
          <a:spcPct val="90000"/>
        </a:lnSpc>
        <a:spcBef>
          <a:spcPct val="0"/>
        </a:spcBef>
        <a:buNone/>
        <a:defRPr sz="2000" kern="120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867" y="267494"/>
            <a:ext cx="8630266" cy="400110"/>
          </a:xfrm>
          <a:prstGeom prst="rect">
            <a:avLst/>
          </a:prstGeom>
        </p:spPr>
        <p:txBody>
          <a:bodyPr vert="horz" lIns="0" tIns="0" rIns="91440" bIns="0" rtlCol="0" anchor="b">
            <a:noAutofit/>
          </a:bodyPr>
          <a:lstStyle/>
          <a:p>
            <a:r>
              <a:rPr lang="en-US" dirty="0"/>
              <a:t>Click to edit Master title style</a:t>
            </a:r>
          </a:p>
        </p:txBody>
      </p:sp>
      <p:sp>
        <p:nvSpPr>
          <p:cNvPr id="3" name="Text Placeholder 2"/>
          <p:cNvSpPr>
            <a:spLocks noGrp="1"/>
          </p:cNvSpPr>
          <p:nvPr>
            <p:ph type="body" idx="1"/>
          </p:nvPr>
        </p:nvSpPr>
        <p:spPr>
          <a:xfrm>
            <a:off x="262800" y="1200151"/>
            <a:ext cx="8672804" cy="331581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a:spLocks noChangeAspect="1"/>
          </p:cNvSpPr>
          <p:nvPr userDrawn="1"/>
        </p:nvSpPr>
        <p:spPr>
          <a:xfrm rot="2694492">
            <a:off x="8609933" y="4701956"/>
            <a:ext cx="194400" cy="19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Slide Number Placeholder 5"/>
          <p:cNvSpPr>
            <a:spLocks noGrp="1"/>
          </p:cNvSpPr>
          <p:nvPr>
            <p:ph type="sldNum" sz="quarter" idx="4"/>
          </p:nvPr>
        </p:nvSpPr>
        <p:spPr>
          <a:xfrm>
            <a:off x="8527134" y="4729906"/>
            <a:ext cx="360000" cy="138499"/>
          </a:xfrm>
          <a:prstGeom prst="rect">
            <a:avLst/>
          </a:prstGeom>
        </p:spPr>
        <p:txBody>
          <a:bodyPr vert="horz" lIns="0" tIns="0" rIns="0" bIns="0" rtlCol="0" anchor="ctr"/>
          <a:lstStyle>
            <a:lvl1pPr algn="ctr">
              <a:defRPr sz="900">
                <a:solidFill>
                  <a:schemeClr val="bg1"/>
                </a:solidFill>
              </a:defRPr>
            </a:lvl1pPr>
          </a:lstStyle>
          <a:p>
            <a:fld id="{8EB99C4E-4C2F-4FAC-9585-2BCE7E79DDB0}" type="slidenum">
              <a:rPr lang="en-US" smtClean="0"/>
              <a:pPr/>
              <a:t>‹#›</a:t>
            </a:fld>
            <a:endParaRPr lang="en-US" dirty="0"/>
          </a:p>
        </p:txBody>
      </p:sp>
      <p:cxnSp>
        <p:nvCxnSpPr>
          <p:cNvPr id="10" name="Connecteur droit 7"/>
          <p:cNvCxnSpPr>
            <a:cxnSpLocks/>
          </p:cNvCxnSpPr>
          <p:nvPr userDrawn="1"/>
        </p:nvCxnSpPr>
        <p:spPr>
          <a:xfrm>
            <a:off x="256867" y="699542"/>
            <a:ext cx="8630266" cy="0"/>
          </a:xfrm>
          <a:prstGeom prst="line">
            <a:avLst/>
          </a:prstGeom>
          <a:ln>
            <a:solidFill>
              <a:srgbClr val="C6C6C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7200" y="4526314"/>
            <a:ext cx="2232251" cy="493708"/>
          </a:xfrm>
          <a:prstGeom prst="rect">
            <a:avLst/>
          </a:prstGeom>
        </p:spPr>
      </p:pic>
    </p:spTree>
    <p:extLst>
      <p:ext uri="{BB962C8B-B14F-4D97-AF65-F5344CB8AC3E}">
        <p14:creationId xmlns:p14="http://schemas.microsoft.com/office/powerpoint/2010/main" val="41113261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defTabSz="685800" rtl="0" eaLnBrk="1" latinLnBrk="0" hangingPunct="1">
        <a:lnSpc>
          <a:spcPct val="90000"/>
        </a:lnSpc>
        <a:spcBef>
          <a:spcPct val="0"/>
        </a:spcBef>
        <a:buNone/>
        <a:defRPr sz="2000" kern="1200">
          <a:solidFill>
            <a:schemeClr val="tx2"/>
          </a:solidFill>
          <a:latin typeface="+mj-lt"/>
          <a:ea typeface="+mj-ea"/>
          <a:cs typeface="+mj-cs"/>
        </a:defRPr>
      </a:lvl1pPr>
    </p:titleStyle>
    <p:body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jp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 Id="rId3"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hyperlink" Target="https://www.youtube.com/watch?v=2rLNbd6MQX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png"/><Relationship Id="rId3"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4" Type="http://schemas.microsoft.com/office/2007/relationships/hdphoto" Target="../media/hdphoto2.wdp"/><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png"/><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0.jpg"/><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1.gif"/></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4" Type="http://schemas.openxmlformats.org/officeDocument/2006/relationships/image" Target="../media/image41.gif"/><Relationship Id="rId5" Type="http://schemas.openxmlformats.org/officeDocument/2006/relationships/image" Target="../media/image43.png"/><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27.xml.rels><?xml version="1.0" encoding="UTF-8" standalone="yes"?>
<Relationships xmlns="http://schemas.openxmlformats.org/package/2006/relationships"><Relationship Id="rId46" Type="http://schemas.openxmlformats.org/officeDocument/2006/relationships/image" Target="../media/image88.png"/><Relationship Id="rId47" Type="http://schemas.openxmlformats.org/officeDocument/2006/relationships/image" Target="../media/image89.png"/><Relationship Id="rId20" Type="http://schemas.openxmlformats.org/officeDocument/2006/relationships/image" Target="../media/image62.png"/><Relationship Id="rId21" Type="http://schemas.openxmlformats.org/officeDocument/2006/relationships/image" Target="../media/image63.png"/><Relationship Id="rId22" Type="http://schemas.openxmlformats.org/officeDocument/2006/relationships/image" Target="../media/image64.png"/><Relationship Id="rId23" Type="http://schemas.openxmlformats.org/officeDocument/2006/relationships/image" Target="../media/image65.png"/><Relationship Id="rId24" Type="http://schemas.openxmlformats.org/officeDocument/2006/relationships/image" Target="../media/image66.png"/><Relationship Id="rId25" Type="http://schemas.openxmlformats.org/officeDocument/2006/relationships/image" Target="../media/image67.png"/><Relationship Id="rId26" Type="http://schemas.openxmlformats.org/officeDocument/2006/relationships/image" Target="../media/image68.png"/><Relationship Id="rId27" Type="http://schemas.openxmlformats.org/officeDocument/2006/relationships/image" Target="../media/image69.png"/><Relationship Id="rId28" Type="http://schemas.openxmlformats.org/officeDocument/2006/relationships/image" Target="../media/image70.png"/><Relationship Id="rId29" Type="http://schemas.openxmlformats.org/officeDocument/2006/relationships/image" Target="../media/image71.png"/><Relationship Id="rId1" Type="http://schemas.openxmlformats.org/officeDocument/2006/relationships/slideLayout" Target="../slideLayouts/slideLayout6.xml"/><Relationship Id="rId2" Type="http://schemas.openxmlformats.org/officeDocument/2006/relationships/image" Target="../media/image44.jpeg"/><Relationship Id="rId3" Type="http://schemas.openxmlformats.org/officeDocument/2006/relationships/image" Target="../media/image45.jpeg"/><Relationship Id="rId4" Type="http://schemas.openxmlformats.org/officeDocument/2006/relationships/image" Target="../media/image46.png"/><Relationship Id="rId5" Type="http://schemas.openxmlformats.org/officeDocument/2006/relationships/image" Target="../media/image47.png"/><Relationship Id="rId30" Type="http://schemas.openxmlformats.org/officeDocument/2006/relationships/image" Target="../media/image72.png"/><Relationship Id="rId31" Type="http://schemas.openxmlformats.org/officeDocument/2006/relationships/image" Target="../media/image73.png"/><Relationship Id="rId32" Type="http://schemas.openxmlformats.org/officeDocument/2006/relationships/image" Target="../media/image74.jpeg"/><Relationship Id="rId9" Type="http://schemas.openxmlformats.org/officeDocument/2006/relationships/image" Target="../media/image51.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33" Type="http://schemas.openxmlformats.org/officeDocument/2006/relationships/image" Target="../media/image75.jpeg"/><Relationship Id="rId34" Type="http://schemas.openxmlformats.org/officeDocument/2006/relationships/image" Target="../media/image76.png"/><Relationship Id="rId35" Type="http://schemas.openxmlformats.org/officeDocument/2006/relationships/image" Target="../media/image77.png"/><Relationship Id="rId36" Type="http://schemas.openxmlformats.org/officeDocument/2006/relationships/image" Target="../media/image78.png"/><Relationship Id="rId10" Type="http://schemas.openxmlformats.org/officeDocument/2006/relationships/image" Target="../media/image52.png"/><Relationship Id="rId11" Type="http://schemas.openxmlformats.org/officeDocument/2006/relationships/image" Target="../media/image53.png"/><Relationship Id="rId12" Type="http://schemas.openxmlformats.org/officeDocument/2006/relationships/image" Target="../media/image54.png"/><Relationship Id="rId13" Type="http://schemas.openxmlformats.org/officeDocument/2006/relationships/image" Target="../media/image55.png"/><Relationship Id="rId14" Type="http://schemas.openxmlformats.org/officeDocument/2006/relationships/image" Target="../media/image56.png"/><Relationship Id="rId15" Type="http://schemas.openxmlformats.org/officeDocument/2006/relationships/image" Target="../media/image57.png"/><Relationship Id="rId16" Type="http://schemas.openxmlformats.org/officeDocument/2006/relationships/image" Target="../media/image58.png"/><Relationship Id="rId17" Type="http://schemas.openxmlformats.org/officeDocument/2006/relationships/image" Target="../media/image59.png"/><Relationship Id="rId18" Type="http://schemas.openxmlformats.org/officeDocument/2006/relationships/image" Target="../media/image60.png"/><Relationship Id="rId19" Type="http://schemas.openxmlformats.org/officeDocument/2006/relationships/image" Target="../media/image61.png"/><Relationship Id="rId37" Type="http://schemas.openxmlformats.org/officeDocument/2006/relationships/image" Target="../media/image79.png"/><Relationship Id="rId38" Type="http://schemas.openxmlformats.org/officeDocument/2006/relationships/image" Target="../media/image80.png"/><Relationship Id="rId39" Type="http://schemas.openxmlformats.org/officeDocument/2006/relationships/image" Target="../media/image81.png"/><Relationship Id="rId40" Type="http://schemas.openxmlformats.org/officeDocument/2006/relationships/image" Target="../media/image82.png"/><Relationship Id="rId41" Type="http://schemas.openxmlformats.org/officeDocument/2006/relationships/image" Target="../media/image83.png"/><Relationship Id="rId42" Type="http://schemas.openxmlformats.org/officeDocument/2006/relationships/image" Target="../media/image84.png"/><Relationship Id="rId43" Type="http://schemas.openxmlformats.org/officeDocument/2006/relationships/image" Target="../media/image85.png"/><Relationship Id="rId44" Type="http://schemas.openxmlformats.org/officeDocument/2006/relationships/image" Target="../media/image86.png"/><Relationship Id="rId45" Type="http://schemas.openxmlformats.org/officeDocument/2006/relationships/image" Target="../media/image8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0.png"/><Relationship Id="rId3" Type="http://schemas.openxmlformats.org/officeDocument/2006/relationships/image" Target="../media/image91.png"/></Relationships>
</file>

<file path=ppt/slides/_rels/slide31.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jpeg"/><Relationship Id="rId1" Type="http://schemas.openxmlformats.org/officeDocument/2006/relationships/slideLayout" Target="../slideLayouts/slideLayout15.xml"/><Relationship Id="rId2" Type="http://schemas.openxmlformats.org/officeDocument/2006/relationships/image" Target="../media/image9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8.png"/><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99.png"/><Relationship Id="rId4" Type="http://schemas.openxmlformats.org/officeDocument/2006/relationships/image" Target="../media/image97.jpeg"/><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34.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png"/><Relationship Id="rId5" Type="http://schemas.openxmlformats.org/officeDocument/2006/relationships/image" Target="../media/image103.png"/><Relationship Id="rId1" Type="http://schemas.openxmlformats.org/officeDocument/2006/relationships/slideLayout" Target="../slideLayouts/slideLayout15.xml"/><Relationship Id="rId2" Type="http://schemas.openxmlformats.org/officeDocument/2006/relationships/image" Target="../media/image10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tags" Target="../tags/tag3.xml"/><Relationship Id="rId3"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40.xml.rels><?xml version="1.0" encoding="UTF-8" standalone="yes"?>
<Relationships xmlns="http://schemas.openxmlformats.org/package/2006/relationships"><Relationship Id="rId11" Type="http://schemas.openxmlformats.org/officeDocument/2006/relationships/image" Target="../media/image114.png"/><Relationship Id="rId12" Type="http://schemas.openxmlformats.org/officeDocument/2006/relationships/image" Target="../media/image115.jpeg"/><Relationship Id="rId13" Type="http://schemas.openxmlformats.org/officeDocument/2006/relationships/image" Target="../media/image116.png"/><Relationship Id="rId14" Type="http://schemas.openxmlformats.org/officeDocument/2006/relationships/image" Target="../media/image117.png"/><Relationship Id="rId15" Type="http://schemas.openxmlformats.org/officeDocument/2006/relationships/image" Target="../media/image118.jpeg"/><Relationship Id="rId16" Type="http://schemas.openxmlformats.org/officeDocument/2006/relationships/image" Target="../media/image119.jpeg"/><Relationship Id="rId17" Type="http://schemas.openxmlformats.org/officeDocument/2006/relationships/image" Target="../media/image120.png"/><Relationship Id="rId18" Type="http://schemas.openxmlformats.org/officeDocument/2006/relationships/image" Target="../media/image121.jpeg"/><Relationship Id="rId1" Type="http://schemas.openxmlformats.org/officeDocument/2006/relationships/slideLayout" Target="../slideLayouts/slideLayout4.xml"/><Relationship Id="rId2" Type="http://schemas.openxmlformats.org/officeDocument/2006/relationships/image" Target="../media/image105.png"/><Relationship Id="rId3" Type="http://schemas.openxmlformats.org/officeDocument/2006/relationships/image" Target="../media/image106.png"/><Relationship Id="rId4" Type="http://schemas.openxmlformats.org/officeDocument/2006/relationships/image" Target="../media/image107.jpeg"/><Relationship Id="rId5" Type="http://schemas.openxmlformats.org/officeDocument/2006/relationships/image" Target="../media/image108.png"/><Relationship Id="rId6" Type="http://schemas.openxmlformats.org/officeDocument/2006/relationships/image" Target="../media/image109.jpeg"/><Relationship Id="rId7" Type="http://schemas.openxmlformats.org/officeDocument/2006/relationships/image" Target="../media/image110.png"/><Relationship Id="rId8" Type="http://schemas.openxmlformats.org/officeDocument/2006/relationships/image" Target="../media/image111.png"/><Relationship Id="rId9" Type="http://schemas.openxmlformats.org/officeDocument/2006/relationships/image" Target="../media/image112.png"/><Relationship Id="rId10" Type="http://schemas.openxmlformats.org/officeDocument/2006/relationships/image" Target="../media/image113.png"/></Relationships>
</file>

<file path=ppt/slides/_rels/slide41.xml.rels><?xml version="1.0" encoding="UTF-8" standalone="yes"?>
<Relationships xmlns="http://schemas.openxmlformats.org/package/2006/relationships"><Relationship Id="rId3" Type="http://schemas.openxmlformats.org/officeDocument/2006/relationships/image" Target="../media/image117.png"/><Relationship Id="rId4" Type="http://schemas.openxmlformats.org/officeDocument/2006/relationships/image" Target="../media/image110.png"/><Relationship Id="rId5" Type="http://schemas.openxmlformats.org/officeDocument/2006/relationships/image" Target="../media/image106.png"/><Relationship Id="rId6" Type="http://schemas.openxmlformats.org/officeDocument/2006/relationships/image" Target="../media/image116.png"/><Relationship Id="rId1" Type="http://schemas.openxmlformats.org/officeDocument/2006/relationships/slideLayout" Target="../slideLayouts/slideLayout6.xml"/><Relationship Id="rId2" Type="http://schemas.openxmlformats.org/officeDocument/2006/relationships/image" Target="../media/image122.jpg"/></Relationships>
</file>

<file path=ppt/slides/_rels/slide4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4.xml"/><Relationship Id="rId5" Type="http://schemas.openxmlformats.org/officeDocument/2006/relationships/chart" Target="../charts/chart1.xml"/><Relationship Id="rId6" Type="http://schemas.openxmlformats.org/officeDocument/2006/relationships/image" Target="../media/image123.png"/><Relationship Id="rId1" Type="http://schemas.openxmlformats.org/officeDocument/2006/relationships/tags" Target="../tags/tag4.xml"/><Relationship Id="rId2" Type="http://schemas.openxmlformats.org/officeDocument/2006/relationships/tags" Target="../tags/tag5.xml"/></Relationships>
</file>

<file path=ppt/slides/_rels/slide43.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15.xml"/><Relationship Id="rId3" Type="http://schemas.openxmlformats.org/officeDocument/2006/relationships/image" Target="../media/image1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25.png"/><Relationship Id="rId4" Type="http://schemas.openxmlformats.org/officeDocument/2006/relationships/image" Target="../media/image126.jpg"/><Relationship Id="rId5" Type="http://schemas.openxmlformats.org/officeDocument/2006/relationships/image" Target="../media/image127.png"/><Relationship Id="rId6" Type="http://schemas.openxmlformats.org/officeDocument/2006/relationships/image" Target="../media/image128.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5.xml"/><Relationship Id="rId3" Type="http://schemas.openxmlformats.org/officeDocument/2006/relationships/image" Target="../media/image129.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52" r="2552"/>
          <a:stretch>
            <a:fillRect/>
          </a:stretch>
        </p:blipFill>
        <p:spPr/>
      </p:pic>
      <p:pic>
        <p:nvPicPr>
          <p:cNvPr id="12" name="Picture 11"/>
          <p:cNvPicPr>
            <a:picLocks noChangeAspect="1"/>
          </p:cNvPicPr>
          <p:nvPr/>
        </p:nvPicPr>
        <p:blipFill>
          <a:blip r:embed="rId3"/>
          <a:stretch>
            <a:fillRect/>
          </a:stretch>
        </p:blipFill>
        <p:spPr>
          <a:xfrm>
            <a:off x="0" y="-24907"/>
            <a:ext cx="9136561" cy="5143500"/>
          </a:xfrm>
          <a:prstGeom prst="rect">
            <a:avLst/>
          </a:prstGeom>
        </p:spPr>
      </p:pic>
      <p:sp>
        <p:nvSpPr>
          <p:cNvPr id="8" name="Text Placeholder 7"/>
          <p:cNvSpPr>
            <a:spLocks noGrp="1"/>
          </p:cNvSpPr>
          <p:nvPr>
            <p:ph type="body" sz="quarter" idx="10"/>
          </p:nvPr>
        </p:nvSpPr>
        <p:spPr/>
        <p:txBody>
          <a:bodyPr/>
          <a:lstStyle/>
          <a:p>
            <a:r>
              <a:rPr lang="en-GB" dirty="0" err="1"/>
              <a:t>Institut</a:t>
            </a:r>
            <a:r>
              <a:rPr lang="en-GB" dirty="0"/>
              <a:t> des </a:t>
            </a:r>
            <a:r>
              <a:rPr lang="en-GB" dirty="0" err="1"/>
              <a:t>A</a:t>
            </a:r>
            <a:r>
              <a:rPr lang="en-GB" dirty="0" err="1" smtClean="0"/>
              <a:t>ctuaires</a:t>
            </a:r>
            <a:endParaRPr lang="en-GB" dirty="0"/>
          </a:p>
          <a:p>
            <a:r>
              <a:rPr lang="en-GB" dirty="0"/>
              <a:t>1</a:t>
            </a:r>
            <a:r>
              <a:rPr lang="en-GB" baseline="30000" dirty="0"/>
              <a:t>st</a:t>
            </a:r>
            <a:r>
              <a:rPr lang="en-GB" baseline="30000" dirty="0">
                <a:solidFill>
                  <a:srgbClr val="3F3F3F"/>
                </a:solidFill>
              </a:rPr>
              <a:t> </a:t>
            </a:r>
            <a:r>
              <a:rPr lang="en-GB" dirty="0"/>
              <a:t>February 2017</a:t>
            </a:r>
          </a:p>
        </p:txBody>
      </p:sp>
      <p:sp>
        <p:nvSpPr>
          <p:cNvPr id="9" name="Text Placeholder 8"/>
          <p:cNvSpPr>
            <a:spLocks noGrp="1"/>
          </p:cNvSpPr>
          <p:nvPr>
            <p:ph type="body" sz="quarter" idx="11"/>
          </p:nvPr>
        </p:nvSpPr>
        <p:spPr>
          <a:xfrm>
            <a:off x="1245600" y="2286909"/>
            <a:ext cx="6652800" cy="861774"/>
          </a:xfrm>
        </p:spPr>
        <p:txBody>
          <a:bodyPr anchor="ctr"/>
          <a:lstStyle/>
          <a:p>
            <a:r>
              <a:rPr lang="en-GB" dirty="0" smtClean="0"/>
              <a:t>SCOR embraces </a:t>
            </a:r>
            <a:r>
              <a:rPr lang="en-GB" dirty="0" err="1" smtClean="0"/>
              <a:t>blockchain</a:t>
            </a:r>
            <a:r>
              <a:rPr lang="en-GB" dirty="0" smtClean="0"/>
              <a:t> technology</a:t>
            </a:r>
            <a:endParaRPr lang="en-US" dirty="0"/>
          </a:p>
        </p:txBody>
      </p:sp>
      <p:sp>
        <p:nvSpPr>
          <p:cNvPr id="10" name="Text Placeholder 9"/>
          <p:cNvSpPr>
            <a:spLocks noGrp="1"/>
          </p:cNvSpPr>
          <p:nvPr>
            <p:ph type="body" sz="quarter" idx="12"/>
          </p:nvPr>
        </p:nvSpPr>
        <p:spPr>
          <a:xfrm>
            <a:off x="2988000" y="3738587"/>
            <a:ext cx="3168000" cy="522000"/>
          </a:xfrm>
        </p:spPr>
        <p:txBody>
          <a:bodyPr/>
          <a:lstStyle/>
          <a:p>
            <a:r>
              <a:rPr lang="en-GB" dirty="0"/>
              <a:t>Régis DELAYAT</a:t>
            </a:r>
          </a:p>
          <a:p>
            <a:r>
              <a:rPr lang="en-GB" b="0" dirty="0"/>
              <a:t>Senior Digital Advisor to the Chairman</a:t>
            </a:r>
          </a:p>
        </p:txBody>
      </p:sp>
    </p:spTree>
    <p:extLst>
      <p:ext uri="{BB962C8B-B14F-4D97-AF65-F5344CB8AC3E}">
        <p14:creationId xmlns:p14="http://schemas.microsoft.com/office/powerpoint/2010/main" val="2325087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Reminder of important </a:t>
            </a:r>
            <a:r>
              <a:rPr lang="en-GB" dirty="0" smtClean="0"/>
              <a:t>concepts</a:t>
            </a:r>
            <a:endParaRPr lang="en-GB" dirty="0"/>
          </a:p>
        </p:txBody>
      </p:sp>
      <p:sp>
        <p:nvSpPr>
          <p:cNvPr id="6"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10</a:t>
            </a:fld>
            <a:endParaRPr lang="en-US" dirty="0"/>
          </a:p>
        </p:txBody>
      </p:sp>
      <p:sp>
        <p:nvSpPr>
          <p:cNvPr id="63"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solidFill>
                  <a:schemeClr val="bg1">
                    <a:lumMod val="50000"/>
                  </a:schemeClr>
                </a:solidFill>
              </a:rPr>
              <a:t>“DAO” or “Decentralized Autonomous Organization”</a:t>
            </a:r>
          </a:p>
        </p:txBody>
      </p:sp>
      <p:grpSp>
        <p:nvGrpSpPr>
          <p:cNvPr id="161" name="Groupe 160"/>
          <p:cNvGrpSpPr/>
          <p:nvPr/>
        </p:nvGrpSpPr>
        <p:grpSpPr>
          <a:xfrm>
            <a:off x="3347863" y="1154534"/>
            <a:ext cx="5256585" cy="3649464"/>
            <a:chOff x="3347863" y="1154534"/>
            <a:chExt cx="5256585" cy="3649464"/>
          </a:xfrm>
        </p:grpSpPr>
        <p:sp>
          <p:nvSpPr>
            <p:cNvPr id="118" name="Rectangle 117"/>
            <p:cNvSpPr/>
            <p:nvPr/>
          </p:nvSpPr>
          <p:spPr>
            <a:xfrm>
              <a:off x="3347863" y="1154534"/>
              <a:ext cx="5256585" cy="36494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FR" sz="1400" b="1" dirty="0">
                  <a:solidFill>
                    <a:schemeClr val="tx1"/>
                  </a:solidFill>
                </a:rPr>
                <a:t>Internet</a:t>
              </a:r>
            </a:p>
          </p:txBody>
        </p:sp>
        <p:grpSp>
          <p:nvGrpSpPr>
            <p:cNvPr id="150" name="Groupe 149"/>
            <p:cNvGrpSpPr/>
            <p:nvPr/>
          </p:nvGrpSpPr>
          <p:grpSpPr>
            <a:xfrm>
              <a:off x="3707904" y="1352780"/>
              <a:ext cx="4752528" cy="3288089"/>
              <a:chOff x="3991200" y="1705782"/>
              <a:chExt cx="4109192" cy="2717429"/>
            </a:xfrm>
          </p:grpSpPr>
          <p:sp>
            <p:nvSpPr>
              <p:cNvPr id="119" name="Rectangle 118"/>
              <p:cNvSpPr/>
              <p:nvPr/>
            </p:nvSpPr>
            <p:spPr>
              <a:xfrm>
                <a:off x="3991200" y="2643758"/>
                <a:ext cx="1027914" cy="59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20" name="Rectangle 119"/>
              <p:cNvSpPr/>
              <p:nvPr/>
            </p:nvSpPr>
            <p:spPr>
              <a:xfrm>
                <a:off x="5555574" y="2643758"/>
                <a:ext cx="1027914" cy="59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21" name="Rectangle 120"/>
              <p:cNvSpPr/>
              <p:nvPr/>
            </p:nvSpPr>
            <p:spPr>
              <a:xfrm>
                <a:off x="7072478" y="2643758"/>
                <a:ext cx="1027914" cy="59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22" name="Rectangle 121"/>
              <p:cNvSpPr/>
              <p:nvPr/>
            </p:nvSpPr>
            <p:spPr>
              <a:xfrm>
                <a:off x="5555574" y="1705782"/>
                <a:ext cx="1027914" cy="5951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23" name="Rectangle 122"/>
              <p:cNvSpPr/>
              <p:nvPr/>
            </p:nvSpPr>
            <p:spPr>
              <a:xfrm>
                <a:off x="4317036" y="3426413"/>
                <a:ext cx="702078" cy="4064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24" name="Rectangle 123"/>
              <p:cNvSpPr/>
              <p:nvPr/>
            </p:nvSpPr>
            <p:spPr>
              <a:xfrm>
                <a:off x="4317036" y="4016745"/>
                <a:ext cx="702078" cy="4064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25" name="Rectangle 124"/>
              <p:cNvSpPr/>
              <p:nvPr/>
            </p:nvSpPr>
            <p:spPr>
              <a:xfrm>
                <a:off x="7398314" y="3426413"/>
                <a:ext cx="702078" cy="4064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26" name="Rectangle 125"/>
              <p:cNvSpPr/>
              <p:nvPr/>
            </p:nvSpPr>
            <p:spPr>
              <a:xfrm>
                <a:off x="7398314" y="4016745"/>
                <a:ext cx="702078" cy="4064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27" name="Rectangle 126"/>
              <p:cNvSpPr/>
              <p:nvPr/>
            </p:nvSpPr>
            <p:spPr>
              <a:xfrm>
                <a:off x="5881410" y="3426413"/>
                <a:ext cx="702078" cy="4064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cxnSp>
            <p:nvCxnSpPr>
              <p:cNvPr id="33" name="Connecteur : en angle 32"/>
              <p:cNvCxnSpPr>
                <a:cxnSpLocks/>
                <a:stCxn id="122" idx="2"/>
                <a:endCxn id="121" idx="0"/>
              </p:cNvCxnSpPr>
              <p:nvPr/>
            </p:nvCxnSpPr>
            <p:spPr>
              <a:xfrm rot="16200000" flipH="1">
                <a:off x="6656549" y="1713871"/>
                <a:ext cx="342869" cy="1516904"/>
              </a:xfrm>
              <a:prstGeom prst="bentConnector3">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8" name="Connecteur : en angle 127"/>
              <p:cNvCxnSpPr>
                <a:cxnSpLocks/>
                <a:stCxn id="122" idx="2"/>
                <a:endCxn id="119" idx="0"/>
              </p:cNvCxnSpPr>
              <p:nvPr/>
            </p:nvCxnSpPr>
            <p:spPr>
              <a:xfrm rot="5400000">
                <a:off x="5115910" y="1690136"/>
                <a:ext cx="342869" cy="1564374"/>
              </a:xfrm>
              <a:prstGeom prst="bentConnector3">
                <a:avLst>
                  <a:gd name="adj1" fmla="val 50000"/>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9" name="Connecteur : en angle 128"/>
              <p:cNvCxnSpPr>
                <a:cxnSpLocks/>
                <a:stCxn id="119" idx="1"/>
                <a:endCxn id="123" idx="1"/>
              </p:cNvCxnSpPr>
              <p:nvPr/>
            </p:nvCxnSpPr>
            <p:spPr>
              <a:xfrm rot="10800000" flipH="1" flipV="1">
                <a:off x="3991200" y="2941312"/>
                <a:ext cx="325836" cy="688334"/>
              </a:xfrm>
              <a:prstGeom prst="bentConnector3">
                <a:avLst>
                  <a:gd name="adj1" fmla="val -40034"/>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0" name="Connecteur : en angle 129"/>
              <p:cNvCxnSpPr>
                <a:cxnSpLocks/>
                <a:stCxn id="119" idx="1"/>
                <a:endCxn id="124" idx="1"/>
              </p:cNvCxnSpPr>
              <p:nvPr/>
            </p:nvCxnSpPr>
            <p:spPr>
              <a:xfrm rot="10800000" flipH="1" flipV="1">
                <a:off x="3991200" y="2941312"/>
                <a:ext cx="325836" cy="1278666"/>
              </a:xfrm>
              <a:prstGeom prst="bentConnector3">
                <a:avLst>
                  <a:gd name="adj1" fmla="val -41619"/>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5" name="Connecteur : en angle 134"/>
              <p:cNvCxnSpPr>
                <a:cxnSpLocks/>
                <a:stCxn id="120" idx="1"/>
                <a:endCxn id="127" idx="1"/>
              </p:cNvCxnSpPr>
              <p:nvPr/>
            </p:nvCxnSpPr>
            <p:spPr>
              <a:xfrm rot="10800000" flipH="1" flipV="1">
                <a:off x="5555574" y="2941312"/>
                <a:ext cx="325836" cy="688334"/>
              </a:xfrm>
              <a:prstGeom prst="bentConnector3">
                <a:avLst>
                  <a:gd name="adj1" fmla="val -47961"/>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9" name="Connecteur : en angle 138"/>
              <p:cNvCxnSpPr>
                <a:cxnSpLocks/>
                <a:stCxn id="121" idx="1"/>
                <a:endCxn id="125" idx="1"/>
              </p:cNvCxnSpPr>
              <p:nvPr/>
            </p:nvCxnSpPr>
            <p:spPr>
              <a:xfrm rot="10800000" flipH="1" flipV="1">
                <a:off x="7072478" y="2941312"/>
                <a:ext cx="325836" cy="688334"/>
              </a:xfrm>
              <a:prstGeom prst="bentConnector3">
                <a:avLst>
                  <a:gd name="adj1" fmla="val -60645"/>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3" name="Connecteur : en angle 142"/>
              <p:cNvCxnSpPr>
                <a:cxnSpLocks/>
                <a:stCxn id="121" idx="1"/>
                <a:endCxn id="126" idx="1"/>
              </p:cNvCxnSpPr>
              <p:nvPr/>
            </p:nvCxnSpPr>
            <p:spPr>
              <a:xfrm rot="10800000" flipH="1" flipV="1">
                <a:off x="7072478" y="2941312"/>
                <a:ext cx="325836" cy="1278666"/>
              </a:xfrm>
              <a:prstGeom prst="bentConnector3">
                <a:avLst>
                  <a:gd name="adj1" fmla="val -60645"/>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49" name="Image 148"/>
            <p:cNvPicPr>
              <a:picLocks noChangeAspect="1"/>
            </p:cNvPicPr>
            <p:nvPr/>
          </p:nvPicPr>
          <p:blipFill>
            <a:blip r:embed="rId2"/>
            <a:stretch>
              <a:fillRect/>
            </a:stretch>
          </p:blipFill>
          <p:spPr>
            <a:xfrm>
              <a:off x="5657112" y="1397124"/>
              <a:ext cx="909013" cy="616241"/>
            </a:xfrm>
            <a:prstGeom prst="rect">
              <a:avLst/>
            </a:prstGeom>
          </p:spPr>
        </p:pic>
        <p:pic>
          <p:nvPicPr>
            <p:cNvPr id="151" name="Image 150"/>
            <p:cNvPicPr>
              <a:picLocks noChangeAspect="1"/>
            </p:cNvPicPr>
            <p:nvPr/>
          </p:nvPicPr>
          <p:blipFill>
            <a:blip r:embed="rId2"/>
            <a:stretch>
              <a:fillRect/>
            </a:stretch>
          </p:blipFill>
          <p:spPr>
            <a:xfrm>
              <a:off x="5657112" y="2525037"/>
              <a:ext cx="909013" cy="616241"/>
            </a:xfrm>
            <a:prstGeom prst="rect">
              <a:avLst/>
            </a:prstGeom>
          </p:spPr>
        </p:pic>
        <p:pic>
          <p:nvPicPr>
            <p:cNvPr id="152" name="Image 151"/>
            <p:cNvPicPr>
              <a:picLocks noChangeAspect="1"/>
            </p:cNvPicPr>
            <p:nvPr/>
          </p:nvPicPr>
          <p:blipFill>
            <a:blip r:embed="rId2"/>
            <a:stretch>
              <a:fillRect/>
            </a:stretch>
          </p:blipFill>
          <p:spPr>
            <a:xfrm>
              <a:off x="7411503" y="2525037"/>
              <a:ext cx="909013" cy="616241"/>
            </a:xfrm>
            <a:prstGeom prst="rect">
              <a:avLst/>
            </a:prstGeom>
          </p:spPr>
        </p:pic>
        <p:pic>
          <p:nvPicPr>
            <p:cNvPr id="153" name="Image 152"/>
            <p:cNvPicPr>
              <a:picLocks noChangeAspect="1"/>
            </p:cNvPicPr>
            <p:nvPr/>
          </p:nvPicPr>
          <p:blipFill>
            <a:blip r:embed="rId2"/>
            <a:stretch>
              <a:fillRect/>
            </a:stretch>
          </p:blipFill>
          <p:spPr>
            <a:xfrm>
              <a:off x="3847819" y="2525037"/>
              <a:ext cx="909013" cy="616241"/>
            </a:xfrm>
            <a:prstGeom prst="rect">
              <a:avLst/>
            </a:prstGeom>
          </p:spPr>
        </p:pic>
        <p:pic>
          <p:nvPicPr>
            <p:cNvPr id="154" name="Image 153"/>
            <p:cNvPicPr>
              <a:picLocks noChangeAspect="1"/>
            </p:cNvPicPr>
            <p:nvPr/>
          </p:nvPicPr>
          <p:blipFill>
            <a:blip r:embed="rId2"/>
            <a:stretch>
              <a:fillRect/>
            </a:stretch>
          </p:blipFill>
          <p:spPr>
            <a:xfrm>
              <a:off x="4216042" y="3480558"/>
              <a:ext cx="564425" cy="382637"/>
            </a:xfrm>
            <a:prstGeom prst="rect">
              <a:avLst/>
            </a:prstGeom>
          </p:spPr>
        </p:pic>
        <p:pic>
          <p:nvPicPr>
            <p:cNvPr id="155" name="Image 154"/>
            <p:cNvPicPr>
              <a:picLocks noChangeAspect="1"/>
            </p:cNvPicPr>
            <p:nvPr/>
          </p:nvPicPr>
          <p:blipFill>
            <a:blip r:embed="rId2"/>
            <a:stretch>
              <a:fillRect/>
            </a:stretch>
          </p:blipFill>
          <p:spPr>
            <a:xfrm>
              <a:off x="4216042" y="4203638"/>
              <a:ext cx="564425" cy="382637"/>
            </a:xfrm>
            <a:prstGeom prst="rect">
              <a:avLst/>
            </a:prstGeom>
          </p:spPr>
        </p:pic>
        <p:pic>
          <p:nvPicPr>
            <p:cNvPr id="156" name="Image 155"/>
            <p:cNvPicPr>
              <a:picLocks noChangeAspect="1"/>
            </p:cNvPicPr>
            <p:nvPr/>
          </p:nvPicPr>
          <p:blipFill>
            <a:blip r:embed="rId2"/>
            <a:stretch>
              <a:fillRect/>
            </a:stretch>
          </p:blipFill>
          <p:spPr>
            <a:xfrm>
              <a:off x="6006759" y="3480558"/>
              <a:ext cx="564425" cy="382637"/>
            </a:xfrm>
            <a:prstGeom prst="rect">
              <a:avLst/>
            </a:prstGeom>
          </p:spPr>
        </p:pic>
        <p:pic>
          <p:nvPicPr>
            <p:cNvPr id="157" name="Image 156"/>
            <p:cNvPicPr>
              <a:picLocks noChangeAspect="1"/>
            </p:cNvPicPr>
            <p:nvPr/>
          </p:nvPicPr>
          <p:blipFill>
            <a:blip r:embed="rId2"/>
            <a:stretch>
              <a:fillRect/>
            </a:stretch>
          </p:blipFill>
          <p:spPr>
            <a:xfrm>
              <a:off x="7776755" y="3480558"/>
              <a:ext cx="564425" cy="382637"/>
            </a:xfrm>
            <a:prstGeom prst="rect">
              <a:avLst/>
            </a:prstGeom>
          </p:spPr>
        </p:pic>
        <p:pic>
          <p:nvPicPr>
            <p:cNvPr id="158" name="Image 157"/>
            <p:cNvPicPr>
              <a:picLocks noChangeAspect="1"/>
            </p:cNvPicPr>
            <p:nvPr/>
          </p:nvPicPr>
          <p:blipFill>
            <a:blip r:embed="rId2"/>
            <a:stretch>
              <a:fillRect/>
            </a:stretch>
          </p:blipFill>
          <p:spPr>
            <a:xfrm>
              <a:off x="7776755" y="4182978"/>
              <a:ext cx="564425" cy="382637"/>
            </a:xfrm>
            <a:prstGeom prst="rect">
              <a:avLst/>
            </a:prstGeom>
          </p:spPr>
        </p:pic>
      </p:grpSp>
      <p:sp>
        <p:nvSpPr>
          <p:cNvPr id="159" name="TextBox 89"/>
          <p:cNvSpPr txBox="1"/>
          <p:nvPr/>
        </p:nvSpPr>
        <p:spPr>
          <a:xfrm>
            <a:off x="237591" y="1154534"/>
            <a:ext cx="2964522" cy="3649464"/>
          </a:xfrm>
          <a:prstGeom prst="rect">
            <a:avLst/>
          </a:prstGeom>
          <a:noFill/>
        </p:spPr>
        <p:txBody>
          <a:bodyPr wrap="square" rtlCol="0" anchor="ctr">
            <a:noAutofit/>
          </a:bodyPr>
          <a:lstStyle/>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A DAO is an advanced computer program that seals in a </a:t>
            </a:r>
            <a:r>
              <a:rPr lang="en-US" altLang="fr-FR" sz="1000" b="1" dirty="0" err="1" smtClean="0">
                <a:solidFill>
                  <a:schemeClr val="tx2"/>
                </a:solidFill>
                <a:latin typeface="Arial" panose="020B0604020202020204" pitchFamily="34" charset="0"/>
                <a:cs typeface="Arial" panose="020B0604020202020204" pitchFamily="34" charset="0"/>
              </a:rPr>
              <a:t>blockchain</a:t>
            </a:r>
            <a:r>
              <a:rPr lang="en-US" altLang="fr-FR" sz="1000" b="1" dirty="0" smtClean="0">
                <a:solidFill>
                  <a:schemeClr val="tx2"/>
                </a:solidFill>
                <a:latin typeface="Arial" panose="020B0604020202020204" pitchFamily="34" charset="0"/>
                <a:cs typeface="Arial" panose="020B0604020202020204" pitchFamily="34" charset="0"/>
              </a:rPr>
              <a:t> </a:t>
            </a:r>
            <a:r>
              <a:rPr lang="en-US" altLang="fr-FR" sz="1000" b="1" dirty="0">
                <a:solidFill>
                  <a:schemeClr val="tx2"/>
                </a:solidFill>
                <a:latin typeface="Arial" panose="020B0604020202020204" pitchFamily="34" charset="0"/>
                <a:cs typeface="Arial" panose="020B0604020202020204" pitchFamily="34" charset="0"/>
              </a:rPr>
              <a:t>the governance that rules an organization</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endParaRPr lang="en-US" altLang="fr-FR" sz="1000" b="1" dirty="0">
              <a:solidFill>
                <a:schemeClr val="tx2"/>
              </a:solidFill>
              <a:latin typeface="Arial" panose="020B0604020202020204" pitchFamily="34" charset="0"/>
              <a:cs typeface="Arial" panose="020B0604020202020204" pitchFamily="34" charset="0"/>
            </a:endParaRP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It can be seen as a matrix that articulates a multitude of smart-contracts</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endParaRPr lang="en-US" altLang="fr-FR" sz="1000" b="1" dirty="0">
              <a:solidFill>
                <a:schemeClr val="tx2"/>
              </a:solidFill>
              <a:latin typeface="Arial" panose="020B0604020202020204" pitchFamily="34" charset="0"/>
              <a:cs typeface="Arial" panose="020B0604020202020204" pitchFamily="34" charset="0"/>
            </a:endParaRP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endParaRPr lang="en-US" altLang="fr-FR" sz="1000" b="1" dirty="0">
              <a:solidFill>
                <a:schemeClr val="tx2"/>
              </a:solidFill>
              <a:latin typeface="Arial" panose="020B0604020202020204" pitchFamily="34" charset="0"/>
              <a:cs typeface="Arial" panose="020B0604020202020204" pitchFamily="34" charset="0"/>
            </a:endParaRP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Every decision </a:t>
            </a:r>
            <a:r>
              <a:rPr lang="en-US" altLang="fr-FR" sz="1000" dirty="0">
                <a:latin typeface="Arial" panose="020B0604020202020204" pitchFamily="34" charset="0"/>
                <a:cs typeface="Arial" panose="020B0604020202020204" pitchFamily="34" charset="0"/>
              </a:rPr>
              <a:t>(i.e. action, investment, vote, payment) </a:t>
            </a:r>
            <a:r>
              <a:rPr lang="en-US" altLang="fr-FR" sz="1000" b="1" dirty="0">
                <a:solidFill>
                  <a:schemeClr val="tx2"/>
                </a:solidFill>
                <a:latin typeface="Arial" panose="020B0604020202020204" pitchFamily="34" charset="0"/>
                <a:cs typeface="Arial" panose="020B0604020202020204" pitchFamily="34" charset="0"/>
              </a:rPr>
              <a:t>is achieved in compliance with the rules defined and stored on the </a:t>
            </a:r>
            <a:r>
              <a:rPr lang="en-US" altLang="fr-FR" sz="1000" b="1" dirty="0" err="1">
                <a:solidFill>
                  <a:schemeClr val="tx2"/>
                </a:solidFill>
                <a:latin typeface="Arial" panose="020B0604020202020204" pitchFamily="34" charset="0"/>
                <a:cs typeface="Arial" panose="020B0604020202020204" pitchFamily="34" charset="0"/>
              </a:rPr>
              <a:t>b</a:t>
            </a:r>
            <a:r>
              <a:rPr lang="en-US" altLang="fr-FR" sz="1000" b="1" dirty="0" err="1" smtClean="0">
                <a:solidFill>
                  <a:schemeClr val="tx2"/>
                </a:solidFill>
                <a:latin typeface="Arial" panose="020B0604020202020204" pitchFamily="34" charset="0"/>
                <a:cs typeface="Arial" panose="020B0604020202020204" pitchFamily="34" charset="0"/>
              </a:rPr>
              <a:t>lockchain</a:t>
            </a:r>
            <a:endParaRPr lang="en-US" altLang="fr-FR" sz="1000" b="1" dirty="0">
              <a:solidFill>
                <a:schemeClr val="tx2"/>
              </a:solidFill>
              <a:latin typeface="Arial" panose="020B0604020202020204" pitchFamily="34" charset="0"/>
              <a:cs typeface="Arial" panose="020B0604020202020204" pitchFamily="34" charset="0"/>
            </a:endParaRPr>
          </a:p>
        </p:txBody>
      </p:sp>
      <p:sp>
        <p:nvSpPr>
          <p:cNvPr id="160" name="Triangle isocèle 159"/>
          <p:cNvSpPr/>
          <p:nvPr/>
        </p:nvSpPr>
        <p:spPr>
          <a:xfrm rot="10800000">
            <a:off x="1251800" y="3166071"/>
            <a:ext cx="936104" cy="13092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Tree>
    <p:extLst>
      <p:ext uri="{BB962C8B-B14F-4D97-AF65-F5344CB8AC3E}">
        <p14:creationId xmlns:p14="http://schemas.microsoft.com/office/powerpoint/2010/main" val="1956821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n-US" dirty="0"/>
              <a:t>Technical background on Blockchain</a:t>
            </a:r>
            <a:endParaRPr lang="fr-FR" dirty="0"/>
          </a:p>
        </p:txBody>
      </p:sp>
      <p:sp>
        <p:nvSpPr>
          <p:cNvPr id="16"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11</a:t>
            </a:fld>
            <a:endParaRPr lang="en-US" dirty="0"/>
          </a:p>
        </p:txBody>
      </p:sp>
      <p:sp>
        <p:nvSpPr>
          <p:cNvPr id="109"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solidFill>
                  <a:schemeClr val="bg1">
                    <a:lumMod val="50000"/>
                  </a:schemeClr>
                </a:solidFill>
              </a:rPr>
              <a:t>How a transaction does work?</a:t>
            </a:r>
          </a:p>
        </p:txBody>
      </p:sp>
      <p:sp>
        <p:nvSpPr>
          <p:cNvPr id="9" name="Freeform 9"/>
          <p:cNvSpPr>
            <a:spLocks noChangeAspect="1" noEditPoints="1"/>
          </p:cNvSpPr>
          <p:nvPr/>
        </p:nvSpPr>
        <p:spPr bwMode="auto">
          <a:xfrm>
            <a:off x="1024723" y="1695336"/>
            <a:ext cx="595641" cy="377851"/>
          </a:xfrm>
          <a:custGeom>
            <a:avLst/>
            <a:gdLst>
              <a:gd name="T0" fmla="*/ 223 w 227"/>
              <a:gd name="T1" fmla="*/ 128 h 144"/>
              <a:gd name="T2" fmla="*/ 126 w 227"/>
              <a:gd name="T3" fmla="*/ 128 h 144"/>
              <a:gd name="T4" fmla="*/ 126 w 227"/>
              <a:gd name="T5" fmla="*/ 130 h 144"/>
              <a:gd name="T6" fmla="*/ 122 w 227"/>
              <a:gd name="T7" fmla="*/ 134 h 144"/>
              <a:gd name="T8" fmla="*/ 106 w 227"/>
              <a:gd name="T9" fmla="*/ 134 h 144"/>
              <a:gd name="T10" fmla="*/ 102 w 227"/>
              <a:gd name="T11" fmla="*/ 130 h 144"/>
              <a:gd name="T12" fmla="*/ 102 w 227"/>
              <a:gd name="T13" fmla="*/ 128 h 144"/>
              <a:gd name="T14" fmla="*/ 4 w 227"/>
              <a:gd name="T15" fmla="*/ 128 h 144"/>
              <a:gd name="T16" fmla="*/ 0 w 227"/>
              <a:gd name="T17" fmla="*/ 132 h 144"/>
              <a:gd name="T18" fmla="*/ 0 w 227"/>
              <a:gd name="T19" fmla="*/ 140 h 144"/>
              <a:gd name="T20" fmla="*/ 4 w 227"/>
              <a:gd name="T21" fmla="*/ 144 h 144"/>
              <a:gd name="T22" fmla="*/ 223 w 227"/>
              <a:gd name="T23" fmla="*/ 144 h 144"/>
              <a:gd name="T24" fmla="*/ 227 w 227"/>
              <a:gd name="T25" fmla="*/ 140 h 144"/>
              <a:gd name="T26" fmla="*/ 227 w 227"/>
              <a:gd name="T27" fmla="*/ 132 h 144"/>
              <a:gd name="T28" fmla="*/ 223 w 227"/>
              <a:gd name="T29" fmla="*/ 128 h 144"/>
              <a:gd name="T30" fmla="*/ 34 w 227"/>
              <a:gd name="T31" fmla="*/ 120 h 144"/>
              <a:gd name="T32" fmla="*/ 193 w 227"/>
              <a:gd name="T33" fmla="*/ 120 h 144"/>
              <a:gd name="T34" fmla="*/ 205 w 227"/>
              <a:gd name="T35" fmla="*/ 108 h 144"/>
              <a:gd name="T36" fmla="*/ 205 w 227"/>
              <a:gd name="T37" fmla="*/ 12 h 144"/>
              <a:gd name="T38" fmla="*/ 193 w 227"/>
              <a:gd name="T39" fmla="*/ 0 h 144"/>
              <a:gd name="T40" fmla="*/ 34 w 227"/>
              <a:gd name="T41" fmla="*/ 0 h 144"/>
              <a:gd name="T42" fmla="*/ 22 w 227"/>
              <a:gd name="T43" fmla="*/ 12 h 144"/>
              <a:gd name="T44" fmla="*/ 22 w 227"/>
              <a:gd name="T45" fmla="*/ 108 h 144"/>
              <a:gd name="T46" fmla="*/ 34 w 227"/>
              <a:gd name="T47" fmla="*/ 120 h 144"/>
              <a:gd name="T48" fmla="*/ 38 w 227"/>
              <a:gd name="T49" fmla="*/ 16 h 144"/>
              <a:gd name="T50" fmla="*/ 189 w 227"/>
              <a:gd name="T51" fmla="*/ 16 h 144"/>
              <a:gd name="T52" fmla="*/ 189 w 227"/>
              <a:gd name="T53" fmla="*/ 104 h 144"/>
              <a:gd name="T54" fmla="*/ 38 w 227"/>
              <a:gd name="T55" fmla="*/ 104 h 144"/>
              <a:gd name="T56" fmla="*/ 38 w 227"/>
              <a:gd name="T57"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144">
                <a:moveTo>
                  <a:pt x="223" y="128"/>
                </a:moveTo>
                <a:cubicBezTo>
                  <a:pt x="126" y="128"/>
                  <a:pt x="126" y="128"/>
                  <a:pt x="126" y="128"/>
                </a:cubicBezTo>
                <a:cubicBezTo>
                  <a:pt x="126" y="130"/>
                  <a:pt x="126" y="130"/>
                  <a:pt x="126" y="130"/>
                </a:cubicBezTo>
                <a:cubicBezTo>
                  <a:pt x="126" y="132"/>
                  <a:pt x="124" y="134"/>
                  <a:pt x="122" y="134"/>
                </a:cubicBezTo>
                <a:cubicBezTo>
                  <a:pt x="106" y="134"/>
                  <a:pt x="106" y="134"/>
                  <a:pt x="106" y="134"/>
                </a:cubicBezTo>
                <a:cubicBezTo>
                  <a:pt x="103" y="134"/>
                  <a:pt x="102" y="132"/>
                  <a:pt x="102" y="130"/>
                </a:cubicBezTo>
                <a:cubicBezTo>
                  <a:pt x="102" y="128"/>
                  <a:pt x="102" y="128"/>
                  <a:pt x="102" y="128"/>
                </a:cubicBezTo>
                <a:cubicBezTo>
                  <a:pt x="4" y="128"/>
                  <a:pt x="4" y="128"/>
                  <a:pt x="4" y="128"/>
                </a:cubicBezTo>
                <a:cubicBezTo>
                  <a:pt x="2" y="128"/>
                  <a:pt x="0" y="130"/>
                  <a:pt x="0" y="132"/>
                </a:cubicBezTo>
                <a:cubicBezTo>
                  <a:pt x="0" y="140"/>
                  <a:pt x="0" y="140"/>
                  <a:pt x="0" y="140"/>
                </a:cubicBezTo>
                <a:cubicBezTo>
                  <a:pt x="0" y="142"/>
                  <a:pt x="2" y="144"/>
                  <a:pt x="4" y="144"/>
                </a:cubicBezTo>
                <a:cubicBezTo>
                  <a:pt x="223" y="144"/>
                  <a:pt x="223" y="144"/>
                  <a:pt x="223" y="144"/>
                </a:cubicBezTo>
                <a:cubicBezTo>
                  <a:pt x="225" y="144"/>
                  <a:pt x="227" y="142"/>
                  <a:pt x="227" y="140"/>
                </a:cubicBezTo>
                <a:cubicBezTo>
                  <a:pt x="227" y="132"/>
                  <a:pt x="227" y="132"/>
                  <a:pt x="227" y="132"/>
                </a:cubicBezTo>
                <a:cubicBezTo>
                  <a:pt x="227" y="130"/>
                  <a:pt x="225" y="128"/>
                  <a:pt x="223" y="128"/>
                </a:cubicBezTo>
                <a:close/>
                <a:moveTo>
                  <a:pt x="34" y="120"/>
                </a:moveTo>
                <a:cubicBezTo>
                  <a:pt x="193" y="120"/>
                  <a:pt x="193" y="120"/>
                  <a:pt x="193" y="120"/>
                </a:cubicBezTo>
                <a:cubicBezTo>
                  <a:pt x="200" y="120"/>
                  <a:pt x="205" y="115"/>
                  <a:pt x="205" y="108"/>
                </a:cubicBezTo>
                <a:cubicBezTo>
                  <a:pt x="205" y="12"/>
                  <a:pt x="205" y="12"/>
                  <a:pt x="205" y="12"/>
                </a:cubicBezTo>
                <a:cubicBezTo>
                  <a:pt x="205" y="5"/>
                  <a:pt x="200" y="0"/>
                  <a:pt x="193" y="0"/>
                </a:cubicBezTo>
                <a:cubicBezTo>
                  <a:pt x="34" y="0"/>
                  <a:pt x="34" y="0"/>
                  <a:pt x="34" y="0"/>
                </a:cubicBezTo>
                <a:cubicBezTo>
                  <a:pt x="28" y="0"/>
                  <a:pt x="22" y="5"/>
                  <a:pt x="22" y="12"/>
                </a:cubicBezTo>
                <a:cubicBezTo>
                  <a:pt x="22" y="108"/>
                  <a:pt x="22" y="108"/>
                  <a:pt x="22" y="108"/>
                </a:cubicBezTo>
                <a:cubicBezTo>
                  <a:pt x="22" y="115"/>
                  <a:pt x="28" y="120"/>
                  <a:pt x="34" y="120"/>
                </a:cubicBezTo>
                <a:close/>
                <a:moveTo>
                  <a:pt x="38" y="16"/>
                </a:moveTo>
                <a:cubicBezTo>
                  <a:pt x="189" y="16"/>
                  <a:pt x="189" y="16"/>
                  <a:pt x="189" y="16"/>
                </a:cubicBezTo>
                <a:cubicBezTo>
                  <a:pt x="189" y="104"/>
                  <a:pt x="189" y="104"/>
                  <a:pt x="189" y="104"/>
                </a:cubicBezTo>
                <a:cubicBezTo>
                  <a:pt x="38" y="104"/>
                  <a:pt x="38" y="104"/>
                  <a:pt x="38" y="104"/>
                </a:cubicBezTo>
                <a:lnTo>
                  <a:pt x="38" y="16"/>
                </a:ln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1" name="Ellipse 10"/>
          <p:cNvSpPr/>
          <p:nvPr/>
        </p:nvSpPr>
        <p:spPr>
          <a:xfrm>
            <a:off x="1194041" y="1309340"/>
            <a:ext cx="257006" cy="249216"/>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bg1"/>
                </a:solidFill>
                <a:effectLst/>
                <a:uLnTx/>
                <a:uFillTx/>
              </a:rPr>
              <a:t>1</a:t>
            </a:r>
          </a:p>
        </p:txBody>
      </p:sp>
      <p:sp>
        <p:nvSpPr>
          <p:cNvPr id="12" name="TextBox 89"/>
          <p:cNvSpPr txBox="1"/>
          <p:nvPr/>
        </p:nvSpPr>
        <p:spPr>
          <a:xfrm>
            <a:off x="374275" y="2239249"/>
            <a:ext cx="1896539" cy="553213"/>
          </a:xfrm>
          <a:prstGeom prst="rect">
            <a:avLst/>
          </a:prstGeom>
          <a:noFill/>
        </p:spPr>
        <p:txBody>
          <a:bodyPr wrap="square" rtlCol="0" anchor="ctr">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050" b="0" i="0" u="none" strike="noStrike" kern="0" cap="none" spc="0" normalizeH="0" baseline="0" noProof="0" dirty="0">
                <a:ln>
                  <a:noFill/>
                </a:ln>
                <a:effectLst/>
                <a:uLnTx/>
                <a:uFillTx/>
                <a:latin typeface="Arial" panose="020B0604020202020204" pitchFamily="34" charset="0"/>
                <a:cs typeface="Arial" panose="020B0604020202020204" pitchFamily="34" charset="0"/>
              </a:rPr>
              <a:t>A </a:t>
            </a:r>
            <a:r>
              <a:rPr lang="en-GB" sz="1050" kern="0" dirty="0">
                <a:latin typeface="Arial" panose="020B0604020202020204" pitchFamily="34" charset="0"/>
                <a:cs typeface="Arial" panose="020B0604020202020204" pitchFamily="34" charset="0"/>
              </a:rPr>
              <a:t>undertakes </a:t>
            </a:r>
            <a:r>
              <a:rPr lang="en-GB" sz="1050" b="1" kern="0" dirty="0">
                <a:latin typeface="Arial" panose="020B0604020202020204" pitchFamily="34" charset="0"/>
                <a:cs typeface="Arial" panose="020B0604020202020204" pitchFamily="34" charset="0"/>
              </a:rPr>
              <a:t>a transaction </a:t>
            </a:r>
            <a:r>
              <a:rPr lang="en-GB" sz="1050" kern="0" dirty="0">
                <a:latin typeface="Arial" panose="020B0604020202020204" pitchFamily="34" charset="0"/>
                <a:cs typeface="Arial" panose="020B0604020202020204" pitchFamily="34" charset="0"/>
              </a:rPr>
              <a:t>towards B</a:t>
            </a:r>
            <a:endParaRPr kumimoji="0" lang="en-GB" sz="105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3" name="Cube 12"/>
          <p:cNvSpPr/>
          <p:nvPr/>
        </p:nvSpPr>
        <p:spPr>
          <a:xfrm>
            <a:off x="4154659" y="1659795"/>
            <a:ext cx="524830" cy="463949"/>
          </a:xfrm>
          <a:prstGeom prst="cub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4" name="Ellipse 13"/>
          <p:cNvSpPr/>
          <p:nvPr/>
        </p:nvSpPr>
        <p:spPr>
          <a:xfrm>
            <a:off x="4288572" y="1309340"/>
            <a:ext cx="257006" cy="249216"/>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bg1"/>
                </a:solidFill>
                <a:effectLst/>
                <a:uLnTx/>
                <a:uFillTx/>
              </a:rPr>
              <a:t>2</a:t>
            </a:r>
          </a:p>
        </p:txBody>
      </p:sp>
      <p:sp>
        <p:nvSpPr>
          <p:cNvPr id="15" name="TextBox 89"/>
          <p:cNvSpPr txBox="1"/>
          <p:nvPr/>
        </p:nvSpPr>
        <p:spPr>
          <a:xfrm>
            <a:off x="3667015" y="2225527"/>
            <a:ext cx="1584176" cy="553213"/>
          </a:xfrm>
          <a:prstGeom prst="rect">
            <a:avLst/>
          </a:prstGeom>
          <a:noFill/>
        </p:spPr>
        <p:txBody>
          <a:bodyPr wrap="square" rtlCol="0" anchor="ctr">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050" b="0" i="0" u="none" strike="noStrike" kern="0" cap="none" spc="0" normalizeH="0" baseline="0" noProof="0" dirty="0">
                <a:ln>
                  <a:noFill/>
                </a:ln>
                <a:effectLst/>
                <a:uLnTx/>
                <a:uFillTx/>
                <a:latin typeface="Arial" panose="020B0604020202020204" pitchFamily="34" charset="0"/>
                <a:cs typeface="Arial" panose="020B0604020202020204" pitchFamily="34" charset="0"/>
              </a:rPr>
              <a:t>Transactions are </a:t>
            </a:r>
            <a:r>
              <a:rPr kumimoji="0" lang="en-GB" sz="1050" b="1" i="0" u="none" strike="noStrike" kern="0" cap="none" spc="0" normalizeH="0" baseline="0" noProof="0" dirty="0">
                <a:ln>
                  <a:noFill/>
                </a:ln>
                <a:effectLst/>
                <a:uLnTx/>
                <a:uFillTx/>
                <a:latin typeface="Arial" panose="020B0604020202020204" pitchFamily="34" charset="0"/>
                <a:cs typeface="Arial" panose="020B0604020202020204" pitchFamily="34" charset="0"/>
              </a:rPr>
              <a:t>gathered in a block</a:t>
            </a:r>
          </a:p>
        </p:txBody>
      </p:sp>
      <p:sp>
        <p:nvSpPr>
          <p:cNvPr id="17" name="Freeform 12"/>
          <p:cNvSpPr>
            <a:spLocks noChangeAspect="1" noEditPoints="1"/>
          </p:cNvSpPr>
          <p:nvPr/>
        </p:nvSpPr>
        <p:spPr bwMode="auto">
          <a:xfrm>
            <a:off x="7218137" y="1675960"/>
            <a:ext cx="492265" cy="455399"/>
          </a:xfrm>
          <a:custGeom>
            <a:avLst/>
            <a:gdLst>
              <a:gd name="T0" fmla="*/ 177 w 227"/>
              <a:gd name="T1" fmla="*/ 17 h 210"/>
              <a:gd name="T2" fmla="*/ 151 w 227"/>
              <a:gd name="T3" fmla="*/ 17 h 210"/>
              <a:gd name="T4" fmla="*/ 39 w 227"/>
              <a:gd name="T5" fmla="*/ 115 h 210"/>
              <a:gd name="T6" fmla="*/ 39 w 227"/>
              <a:gd name="T7" fmla="*/ 140 h 210"/>
              <a:gd name="T8" fmla="*/ 39 w 227"/>
              <a:gd name="T9" fmla="*/ 115 h 210"/>
              <a:gd name="T10" fmla="*/ 179 w 227"/>
              <a:gd name="T11" fmla="*/ 31 h 210"/>
              <a:gd name="T12" fmla="*/ 162 w 227"/>
              <a:gd name="T13" fmla="*/ 70 h 210"/>
              <a:gd name="T14" fmla="*/ 117 w 227"/>
              <a:gd name="T15" fmla="*/ 43 h 210"/>
              <a:gd name="T16" fmla="*/ 144 w 227"/>
              <a:gd name="T17" fmla="*/ 17 h 210"/>
              <a:gd name="T18" fmla="*/ 113 w 227"/>
              <a:gd name="T19" fmla="*/ 39 h 210"/>
              <a:gd name="T20" fmla="*/ 56 w 227"/>
              <a:gd name="T21" fmla="*/ 72 h 210"/>
              <a:gd name="T22" fmla="*/ 18 w 227"/>
              <a:gd name="T23" fmla="*/ 126 h 210"/>
              <a:gd name="T24" fmla="*/ 22 w 227"/>
              <a:gd name="T25" fmla="*/ 103 h 210"/>
              <a:gd name="T26" fmla="*/ 70 w 227"/>
              <a:gd name="T27" fmla="*/ 105 h 210"/>
              <a:gd name="T28" fmla="*/ 113 w 227"/>
              <a:gd name="T29" fmla="*/ 171 h 210"/>
              <a:gd name="T30" fmla="*/ 179 w 227"/>
              <a:gd name="T31" fmla="*/ 177 h 210"/>
              <a:gd name="T32" fmla="*/ 166 w 227"/>
              <a:gd name="T33" fmla="*/ 178 h 210"/>
              <a:gd name="T34" fmla="*/ 119 w 227"/>
              <a:gd name="T35" fmla="*/ 164 h 210"/>
              <a:gd name="T36" fmla="*/ 227 w 227"/>
              <a:gd name="T37" fmla="*/ 105 h 210"/>
              <a:gd name="T38" fmla="*/ 160 w 227"/>
              <a:gd name="T39" fmla="*/ 75 h 210"/>
              <a:gd name="T40" fmla="*/ 146 w 227"/>
              <a:gd name="T41" fmla="*/ 86 h 210"/>
              <a:gd name="T42" fmla="*/ 160 w 227"/>
              <a:gd name="T43" fmla="*/ 75 h 210"/>
              <a:gd name="T44" fmla="*/ 113 w 227"/>
              <a:gd name="T45" fmla="*/ 67 h 210"/>
              <a:gd name="T46" fmla="*/ 113 w 227"/>
              <a:gd name="T47" fmla="*/ 46 h 210"/>
              <a:gd name="T48" fmla="*/ 69 w 227"/>
              <a:gd name="T49" fmla="*/ 25 h 210"/>
              <a:gd name="T50" fmla="*/ 92 w 227"/>
              <a:gd name="T51" fmla="*/ 67 h 210"/>
              <a:gd name="T52" fmla="*/ 69 w 227"/>
              <a:gd name="T53" fmla="*/ 25 h 210"/>
              <a:gd name="T54" fmla="*/ 89 w 227"/>
              <a:gd name="T55" fmla="*/ 72 h 210"/>
              <a:gd name="T56" fmla="*/ 74 w 227"/>
              <a:gd name="T57" fmla="*/ 96 h 210"/>
              <a:gd name="T58" fmla="*/ 72 w 227"/>
              <a:gd name="T59" fmla="*/ 109 h 210"/>
              <a:gd name="T60" fmla="*/ 86 w 227"/>
              <a:gd name="T61" fmla="*/ 134 h 210"/>
              <a:gd name="T62" fmla="*/ 72 w 227"/>
              <a:gd name="T63" fmla="*/ 109 h 210"/>
              <a:gd name="T64" fmla="*/ 61 w 227"/>
              <a:gd name="T65" fmla="*/ 139 h 210"/>
              <a:gd name="T66" fmla="*/ 107 w 227"/>
              <a:gd name="T67" fmla="*/ 164 h 210"/>
              <a:gd name="T68" fmla="*/ 113 w 227"/>
              <a:gd name="T69" fmla="*/ 158 h 210"/>
              <a:gd name="T70" fmla="*/ 113 w 227"/>
              <a:gd name="T71" fmla="*/ 143 h 210"/>
              <a:gd name="T72" fmla="*/ 113 w 227"/>
              <a:gd name="T73" fmla="*/ 158 h 210"/>
              <a:gd name="T74" fmla="*/ 114 w 227"/>
              <a:gd name="T75" fmla="*/ 136 h 210"/>
              <a:gd name="T76" fmla="*/ 87 w 227"/>
              <a:gd name="T77" fmla="*/ 121 h 210"/>
              <a:gd name="T78" fmla="*/ 84 w 227"/>
              <a:gd name="T79" fmla="*/ 87 h 210"/>
              <a:gd name="T80" fmla="*/ 114 w 227"/>
              <a:gd name="T81" fmla="*/ 70 h 210"/>
              <a:gd name="T82" fmla="*/ 143 w 227"/>
              <a:gd name="T83" fmla="*/ 88 h 210"/>
              <a:gd name="T84" fmla="*/ 140 w 227"/>
              <a:gd name="T85" fmla="*/ 120 h 210"/>
              <a:gd name="T86" fmla="*/ 140 w 227"/>
              <a:gd name="T87" fmla="*/ 134 h 210"/>
              <a:gd name="T88" fmla="*/ 154 w 227"/>
              <a:gd name="T89" fmla="*/ 109 h 210"/>
              <a:gd name="T90" fmla="*/ 140 w 227"/>
              <a:gd name="T91" fmla="*/ 134 h 210"/>
              <a:gd name="T92" fmla="*/ 157 w 227"/>
              <a:gd name="T93" fmla="*/ 105 h 210"/>
              <a:gd name="T94" fmla="*/ 205 w 227"/>
              <a:gd name="T95" fmla="*/ 103 h 210"/>
              <a:gd name="T96" fmla="*/ 171 w 227"/>
              <a:gd name="T97" fmla="*/ 146 h 210"/>
              <a:gd name="T98" fmla="*/ 171 w 227"/>
              <a:gd name="T99" fmla="*/ 171 h 210"/>
              <a:gd name="T100" fmla="*/ 171 w 227"/>
              <a:gd name="T101" fmla="*/ 146 h 210"/>
              <a:gd name="T102" fmla="*/ 94 w 227"/>
              <a:gd name="T103" fmla="*/ 103 h 210"/>
              <a:gd name="T104" fmla="*/ 136 w 227"/>
              <a:gd name="T105" fmla="*/ 10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7" h="210">
                <a:moveTo>
                  <a:pt x="164" y="30"/>
                </a:moveTo>
                <a:cubicBezTo>
                  <a:pt x="171" y="30"/>
                  <a:pt x="177" y="24"/>
                  <a:pt x="177" y="17"/>
                </a:cubicBezTo>
                <a:cubicBezTo>
                  <a:pt x="177" y="10"/>
                  <a:pt x="171" y="5"/>
                  <a:pt x="164" y="5"/>
                </a:cubicBezTo>
                <a:cubicBezTo>
                  <a:pt x="157" y="5"/>
                  <a:pt x="151" y="10"/>
                  <a:pt x="151" y="17"/>
                </a:cubicBezTo>
                <a:cubicBezTo>
                  <a:pt x="151" y="24"/>
                  <a:pt x="157" y="30"/>
                  <a:pt x="164" y="30"/>
                </a:cubicBezTo>
                <a:close/>
                <a:moveTo>
                  <a:pt x="39" y="115"/>
                </a:moveTo>
                <a:cubicBezTo>
                  <a:pt x="32" y="115"/>
                  <a:pt x="26" y="120"/>
                  <a:pt x="26" y="127"/>
                </a:cubicBezTo>
                <a:cubicBezTo>
                  <a:pt x="26" y="134"/>
                  <a:pt x="32" y="140"/>
                  <a:pt x="39" y="140"/>
                </a:cubicBezTo>
                <a:cubicBezTo>
                  <a:pt x="46" y="140"/>
                  <a:pt x="51" y="134"/>
                  <a:pt x="51" y="127"/>
                </a:cubicBezTo>
                <a:cubicBezTo>
                  <a:pt x="51" y="120"/>
                  <a:pt x="46" y="115"/>
                  <a:pt x="39" y="115"/>
                </a:cubicBezTo>
                <a:close/>
                <a:moveTo>
                  <a:pt x="170" y="72"/>
                </a:moveTo>
                <a:cubicBezTo>
                  <a:pt x="176" y="56"/>
                  <a:pt x="179" y="42"/>
                  <a:pt x="179" y="31"/>
                </a:cubicBezTo>
                <a:cubicBezTo>
                  <a:pt x="175" y="35"/>
                  <a:pt x="170" y="37"/>
                  <a:pt x="165" y="37"/>
                </a:cubicBezTo>
                <a:cubicBezTo>
                  <a:pt x="167" y="46"/>
                  <a:pt x="165" y="57"/>
                  <a:pt x="162" y="70"/>
                </a:cubicBezTo>
                <a:cubicBezTo>
                  <a:pt x="153" y="69"/>
                  <a:pt x="144" y="68"/>
                  <a:pt x="135" y="67"/>
                </a:cubicBezTo>
                <a:cubicBezTo>
                  <a:pt x="129" y="58"/>
                  <a:pt x="123" y="50"/>
                  <a:pt x="117" y="43"/>
                </a:cubicBezTo>
                <a:cubicBezTo>
                  <a:pt x="127" y="32"/>
                  <a:pt x="137" y="26"/>
                  <a:pt x="145" y="24"/>
                </a:cubicBezTo>
                <a:cubicBezTo>
                  <a:pt x="144" y="22"/>
                  <a:pt x="144" y="19"/>
                  <a:pt x="144" y="17"/>
                </a:cubicBezTo>
                <a:cubicBezTo>
                  <a:pt x="144" y="15"/>
                  <a:pt x="144" y="13"/>
                  <a:pt x="145" y="11"/>
                </a:cubicBezTo>
                <a:cubicBezTo>
                  <a:pt x="135" y="16"/>
                  <a:pt x="124" y="26"/>
                  <a:pt x="113" y="39"/>
                </a:cubicBezTo>
                <a:cubicBezTo>
                  <a:pt x="91" y="13"/>
                  <a:pt x="69" y="0"/>
                  <a:pt x="57" y="7"/>
                </a:cubicBezTo>
                <a:cubicBezTo>
                  <a:pt x="44" y="14"/>
                  <a:pt x="45" y="39"/>
                  <a:pt x="56" y="72"/>
                </a:cubicBezTo>
                <a:cubicBezTo>
                  <a:pt x="22" y="78"/>
                  <a:pt x="0" y="91"/>
                  <a:pt x="0" y="105"/>
                </a:cubicBezTo>
                <a:cubicBezTo>
                  <a:pt x="0" y="113"/>
                  <a:pt x="7" y="120"/>
                  <a:pt x="18" y="126"/>
                </a:cubicBezTo>
                <a:cubicBezTo>
                  <a:pt x="19" y="120"/>
                  <a:pt x="21" y="116"/>
                  <a:pt x="25" y="112"/>
                </a:cubicBezTo>
                <a:cubicBezTo>
                  <a:pt x="23" y="109"/>
                  <a:pt x="22" y="106"/>
                  <a:pt x="22" y="103"/>
                </a:cubicBezTo>
                <a:cubicBezTo>
                  <a:pt x="22" y="92"/>
                  <a:pt x="36" y="83"/>
                  <a:pt x="58" y="77"/>
                </a:cubicBezTo>
                <a:cubicBezTo>
                  <a:pt x="61" y="86"/>
                  <a:pt x="65" y="95"/>
                  <a:pt x="70" y="105"/>
                </a:cubicBezTo>
                <a:cubicBezTo>
                  <a:pt x="47" y="152"/>
                  <a:pt x="40" y="194"/>
                  <a:pt x="57" y="203"/>
                </a:cubicBezTo>
                <a:cubicBezTo>
                  <a:pt x="69" y="210"/>
                  <a:pt x="91" y="197"/>
                  <a:pt x="113" y="171"/>
                </a:cubicBezTo>
                <a:cubicBezTo>
                  <a:pt x="136" y="197"/>
                  <a:pt x="158" y="210"/>
                  <a:pt x="170" y="203"/>
                </a:cubicBezTo>
                <a:cubicBezTo>
                  <a:pt x="177" y="199"/>
                  <a:pt x="179" y="190"/>
                  <a:pt x="179" y="177"/>
                </a:cubicBezTo>
                <a:cubicBezTo>
                  <a:pt x="177" y="178"/>
                  <a:pt x="174" y="178"/>
                  <a:pt x="171" y="178"/>
                </a:cubicBezTo>
                <a:cubicBezTo>
                  <a:pt x="170" y="178"/>
                  <a:pt x="168" y="178"/>
                  <a:pt x="166" y="178"/>
                </a:cubicBezTo>
                <a:cubicBezTo>
                  <a:pt x="165" y="180"/>
                  <a:pt x="163" y="182"/>
                  <a:pt x="161" y="183"/>
                </a:cubicBezTo>
                <a:cubicBezTo>
                  <a:pt x="151" y="189"/>
                  <a:pt x="136" y="181"/>
                  <a:pt x="119" y="164"/>
                </a:cubicBezTo>
                <a:cubicBezTo>
                  <a:pt x="124" y="158"/>
                  <a:pt x="130" y="150"/>
                  <a:pt x="135" y="143"/>
                </a:cubicBezTo>
                <a:cubicBezTo>
                  <a:pt x="187" y="139"/>
                  <a:pt x="227" y="124"/>
                  <a:pt x="227" y="105"/>
                </a:cubicBezTo>
                <a:cubicBezTo>
                  <a:pt x="227" y="91"/>
                  <a:pt x="204" y="78"/>
                  <a:pt x="170" y="72"/>
                </a:cubicBezTo>
                <a:close/>
                <a:moveTo>
                  <a:pt x="160" y="75"/>
                </a:moveTo>
                <a:cubicBezTo>
                  <a:pt x="158" y="81"/>
                  <a:pt x="155" y="89"/>
                  <a:pt x="152" y="96"/>
                </a:cubicBezTo>
                <a:cubicBezTo>
                  <a:pt x="150" y="93"/>
                  <a:pt x="148" y="89"/>
                  <a:pt x="146" y="86"/>
                </a:cubicBezTo>
                <a:cubicBezTo>
                  <a:pt x="144" y="81"/>
                  <a:pt x="141" y="76"/>
                  <a:pt x="138" y="71"/>
                </a:cubicBezTo>
                <a:cubicBezTo>
                  <a:pt x="146" y="72"/>
                  <a:pt x="153" y="73"/>
                  <a:pt x="160" y="75"/>
                </a:cubicBezTo>
                <a:close/>
                <a:moveTo>
                  <a:pt x="130" y="67"/>
                </a:moveTo>
                <a:cubicBezTo>
                  <a:pt x="124" y="67"/>
                  <a:pt x="119" y="67"/>
                  <a:pt x="113" y="67"/>
                </a:cubicBezTo>
                <a:cubicBezTo>
                  <a:pt x="108" y="67"/>
                  <a:pt x="102" y="67"/>
                  <a:pt x="96" y="67"/>
                </a:cubicBezTo>
                <a:cubicBezTo>
                  <a:pt x="102" y="59"/>
                  <a:pt x="108" y="52"/>
                  <a:pt x="113" y="46"/>
                </a:cubicBezTo>
                <a:cubicBezTo>
                  <a:pt x="119" y="52"/>
                  <a:pt x="124" y="59"/>
                  <a:pt x="130" y="67"/>
                </a:cubicBezTo>
                <a:close/>
                <a:moveTo>
                  <a:pt x="69" y="25"/>
                </a:moveTo>
                <a:cubicBezTo>
                  <a:pt x="78" y="19"/>
                  <a:pt x="94" y="27"/>
                  <a:pt x="110" y="43"/>
                </a:cubicBezTo>
                <a:cubicBezTo>
                  <a:pt x="104" y="50"/>
                  <a:pt x="97" y="58"/>
                  <a:pt x="92" y="67"/>
                </a:cubicBezTo>
                <a:cubicBezTo>
                  <a:pt x="82" y="68"/>
                  <a:pt x="73" y="69"/>
                  <a:pt x="65" y="70"/>
                </a:cubicBezTo>
                <a:cubicBezTo>
                  <a:pt x="59" y="47"/>
                  <a:pt x="60" y="30"/>
                  <a:pt x="69" y="25"/>
                </a:cubicBezTo>
                <a:close/>
                <a:moveTo>
                  <a:pt x="66" y="75"/>
                </a:moveTo>
                <a:cubicBezTo>
                  <a:pt x="73" y="73"/>
                  <a:pt x="81" y="72"/>
                  <a:pt x="89" y="72"/>
                </a:cubicBezTo>
                <a:cubicBezTo>
                  <a:pt x="86" y="76"/>
                  <a:pt x="83" y="81"/>
                  <a:pt x="80" y="86"/>
                </a:cubicBezTo>
                <a:cubicBezTo>
                  <a:pt x="78" y="89"/>
                  <a:pt x="76" y="93"/>
                  <a:pt x="74" y="96"/>
                </a:cubicBezTo>
                <a:cubicBezTo>
                  <a:pt x="71" y="89"/>
                  <a:pt x="68" y="82"/>
                  <a:pt x="66" y="75"/>
                </a:cubicBezTo>
                <a:close/>
                <a:moveTo>
                  <a:pt x="72" y="109"/>
                </a:moveTo>
                <a:cubicBezTo>
                  <a:pt x="75" y="114"/>
                  <a:pt x="77" y="119"/>
                  <a:pt x="80" y="124"/>
                </a:cubicBezTo>
                <a:cubicBezTo>
                  <a:pt x="82" y="128"/>
                  <a:pt x="84" y="131"/>
                  <a:pt x="86" y="134"/>
                </a:cubicBezTo>
                <a:cubicBezTo>
                  <a:pt x="78" y="133"/>
                  <a:pt x="71" y="132"/>
                  <a:pt x="64" y="130"/>
                </a:cubicBezTo>
                <a:cubicBezTo>
                  <a:pt x="66" y="124"/>
                  <a:pt x="69" y="117"/>
                  <a:pt x="72" y="109"/>
                </a:cubicBezTo>
                <a:close/>
                <a:moveTo>
                  <a:pt x="66" y="183"/>
                </a:moveTo>
                <a:cubicBezTo>
                  <a:pt x="57" y="178"/>
                  <a:pt x="55" y="161"/>
                  <a:pt x="61" y="139"/>
                </a:cubicBezTo>
                <a:cubicBezTo>
                  <a:pt x="71" y="141"/>
                  <a:pt x="81" y="142"/>
                  <a:pt x="91" y="142"/>
                </a:cubicBezTo>
                <a:cubicBezTo>
                  <a:pt x="97" y="150"/>
                  <a:pt x="102" y="157"/>
                  <a:pt x="107" y="164"/>
                </a:cubicBezTo>
                <a:cubicBezTo>
                  <a:pt x="91" y="181"/>
                  <a:pt x="75" y="189"/>
                  <a:pt x="66" y="183"/>
                </a:cubicBezTo>
                <a:close/>
                <a:moveTo>
                  <a:pt x="113" y="158"/>
                </a:moveTo>
                <a:cubicBezTo>
                  <a:pt x="109" y="153"/>
                  <a:pt x="105" y="148"/>
                  <a:pt x="101" y="143"/>
                </a:cubicBezTo>
                <a:cubicBezTo>
                  <a:pt x="105" y="143"/>
                  <a:pt x="109" y="143"/>
                  <a:pt x="113" y="143"/>
                </a:cubicBezTo>
                <a:cubicBezTo>
                  <a:pt x="117" y="143"/>
                  <a:pt x="121" y="143"/>
                  <a:pt x="125" y="143"/>
                </a:cubicBezTo>
                <a:cubicBezTo>
                  <a:pt x="121" y="148"/>
                  <a:pt x="117" y="153"/>
                  <a:pt x="113" y="158"/>
                </a:cubicBezTo>
                <a:close/>
                <a:moveTo>
                  <a:pt x="131" y="135"/>
                </a:moveTo>
                <a:cubicBezTo>
                  <a:pt x="125" y="135"/>
                  <a:pt x="120" y="136"/>
                  <a:pt x="114" y="136"/>
                </a:cubicBezTo>
                <a:cubicBezTo>
                  <a:pt x="108" y="136"/>
                  <a:pt x="102" y="135"/>
                  <a:pt x="96" y="135"/>
                </a:cubicBezTo>
                <a:cubicBezTo>
                  <a:pt x="93" y="130"/>
                  <a:pt x="90" y="126"/>
                  <a:pt x="87" y="121"/>
                </a:cubicBezTo>
                <a:cubicBezTo>
                  <a:pt x="83" y="114"/>
                  <a:pt x="79" y="107"/>
                  <a:pt x="76" y="100"/>
                </a:cubicBezTo>
                <a:cubicBezTo>
                  <a:pt x="79" y="96"/>
                  <a:pt x="81" y="92"/>
                  <a:pt x="84" y="87"/>
                </a:cubicBezTo>
                <a:cubicBezTo>
                  <a:pt x="87" y="81"/>
                  <a:pt x="90" y="76"/>
                  <a:pt x="94" y="71"/>
                </a:cubicBezTo>
                <a:cubicBezTo>
                  <a:pt x="100" y="71"/>
                  <a:pt x="107" y="70"/>
                  <a:pt x="114" y="70"/>
                </a:cubicBezTo>
                <a:cubicBezTo>
                  <a:pt x="120" y="70"/>
                  <a:pt x="127" y="71"/>
                  <a:pt x="133" y="71"/>
                </a:cubicBezTo>
                <a:cubicBezTo>
                  <a:pt x="136" y="76"/>
                  <a:pt x="140" y="82"/>
                  <a:pt x="143" y="88"/>
                </a:cubicBezTo>
                <a:cubicBezTo>
                  <a:pt x="146" y="92"/>
                  <a:pt x="148" y="96"/>
                  <a:pt x="150" y="100"/>
                </a:cubicBezTo>
                <a:cubicBezTo>
                  <a:pt x="147" y="107"/>
                  <a:pt x="144" y="113"/>
                  <a:pt x="140" y="120"/>
                </a:cubicBezTo>
                <a:cubicBezTo>
                  <a:pt x="137" y="125"/>
                  <a:pt x="134" y="130"/>
                  <a:pt x="131" y="135"/>
                </a:cubicBezTo>
                <a:close/>
                <a:moveTo>
                  <a:pt x="140" y="134"/>
                </a:moveTo>
                <a:cubicBezTo>
                  <a:pt x="142" y="131"/>
                  <a:pt x="144" y="128"/>
                  <a:pt x="146" y="124"/>
                </a:cubicBezTo>
                <a:cubicBezTo>
                  <a:pt x="149" y="119"/>
                  <a:pt x="152" y="114"/>
                  <a:pt x="154" y="109"/>
                </a:cubicBezTo>
                <a:cubicBezTo>
                  <a:pt x="158" y="117"/>
                  <a:pt x="161" y="124"/>
                  <a:pt x="163" y="131"/>
                </a:cubicBezTo>
                <a:cubicBezTo>
                  <a:pt x="156" y="132"/>
                  <a:pt x="148" y="133"/>
                  <a:pt x="140" y="134"/>
                </a:cubicBezTo>
                <a:close/>
                <a:moveTo>
                  <a:pt x="167" y="130"/>
                </a:moveTo>
                <a:cubicBezTo>
                  <a:pt x="164" y="122"/>
                  <a:pt x="161" y="113"/>
                  <a:pt x="157" y="105"/>
                </a:cubicBezTo>
                <a:cubicBezTo>
                  <a:pt x="161" y="95"/>
                  <a:pt x="165" y="86"/>
                  <a:pt x="169" y="77"/>
                </a:cubicBezTo>
                <a:cubicBezTo>
                  <a:pt x="191" y="83"/>
                  <a:pt x="205" y="92"/>
                  <a:pt x="205" y="103"/>
                </a:cubicBezTo>
                <a:cubicBezTo>
                  <a:pt x="205" y="114"/>
                  <a:pt x="190" y="124"/>
                  <a:pt x="167" y="130"/>
                </a:cubicBezTo>
                <a:close/>
                <a:moveTo>
                  <a:pt x="171" y="146"/>
                </a:moveTo>
                <a:cubicBezTo>
                  <a:pt x="164" y="146"/>
                  <a:pt x="159" y="151"/>
                  <a:pt x="159" y="158"/>
                </a:cubicBezTo>
                <a:cubicBezTo>
                  <a:pt x="159" y="165"/>
                  <a:pt x="164" y="171"/>
                  <a:pt x="171" y="171"/>
                </a:cubicBezTo>
                <a:cubicBezTo>
                  <a:pt x="178" y="171"/>
                  <a:pt x="184" y="165"/>
                  <a:pt x="184" y="158"/>
                </a:cubicBezTo>
                <a:cubicBezTo>
                  <a:pt x="184" y="151"/>
                  <a:pt x="178" y="146"/>
                  <a:pt x="171" y="146"/>
                </a:cubicBezTo>
                <a:close/>
                <a:moveTo>
                  <a:pt x="115" y="82"/>
                </a:moveTo>
                <a:cubicBezTo>
                  <a:pt x="104" y="82"/>
                  <a:pt x="94" y="92"/>
                  <a:pt x="94" y="103"/>
                </a:cubicBezTo>
                <a:cubicBezTo>
                  <a:pt x="94" y="114"/>
                  <a:pt x="104" y="124"/>
                  <a:pt x="115" y="124"/>
                </a:cubicBezTo>
                <a:cubicBezTo>
                  <a:pt x="126" y="124"/>
                  <a:pt x="136" y="114"/>
                  <a:pt x="136" y="103"/>
                </a:cubicBezTo>
                <a:cubicBezTo>
                  <a:pt x="136" y="92"/>
                  <a:pt x="126" y="82"/>
                  <a:pt x="115" y="82"/>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18" name="Ellipse 17"/>
          <p:cNvSpPr/>
          <p:nvPr/>
        </p:nvSpPr>
        <p:spPr>
          <a:xfrm>
            <a:off x="7330465" y="1309340"/>
            <a:ext cx="257006" cy="249216"/>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bg1"/>
                </a:solidFill>
                <a:effectLst/>
                <a:uLnTx/>
                <a:uFillTx/>
              </a:rPr>
              <a:t>3</a:t>
            </a:r>
          </a:p>
        </p:txBody>
      </p:sp>
      <p:sp>
        <p:nvSpPr>
          <p:cNvPr id="19" name="TextBox 89"/>
          <p:cNvSpPr txBox="1"/>
          <p:nvPr/>
        </p:nvSpPr>
        <p:spPr>
          <a:xfrm>
            <a:off x="6138790" y="2225527"/>
            <a:ext cx="2640354" cy="553213"/>
          </a:xfrm>
          <a:prstGeom prst="rect">
            <a:avLst/>
          </a:prstGeom>
          <a:noFill/>
        </p:spPr>
        <p:txBody>
          <a:bodyPr wrap="square" rtlCol="0" anchor="ctr">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050" b="1" i="0" u="none" strike="noStrike" kern="0" cap="none" spc="0" normalizeH="0" baseline="0" noProof="0" dirty="0">
                <a:ln>
                  <a:noFill/>
                </a:ln>
                <a:effectLst/>
                <a:uLnTx/>
                <a:uFillTx/>
                <a:latin typeface="Arial" panose="020B0604020202020204" pitchFamily="34" charset="0"/>
                <a:cs typeface="Arial" panose="020B0604020202020204" pitchFamily="34" charset="0"/>
              </a:rPr>
              <a:t>The block is validated by the nodes </a:t>
            </a:r>
            <a:r>
              <a:rPr kumimoji="0" lang="en-GB" sz="1050" b="0" i="0" u="none" strike="noStrike" kern="0" cap="none" spc="0" normalizeH="0" baseline="0" noProof="0" dirty="0">
                <a:ln>
                  <a:noFill/>
                </a:ln>
                <a:effectLst/>
                <a:uLnTx/>
                <a:uFillTx/>
                <a:latin typeface="Arial" panose="020B0604020202020204" pitchFamily="34" charset="0"/>
                <a:cs typeface="Arial" panose="020B0604020202020204" pitchFamily="34" charset="0"/>
              </a:rPr>
              <a:t>with cryptographic techniques</a:t>
            </a:r>
            <a:endParaRPr kumimoji="0" lang="en-GB" sz="105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0" name="Cube 19"/>
          <p:cNvSpPr/>
          <p:nvPr/>
        </p:nvSpPr>
        <p:spPr>
          <a:xfrm>
            <a:off x="1677913" y="3469623"/>
            <a:ext cx="433744" cy="421772"/>
          </a:xfrm>
          <a:prstGeom prst="cub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1" name="Cube 20"/>
          <p:cNvSpPr/>
          <p:nvPr/>
        </p:nvSpPr>
        <p:spPr>
          <a:xfrm>
            <a:off x="2111657" y="3469623"/>
            <a:ext cx="433744" cy="421772"/>
          </a:xfrm>
          <a:prstGeom prst="cub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2" name="Cube 21"/>
          <p:cNvSpPr/>
          <p:nvPr/>
        </p:nvSpPr>
        <p:spPr>
          <a:xfrm>
            <a:off x="2545401" y="3469623"/>
            <a:ext cx="433744" cy="421772"/>
          </a:xfrm>
          <a:prstGeom prst="cub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3" name="Cube 22"/>
          <p:cNvSpPr/>
          <p:nvPr/>
        </p:nvSpPr>
        <p:spPr>
          <a:xfrm>
            <a:off x="2979145" y="3469623"/>
            <a:ext cx="433744" cy="421772"/>
          </a:xfrm>
          <a:prstGeom prst="cub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4" name="Ellipse 23"/>
          <p:cNvSpPr/>
          <p:nvPr/>
        </p:nvSpPr>
        <p:spPr>
          <a:xfrm>
            <a:off x="2511630" y="3002117"/>
            <a:ext cx="257006" cy="249216"/>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bg1"/>
                </a:solidFill>
                <a:effectLst/>
                <a:uLnTx/>
                <a:uFillTx/>
              </a:rPr>
              <a:t>4</a:t>
            </a:r>
          </a:p>
        </p:txBody>
      </p:sp>
      <p:sp>
        <p:nvSpPr>
          <p:cNvPr id="25" name="TextBox 89"/>
          <p:cNvSpPr txBox="1"/>
          <p:nvPr/>
        </p:nvSpPr>
        <p:spPr>
          <a:xfrm>
            <a:off x="1319955" y="4034761"/>
            <a:ext cx="2640354" cy="553213"/>
          </a:xfrm>
          <a:prstGeom prst="rect">
            <a:avLst/>
          </a:prstGeom>
          <a:noFill/>
        </p:spPr>
        <p:txBody>
          <a:bodyPr wrap="square" rtlCol="0" anchor="ctr">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050" b="1" i="0" u="none" strike="noStrike" kern="0" cap="none" spc="0" normalizeH="0" baseline="0" noProof="0" dirty="0">
                <a:ln>
                  <a:noFill/>
                </a:ln>
                <a:effectLst/>
                <a:uLnTx/>
                <a:uFillTx/>
                <a:latin typeface="Arial" panose="020B0604020202020204" pitchFamily="34" charset="0"/>
                <a:cs typeface="Arial" panose="020B0604020202020204" pitchFamily="34" charset="0"/>
              </a:rPr>
              <a:t>The block is then added to the chain of blocks </a:t>
            </a:r>
            <a:r>
              <a:rPr kumimoji="0" lang="en-GB" sz="1050" b="0" i="0" u="none" strike="noStrike" kern="0" cap="none" spc="0" normalizeH="0" baseline="0" noProof="0" dirty="0">
                <a:ln>
                  <a:noFill/>
                </a:ln>
                <a:effectLst/>
                <a:uLnTx/>
                <a:uFillTx/>
                <a:latin typeface="Arial" panose="020B0604020202020204" pitchFamily="34" charset="0"/>
                <a:cs typeface="Arial" panose="020B0604020202020204" pitchFamily="34" charset="0"/>
              </a:rPr>
              <a:t>(blockchain), to which all the users have access</a:t>
            </a:r>
          </a:p>
        </p:txBody>
      </p:sp>
      <p:sp>
        <p:nvSpPr>
          <p:cNvPr id="26" name="Freeform 9"/>
          <p:cNvSpPr>
            <a:spLocks noChangeAspect="1" noEditPoints="1"/>
          </p:cNvSpPr>
          <p:nvPr/>
        </p:nvSpPr>
        <p:spPr bwMode="auto">
          <a:xfrm>
            <a:off x="5482650" y="3491585"/>
            <a:ext cx="595641" cy="377851"/>
          </a:xfrm>
          <a:custGeom>
            <a:avLst/>
            <a:gdLst>
              <a:gd name="T0" fmla="*/ 223 w 227"/>
              <a:gd name="T1" fmla="*/ 128 h 144"/>
              <a:gd name="T2" fmla="*/ 126 w 227"/>
              <a:gd name="T3" fmla="*/ 128 h 144"/>
              <a:gd name="T4" fmla="*/ 126 w 227"/>
              <a:gd name="T5" fmla="*/ 130 h 144"/>
              <a:gd name="T6" fmla="*/ 122 w 227"/>
              <a:gd name="T7" fmla="*/ 134 h 144"/>
              <a:gd name="T8" fmla="*/ 106 w 227"/>
              <a:gd name="T9" fmla="*/ 134 h 144"/>
              <a:gd name="T10" fmla="*/ 102 w 227"/>
              <a:gd name="T11" fmla="*/ 130 h 144"/>
              <a:gd name="T12" fmla="*/ 102 w 227"/>
              <a:gd name="T13" fmla="*/ 128 h 144"/>
              <a:gd name="T14" fmla="*/ 4 w 227"/>
              <a:gd name="T15" fmla="*/ 128 h 144"/>
              <a:gd name="T16" fmla="*/ 0 w 227"/>
              <a:gd name="T17" fmla="*/ 132 h 144"/>
              <a:gd name="T18" fmla="*/ 0 w 227"/>
              <a:gd name="T19" fmla="*/ 140 h 144"/>
              <a:gd name="T20" fmla="*/ 4 w 227"/>
              <a:gd name="T21" fmla="*/ 144 h 144"/>
              <a:gd name="T22" fmla="*/ 223 w 227"/>
              <a:gd name="T23" fmla="*/ 144 h 144"/>
              <a:gd name="T24" fmla="*/ 227 w 227"/>
              <a:gd name="T25" fmla="*/ 140 h 144"/>
              <a:gd name="T26" fmla="*/ 227 w 227"/>
              <a:gd name="T27" fmla="*/ 132 h 144"/>
              <a:gd name="T28" fmla="*/ 223 w 227"/>
              <a:gd name="T29" fmla="*/ 128 h 144"/>
              <a:gd name="T30" fmla="*/ 34 w 227"/>
              <a:gd name="T31" fmla="*/ 120 h 144"/>
              <a:gd name="T32" fmla="*/ 193 w 227"/>
              <a:gd name="T33" fmla="*/ 120 h 144"/>
              <a:gd name="T34" fmla="*/ 205 w 227"/>
              <a:gd name="T35" fmla="*/ 108 h 144"/>
              <a:gd name="T36" fmla="*/ 205 w 227"/>
              <a:gd name="T37" fmla="*/ 12 h 144"/>
              <a:gd name="T38" fmla="*/ 193 w 227"/>
              <a:gd name="T39" fmla="*/ 0 h 144"/>
              <a:gd name="T40" fmla="*/ 34 w 227"/>
              <a:gd name="T41" fmla="*/ 0 h 144"/>
              <a:gd name="T42" fmla="*/ 22 w 227"/>
              <a:gd name="T43" fmla="*/ 12 h 144"/>
              <a:gd name="T44" fmla="*/ 22 w 227"/>
              <a:gd name="T45" fmla="*/ 108 h 144"/>
              <a:gd name="T46" fmla="*/ 34 w 227"/>
              <a:gd name="T47" fmla="*/ 120 h 144"/>
              <a:gd name="T48" fmla="*/ 38 w 227"/>
              <a:gd name="T49" fmla="*/ 16 h 144"/>
              <a:gd name="T50" fmla="*/ 189 w 227"/>
              <a:gd name="T51" fmla="*/ 16 h 144"/>
              <a:gd name="T52" fmla="*/ 189 w 227"/>
              <a:gd name="T53" fmla="*/ 104 h 144"/>
              <a:gd name="T54" fmla="*/ 38 w 227"/>
              <a:gd name="T55" fmla="*/ 104 h 144"/>
              <a:gd name="T56" fmla="*/ 38 w 227"/>
              <a:gd name="T57"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144">
                <a:moveTo>
                  <a:pt x="223" y="128"/>
                </a:moveTo>
                <a:cubicBezTo>
                  <a:pt x="126" y="128"/>
                  <a:pt x="126" y="128"/>
                  <a:pt x="126" y="128"/>
                </a:cubicBezTo>
                <a:cubicBezTo>
                  <a:pt x="126" y="130"/>
                  <a:pt x="126" y="130"/>
                  <a:pt x="126" y="130"/>
                </a:cubicBezTo>
                <a:cubicBezTo>
                  <a:pt x="126" y="132"/>
                  <a:pt x="124" y="134"/>
                  <a:pt x="122" y="134"/>
                </a:cubicBezTo>
                <a:cubicBezTo>
                  <a:pt x="106" y="134"/>
                  <a:pt x="106" y="134"/>
                  <a:pt x="106" y="134"/>
                </a:cubicBezTo>
                <a:cubicBezTo>
                  <a:pt x="103" y="134"/>
                  <a:pt x="102" y="132"/>
                  <a:pt x="102" y="130"/>
                </a:cubicBezTo>
                <a:cubicBezTo>
                  <a:pt x="102" y="128"/>
                  <a:pt x="102" y="128"/>
                  <a:pt x="102" y="128"/>
                </a:cubicBezTo>
                <a:cubicBezTo>
                  <a:pt x="4" y="128"/>
                  <a:pt x="4" y="128"/>
                  <a:pt x="4" y="128"/>
                </a:cubicBezTo>
                <a:cubicBezTo>
                  <a:pt x="2" y="128"/>
                  <a:pt x="0" y="130"/>
                  <a:pt x="0" y="132"/>
                </a:cubicBezTo>
                <a:cubicBezTo>
                  <a:pt x="0" y="140"/>
                  <a:pt x="0" y="140"/>
                  <a:pt x="0" y="140"/>
                </a:cubicBezTo>
                <a:cubicBezTo>
                  <a:pt x="0" y="142"/>
                  <a:pt x="2" y="144"/>
                  <a:pt x="4" y="144"/>
                </a:cubicBezTo>
                <a:cubicBezTo>
                  <a:pt x="223" y="144"/>
                  <a:pt x="223" y="144"/>
                  <a:pt x="223" y="144"/>
                </a:cubicBezTo>
                <a:cubicBezTo>
                  <a:pt x="225" y="144"/>
                  <a:pt x="227" y="142"/>
                  <a:pt x="227" y="140"/>
                </a:cubicBezTo>
                <a:cubicBezTo>
                  <a:pt x="227" y="132"/>
                  <a:pt x="227" y="132"/>
                  <a:pt x="227" y="132"/>
                </a:cubicBezTo>
                <a:cubicBezTo>
                  <a:pt x="227" y="130"/>
                  <a:pt x="225" y="128"/>
                  <a:pt x="223" y="128"/>
                </a:cubicBezTo>
                <a:close/>
                <a:moveTo>
                  <a:pt x="34" y="120"/>
                </a:moveTo>
                <a:cubicBezTo>
                  <a:pt x="193" y="120"/>
                  <a:pt x="193" y="120"/>
                  <a:pt x="193" y="120"/>
                </a:cubicBezTo>
                <a:cubicBezTo>
                  <a:pt x="200" y="120"/>
                  <a:pt x="205" y="115"/>
                  <a:pt x="205" y="108"/>
                </a:cubicBezTo>
                <a:cubicBezTo>
                  <a:pt x="205" y="12"/>
                  <a:pt x="205" y="12"/>
                  <a:pt x="205" y="12"/>
                </a:cubicBezTo>
                <a:cubicBezTo>
                  <a:pt x="205" y="5"/>
                  <a:pt x="200" y="0"/>
                  <a:pt x="193" y="0"/>
                </a:cubicBezTo>
                <a:cubicBezTo>
                  <a:pt x="34" y="0"/>
                  <a:pt x="34" y="0"/>
                  <a:pt x="34" y="0"/>
                </a:cubicBezTo>
                <a:cubicBezTo>
                  <a:pt x="28" y="0"/>
                  <a:pt x="22" y="5"/>
                  <a:pt x="22" y="12"/>
                </a:cubicBezTo>
                <a:cubicBezTo>
                  <a:pt x="22" y="108"/>
                  <a:pt x="22" y="108"/>
                  <a:pt x="22" y="108"/>
                </a:cubicBezTo>
                <a:cubicBezTo>
                  <a:pt x="22" y="115"/>
                  <a:pt x="28" y="120"/>
                  <a:pt x="34" y="120"/>
                </a:cubicBezTo>
                <a:close/>
                <a:moveTo>
                  <a:pt x="38" y="16"/>
                </a:moveTo>
                <a:cubicBezTo>
                  <a:pt x="189" y="16"/>
                  <a:pt x="189" y="16"/>
                  <a:pt x="189" y="16"/>
                </a:cubicBezTo>
                <a:cubicBezTo>
                  <a:pt x="189" y="104"/>
                  <a:pt x="189" y="104"/>
                  <a:pt x="189" y="104"/>
                </a:cubicBezTo>
                <a:cubicBezTo>
                  <a:pt x="38" y="104"/>
                  <a:pt x="38" y="104"/>
                  <a:pt x="38" y="104"/>
                </a:cubicBezTo>
                <a:lnTo>
                  <a:pt x="38" y="16"/>
                </a:ln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27" name="Ellipse 26"/>
          <p:cNvSpPr/>
          <p:nvPr/>
        </p:nvSpPr>
        <p:spPr>
          <a:xfrm>
            <a:off x="5651968" y="3002117"/>
            <a:ext cx="257006" cy="249216"/>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chemeClr val="bg1"/>
                </a:solidFill>
                <a:effectLst/>
                <a:uLnTx/>
                <a:uFillTx/>
              </a:rPr>
              <a:t>5</a:t>
            </a:r>
          </a:p>
        </p:txBody>
      </p:sp>
      <p:sp>
        <p:nvSpPr>
          <p:cNvPr id="28" name="TextBox 89"/>
          <p:cNvSpPr txBox="1"/>
          <p:nvPr/>
        </p:nvSpPr>
        <p:spPr>
          <a:xfrm>
            <a:off x="4663154" y="4034761"/>
            <a:ext cx="2234635" cy="553213"/>
          </a:xfrm>
          <a:prstGeom prst="rect">
            <a:avLst/>
          </a:prstGeom>
          <a:noFill/>
        </p:spPr>
        <p:txBody>
          <a:bodyPr wrap="square" rtlCol="0" anchor="ctr">
            <a:noAutofit/>
          </a:bodyP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GB" sz="1050" b="0" i="0" u="none" strike="noStrike" kern="0" cap="none" spc="0" normalizeH="0" baseline="0" noProof="0" dirty="0">
                <a:ln>
                  <a:noFill/>
                </a:ln>
                <a:effectLst/>
                <a:uLnTx/>
                <a:uFillTx/>
                <a:latin typeface="Arial" panose="020B0604020202020204" pitchFamily="34" charset="0"/>
                <a:cs typeface="Arial" panose="020B0604020202020204" pitchFamily="34" charset="0"/>
              </a:rPr>
              <a:t>B </a:t>
            </a:r>
            <a:r>
              <a:rPr kumimoji="0" lang="en-GB" sz="1050" b="1" i="0" u="none" strike="noStrike" kern="0" cap="none" spc="0" normalizeH="0" baseline="0" noProof="0" dirty="0">
                <a:ln>
                  <a:noFill/>
                </a:ln>
                <a:effectLst/>
                <a:uLnTx/>
                <a:uFillTx/>
                <a:latin typeface="Arial" panose="020B0604020202020204" pitchFamily="34" charset="0"/>
                <a:cs typeface="Arial" panose="020B0604020202020204" pitchFamily="34" charset="0"/>
              </a:rPr>
              <a:t>receives A’s transaction</a:t>
            </a:r>
          </a:p>
        </p:txBody>
      </p:sp>
      <p:cxnSp>
        <p:nvCxnSpPr>
          <p:cNvPr id="29" name="Connecteur droit avec flèche 28"/>
          <p:cNvCxnSpPr>
            <a:stCxn id="11" idx="6"/>
            <a:endCxn id="14" idx="2"/>
          </p:cNvCxnSpPr>
          <p:nvPr/>
        </p:nvCxnSpPr>
        <p:spPr>
          <a:xfrm>
            <a:off x="1451047" y="1433948"/>
            <a:ext cx="2837525" cy="0"/>
          </a:xfrm>
          <a:prstGeom prst="straightConnector1">
            <a:avLst/>
          </a:prstGeom>
          <a:ln>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30" name="Connecteur droit avec flèche 29"/>
          <p:cNvCxnSpPr>
            <a:stCxn id="14" idx="6"/>
            <a:endCxn id="18" idx="2"/>
          </p:cNvCxnSpPr>
          <p:nvPr/>
        </p:nvCxnSpPr>
        <p:spPr>
          <a:xfrm>
            <a:off x="4545578" y="1433948"/>
            <a:ext cx="2784887" cy="0"/>
          </a:xfrm>
          <a:prstGeom prst="straightConnector1">
            <a:avLst/>
          </a:prstGeom>
          <a:ln>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31" name="Connecteur droit avec flèche 30"/>
          <p:cNvCxnSpPr>
            <a:stCxn id="24" idx="6"/>
            <a:endCxn id="27" idx="2"/>
          </p:cNvCxnSpPr>
          <p:nvPr/>
        </p:nvCxnSpPr>
        <p:spPr>
          <a:xfrm>
            <a:off x="2768636" y="3126725"/>
            <a:ext cx="2883332" cy="0"/>
          </a:xfrm>
          <a:prstGeom prst="straightConnector1">
            <a:avLst/>
          </a:prstGeom>
          <a:ln>
            <a:solidFill>
              <a:schemeClr val="tx2"/>
            </a:solidFill>
            <a:tailEnd type="triangle"/>
          </a:ln>
        </p:spPr>
        <p:style>
          <a:lnRef idx="1">
            <a:schemeClr val="accent3"/>
          </a:lnRef>
          <a:fillRef idx="0">
            <a:schemeClr val="accent3"/>
          </a:fillRef>
          <a:effectRef idx="0">
            <a:schemeClr val="accent3"/>
          </a:effectRef>
          <a:fontRef idx="minor">
            <a:schemeClr val="tx1"/>
          </a:fontRef>
        </p:style>
      </p:cxnSp>
      <p:cxnSp>
        <p:nvCxnSpPr>
          <p:cNvPr id="32" name="Connecteur droit avec flèche 31"/>
          <p:cNvCxnSpPr/>
          <p:nvPr/>
        </p:nvCxnSpPr>
        <p:spPr>
          <a:xfrm>
            <a:off x="983520" y="3126725"/>
            <a:ext cx="1466416" cy="0"/>
          </a:xfrm>
          <a:prstGeom prst="straightConnector1">
            <a:avLst/>
          </a:prstGeom>
          <a:ln>
            <a:solidFill>
              <a:schemeClr val="tx2"/>
            </a:solidFill>
            <a:tailEnd type="triangle"/>
          </a:ln>
        </p:spPr>
        <p:style>
          <a:lnRef idx="1">
            <a:schemeClr val="accent3"/>
          </a:lnRef>
          <a:fillRef idx="0">
            <a:schemeClr val="accent3"/>
          </a:fillRef>
          <a:effectRef idx="0">
            <a:schemeClr val="accent3"/>
          </a:effectRef>
          <a:fontRef idx="minor">
            <a:schemeClr val="tx1"/>
          </a:fontRef>
        </p:style>
      </p:cxnSp>
      <p:sp>
        <p:nvSpPr>
          <p:cNvPr id="33" name="Freeform 8"/>
          <p:cNvSpPr>
            <a:spLocks noChangeAspect="1" noEditPoints="1"/>
          </p:cNvSpPr>
          <p:nvPr/>
        </p:nvSpPr>
        <p:spPr bwMode="auto">
          <a:xfrm rot="2679451">
            <a:off x="1974525" y="3595748"/>
            <a:ext cx="222786" cy="224011"/>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tx1"/>
          </a:solidFill>
          <a:ln>
            <a:solidFill>
              <a:schemeClr val="bg1"/>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4" name="Freeform 8"/>
          <p:cNvSpPr>
            <a:spLocks noChangeAspect="1" noEditPoints="1"/>
          </p:cNvSpPr>
          <p:nvPr/>
        </p:nvSpPr>
        <p:spPr bwMode="auto">
          <a:xfrm rot="2679451">
            <a:off x="2407772" y="3595748"/>
            <a:ext cx="222786" cy="224011"/>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tx1"/>
          </a:solidFill>
          <a:ln>
            <a:solidFill>
              <a:schemeClr val="bg1"/>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5" name="Freeform 8"/>
          <p:cNvSpPr>
            <a:spLocks noChangeAspect="1" noEditPoints="1"/>
          </p:cNvSpPr>
          <p:nvPr/>
        </p:nvSpPr>
        <p:spPr bwMode="auto">
          <a:xfrm rot="2679451">
            <a:off x="2841517" y="3595748"/>
            <a:ext cx="222786" cy="224011"/>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tx1"/>
          </a:solidFill>
          <a:ln>
            <a:solidFill>
              <a:schemeClr val="bg1"/>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36" name="Freeform 411"/>
          <p:cNvSpPr>
            <a:spLocks/>
          </p:cNvSpPr>
          <p:nvPr/>
        </p:nvSpPr>
        <p:spPr bwMode="auto">
          <a:xfrm>
            <a:off x="7949192" y="1692967"/>
            <a:ext cx="436563" cy="382587"/>
          </a:xfrm>
          <a:custGeom>
            <a:avLst/>
            <a:gdLst>
              <a:gd name="T0" fmla="*/ 0 w 648"/>
              <a:gd name="T1" fmla="*/ 2147483646 h 618"/>
              <a:gd name="T2" fmla="*/ 2147483646 w 648"/>
              <a:gd name="T3" fmla="*/ 2147483646 h 618"/>
              <a:gd name="T4" fmla="*/ 2147483646 w 648"/>
              <a:gd name="T5" fmla="*/ 2147483646 h 618"/>
              <a:gd name="T6" fmla="*/ 2147483646 w 648"/>
              <a:gd name="T7" fmla="*/ 2147483646 h 618"/>
              <a:gd name="T8" fmla="*/ 2147483646 w 648"/>
              <a:gd name="T9" fmla="*/ 2147483646 h 618"/>
              <a:gd name="T10" fmla="*/ 2147483646 w 648"/>
              <a:gd name="T11" fmla="*/ 2147483646 h 618"/>
              <a:gd name="T12" fmla="*/ 2147483646 w 648"/>
              <a:gd name="T13" fmla="*/ 2147483646 h 618"/>
              <a:gd name="T14" fmla="*/ 2147483646 w 648"/>
              <a:gd name="T15" fmla="*/ 0 h 618"/>
              <a:gd name="T16" fmla="*/ 2147483646 w 648"/>
              <a:gd name="T17" fmla="*/ 2147483646 h 618"/>
              <a:gd name="T18" fmla="*/ 2147483646 w 648"/>
              <a:gd name="T19" fmla="*/ 2147483646 h 618"/>
              <a:gd name="T20" fmla="*/ 2147483646 w 648"/>
              <a:gd name="T21" fmla="*/ 2147483646 h 618"/>
              <a:gd name="T22" fmla="*/ 2147483646 w 648"/>
              <a:gd name="T23" fmla="*/ 2147483646 h 618"/>
              <a:gd name="T24" fmla="*/ 2147483646 w 648"/>
              <a:gd name="T25" fmla="*/ 2147483646 h 618"/>
              <a:gd name="T26" fmla="*/ 2147483646 w 648"/>
              <a:gd name="T27" fmla="*/ 2147483646 h 618"/>
              <a:gd name="T28" fmla="*/ 2147483646 w 648"/>
              <a:gd name="T29" fmla="*/ 2147483646 h 618"/>
              <a:gd name="T30" fmla="*/ 2147483646 w 648"/>
              <a:gd name="T31" fmla="*/ 2147483646 h 618"/>
              <a:gd name="T32" fmla="*/ 0 w 648"/>
              <a:gd name="T33" fmla="*/ 2147483646 h 6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8"/>
              <a:gd name="T52" fmla="*/ 0 h 618"/>
              <a:gd name="T53" fmla="*/ 648 w 648"/>
              <a:gd name="T54" fmla="*/ 618 h 6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8" h="618">
                <a:moveTo>
                  <a:pt x="0" y="374"/>
                </a:moveTo>
                <a:lnTo>
                  <a:pt x="88" y="320"/>
                </a:lnTo>
                <a:lnTo>
                  <a:pt x="122" y="340"/>
                </a:lnTo>
                <a:lnTo>
                  <a:pt x="184" y="452"/>
                </a:lnTo>
                <a:lnTo>
                  <a:pt x="278" y="316"/>
                </a:lnTo>
                <a:lnTo>
                  <a:pt x="434" y="148"/>
                </a:lnTo>
                <a:lnTo>
                  <a:pt x="534" y="60"/>
                </a:lnTo>
                <a:lnTo>
                  <a:pt x="632" y="0"/>
                </a:lnTo>
                <a:lnTo>
                  <a:pt x="648" y="26"/>
                </a:lnTo>
                <a:lnTo>
                  <a:pt x="566" y="98"/>
                </a:lnTo>
                <a:lnTo>
                  <a:pt x="448" y="230"/>
                </a:lnTo>
                <a:lnTo>
                  <a:pt x="346" y="360"/>
                </a:lnTo>
                <a:lnTo>
                  <a:pt x="234" y="554"/>
                </a:lnTo>
                <a:lnTo>
                  <a:pt x="144" y="618"/>
                </a:lnTo>
                <a:lnTo>
                  <a:pt x="82" y="466"/>
                </a:lnTo>
                <a:lnTo>
                  <a:pt x="42" y="404"/>
                </a:lnTo>
                <a:lnTo>
                  <a:pt x="0" y="374"/>
                </a:lnTo>
                <a:close/>
              </a:path>
            </a:pathLst>
          </a:custGeom>
          <a:solidFill>
            <a:srgbClr val="00B050"/>
          </a:solidFill>
          <a:ln w="9525">
            <a:solidFill>
              <a:srgbClr val="00B05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951494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p:txBody>
          <a:bodyPr/>
          <a:lstStyle/>
          <a:p>
            <a:r>
              <a:rPr lang="en-US" dirty="0"/>
              <a:t>Introduction to the major Blockchain concepts</a:t>
            </a:r>
            <a:endParaRPr lang="fr-FR" dirty="0"/>
          </a:p>
        </p:txBody>
      </p:sp>
      <p:sp>
        <p:nvSpPr>
          <p:cNvPr id="16"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12</a:t>
            </a:fld>
            <a:endParaRPr lang="en-US" dirty="0"/>
          </a:p>
        </p:txBody>
      </p:sp>
      <p:sp>
        <p:nvSpPr>
          <p:cNvPr id="7" name="Rectangle 6"/>
          <p:cNvSpPr/>
          <p:nvPr/>
        </p:nvSpPr>
        <p:spPr>
          <a:xfrm>
            <a:off x="1194772" y="1569312"/>
            <a:ext cx="6754457" cy="2946654"/>
          </a:xfrm>
          <a:prstGeom prst="rect">
            <a:avLst/>
          </a:prstGeom>
          <a:no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2"/>
              </a:solidFill>
            </a:endParaRPr>
          </a:p>
        </p:txBody>
      </p:sp>
      <p:pic>
        <p:nvPicPr>
          <p:cNvPr id="8" name="Picture 4" descr="https://lh4.googleusercontent.com/-QUHpxF62P8A/AAAAAAAAAAI/AAAAAAAAAEQ/VtR-2ZXatV0/photo.jpg"/>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18761" y="2389400"/>
            <a:ext cx="1306479" cy="1306479"/>
          </a:xfrm>
          <a:prstGeom prst="rect">
            <a:avLst/>
          </a:prstGeom>
          <a:noFill/>
        </p:spPr>
      </p:pic>
    </p:spTree>
    <p:extLst>
      <p:ext uri="{BB962C8B-B14F-4D97-AF65-F5344CB8AC3E}">
        <p14:creationId xmlns:p14="http://schemas.microsoft.com/office/powerpoint/2010/main" val="206134344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50835" y="987574"/>
            <a:ext cx="8442327" cy="307777"/>
          </a:xfrm>
          <a:prstGeom prst="rect">
            <a:avLst/>
          </a:prstGeom>
          <a:noFill/>
        </p:spPr>
        <p:txBody>
          <a:bodyPr wrap="square">
            <a:spAutoFit/>
          </a:bodyPr>
          <a:lstStyle/>
          <a:p>
            <a:pPr algn="ctr"/>
            <a:r>
              <a:rPr lang="en-US" sz="1400" b="1" dirty="0">
                <a:solidFill>
                  <a:schemeClr val="tx2"/>
                </a:solidFill>
              </a:rPr>
              <a:t>Blockchain enables secured </a:t>
            </a:r>
            <a:r>
              <a:rPr lang="en-US" sz="1400" b="1" dirty="0" smtClean="0">
                <a:solidFill>
                  <a:schemeClr val="tx2"/>
                </a:solidFill>
              </a:rPr>
              <a:t>peer-to-peer </a:t>
            </a:r>
            <a:r>
              <a:rPr lang="en-US" sz="1400" b="1" dirty="0">
                <a:solidFill>
                  <a:schemeClr val="tx2"/>
                </a:solidFill>
              </a:rPr>
              <a:t>transactions without “trusted central authority”</a:t>
            </a:r>
          </a:p>
        </p:txBody>
      </p:sp>
      <p:sp>
        <p:nvSpPr>
          <p:cNvPr id="26" name="TextBox 89"/>
          <p:cNvSpPr txBox="1"/>
          <p:nvPr/>
        </p:nvSpPr>
        <p:spPr>
          <a:xfrm>
            <a:off x="7092240" y="1604970"/>
            <a:ext cx="1692000" cy="431728"/>
          </a:xfrm>
          <a:prstGeom prst="rect">
            <a:avLst/>
          </a:prstGeom>
          <a:noFill/>
        </p:spPr>
        <p:txBody>
          <a:bodyPr wrap="square" rtlCol="0" anchor="ctr">
            <a:noAutofit/>
          </a:bodyPr>
          <a:lstStyle/>
          <a:p>
            <a:pPr>
              <a:spcBef>
                <a:spcPts val="600"/>
              </a:spcBef>
              <a:spcAft>
                <a:spcPts val="600"/>
              </a:spcAft>
              <a:defRPr/>
            </a:pPr>
            <a:r>
              <a:rPr lang="en-US" sz="1100" b="1" kern="0" dirty="0">
                <a:solidFill>
                  <a:schemeClr val="tx2"/>
                </a:solidFill>
                <a:latin typeface="Arial" panose="020B0604020202020204" pitchFamily="34" charset="0"/>
                <a:cs typeface="Arial" panose="020B0604020202020204" pitchFamily="34" charset="0"/>
              </a:rPr>
              <a:t>Disintermediation</a:t>
            </a:r>
            <a:endParaRPr lang="en-US" sz="900" kern="0" dirty="0">
              <a:latin typeface="Arial" panose="020B0604020202020204" pitchFamily="34" charset="0"/>
              <a:cs typeface="Arial" panose="020B0604020202020204" pitchFamily="34" charset="0"/>
            </a:endParaRPr>
          </a:p>
        </p:txBody>
      </p:sp>
      <p:grpSp>
        <p:nvGrpSpPr>
          <p:cNvPr id="27" name="Groupe 26"/>
          <p:cNvGrpSpPr/>
          <p:nvPr/>
        </p:nvGrpSpPr>
        <p:grpSpPr>
          <a:xfrm>
            <a:off x="6732240" y="1640834"/>
            <a:ext cx="360000" cy="360000"/>
            <a:chOff x="6505090" y="2358265"/>
            <a:chExt cx="360000" cy="360000"/>
          </a:xfrm>
        </p:grpSpPr>
        <p:sp>
          <p:nvSpPr>
            <p:cNvPr id="28" name="Ellipse 27"/>
            <p:cNvSpPr/>
            <p:nvPr/>
          </p:nvSpPr>
          <p:spPr>
            <a:xfrm>
              <a:off x="6505090" y="2358265"/>
              <a:ext cx="360000" cy="36000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fr-FR" sz="1400" b="1" i="1" dirty="0">
                <a:solidFill>
                  <a:schemeClr val="bg1">
                    <a:lumMod val="50000"/>
                  </a:schemeClr>
                </a:solidFill>
                <a:latin typeface="Arial" panose="020B0604020202020204" pitchFamily="34" charset="0"/>
                <a:cs typeface="Arial" panose="020B0604020202020204" pitchFamily="34" charset="0"/>
              </a:endParaRPr>
            </a:p>
          </p:txBody>
        </p:sp>
        <p:sp>
          <p:nvSpPr>
            <p:cNvPr id="29" name="Freeform 12"/>
            <p:cNvSpPr>
              <a:spLocks noChangeAspect="1" noEditPoints="1"/>
            </p:cNvSpPr>
            <p:nvPr/>
          </p:nvSpPr>
          <p:spPr bwMode="auto">
            <a:xfrm>
              <a:off x="6546155" y="2409735"/>
              <a:ext cx="277871" cy="257061"/>
            </a:xfrm>
            <a:custGeom>
              <a:avLst/>
              <a:gdLst>
                <a:gd name="T0" fmla="*/ 177 w 227"/>
                <a:gd name="T1" fmla="*/ 17 h 210"/>
                <a:gd name="T2" fmla="*/ 151 w 227"/>
                <a:gd name="T3" fmla="*/ 17 h 210"/>
                <a:gd name="T4" fmla="*/ 39 w 227"/>
                <a:gd name="T5" fmla="*/ 115 h 210"/>
                <a:gd name="T6" fmla="*/ 39 w 227"/>
                <a:gd name="T7" fmla="*/ 140 h 210"/>
                <a:gd name="T8" fmla="*/ 39 w 227"/>
                <a:gd name="T9" fmla="*/ 115 h 210"/>
                <a:gd name="T10" fmla="*/ 179 w 227"/>
                <a:gd name="T11" fmla="*/ 31 h 210"/>
                <a:gd name="T12" fmla="*/ 162 w 227"/>
                <a:gd name="T13" fmla="*/ 70 h 210"/>
                <a:gd name="T14" fmla="*/ 117 w 227"/>
                <a:gd name="T15" fmla="*/ 43 h 210"/>
                <a:gd name="T16" fmla="*/ 144 w 227"/>
                <a:gd name="T17" fmla="*/ 17 h 210"/>
                <a:gd name="T18" fmla="*/ 113 w 227"/>
                <a:gd name="T19" fmla="*/ 39 h 210"/>
                <a:gd name="T20" fmla="*/ 56 w 227"/>
                <a:gd name="T21" fmla="*/ 72 h 210"/>
                <a:gd name="T22" fmla="*/ 18 w 227"/>
                <a:gd name="T23" fmla="*/ 126 h 210"/>
                <a:gd name="T24" fmla="*/ 22 w 227"/>
                <a:gd name="T25" fmla="*/ 103 h 210"/>
                <a:gd name="T26" fmla="*/ 70 w 227"/>
                <a:gd name="T27" fmla="*/ 105 h 210"/>
                <a:gd name="T28" fmla="*/ 113 w 227"/>
                <a:gd name="T29" fmla="*/ 171 h 210"/>
                <a:gd name="T30" fmla="*/ 179 w 227"/>
                <a:gd name="T31" fmla="*/ 177 h 210"/>
                <a:gd name="T32" fmla="*/ 166 w 227"/>
                <a:gd name="T33" fmla="*/ 178 h 210"/>
                <a:gd name="T34" fmla="*/ 119 w 227"/>
                <a:gd name="T35" fmla="*/ 164 h 210"/>
                <a:gd name="T36" fmla="*/ 227 w 227"/>
                <a:gd name="T37" fmla="*/ 105 h 210"/>
                <a:gd name="T38" fmla="*/ 160 w 227"/>
                <a:gd name="T39" fmla="*/ 75 h 210"/>
                <a:gd name="T40" fmla="*/ 146 w 227"/>
                <a:gd name="T41" fmla="*/ 86 h 210"/>
                <a:gd name="T42" fmla="*/ 160 w 227"/>
                <a:gd name="T43" fmla="*/ 75 h 210"/>
                <a:gd name="T44" fmla="*/ 113 w 227"/>
                <a:gd name="T45" fmla="*/ 67 h 210"/>
                <a:gd name="T46" fmla="*/ 113 w 227"/>
                <a:gd name="T47" fmla="*/ 46 h 210"/>
                <a:gd name="T48" fmla="*/ 69 w 227"/>
                <a:gd name="T49" fmla="*/ 25 h 210"/>
                <a:gd name="T50" fmla="*/ 92 w 227"/>
                <a:gd name="T51" fmla="*/ 67 h 210"/>
                <a:gd name="T52" fmla="*/ 69 w 227"/>
                <a:gd name="T53" fmla="*/ 25 h 210"/>
                <a:gd name="T54" fmla="*/ 89 w 227"/>
                <a:gd name="T55" fmla="*/ 72 h 210"/>
                <a:gd name="T56" fmla="*/ 74 w 227"/>
                <a:gd name="T57" fmla="*/ 96 h 210"/>
                <a:gd name="T58" fmla="*/ 72 w 227"/>
                <a:gd name="T59" fmla="*/ 109 h 210"/>
                <a:gd name="T60" fmla="*/ 86 w 227"/>
                <a:gd name="T61" fmla="*/ 134 h 210"/>
                <a:gd name="T62" fmla="*/ 72 w 227"/>
                <a:gd name="T63" fmla="*/ 109 h 210"/>
                <a:gd name="T64" fmla="*/ 61 w 227"/>
                <a:gd name="T65" fmla="*/ 139 h 210"/>
                <a:gd name="T66" fmla="*/ 107 w 227"/>
                <a:gd name="T67" fmla="*/ 164 h 210"/>
                <a:gd name="T68" fmla="*/ 113 w 227"/>
                <a:gd name="T69" fmla="*/ 158 h 210"/>
                <a:gd name="T70" fmla="*/ 113 w 227"/>
                <a:gd name="T71" fmla="*/ 143 h 210"/>
                <a:gd name="T72" fmla="*/ 113 w 227"/>
                <a:gd name="T73" fmla="*/ 158 h 210"/>
                <a:gd name="T74" fmla="*/ 114 w 227"/>
                <a:gd name="T75" fmla="*/ 136 h 210"/>
                <a:gd name="T76" fmla="*/ 87 w 227"/>
                <a:gd name="T77" fmla="*/ 121 h 210"/>
                <a:gd name="T78" fmla="*/ 84 w 227"/>
                <a:gd name="T79" fmla="*/ 87 h 210"/>
                <a:gd name="T80" fmla="*/ 114 w 227"/>
                <a:gd name="T81" fmla="*/ 70 h 210"/>
                <a:gd name="T82" fmla="*/ 143 w 227"/>
                <a:gd name="T83" fmla="*/ 88 h 210"/>
                <a:gd name="T84" fmla="*/ 140 w 227"/>
                <a:gd name="T85" fmla="*/ 120 h 210"/>
                <a:gd name="T86" fmla="*/ 140 w 227"/>
                <a:gd name="T87" fmla="*/ 134 h 210"/>
                <a:gd name="T88" fmla="*/ 154 w 227"/>
                <a:gd name="T89" fmla="*/ 109 h 210"/>
                <a:gd name="T90" fmla="*/ 140 w 227"/>
                <a:gd name="T91" fmla="*/ 134 h 210"/>
                <a:gd name="T92" fmla="*/ 157 w 227"/>
                <a:gd name="T93" fmla="*/ 105 h 210"/>
                <a:gd name="T94" fmla="*/ 205 w 227"/>
                <a:gd name="T95" fmla="*/ 103 h 210"/>
                <a:gd name="T96" fmla="*/ 171 w 227"/>
                <a:gd name="T97" fmla="*/ 146 h 210"/>
                <a:gd name="T98" fmla="*/ 171 w 227"/>
                <a:gd name="T99" fmla="*/ 171 h 210"/>
                <a:gd name="T100" fmla="*/ 171 w 227"/>
                <a:gd name="T101" fmla="*/ 146 h 210"/>
                <a:gd name="T102" fmla="*/ 94 w 227"/>
                <a:gd name="T103" fmla="*/ 103 h 210"/>
                <a:gd name="T104" fmla="*/ 136 w 227"/>
                <a:gd name="T105" fmla="*/ 10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7" h="210">
                  <a:moveTo>
                    <a:pt x="164" y="30"/>
                  </a:moveTo>
                  <a:cubicBezTo>
                    <a:pt x="171" y="30"/>
                    <a:pt x="177" y="24"/>
                    <a:pt x="177" y="17"/>
                  </a:cubicBezTo>
                  <a:cubicBezTo>
                    <a:pt x="177" y="10"/>
                    <a:pt x="171" y="5"/>
                    <a:pt x="164" y="5"/>
                  </a:cubicBezTo>
                  <a:cubicBezTo>
                    <a:pt x="157" y="5"/>
                    <a:pt x="151" y="10"/>
                    <a:pt x="151" y="17"/>
                  </a:cubicBezTo>
                  <a:cubicBezTo>
                    <a:pt x="151" y="24"/>
                    <a:pt x="157" y="30"/>
                    <a:pt x="164" y="30"/>
                  </a:cubicBezTo>
                  <a:close/>
                  <a:moveTo>
                    <a:pt x="39" y="115"/>
                  </a:moveTo>
                  <a:cubicBezTo>
                    <a:pt x="32" y="115"/>
                    <a:pt x="26" y="120"/>
                    <a:pt x="26" y="127"/>
                  </a:cubicBezTo>
                  <a:cubicBezTo>
                    <a:pt x="26" y="134"/>
                    <a:pt x="32" y="140"/>
                    <a:pt x="39" y="140"/>
                  </a:cubicBezTo>
                  <a:cubicBezTo>
                    <a:pt x="46" y="140"/>
                    <a:pt x="51" y="134"/>
                    <a:pt x="51" y="127"/>
                  </a:cubicBezTo>
                  <a:cubicBezTo>
                    <a:pt x="51" y="120"/>
                    <a:pt x="46" y="115"/>
                    <a:pt x="39" y="115"/>
                  </a:cubicBezTo>
                  <a:close/>
                  <a:moveTo>
                    <a:pt x="170" y="72"/>
                  </a:moveTo>
                  <a:cubicBezTo>
                    <a:pt x="176" y="56"/>
                    <a:pt x="179" y="42"/>
                    <a:pt x="179" y="31"/>
                  </a:cubicBezTo>
                  <a:cubicBezTo>
                    <a:pt x="175" y="35"/>
                    <a:pt x="170" y="37"/>
                    <a:pt x="165" y="37"/>
                  </a:cubicBezTo>
                  <a:cubicBezTo>
                    <a:pt x="167" y="46"/>
                    <a:pt x="165" y="57"/>
                    <a:pt x="162" y="70"/>
                  </a:cubicBezTo>
                  <a:cubicBezTo>
                    <a:pt x="153" y="69"/>
                    <a:pt x="144" y="68"/>
                    <a:pt x="135" y="67"/>
                  </a:cubicBezTo>
                  <a:cubicBezTo>
                    <a:pt x="129" y="58"/>
                    <a:pt x="123" y="50"/>
                    <a:pt x="117" y="43"/>
                  </a:cubicBezTo>
                  <a:cubicBezTo>
                    <a:pt x="127" y="32"/>
                    <a:pt x="137" y="26"/>
                    <a:pt x="145" y="24"/>
                  </a:cubicBezTo>
                  <a:cubicBezTo>
                    <a:pt x="144" y="22"/>
                    <a:pt x="144" y="19"/>
                    <a:pt x="144" y="17"/>
                  </a:cubicBezTo>
                  <a:cubicBezTo>
                    <a:pt x="144" y="15"/>
                    <a:pt x="144" y="13"/>
                    <a:pt x="145" y="11"/>
                  </a:cubicBezTo>
                  <a:cubicBezTo>
                    <a:pt x="135" y="16"/>
                    <a:pt x="124" y="26"/>
                    <a:pt x="113" y="39"/>
                  </a:cubicBezTo>
                  <a:cubicBezTo>
                    <a:pt x="91" y="13"/>
                    <a:pt x="69" y="0"/>
                    <a:pt x="57" y="7"/>
                  </a:cubicBezTo>
                  <a:cubicBezTo>
                    <a:pt x="44" y="14"/>
                    <a:pt x="45" y="39"/>
                    <a:pt x="56" y="72"/>
                  </a:cubicBezTo>
                  <a:cubicBezTo>
                    <a:pt x="22" y="78"/>
                    <a:pt x="0" y="91"/>
                    <a:pt x="0" y="105"/>
                  </a:cubicBezTo>
                  <a:cubicBezTo>
                    <a:pt x="0" y="113"/>
                    <a:pt x="7" y="120"/>
                    <a:pt x="18" y="126"/>
                  </a:cubicBezTo>
                  <a:cubicBezTo>
                    <a:pt x="19" y="120"/>
                    <a:pt x="21" y="116"/>
                    <a:pt x="25" y="112"/>
                  </a:cubicBezTo>
                  <a:cubicBezTo>
                    <a:pt x="23" y="109"/>
                    <a:pt x="22" y="106"/>
                    <a:pt x="22" y="103"/>
                  </a:cubicBezTo>
                  <a:cubicBezTo>
                    <a:pt x="22" y="92"/>
                    <a:pt x="36" y="83"/>
                    <a:pt x="58" y="77"/>
                  </a:cubicBezTo>
                  <a:cubicBezTo>
                    <a:pt x="61" y="86"/>
                    <a:pt x="65" y="95"/>
                    <a:pt x="70" y="105"/>
                  </a:cubicBezTo>
                  <a:cubicBezTo>
                    <a:pt x="47" y="152"/>
                    <a:pt x="40" y="194"/>
                    <a:pt x="57" y="203"/>
                  </a:cubicBezTo>
                  <a:cubicBezTo>
                    <a:pt x="69" y="210"/>
                    <a:pt x="91" y="197"/>
                    <a:pt x="113" y="171"/>
                  </a:cubicBezTo>
                  <a:cubicBezTo>
                    <a:pt x="136" y="197"/>
                    <a:pt x="158" y="210"/>
                    <a:pt x="170" y="203"/>
                  </a:cubicBezTo>
                  <a:cubicBezTo>
                    <a:pt x="177" y="199"/>
                    <a:pt x="179" y="190"/>
                    <a:pt x="179" y="177"/>
                  </a:cubicBezTo>
                  <a:cubicBezTo>
                    <a:pt x="177" y="178"/>
                    <a:pt x="174" y="178"/>
                    <a:pt x="171" y="178"/>
                  </a:cubicBezTo>
                  <a:cubicBezTo>
                    <a:pt x="170" y="178"/>
                    <a:pt x="168" y="178"/>
                    <a:pt x="166" y="178"/>
                  </a:cubicBezTo>
                  <a:cubicBezTo>
                    <a:pt x="165" y="180"/>
                    <a:pt x="163" y="182"/>
                    <a:pt x="161" y="183"/>
                  </a:cubicBezTo>
                  <a:cubicBezTo>
                    <a:pt x="151" y="189"/>
                    <a:pt x="136" y="181"/>
                    <a:pt x="119" y="164"/>
                  </a:cubicBezTo>
                  <a:cubicBezTo>
                    <a:pt x="124" y="158"/>
                    <a:pt x="130" y="150"/>
                    <a:pt x="135" y="143"/>
                  </a:cubicBezTo>
                  <a:cubicBezTo>
                    <a:pt x="187" y="139"/>
                    <a:pt x="227" y="124"/>
                    <a:pt x="227" y="105"/>
                  </a:cubicBezTo>
                  <a:cubicBezTo>
                    <a:pt x="227" y="91"/>
                    <a:pt x="204" y="78"/>
                    <a:pt x="170" y="72"/>
                  </a:cubicBezTo>
                  <a:close/>
                  <a:moveTo>
                    <a:pt x="160" y="75"/>
                  </a:moveTo>
                  <a:cubicBezTo>
                    <a:pt x="158" y="81"/>
                    <a:pt x="155" y="89"/>
                    <a:pt x="152" y="96"/>
                  </a:cubicBezTo>
                  <a:cubicBezTo>
                    <a:pt x="150" y="93"/>
                    <a:pt x="148" y="89"/>
                    <a:pt x="146" y="86"/>
                  </a:cubicBezTo>
                  <a:cubicBezTo>
                    <a:pt x="144" y="81"/>
                    <a:pt x="141" y="76"/>
                    <a:pt x="138" y="71"/>
                  </a:cubicBezTo>
                  <a:cubicBezTo>
                    <a:pt x="146" y="72"/>
                    <a:pt x="153" y="73"/>
                    <a:pt x="160" y="75"/>
                  </a:cubicBezTo>
                  <a:close/>
                  <a:moveTo>
                    <a:pt x="130" y="67"/>
                  </a:moveTo>
                  <a:cubicBezTo>
                    <a:pt x="124" y="67"/>
                    <a:pt x="119" y="67"/>
                    <a:pt x="113" y="67"/>
                  </a:cubicBezTo>
                  <a:cubicBezTo>
                    <a:pt x="108" y="67"/>
                    <a:pt x="102" y="67"/>
                    <a:pt x="96" y="67"/>
                  </a:cubicBezTo>
                  <a:cubicBezTo>
                    <a:pt x="102" y="59"/>
                    <a:pt x="108" y="52"/>
                    <a:pt x="113" y="46"/>
                  </a:cubicBezTo>
                  <a:cubicBezTo>
                    <a:pt x="119" y="52"/>
                    <a:pt x="124" y="59"/>
                    <a:pt x="130" y="67"/>
                  </a:cubicBezTo>
                  <a:close/>
                  <a:moveTo>
                    <a:pt x="69" y="25"/>
                  </a:moveTo>
                  <a:cubicBezTo>
                    <a:pt x="78" y="19"/>
                    <a:pt x="94" y="27"/>
                    <a:pt x="110" y="43"/>
                  </a:cubicBezTo>
                  <a:cubicBezTo>
                    <a:pt x="104" y="50"/>
                    <a:pt x="97" y="58"/>
                    <a:pt x="92" y="67"/>
                  </a:cubicBezTo>
                  <a:cubicBezTo>
                    <a:pt x="82" y="68"/>
                    <a:pt x="73" y="69"/>
                    <a:pt x="65" y="70"/>
                  </a:cubicBezTo>
                  <a:cubicBezTo>
                    <a:pt x="59" y="47"/>
                    <a:pt x="60" y="30"/>
                    <a:pt x="69" y="25"/>
                  </a:cubicBezTo>
                  <a:close/>
                  <a:moveTo>
                    <a:pt x="66" y="75"/>
                  </a:moveTo>
                  <a:cubicBezTo>
                    <a:pt x="73" y="73"/>
                    <a:pt x="81" y="72"/>
                    <a:pt x="89" y="72"/>
                  </a:cubicBezTo>
                  <a:cubicBezTo>
                    <a:pt x="86" y="76"/>
                    <a:pt x="83" y="81"/>
                    <a:pt x="80" y="86"/>
                  </a:cubicBezTo>
                  <a:cubicBezTo>
                    <a:pt x="78" y="89"/>
                    <a:pt x="76" y="93"/>
                    <a:pt x="74" y="96"/>
                  </a:cubicBezTo>
                  <a:cubicBezTo>
                    <a:pt x="71" y="89"/>
                    <a:pt x="68" y="82"/>
                    <a:pt x="66" y="75"/>
                  </a:cubicBezTo>
                  <a:close/>
                  <a:moveTo>
                    <a:pt x="72" y="109"/>
                  </a:moveTo>
                  <a:cubicBezTo>
                    <a:pt x="75" y="114"/>
                    <a:pt x="77" y="119"/>
                    <a:pt x="80" y="124"/>
                  </a:cubicBezTo>
                  <a:cubicBezTo>
                    <a:pt x="82" y="128"/>
                    <a:pt x="84" y="131"/>
                    <a:pt x="86" y="134"/>
                  </a:cubicBezTo>
                  <a:cubicBezTo>
                    <a:pt x="78" y="133"/>
                    <a:pt x="71" y="132"/>
                    <a:pt x="64" y="130"/>
                  </a:cubicBezTo>
                  <a:cubicBezTo>
                    <a:pt x="66" y="124"/>
                    <a:pt x="69" y="117"/>
                    <a:pt x="72" y="109"/>
                  </a:cubicBezTo>
                  <a:close/>
                  <a:moveTo>
                    <a:pt x="66" y="183"/>
                  </a:moveTo>
                  <a:cubicBezTo>
                    <a:pt x="57" y="178"/>
                    <a:pt x="55" y="161"/>
                    <a:pt x="61" y="139"/>
                  </a:cubicBezTo>
                  <a:cubicBezTo>
                    <a:pt x="71" y="141"/>
                    <a:pt x="81" y="142"/>
                    <a:pt x="91" y="142"/>
                  </a:cubicBezTo>
                  <a:cubicBezTo>
                    <a:pt x="97" y="150"/>
                    <a:pt x="102" y="157"/>
                    <a:pt x="107" y="164"/>
                  </a:cubicBezTo>
                  <a:cubicBezTo>
                    <a:pt x="91" y="181"/>
                    <a:pt x="75" y="189"/>
                    <a:pt x="66" y="183"/>
                  </a:cubicBezTo>
                  <a:close/>
                  <a:moveTo>
                    <a:pt x="113" y="158"/>
                  </a:moveTo>
                  <a:cubicBezTo>
                    <a:pt x="109" y="153"/>
                    <a:pt x="105" y="148"/>
                    <a:pt x="101" y="143"/>
                  </a:cubicBezTo>
                  <a:cubicBezTo>
                    <a:pt x="105" y="143"/>
                    <a:pt x="109" y="143"/>
                    <a:pt x="113" y="143"/>
                  </a:cubicBezTo>
                  <a:cubicBezTo>
                    <a:pt x="117" y="143"/>
                    <a:pt x="121" y="143"/>
                    <a:pt x="125" y="143"/>
                  </a:cubicBezTo>
                  <a:cubicBezTo>
                    <a:pt x="121" y="148"/>
                    <a:pt x="117" y="153"/>
                    <a:pt x="113" y="158"/>
                  </a:cubicBezTo>
                  <a:close/>
                  <a:moveTo>
                    <a:pt x="131" y="135"/>
                  </a:moveTo>
                  <a:cubicBezTo>
                    <a:pt x="125" y="135"/>
                    <a:pt x="120" y="136"/>
                    <a:pt x="114" y="136"/>
                  </a:cubicBezTo>
                  <a:cubicBezTo>
                    <a:pt x="108" y="136"/>
                    <a:pt x="102" y="135"/>
                    <a:pt x="96" y="135"/>
                  </a:cubicBezTo>
                  <a:cubicBezTo>
                    <a:pt x="93" y="130"/>
                    <a:pt x="90" y="126"/>
                    <a:pt x="87" y="121"/>
                  </a:cubicBezTo>
                  <a:cubicBezTo>
                    <a:pt x="83" y="114"/>
                    <a:pt x="79" y="107"/>
                    <a:pt x="76" y="100"/>
                  </a:cubicBezTo>
                  <a:cubicBezTo>
                    <a:pt x="79" y="96"/>
                    <a:pt x="81" y="92"/>
                    <a:pt x="84" y="87"/>
                  </a:cubicBezTo>
                  <a:cubicBezTo>
                    <a:pt x="87" y="81"/>
                    <a:pt x="90" y="76"/>
                    <a:pt x="94" y="71"/>
                  </a:cubicBezTo>
                  <a:cubicBezTo>
                    <a:pt x="100" y="71"/>
                    <a:pt x="107" y="70"/>
                    <a:pt x="114" y="70"/>
                  </a:cubicBezTo>
                  <a:cubicBezTo>
                    <a:pt x="120" y="70"/>
                    <a:pt x="127" y="71"/>
                    <a:pt x="133" y="71"/>
                  </a:cubicBezTo>
                  <a:cubicBezTo>
                    <a:pt x="136" y="76"/>
                    <a:pt x="140" y="82"/>
                    <a:pt x="143" y="88"/>
                  </a:cubicBezTo>
                  <a:cubicBezTo>
                    <a:pt x="146" y="92"/>
                    <a:pt x="148" y="96"/>
                    <a:pt x="150" y="100"/>
                  </a:cubicBezTo>
                  <a:cubicBezTo>
                    <a:pt x="147" y="107"/>
                    <a:pt x="144" y="113"/>
                    <a:pt x="140" y="120"/>
                  </a:cubicBezTo>
                  <a:cubicBezTo>
                    <a:pt x="137" y="125"/>
                    <a:pt x="134" y="130"/>
                    <a:pt x="131" y="135"/>
                  </a:cubicBezTo>
                  <a:close/>
                  <a:moveTo>
                    <a:pt x="140" y="134"/>
                  </a:moveTo>
                  <a:cubicBezTo>
                    <a:pt x="142" y="131"/>
                    <a:pt x="144" y="128"/>
                    <a:pt x="146" y="124"/>
                  </a:cubicBezTo>
                  <a:cubicBezTo>
                    <a:pt x="149" y="119"/>
                    <a:pt x="152" y="114"/>
                    <a:pt x="154" y="109"/>
                  </a:cubicBezTo>
                  <a:cubicBezTo>
                    <a:pt x="158" y="117"/>
                    <a:pt x="161" y="124"/>
                    <a:pt x="163" y="131"/>
                  </a:cubicBezTo>
                  <a:cubicBezTo>
                    <a:pt x="156" y="132"/>
                    <a:pt x="148" y="133"/>
                    <a:pt x="140" y="134"/>
                  </a:cubicBezTo>
                  <a:close/>
                  <a:moveTo>
                    <a:pt x="167" y="130"/>
                  </a:moveTo>
                  <a:cubicBezTo>
                    <a:pt x="164" y="122"/>
                    <a:pt x="161" y="113"/>
                    <a:pt x="157" y="105"/>
                  </a:cubicBezTo>
                  <a:cubicBezTo>
                    <a:pt x="161" y="95"/>
                    <a:pt x="165" y="86"/>
                    <a:pt x="169" y="77"/>
                  </a:cubicBezTo>
                  <a:cubicBezTo>
                    <a:pt x="191" y="83"/>
                    <a:pt x="205" y="92"/>
                    <a:pt x="205" y="103"/>
                  </a:cubicBezTo>
                  <a:cubicBezTo>
                    <a:pt x="205" y="114"/>
                    <a:pt x="190" y="124"/>
                    <a:pt x="167" y="130"/>
                  </a:cubicBezTo>
                  <a:close/>
                  <a:moveTo>
                    <a:pt x="171" y="146"/>
                  </a:moveTo>
                  <a:cubicBezTo>
                    <a:pt x="164" y="146"/>
                    <a:pt x="159" y="151"/>
                    <a:pt x="159" y="158"/>
                  </a:cubicBezTo>
                  <a:cubicBezTo>
                    <a:pt x="159" y="165"/>
                    <a:pt x="164" y="171"/>
                    <a:pt x="171" y="171"/>
                  </a:cubicBezTo>
                  <a:cubicBezTo>
                    <a:pt x="178" y="171"/>
                    <a:pt x="184" y="165"/>
                    <a:pt x="184" y="158"/>
                  </a:cubicBezTo>
                  <a:cubicBezTo>
                    <a:pt x="184" y="151"/>
                    <a:pt x="178" y="146"/>
                    <a:pt x="171" y="146"/>
                  </a:cubicBezTo>
                  <a:close/>
                  <a:moveTo>
                    <a:pt x="115" y="82"/>
                  </a:moveTo>
                  <a:cubicBezTo>
                    <a:pt x="104" y="82"/>
                    <a:pt x="94" y="92"/>
                    <a:pt x="94" y="103"/>
                  </a:cubicBezTo>
                  <a:cubicBezTo>
                    <a:pt x="94" y="114"/>
                    <a:pt x="104" y="124"/>
                    <a:pt x="115" y="124"/>
                  </a:cubicBezTo>
                  <a:cubicBezTo>
                    <a:pt x="126" y="124"/>
                    <a:pt x="136" y="114"/>
                    <a:pt x="136" y="103"/>
                  </a:cubicBezTo>
                  <a:cubicBezTo>
                    <a:pt x="136" y="92"/>
                    <a:pt x="126" y="82"/>
                    <a:pt x="115" y="8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r-FR"/>
            </a:p>
          </p:txBody>
        </p:sp>
      </p:grpSp>
      <p:sp>
        <p:nvSpPr>
          <p:cNvPr id="30" name="TextBox 89"/>
          <p:cNvSpPr txBox="1"/>
          <p:nvPr/>
        </p:nvSpPr>
        <p:spPr>
          <a:xfrm>
            <a:off x="719760" y="1604970"/>
            <a:ext cx="1692000" cy="431728"/>
          </a:xfrm>
          <a:prstGeom prst="rect">
            <a:avLst/>
          </a:prstGeom>
          <a:noFill/>
        </p:spPr>
        <p:txBody>
          <a:bodyPr wrap="square" rtlCol="0" anchor="ctr">
            <a:noAutofit/>
          </a:bodyPr>
          <a:lstStyle/>
          <a:p>
            <a:pPr>
              <a:spcBef>
                <a:spcPts val="600"/>
              </a:spcBef>
              <a:spcAft>
                <a:spcPts val="600"/>
              </a:spcAft>
              <a:defRPr/>
            </a:pPr>
            <a:r>
              <a:rPr lang="en-US" sz="1100" b="1" kern="0" dirty="0">
                <a:solidFill>
                  <a:schemeClr val="tx2"/>
                </a:solidFill>
                <a:latin typeface="Arial" panose="020B0604020202020204" pitchFamily="34" charset="0"/>
                <a:cs typeface="Arial" panose="020B0604020202020204" pitchFamily="34" charset="0"/>
              </a:rPr>
              <a:t>Peer-to-Peer relationship</a:t>
            </a:r>
            <a:endParaRPr lang="en-US" sz="900" kern="0" dirty="0">
              <a:latin typeface="Arial" panose="020B0604020202020204" pitchFamily="34" charset="0"/>
              <a:cs typeface="Arial" panose="020B0604020202020204" pitchFamily="34" charset="0"/>
            </a:endParaRPr>
          </a:p>
        </p:txBody>
      </p:sp>
      <p:grpSp>
        <p:nvGrpSpPr>
          <p:cNvPr id="32" name="Groupe 31"/>
          <p:cNvGrpSpPr/>
          <p:nvPr/>
        </p:nvGrpSpPr>
        <p:grpSpPr>
          <a:xfrm>
            <a:off x="359760" y="1640834"/>
            <a:ext cx="360000" cy="360000"/>
            <a:chOff x="369940" y="2377451"/>
            <a:chExt cx="360000" cy="360000"/>
          </a:xfrm>
        </p:grpSpPr>
        <p:sp>
          <p:nvSpPr>
            <p:cNvPr id="33" name="Ellipse 32"/>
            <p:cNvSpPr/>
            <p:nvPr/>
          </p:nvSpPr>
          <p:spPr>
            <a:xfrm>
              <a:off x="369940" y="2377451"/>
              <a:ext cx="360000" cy="36000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fr-FR" sz="1400" b="1" i="1" dirty="0">
                <a:solidFill>
                  <a:schemeClr val="bg1">
                    <a:lumMod val="50000"/>
                  </a:schemeClr>
                </a:solidFill>
                <a:latin typeface="Arial" panose="020B0604020202020204" pitchFamily="34" charset="0"/>
                <a:cs typeface="Arial" panose="020B0604020202020204" pitchFamily="34" charset="0"/>
              </a:endParaRPr>
            </a:p>
          </p:txBody>
        </p:sp>
        <p:sp>
          <p:nvSpPr>
            <p:cNvPr id="34" name="Freeform 20"/>
            <p:cNvSpPr>
              <a:spLocks noChangeAspect="1" noEditPoints="1"/>
            </p:cNvSpPr>
            <p:nvPr/>
          </p:nvSpPr>
          <p:spPr bwMode="auto">
            <a:xfrm>
              <a:off x="434787" y="2464111"/>
              <a:ext cx="230307" cy="186680"/>
            </a:xfrm>
            <a:custGeom>
              <a:avLst/>
              <a:gdLst>
                <a:gd name="T0" fmla="*/ 91 w 227"/>
                <a:gd name="T1" fmla="*/ 66 h 184"/>
                <a:gd name="T2" fmla="*/ 98 w 227"/>
                <a:gd name="T3" fmla="*/ 7 h 184"/>
                <a:gd name="T4" fmla="*/ 8 w 227"/>
                <a:gd name="T5" fmla="*/ 0 h 184"/>
                <a:gd name="T6" fmla="*/ 1 w 227"/>
                <a:gd name="T7" fmla="*/ 59 h 184"/>
                <a:gd name="T8" fmla="*/ 7 w 227"/>
                <a:gd name="T9" fmla="*/ 9 h 184"/>
                <a:gd name="T10" fmla="*/ 88 w 227"/>
                <a:gd name="T11" fmla="*/ 6 h 184"/>
                <a:gd name="T12" fmla="*/ 91 w 227"/>
                <a:gd name="T13" fmla="*/ 55 h 184"/>
                <a:gd name="T14" fmla="*/ 11 w 227"/>
                <a:gd name="T15" fmla="*/ 58 h 184"/>
                <a:gd name="T16" fmla="*/ 7 w 227"/>
                <a:gd name="T17" fmla="*/ 9 h 184"/>
                <a:gd name="T18" fmla="*/ 215 w 227"/>
                <a:gd name="T19" fmla="*/ 142 h 184"/>
                <a:gd name="T20" fmla="*/ 216 w 227"/>
                <a:gd name="T21" fmla="*/ 98 h 184"/>
                <a:gd name="T22" fmla="*/ 141 w 227"/>
                <a:gd name="T23" fmla="*/ 96 h 184"/>
                <a:gd name="T24" fmla="*/ 139 w 227"/>
                <a:gd name="T25" fmla="*/ 141 h 184"/>
                <a:gd name="T26" fmla="*/ 13 w 227"/>
                <a:gd name="T27" fmla="*/ 55 h 184"/>
                <a:gd name="T28" fmla="*/ 88 w 227"/>
                <a:gd name="T29" fmla="*/ 53 h 184"/>
                <a:gd name="T30" fmla="*/ 86 w 227"/>
                <a:gd name="T31" fmla="*/ 9 h 184"/>
                <a:gd name="T32" fmla="*/ 11 w 227"/>
                <a:gd name="T33" fmla="*/ 11 h 184"/>
                <a:gd name="T34" fmla="*/ 13 w 227"/>
                <a:gd name="T35" fmla="*/ 55 h 184"/>
                <a:gd name="T36" fmla="*/ 219 w 227"/>
                <a:gd name="T37" fmla="*/ 153 h 184"/>
                <a:gd name="T38" fmla="*/ 226 w 227"/>
                <a:gd name="T39" fmla="*/ 94 h 184"/>
                <a:gd name="T40" fmla="*/ 137 w 227"/>
                <a:gd name="T41" fmla="*/ 87 h 184"/>
                <a:gd name="T42" fmla="*/ 130 w 227"/>
                <a:gd name="T43" fmla="*/ 146 h 184"/>
                <a:gd name="T44" fmla="*/ 136 w 227"/>
                <a:gd name="T45" fmla="*/ 96 h 184"/>
                <a:gd name="T46" fmla="*/ 216 w 227"/>
                <a:gd name="T47" fmla="*/ 93 h 184"/>
                <a:gd name="T48" fmla="*/ 220 w 227"/>
                <a:gd name="T49" fmla="*/ 142 h 184"/>
                <a:gd name="T50" fmla="*/ 139 w 227"/>
                <a:gd name="T51" fmla="*/ 146 h 184"/>
                <a:gd name="T52" fmla="*/ 136 w 227"/>
                <a:gd name="T53" fmla="*/ 96 h 184"/>
                <a:gd name="T54" fmla="*/ 44 w 227"/>
                <a:gd name="T55" fmla="*/ 172 h 184"/>
                <a:gd name="T56" fmla="*/ 59 w 227"/>
                <a:gd name="T57" fmla="*/ 172 h 184"/>
                <a:gd name="T58" fmla="*/ 85 w 227"/>
                <a:gd name="T59" fmla="*/ 70 h 184"/>
                <a:gd name="T60" fmla="*/ 0 w 227"/>
                <a:gd name="T61" fmla="*/ 81 h 184"/>
                <a:gd name="T62" fmla="*/ 13 w 227"/>
                <a:gd name="T63" fmla="*/ 96 h 184"/>
                <a:gd name="T64" fmla="*/ 98 w 227"/>
                <a:gd name="T65" fmla="*/ 85 h 184"/>
                <a:gd name="T66" fmla="*/ 85 w 227"/>
                <a:gd name="T67" fmla="*/ 70 h 184"/>
                <a:gd name="T68" fmla="*/ 78 w 227"/>
                <a:gd name="T69" fmla="*/ 83 h 184"/>
                <a:gd name="T70" fmla="*/ 88 w 227"/>
                <a:gd name="T71" fmla="*/ 83 h 184"/>
                <a:gd name="T72" fmla="*/ 52 w 227"/>
                <a:gd name="T73" fmla="*/ 152 h 184"/>
                <a:gd name="T74" fmla="*/ 52 w 227"/>
                <a:gd name="T75" fmla="*/ 136 h 184"/>
                <a:gd name="T76" fmla="*/ 52 w 227"/>
                <a:gd name="T77" fmla="*/ 152 h 184"/>
                <a:gd name="T78" fmla="*/ 142 w 227"/>
                <a:gd name="T79" fmla="*/ 158 h 184"/>
                <a:gd name="T80" fmla="*/ 129 w 227"/>
                <a:gd name="T81" fmla="*/ 173 h 184"/>
                <a:gd name="T82" fmla="*/ 214 w 227"/>
                <a:gd name="T83" fmla="*/ 184 h 184"/>
                <a:gd name="T84" fmla="*/ 227 w 227"/>
                <a:gd name="T85" fmla="*/ 168 h 184"/>
                <a:gd name="T86" fmla="*/ 211 w 227"/>
                <a:gd name="T87" fmla="*/ 175 h 184"/>
                <a:gd name="T88" fmla="*/ 211 w 227"/>
                <a:gd name="T89" fmla="*/ 165 h 184"/>
                <a:gd name="T90" fmla="*/ 211 w 227"/>
                <a:gd name="T91" fmla="*/ 175 h 184"/>
                <a:gd name="T92" fmla="*/ 101 w 227"/>
                <a:gd name="T93" fmla="*/ 172 h 184"/>
                <a:gd name="T94" fmla="*/ 116 w 227"/>
                <a:gd name="T95" fmla="*/ 172 h 184"/>
                <a:gd name="T96" fmla="*/ 80 w 227"/>
                <a:gd name="T97" fmla="*/ 164 h 184"/>
                <a:gd name="T98" fmla="*/ 80 w 227"/>
                <a:gd name="T99" fmla="*/ 179 h 184"/>
                <a:gd name="T100" fmla="*/ 80 w 227"/>
                <a:gd name="T101" fmla="*/ 164 h 184"/>
                <a:gd name="T102" fmla="*/ 59 w 227"/>
                <a:gd name="T103" fmla="*/ 116 h 184"/>
                <a:gd name="T104" fmla="*/ 44 w 227"/>
                <a:gd name="T105" fmla="*/ 1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7" h="184">
                  <a:moveTo>
                    <a:pt x="8" y="66"/>
                  </a:moveTo>
                  <a:cubicBezTo>
                    <a:pt x="91" y="66"/>
                    <a:pt x="91" y="66"/>
                    <a:pt x="91" y="66"/>
                  </a:cubicBezTo>
                  <a:cubicBezTo>
                    <a:pt x="95" y="66"/>
                    <a:pt x="98" y="63"/>
                    <a:pt x="98" y="59"/>
                  </a:cubicBezTo>
                  <a:cubicBezTo>
                    <a:pt x="98" y="7"/>
                    <a:pt x="98" y="7"/>
                    <a:pt x="98" y="7"/>
                  </a:cubicBezTo>
                  <a:cubicBezTo>
                    <a:pt x="98" y="3"/>
                    <a:pt x="95" y="0"/>
                    <a:pt x="91" y="0"/>
                  </a:cubicBezTo>
                  <a:cubicBezTo>
                    <a:pt x="8" y="0"/>
                    <a:pt x="8" y="0"/>
                    <a:pt x="8" y="0"/>
                  </a:cubicBezTo>
                  <a:cubicBezTo>
                    <a:pt x="4" y="0"/>
                    <a:pt x="1" y="3"/>
                    <a:pt x="1" y="7"/>
                  </a:cubicBezTo>
                  <a:cubicBezTo>
                    <a:pt x="1" y="59"/>
                    <a:pt x="1" y="59"/>
                    <a:pt x="1" y="59"/>
                  </a:cubicBezTo>
                  <a:cubicBezTo>
                    <a:pt x="1" y="63"/>
                    <a:pt x="4" y="66"/>
                    <a:pt x="8" y="66"/>
                  </a:cubicBezTo>
                  <a:close/>
                  <a:moveTo>
                    <a:pt x="7" y="9"/>
                  </a:moveTo>
                  <a:cubicBezTo>
                    <a:pt x="7" y="7"/>
                    <a:pt x="9" y="6"/>
                    <a:pt x="11" y="6"/>
                  </a:cubicBezTo>
                  <a:cubicBezTo>
                    <a:pt x="88" y="6"/>
                    <a:pt x="88" y="6"/>
                    <a:pt x="88" y="6"/>
                  </a:cubicBezTo>
                  <a:cubicBezTo>
                    <a:pt x="90" y="6"/>
                    <a:pt x="91" y="7"/>
                    <a:pt x="91" y="9"/>
                  </a:cubicBezTo>
                  <a:cubicBezTo>
                    <a:pt x="91" y="55"/>
                    <a:pt x="91" y="55"/>
                    <a:pt x="91" y="55"/>
                  </a:cubicBezTo>
                  <a:cubicBezTo>
                    <a:pt x="91" y="57"/>
                    <a:pt x="90" y="58"/>
                    <a:pt x="88" y="58"/>
                  </a:cubicBezTo>
                  <a:cubicBezTo>
                    <a:pt x="11" y="58"/>
                    <a:pt x="11" y="58"/>
                    <a:pt x="11" y="58"/>
                  </a:cubicBezTo>
                  <a:cubicBezTo>
                    <a:pt x="9" y="58"/>
                    <a:pt x="7" y="57"/>
                    <a:pt x="7" y="55"/>
                  </a:cubicBezTo>
                  <a:lnTo>
                    <a:pt x="7" y="9"/>
                  </a:lnTo>
                  <a:close/>
                  <a:moveTo>
                    <a:pt x="141" y="142"/>
                  </a:moveTo>
                  <a:cubicBezTo>
                    <a:pt x="215" y="142"/>
                    <a:pt x="215" y="142"/>
                    <a:pt x="215" y="142"/>
                  </a:cubicBezTo>
                  <a:cubicBezTo>
                    <a:pt x="216" y="142"/>
                    <a:pt x="216" y="142"/>
                    <a:pt x="216" y="141"/>
                  </a:cubicBezTo>
                  <a:cubicBezTo>
                    <a:pt x="216" y="98"/>
                    <a:pt x="216" y="98"/>
                    <a:pt x="216" y="98"/>
                  </a:cubicBezTo>
                  <a:cubicBezTo>
                    <a:pt x="216" y="97"/>
                    <a:pt x="216" y="96"/>
                    <a:pt x="215" y="96"/>
                  </a:cubicBezTo>
                  <a:cubicBezTo>
                    <a:pt x="141" y="96"/>
                    <a:pt x="141" y="96"/>
                    <a:pt x="141" y="96"/>
                  </a:cubicBezTo>
                  <a:cubicBezTo>
                    <a:pt x="140" y="96"/>
                    <a:pt x="139" y="97"/>
                    <a:pt x="139" y="98"/>
                  </a:cubicBezTo>
                  <a:cubicBezTo>
                    <a:pt x="139" y="141"/>
                    <a:pt x="139" y="141"/>
                    <a:pt x="139" y="141"/>
                  </a:cubicBezTo>
                  <a:cubicBezTo>
                    <a:pt x="139" y="142"/>
                    <a:pt x="140" y="142"/>
                    <a:pt x="141" y="142"/>
                  </a:cubicBezTo>
                  <a:close/>
                  <a:moveTo>
                    <a:pt x="13" y="55"/>
                  </a:moveTo>
                  <a:cubicBezTo>
                    <a:pt x="86" y="55"/>
                    <a:pt x="86" y="55"/>
                    <a:pt x="86" y="55"/>
                  </a:cubicBezTo>
                  <a:cubicBezTo>
                    <a:pt x="87" y="55"/>
                    <a:pt x="88" y="54"/>
                    <a:pt x="88" y="53"/>
                  </a:cubicBezTo>
                  <a:cubicBezTo>
                    <a:pt x="88" y="11"/>
                    <a:pt x="88" y="11"/>
                    <a:pt x="88" y="11"/>
                  </a:cubicBezTo>
                  <a:cubicBezTo>
                    <a:pt x="88" y="10"/>
                    <a:pt x="87" y="9"/>
                    <a:pt x="86" y="9"/>
                  </a:cubicBezTo>
                  <a:cubicBezTo>
                    <a:pt x="13" y="9"/>
                    <a:pt x="13" y="9"/>
                    <a:pt x="13" y="9"/>
                  </a:cubicBezTo>
                  <a:cubicBezTo>
                    <a:pt x="11" y="9"/>
                    <a:pt x="11" y="10"/>
                    <a:pt x="11" y="11"/>
                  </a:cubicBezTo>
                  <a:cubicBezTo>
                    <a:pt x="11" y="53"/>
                    <a:pt x="11" y="53"/>
                    <a:pt x="11" y="53"/>
                  </a:cubicBezTo>
                  <a:cubicBezTo>
                    <a:pt x="11" y="54"/>
                    <a:pt x="11" y="55"/>
                    <a:pt x="13" y="55"/>
                  </a:cubicBezTo>
                  <a:close/>
                  <a:moveTo>
                    <a:pt x="137" y="153"/>
                  </a:moveTo>
                  <a:cubicBezTo>
                    <a:pt x="219" y="153"/>
                    <a:pt x="219" y="153"/>
                    <a:pt x="219" y="153"/>
                  </a:cubicBezTo>
                  <a:cubicBezTo>
                    <a:pt x="223" y="153"/>
                    <a:pt x="226" y="150"/>
                    <a:pt x="226" y="146"/>
                  </a:cubicBezTo>
                  <a:cubicBezTo>
                    <a:pt x="226" y="94"/>
                    <a:pt x="226" y="94"/>
                    <a:pt x="226" y="94"/>
                  </a:cubicBezTo>
                  <a:cubicBezTo>
                    <a:pt x="226" y="90"/>
                    <a:pt x="223" y="87"/>
                    <a:pt x="219" y="87"/>
                  </a:cubicBezTo>
                  <a:cubicBezTo>
                    <a:pt x="137" y="87"/>
                    <a:pt x="137" y="87"/>
                    <a:pt x="137" y="87"/>
                  </a:cubicBezTo>
                  <a:cubicBezTo>
                    <a:pt x="133" y="87"/>
                    <a:pt x="130" y="90"/>
                    <a:pt x="130" y="94"/>
                  </a:cubicBezTo>
                  <a:cubicBezTo>
                    <a:pt x="130" y="146"/>
                    <a:pt x="130" y="146"/>
                    <a:pt x="130" y="146"/>
                  </a:cubicBezTo>
                  <a:cubicBezTo>
                    <a:pt x="130" y="150"/>
                    <a:pt x="133" y="153"/>
                    <a:pt x="137" y="153"/>
                  </a:cubicBezTo>
                  <a:close/>
                  <a:moveTo>
                    <a:pt x="136" y="96"/>
                  </a:moveTo>
                  <a:cubicBezTo>
                    <a:pt x="136" y="95"/>
                    <a:pt x="137" y="93"/>
                    <a:pt x="139" y="93"/>
                  </a:cubicBezTo>
                  <a:cubicBezTo>
                    <a:pt x="216" y="93"/>
                    <a:pt x="216" y="93"/>
                    <a:pt x="216" y="93"/>
                  </a:cubicBezTo>
                  <a:cubicBezTo>
                    <a:pt x="218" y="93"/>
                    <a:pt x="220" y="95"/>
                    <a:pt x="220" y="96"/>
                  </a:cubicBezTo>
                  <a:cubicBezTo>
                    <a:pt x="220" y="142"/>
                    <a:pt x="220" y="142"/>
                    <a:pt x="220" y="142"/>
                  </a:cubicBezTo>
                  <a:cubicBezTo>
                    <a:pt x="220" y="144"/>
                    <a:pt x="218" y="146"/>
                    <a:pt x="216" y="146"/>
                  </a:cubicBezTo>
                  <a:cubicBezTo>
                    <a:pt x="139" y="146"/>
                    <a:pt x="139" y="146"/>
                    <a:pt x="139" y="146"/>
                  </a:cubicBezTo>
                  <a:cubicBezTo>
                    <a:pt x="137" y="146"/>
                    <a:pt x="136" y="144"/>
                    <a:pt x="136" y="142"/>
                  </a:cubicBezTo>
                  <a:lnTo>
                    <a:pt x="136" y="96"/>
                  </a:lnTo>
                  <a:close/>
                  <a:moveTo>
                    <a:pt x="52" y="164"/>
                  </a:moveTo>
                  <a:cubicBezTo>
                    <a:pt x="47" y="164"/>
                    <a:pt x="44" y="167"/>
                    <a:pt x="44" y="172"/>
                  </a:cubicBezTo>
                  <a:cubicBezTo>
                    <a:pt x="44" y="176"/>
                    <a:pt x="47" y="179"/>
                    <a:pt x="52" y="179"/>
                  </a:cubicBezTo>
                  <a:cubicBezTo>
                    <a:pt x="56" y="179"/>
                    <a:pt x="59" y="176"/>
                    <a:pt x="59" y="172"/>
                  </a:cubicBezTo>
                  <a:cubicBezTo>
                    <a:pt x="59" y="167"/>
                    <a:pt x="56" y="164"/>
                    <a:pt x="52" y="164"/>
                  </a:cubicBezTo>
                  <a:close/>
                  <a:moveTo>
                    <a:pt x="85" y="70"/>
                  </a:moveTo>
                  <a:cubicBezTo>
                    <a:pt x="13" y="70"/>
                    <a:pt x="13" y="70"/>
                    <a:pt x="13" y="70"/>
                  </a:cubicBezTo>
                  <a:cubicBezTo>
                    <a:pt x="6" y="70"/>
                    <a:pt x="0" y="75"/>
                    <a:pt x="0" y="81"/>
                  </a:cubicBezTo>
                  <a:cubicBezTo>
                    <a:pt x="0" y="85"/>
                    <a:pt x="0" y="85"/>
                    <a:pt x="0" y="85"/>
                  </a:cubicBezTo>
                  <a:cubicBezTo>
                    <a:pt x="0" y="91"/>
                    <a:pt x="6" y="96"/>
                    <a:pt x="13" y="96"/>
                  </a:cubicBezTo>
                  <a:cubicBezTo>
                    <a:pt x="85" y="96"/>
                    <a:pt x="85" y="96"/>
                    <a:pt x="85" y="96"/>
                  </a:cubicBezTo>
                  <a:cubicBezTo>
                    <a:pt x="93" y="96"/>
                    <a:pt x="98" y="91"/>
                    <a:pt x="98" y="85"/>
                  </a:cubicBezTo>
                  <a:cubicBezTo>
                    <a:pt x="98" y="81"/>
                    <a:pt x="98" y="81"/>
                    <a:pt x="98" y="81"/>
                  </a:cubicBezTo>
                  <a:cubicBezTo>
                    <a:pt x="98" y="75"/>
                    <a:pt x="93" y="70"/>
                    <a:pt x="85" y="70"/>
                  </a:cubicBezTo>
                  <a:close/>
                  <a:moveTo>
                    <a:pt x="83" y="88"/>
                  </a:moveTo>
                  <a:cubicBezTo>
                    <a:pt x="80" y="88"/>
                    <a:pt x="78" y="86"/>
                    <a:pt x="78" y="83"/>
                  </a:cubicBezTo>
                  <a:cubicBezTo>
                    <a:pt x="78" y="80"/>
                    <a:pt x="80" y="77"/>
                    <a:pt x="83" y="77"/>
                  </a:cubicBezTo>
                  <a:cubicBezTo>
                    <a:pt x="86" y="77"/>
                    <a:pt x="88" y="80"/>
                    <a:pt x="88" y="83"/>
                  </a:cubicBezTo>
                  <a:cubicBezTo>
                    <a:pt x="88" y="86"/>
                    <a:pt x="86" y="88"/>
                    <a:pt x="83" y="88"/>
                  </a:cubicBezTo>
                  <a:close/>
                  <a:moveTo>
                    <a:pt x="52" y="152"/>
                  </a:moveTo>
                  <a:cubicBezTo>
                    <a:pt x="56" y="152"/>
                    <a:pt x="59" y="148"/>
                    <a:pt x="59" y="144"/>
                  </a:cubicBezTo>
                  <a:cubicBezTo>
                    <a:pt x="59" y="140"/>
                    <a:pt x="56" y="136"/>
                    <a:pt x="52" y="136"/>
                  </a:cubicBezTo>
                  <a:cubicBezTo>
                    <a:pt x="47" y="136"/>
                    <a:pt x="44" y="140"/>
                    <a:pt x="44" y="144"/>
                  </a:cubicBezTo>
                  <a:cubicBezTo>
                    <a:pt x="44" y="148"/>
                    <a:pt x="47" y="152"/>
                    <a:pt x="52" y="152"/>
                  </a:cubicBezTo>
                  <a:close/>
                  <a:moveTo>
                    <a:pt x="214" y="158"/>
                  </a:moveTo>
                  <a:cubicBezTo>
                    <a:pt x="142" y="158"/>
                    <a:pt x="142" y="158"/>
                    <a:pt x="142" y="158"/>
                  </a:cubicBezTo>
                  <a:cubicBezTo>
                    <a:pt x="135" y="158"/>
                    <a:pt x="129" y="162"/>
                    <a:pt x="129" y="168"/>
                  </a:cubicBezTo>
                  <a:cubicBezTo>
                    <a:pt x="129" y="173"/>
                    <a:pt x="129" y="173"/>
                    <a:pt x="129" y="173"/>
                  </a:cubicBezTo>
                  <a:cubicBezTo>
                    <a:pt x="129" y="179"/>
                    <a:pt x="135" y="184"/>
                    <a:pt x="142" y="184"/>
                  </a:cubicBezTo>
                  <a:cubicBezTo>
                    <a:pt x="214" y="184"/>
                    <a:pt x="214" y="184"/>
                    <a:pt x="214" y="184"/>
                  </a:cubicBezTo>
                  <a:cubicBezTo>
                    <a:pt x="221" y="184"/>
                    <a:pt x="227" y="179"/>
                    <a:pt x="227" y="173"/>
                  </a:cubicBezTo>
                  <a:cubicBezTo>
                    <a:pt x="227" y="168"/>
                    <a:pt x="227" y="168"/>
                    <a:pt x="227" y="168"/>
                  </a:cubicBezTo>
                  <a:cubicBezTo>
                    <a:pt x="227" y="162"/>
                    <a:pt x="221" y="158"/>
                    <a:pt x="214" y="158"/>
                  </a:cubicBezTo>
                  <a:close/>
                  <a:moveTo>
                    <a:pt x="211" y="175"/>
                  </a:moveTo>
                  <a:cubicBezTo>
                    <a:pt x="209" y="175"/>
                    <a:pt x="206" y="173"/>
                    <a:pt x="206" y="170"/>
                  </a:cubicBezTo>
                  <a:cubicBezTo>
                    <a:pt x="206" y="167"/>
                    <a:pt x="209" y="165"/>
                    <a:pt x="211" y="165"/>
                  </a:cubicBezTo>
                  <a:cubicBezTo>
                    <a:pt x="214" y="165"/>
                    <a:pt x="217" y="167"/>
                    <a:pt x="217" y="170"/>
                  </a:cubicBezTo>
                  <a:cubicBezTo>
                    <a:pt x="217" y="173"/>
                    <a:pt x="214" y="175"/>
                    <a:pt x="211" y="175"/>
                  </a:cubicBezTo>
                  <a:close/>
                  <a:moveTo>
                    <a:pt x="109" y="164"/>
                  </a:moveTo>
                  <a:cubicBezTo>
                    <a:pt x="104" y="164"/>
                    <a:pt x="101" y="167"/>
                    <a:pt x="101" y="172"/>
                  </a:cubicBezTo>
                  <a:cubicBezTo>
                    <a:pt x="101" y="176"/>
                    <a:pt x="104" y="179"/>
                    <a:pt x="109" y="179"/>
                  </a:cubicBezTo>
                  <a:cubicBezTo>
                    <a:pt x="113" y="179"/>
                    <a:pt x="116" y="176"/>
                    <a:pt x="116" y="172"/>
                  </a:cubicBezTo>
                  <a:cubicBezTo>
                    <a:pt x="116" y="167"/>
                    <a:pt x="113" y="164"/>
                    <a:pt x="109" y="164"/>
                  </a:cubicBezTo>
                  <a:close/>
                  <a:moveTo>
                    <a:pt x="80" y="164"/>
                  </a:moveTo>
                  <a:cubicBezTo>
                    <a:pt x="76" y="164"/>
                    <a:pt x="72" y="167"/>
                    <a:pt x="72" y="172"/>
                  </a:cubicBezTo>
                  <a:cubicBezTo>
                    <a:pt x="72" y="176"/>
                    <a:pt x="76" y="179"/>
                    <a:pt x="80" y="179"/>
                  </a:cubicBezTo>
                  <a:cubicBezTo>
                    <a:pt x="84" y="179"/>
                    <a:pt x="88" y="176"/>
                    <a:pt x="88" y="172"/>
                  </a:cubicBezTo>
                  <a:cubicBezTo>
                    <a:pt x="88" y="167"/>
                    <a:pt x="84" y="164"/>
                    <a:pt x="80" y="164"/>
                  </a:cubicBezTo>
                  <a:close/>
                  <a:moveTo>
                    <a:pt x="52" y="123"/>
                  </a:moveTo>
                  <a:cubicBezTo>
                    <a:pt x="56" y="123"/>
                    <a:pt x="59" y="120"/>
                    <a:pt x="59" y="116"/>
                  </a:cubicBezTo>
                  <a:cubicBezTo>
                    <a:pt x="59" y="111"/>
                    <a:pt x="56" y="108"/>
                    <a:pt x="52" y="108"/>
                  </a:cubicBezTo>
                  <a:cubicBezTo>
                    <a:pt x="47" y="108"/>
                    <a:pt x="44" y="111"/>
                    <a:pt x="44" y="116"/>
                  </a:cubicBezTo>
                  <a:cubicBezTo>
                    <a:pt x="44" y="120"/>
                    <a:pt x="47" y="123"/>
                    <a:pt x="52" y="12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r-FR"/>
            </a:p>
          </p:txBody>
        </p:sp>
      </p:grpSp>
      <p:sp>
        <p:nvSpPr>
          <p:cNvPr id="41" name="TextBox 89"/>
          <p:cNvSpPr txBox="1"/>
          <p:nvPr/>
        </p:nvSpPr>
        <p:spPr>
          <a:xfrm>
            <a:off x="2843920" y="1604970"/>
            <a:ext cx="1692000" cy="431728"/>
          </a:xfrm>
          <a:prstGeom prst="rect">
            <a:avLst/>
          </a:prstGeom>
          <a:noFill/>
        </p:spPr>
        <p:txBody>
          <a:bodyPr wrap="square" rtlCol="0" anchor="ctr">
            <a:noAutofit/>
          </a:bodyPr>
          <a:lstStyle/>
          <a:p>
            <a:pPr>
              <a:spcBef>
                <a:spcPts val="600"/>
              </a:spcBef>
              <a:spcAft>
                <a:spcPts val="600"/>
              </a:spcAft>
              <a:defRPr/>
            </a:pPr>
            <a:r>
              <a:rPr lang="en-US" sz="1100" b="1" kern="0" dirty="0">
                <a:solidFill>
                  <a:schemeClr val="tx2"/>
                </a:solidFill>
                <a:latin typeface="Arial" panose="020B0604020202020204" pitchFamily="34" charset="0"/>
                <a:cs typeface="Arial" panose="020B0604020202020204" pitchFamily="34" charset="0"/>
              </a:rPr>
              <a:t>Transparency</a:t>
            </a:r>
            <a:endParaRPr lang="en-US" sz="900" kern="0" dirty="0">
              <a:latin typeface="Arial" panose="020B0604020202020204" pitchFamily="34" charset="0"/>
              <a:cs typeface="Arial" panose="020B0604020202020204" pitchFamily="34" charset="0"/>
            </a:endParaRPr>
          </a:p>
        </p:txBody>
      </p:sp>
      <p:grpSp>
        <p:nvGrpSpPr>
          <p:cNvPr id="42" name="Groupe 41"/>
          <p:cNvGrpSpPr/>
          <p:nvPr/>
        </p:nvGrpSpPr>
        <p:grpSpPr>
          <a:xfrm>
            <a:off x="2483920" y="1640834"/>
            <a:ext cx="360000" cy="360000"/>
            <a:chOff x="2918685" y="2358265"/>
            <a:chExt cx="360000" cy="360000"/>
          </a:xfrm>
        </p:grpSpPr>
        <p:sp>
          <p:nvSpPr>
            <p:cNvPr id="43" name="Ellipse 42"/>
            <p:cNvSpPr/>
            <p:nvPr/>
          </p:nvSpPr>
          <p:spPr>
            <a:xfrm>
              <a:off x="2918685" y="2358265"/>
              <a:ext cx="360000" cy="36000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fr-FR" sz="1400" b="1" i="1" dirty="0">
                <a:solidFill>
                  <a:schemeClr val="bg1">
                    <a:lumMod val="50000"/>
                  </a:schemeClr>
                </a:solidFill>
                <a:latin typeface="Arial" panose="020B0604020202020204" pitchFamily="34" charset="0"/>
                <a:cs typeface="Arial" panose="020B0604020202020204" pitchFamily="34" charset="0"/>
              </a:endParaRPr>
            </a:p>
          </p:txBody>
        </p:sp>
        <p:sp>
          <p:nvSpPr>
            <p:cNvPr id="44" name="Freeform 24"/>
            <p:cNvSpPr>
              <a:spLocks noChangeAspect="1" noEditPoints="1"/>
            </p:cNvSpPr>
            <p:nvPr/>
          </p:nvSpPr>
          <p:spPr bwMode="auto">
            <a:xfrm>
              <a:off x="2970424" y="2410567"/>
              <a:ext cx="256522" cy="255397"/>
            </a:xfrm>
            <a:custGeom>
              <a:avLst/>
              <a:gdLst>
                <a:gd name="T0" fmla="*/ 151 w 228"/>
                <a:gd name="T1" fmla="*/ 63 h 227"/>
                <a:gd name="T2" fmla="*/ 135 w 228"/>
                <a:gd name="T3" fmla="*/ 54 h 227"/>
                <a:gd name="T4" fmla="*/ 91 w 228"/>
                <a:gd name="T5" fmla="*/ 68 h 227"/>
                <a:gd name="T6" fmla="*/ 78 w 228"/>
                <a:gd name="T7" fmla="*/ 81 h 227"/>
                <a:gd name="T8" fmla="*/ 87 w 228"/>
                <a:gd name="T9" fmla="*/ 144 h 227"/>
                <a:gd name="T10" fmla="*/ 103 w 228"/>
                <a:gd name="T11" fmla="*/ 150 h 227"/>
                <a:gd name="T12" fmla="*/ 117 w 228"/>
                <a:gd name="T13" fmla="*/ 92 h 227"/>
                <a:gd name="T14" fmla="*/ 80 w 228"/>
                <a:gd name="T15" fmla="*/ 155 h 227"/>
                <a:gd name="T16" fmla="*/ 108 w 228"/>
                <a:gd name="T17" fmla="*/ 165 h 227"/>
                <a:gd name="T18" fmla="*/ 85 w 228"/>
                <a:gd name="T19" fmla="*/ 151 h 227"/>
                <a:gd name="T20" fmla="*/ 156 w 228"/>
                <a:gd name="T21" fmla="*/ 61 h 227"/>
                <a:gd name="T22" fmla="*/ 163 w 228"/>
                <a:gd name="T23" fmla="*/ 68 h 227"/>
                <a:gd name="T24" fmla="*/ 213 w 228"/>
                <a:gd name="T25" fmla="*/ 84 h 227"/>
                <a:gd name="T26" fmla="*/ 161 w 228"/>
                <a:gd name="T27" fmla="*/ 52 h 227"/>
                <a:gd name="T28" fmla="*/ 148 w 228"/>
                <a:gd name="T29" fmla="*/ 37 h 227"/>
                <a:gd name="T30" fmla="*/ 200 w 228"/>
                <a:gd name="T31" fmla="*/ 52 h 227"/>
                <a:gd name="T32" fmla="*/ 121 w 228"/>
                <a:gd name="T33" fmla="*/ 1 h 227"/>
                <a:gd name="T34" fmla="*/ 148 w 228"/>
                <a:gd name="T35" fmla="*/ 37 h 227"/>
                <a:gd name="T36" fmla="*/ 89 w 228"/>
                <a:gd name="T37" fmla="*/ 60 h 227"/>
                <a:gd name="T38" fmla="*/ 141 w 228"/>
                <a:gd name="T39" fmla="*/ 39 h 227"/>
                <a:gd name="T40" fmla="*/ 85 w 228"/>
                <a:gd name="T41" fmla="*/ 55 h 227"/>
                <a:gd name="T42" fmla="*/ 74 w 228"/>
                <a:gd name="T43" fmla="*/ 157 h 227"/>
                <a:gd name="T44" fmla="*/ 62 w 228"/>
                <a:gd name="T45" fmla="*/ 141 h 227"/>
                <a:gd name="T46" fmla="*/ 22 w 228"/>
                <a:gd name="T47" fmla="*/ 124 h 227"/>
                <a:gd name="T48" fmla="*/ 5 w 228"/>
                <a:gd name="T49" fmla="*/ 138 h 227"/>
                <a:gd name="T50" fmla="*/ 80 w 228"/>
                <a:gd name="T51" fmla="*/ 211 h 227"/>
                <a:gd name="T52" fmla="*/ 86 w 228"/>
                <a:gd name="T53" fmla="*/ 190 h 227"/>
                <a:gd name="T54" fmla="*/ 75 w 228"/>
                <a:gd name="T55" fmla="*/ 157 h 227"/>
                <a:gd name="T56" fmla="*/ 22 w 228"/>
                <a:gd name="T57" fmla="*/ 98 h 227"/>
                <a:gd name="T58" fmla="*/ 66 w 228"/>
                <a:gd name="T59" fmla="*/ 72 h 227"/>
                <a:gd name="T60" fmla="*/ 78 w 228"/>
                <a:gd name="T61" fmla="*/ 55 h 227"/>
                <a:gd name="T62" fmla="*/ 80 w 228"/>
                <a:gd name="T63" fmla="*/ 53 h 227"/>
                <a:gd name="T64" fmla="*/ 108 w 228"/>
                <a:gd name="T65" fmla="*/ 0 h 227"/>
                <a:gd name="T66" fmla="*/ 15 w 228"/>
                <a:gd name="T67" fmla="*/ 101 h 227"/>
                <a:gd name="T68" fmla="*/ 169 w 228"/>
                <a:gd name="T69" fmla="*/ 100 h 227"/>
                <a:gd name="T70" fmla="*/ 143 w 228"/>
                <a:gd name="T71" fmla="*/ 112 h 227"/>
                <a:gd name="T72" fmla="*/ 148 w 228"/>
                <a:gd name="T73" fmla="*/ 116 h 227"/>
                <a:gd name="T74" fmla="*/ 169 w 228"/>
                <a:gd name="T75" fmla="*/ 107 h 227"/>
                <a:gd name="T76" fmla="*/ 191 w 228"/>
                <a:gd name="T77" fmla="*/ 112 h 227"/>
                <a:gd name="T78" fmla="*/ 169 w 228"/>
                <a:gd name="T79" fmla="*/ 100 h 227"/>
                <a:gd name="T80" fmla="*/ 164 w 228"/>
                <a:gd name="T81" fmla="*/ 78 h 227"/>
                <a:gd name="T82" fmla="*/ 112 w 228"/>
                <a:gd name="T83" fmla="*/ 141 h 227"/>
                <a:gd name="T84" fmla="*/ 94 w 228"/>
                <a:gd name="T85" fmla="*/ 197 h 227"/>
                <a:gd name="T86" fmla="*/ 109 w 228"/>
                <a:gd name="T87" fmla="*/ 226 h 227"/>
                <a:gd name="T88" fmla="*/ 149 w 228"/>
                <a:gd name="T89" fmla="*/ 190 h 227"/>
                <a:gd name="T90" fmla="*/ 214 w 228"/>
                <a:gd name="T91" fmla="*/ 173 h 227"/>
                <a:gd name="T92" fmla="*/ 173 w 228"/>
                <a:gd name="T93" fmla="*/ 179 h 227"/>
                <a:gd name="T94" fmla="*/ 166 w 228"/>
                <a:gd name="T95" fmla="*/ 93 h 227"/>
                <a:gd name="T96" fmla="*/ 173 w 228"/>
                <a:gd name="T97" fmla="*/ 179 h 227"/>
                <a:gd name="T98" fmla="*/ 33 w 228"/>
                <a:gd name="T99" fmla="*/ 104 h 227"/>
                <a:gd name="T100" fmla="*/ 34 w 228"/>
                <a:gd name="T101" fmla="*/ 118 h 227"/>
                <a:gd name="T102" fmla="*/ 70 w 228"/>
                <a:gd name="T103" fmla="*/ 132 h 227"/>
                <a:gd name="T104" fmla="*/ 69 w 228"/>
                <a:gd name="T105" fmla="*/ 76 h 227"/>
                <a:gd name="T106" fmla="*/ 11 w 228"/>
                <a:gd name="T107" fmla="*/ 105 h 227"/>
                <a:gd name="T108" fmla="*/ 0 w 228"/>
                <a:gd name="T109" fmla="*/ 107 h 227"/>
                <a:gd name="T110" fmla="*/ 3 w 228"/>
                <a:gd name="T111" fmla="*/ 132 h 227"/>
                <a:gd name="T112" fmla="*/ 10 w 228"/>
                <a:gd name="T113"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 h="227">
                  <a:moveTo>
                    <a:pt x="152" y="70"/>
                  </a:moveTo>
                  <a:cubicBezTo>
                    <a:pt x="151" y="65"/>
                    <a:pt x="151" y="63"/>
                    <a:pt x="151" y="63"/>
                  </a:cubicBezTo>
                  <a:cubicBezTo>
                    <a:pt x="150" y="63"/>
                    <a:pt x="149" y="63"/>
                    <a:pt x="148" y="63"/>
                  </a:cubicBezTo>
                  <a:cubicBezTo>
                    <a:pt x="142" y="63"/>
                    <a:pt x="137" y="59"/>
                    <a:pt x="135" y="54"/>
                  </a:cubicBezTo>
                  <a:cubicBezTo>
                    <a:pt x="120" y="56"/>
                    <a:pt x="105" y="60"/>
                    <a:pt x="91" y="65"/>
                  </a:cubicBezTo>
                  <a:cubicBezTo>
                    <a:pt x="91" y="66"/>
                    <a:pt x="91" y="67"/>
                    <a:pt x="91" y="68"/>
                  </a:cubicBezTo>
                  <a:cubicBezTo>
                    <a:pt x="91" y="75"/>
                    <a:pt x="86" y="81"/>
                    <a:pt x="78" y="81"/>
                  </a:cubicBezTo>
                  <a:cubicBezTo>
                    <a:pt x="78" y="81"/>
                    <a:pt x="78" y="81"/>
                    <a:pt x="78" y="81"/>
                  </a:cubicBezTo>
                  <a:cubicBezTo>
                    <a:pt x="75" y="97"/>
                    <a:pt x="74" y="114"/>
                    <a:pt x="75" y="131"/>
                  </a:cubicBezTo>
                  <a:cubicBezTo>
                    <a:pt x="82" y="132"/>
                    <a:pt x="87" y="137"/>
                    <a:pt x="87" y="144"/>
                  </a:cubicBezTo>
                  <a:cubicBezTo>
                    <a:pt x="87" y="145"/>
                    <a:pt x="87" y="145"/>
                    <a:pt x="87" y="146"/>
                  </a:cubicBezTo>
                  <a:cubicBezTo>
                    <a:pt x="92" y="148"/>
                    <a:pt x="98" y="149"/>
                    <a:pt x="103" y="150"/>
                  </a:cubicBezTo>
                  <a:cubicBezTo>
                    <a:pt x="102" y="147"/>
                    <a:pt x="102" y="144"/>
                    <a:pt x="101" y="142"/>
                  </a:cubicBezTo>
                  <a:cubicBezTo>
                    <a:pt x="100" y="123"/>
                    <a:pt x="105" y="106"/>
                    <a:pt x="117" y="92"/>
                  </a:cubicBezTo>
                  <a:cubicBezTo>
                    <a:pt x="126" y="81"/>
                    <a:pt x="139" y="73"/>
                    <a:pt x="152" y="70"/>
                  </a:cubicBezTo>
                  <a:close/>
                  <a:moveTo>
                    <a:pt x="80" y="155"/>
                  </a:moveTo>
                  <a:cubicBezTo>
                    <a:pt x="84" y="167"/>
                    <a:pt x="88" y="176"/>
                    <a:pt x="91" y="184"/>
                  </a:cubicBezTo>
                  <a:cubicBezTo>
                    <a:pt x="108" y="165"/>
                    <a:pt x="108" y="165"/>
                    <a:pt x="108" y="165"/>
                  </a:cubicBezTo>
                  <a:cubicBezTo>
                    <a:pt x="106" y="162"/>
                    <a:pt x="105" y="159"/>
                    <a:pt x="104" y="156"/>
                  </a:cubicBezTo>
                  <a:cubicBezTo>
                    <a:pt x="96" y="154"/>
                    <a:pt x="90" y="153"/>
                    <a:pt x="85" y="151"/>
                  </a:cubicBezTo>
                  <a:cubicBezTo>
                    <a:pt x="84" y="153"/>
                    <a:pt x="82" y="154"/>
                    <a:pt x="80" y="155"/>
                  </a:cubicBezTo>
                  <a:close/>
                  <a:moveTo>
                    <a:pt x="156" y="61"/>
                  </a:moveTo>
                  <a:cubicBezTo>
                    <a:pt x="156" y="61"/>
                    <a:pt x="156" y="64"/>
                    <a:pt x="157" y="68"/>
                  </a:cubicBezTo>
                  <a:cubicBezTo>
                    <a:pt x="159" y="68"/>
                    <a:pt x="161" y="68"/>
                    <a:pt x="163" y="68"/>
                  </a:cubicBezTo>
                  <a:cubicBezTo>
                    <a:pt x="165" y="67"/>
                    <a:pt x="167" y="67"/>
                    <a:pt x="169" y="67"/>
                  </a:cubicBezTo>
                  <a:cubicBezTo>
                    <a:pt x="186" y="67"/>
                    <a:pt x="201" y="73"/>
                    <a:pt x="213" y="84"/>
                  </a:cubicBezTo>
                  <a:cubicBezTo>
                    <a:pt x="211" y="74"/>
                    <a:pt x="204" y="58"/>
                    <a:pt x="204" y="58"/>
                  </a:cubicBezTo>
                  <a:cubicBezTo>
                    <a:pt x="190" y="55"/>
                    <a:pt x="175" y="53"/>
                    <a:pt x="161" y="52"/>
                  </a:cubicBezTo>
                  <a:cubicBezTo>
                    <a:pt x="160" y="56"/>
                    <a:pt x="158" y="59"/>
                    <a:pt x="156" y="61"/>
                  </a:cubicBezTo>
                  <a:close/>
                  <a:moveTo>
                    <a:pt x="148" y="37"/>
                  </a:moveTo>
                  <a:cubicBezTo>
                    <a:pt x="154" y="37"/>
                    <a:pt x="160" y="41"/>
                    <a:pt x="161" y="47"/>
                  </a:cubicBezTo>
                  <a:cubicBezTo>
                    <a:pt x="174" y="47"/>
                    <a:pt x="187" y="49"/>
                    <a:pt x="200" y="52"/>
                  </a:cubicBezTo>
                  <a:cubicBezTo>
                    <a:pt x="201" y="52"/>
                    <a:pt x="201" y="53"/>
                    <a:pt x="201" y="53"/>
                  </a:cubicBezTo>
                  <a:cubicBezTo>
                    <a:pt x="184" y="25"/>
                    <a:pt x="155" y="5"/>
                    <a:pt x="121" y="1"/>
                  </a:cubicBezTo>
                  <a:cubicBezTo>
                    <a:pt x="131" y="12"/>
                    <a:pt x="139" y="24"/>
                    <a:pt x="146" y="37"/>
                  </a:cubicBezTo>
                  <a:cubicBezTo>
                    <a:pt x="146" y="37"/>
                    <a:pt x="147" y="37"/>
                    <a:pt x="148" y="37"/>
                  </a:cubicBezTo>
                  <a:close/>
                  <a:moveTo>
                    <a:pt x="84" y="56"/>
                  </a:moveTo>
                  <a:cubicBezTo>
                    <a:pt x="86" y="57"/>
                    <a:pt x="88" y="59"/>
                    <a:pt x="89" y="60"/>
                  </a:cubicBezTo>
                  <a:cubicBezTo>
                    <a:pt x="104" y="55"/>
                    <a:pt x="119" y="51"/>
                    <a:pt x="135" y="49"/>
                  </a:cubicBezTo>
                  <a:cubicBezTo>
                    <a:pt x="135" y="45"/>
                    <a:pt x="137" y="41"/>
                    <a:pt x="141" y="39"/>
                  </a:cubicBezTo>
                  <a:cubicBezTo>
                    <a:pt x="134" y="25"/>
                    <a:pt x="125" y="13"/>
                    <a:pt x="115" y="1"/>
                  </a:cubicBezTo>
                  <a:cubicBezTo>
                    <a:pt x="102" y="17"/>
                    <a:pt x="92" y="35"/>
                    <a:pt x="85" y="55"/>
                  </a:cubicBezTo>
                  <a:cubicBezTo>
                    <a:pt x="85" y="55"/>
                    <a:pt x="85" y="56"/>
                    <a:pt x="84" y="56"/>
                  </a:cubicBezTo>
                  <a:close/>
                  <a:moveTo>
                    <a:pt x="74" y="157"/>
                  </a:moveTo>
                  <a:cubicBezTo>
                    <a:pt x="67" y="157"/>
                    <a:pt x="61" y="151"/>
                    <a:pt x="61" y="144"/>
                  </a:cubicBezTo>
                  <a:cubicBezTo>
                    <a:pt x="61" y="143"/>
                    <a:pt x="62" y="142"/>
                    <a:pt x="62" y="141"/>
                  </a:cubicBezTo>
                  <a:cubicBezTo>
                    <a:pt x="51" y="136"/>
                    <a:pt x="40" y="129"/>
                    <a:pt x="30" y="122"/>
                  </a:cubicBezTo>
                  <a:cubicBezTo>
                    <a:pt x="28" y="123"/>
                    <a:pt x="25" y="124"/>
                    <a:pt x="22" y="124"/>
                  </a:cubicBezTo>
                  <a:cubicBezTo>
                    <a:pt x="20" y="124"/>
                    <a:pt x="18" y="123"/>
                    <a:pt x="16" y="122"/>
                  </a:cubicBezTo>
                  <a:cubicBezTo>
                    <a:pt x="12" y="127"/>
                    <a:pt x="8" y="133"/>
                    <a:pt x="5" y="138"/>
                  </a:cubicBezTo>
                  <a:cubicBezTo>
                    <a:pt x="5" y="138"/>
                    <a:pt x="5" y="138"/>
                    <a:pt x="5" y="138"/>
                  </a:cubicBezTo>
                  <a:cubicBezTo>
                    <a:pt x="15" y="174"/>
                    <a:pt x="44" y="201"/>
                    <a:pt x="80" y="211"/>
                  </a:cubicBezTo>
                  <a:cubicBezTo>
                    <a:pt x="80" y="211"/>
                    <a:pt x="79" y="211"/>
                    <a:pt x="79" y="211"/>
                  </a:cubicBezTo>
                  <a:cubicBezTo>
                    <a:pt x="79" y="203"/>
                    <a:pt x="81" y="196"/>
                    <a:pt x="86" y="190"/>
                  </a:cubicBezTo>
                  <a:cubicBezTo>
                    <a:pt x="87" y="189"/>
                    <a:pt x="87" y="189"/>
                    <a:pt x="87" y="189"/>
                  </a:cubicBezTo>
                  <a:cubicBezTo>
                    <a:pt x="82" y="175"/>
                    <a:pt x="76" y="162"/>
                    <a:pt x="75" y="157"/>
                  </a:cubicBezTo>
                  <a:cubicBezTo>
                    <a:pt x="75" y="157"/>
                    <a:pt x="75" y="157"/>
                    <a:pt x="74" y="157"/>
                  </a:cubicBezTo>
                  <a:close/>
                  <a:moveTo>
                    <a:pt x="22" y="98"/>
                  </a:moveTo>
                  <a:cubicBezTo>
                    <a:pt x="25" y="98"/>
                    <a:pt x="27" y="99"/>
                    <a:pt x="29" y="100"/>
                  </a:cubicBezTo>
                  <a:cubicBezTo>
                    <a:pt x="40" y="89"/>
                    <a:pt x="52" y="79"/>
                    <a:pt x="66" y="72"/>
                  </a:cubicBezTo>
                  <a:cubicBezTo>
                    <a:pt x="66" y="70"/>
                    <a:pt x="66" y="69"/>
                    <a:pt x="66" y="68"/>
                  </a:cubicBezTo>
                  <a:cubicBezTo>
                    <a:pt x="66" y="61"/>
                    <a:pt x="71" y="55"/>
                    <a:pt x="78" y="55"/>
                  </a:cubicBezTo>
                  <a:cubicBezTo>
                    <a:pt x="79" y="55"/>
                    <a:pt x="79" y="55"/>
                    <a:pt x="79" y="55"/>
                  </a:cubicBezTo>
                  <a:cubicBezTo>
                    <a:pt x="80" y="54"/>
                    <a:pt x="80" y="54"/>
                    <a:pt x="80" y="53"/>
                  </a:cubicBezTo>
                  <a:cubicBezTo>
                    <a:pt x="87" y="34"/>
                    <a:pt x="97" y="16"/>
                    <a:pt x="110" y="0"/>
                  </a:cubicBezTo>
                  <a:cubicBezTo>
                    <a:pt x="109" y="0"/>
                    <a:pt x="109" y="0"/>
                    <a:pt x="108" y="0"/>
                  </a:cubicBezTo>
                  <a:cubicBezTo>
                    <a:pt x="56" y="0"/>
                    <a:pt x="12" y="37"/>
                    <a:pt x="2" y="87"/>
                  </a:cubicBezTo>
                  <a:cubicBezTo>
                    <a:pt x="6" y="92"/>
                    <a:pt x="10" y="97"/>
                    <a:pt x="15" y="101"/>
                  </a:cubicBezTo>
                  <a:cubicBezTo>
                    <a:pt x="17" y="99"/>
                    <a:pt x="20" y="98"/>
                    <a:pt x="22" y="98"/>
                  </a:cubicBezTo>
                  <a:close/>
                  <a:moveTo>
                    <a:pt x="169" y="100"/>
                  </a:moveTo>
                  <a:cubicBezTo>
                    <a:pt x="168" y="100"/>
                    <a:pt x="167" y="100"/>
                    <a:pt x="166" y="100"/>
                  </a:cubicBezTo>
                  <a:cubicBezTo>
                    <a:pt x="157" y="101"/>
                    <a:pt x="149" y="105"/>
                    <a:pt x="143" y="112"/>
                  </a:cubicBezTo>
                  <a:cubicBezTo>
                    <a:pt x="142" y="113"/>
                    <a:pt x="142" y="115"/>
                    <a:pt x="144" y="117"/>
                  </a:cubicBezTo>
                  <a:cubicBezTo>
                    <a:pt x="144" y="117"/>
                    <a:pt x="147" y="118"/>
                    <a:pt x="148" y="116"/>
                  </a:cubicBezTo>
                  <a:cubicBezTo>
                    <a:pt x="153" y="111"/>
                    <a:pt x="159" y="108"/>
                    <a:pt x="167" y="107"/>
                  </a:cubicBezTo>
                  <a:cubicBezTo>
                    <a:pt x="168" y="107"/>
                    <a:pt x="168" y="107"/>
                    <a:pt x="169" y="107"/>
                  </a:cubicBezTo>
                  <a:cubicBezTo>
                    <a:pt x="175" y="107"/>
                    <a:pt x="181" y="109"/>
                    <a:pt x="186" y="113"/>
                  </a:cubicBezTo>
                  <a:cubicBezTo>
                    <a:pt x="188" y="114"/>
                    <a:pt x="190" y="114"/>
                    <a:pt x="191" y="112"/>
                  </a:cubicBezTo>
                  <a:cubicBezTo>
                    <a:pt x="192" y="111"/>
                    <a:pt x="192" y="108"/>
                    <a:pt x="190" y="107"/>
                  </a:cubicBezTo>
                  <a:cubicBezTo>
                    <a:pt x="184" y="103"/>
                    <a:pt x="177" y="100"/>
                    <a:pt x="169" y="100"/>
                  </a:cubicBezTo>
                  <a:close/>
                  <a:moveTo>
                    <a:pt x="227" y="131"/>
                  </a:moveTo>
                  <a:cubicBezTo>
                    <a:pt x="224" y="99"/>
                    <a:pt x="196" y="75"/>
                    <a:pt x="164" y="78"/>
                  </a:cubicBezTo>
                  <a:cubicBezTo>
                    <a:pt x="149" y="79"/>
                    <a:pt x="135" y="87"/>
                    <a:pt x="125" y="98"/>
                  </a:cubicBezTo>
                  <a:cubicBezTo>
                    <a:pt x="115" y="110"/>
                    <a:pt x="110" y="125"/>
                    <a:pt x="112" y="141"/>
                  </a:cubicBezTo>
                  <a:cubicBezTo>
                    <a:pt x="113" y="150"/>
                    <a:pt x="116" y="159"/>
                    <a:pt x="121" y="167"/>
                  </a:cubicBezTo>
                  <a:cubicBezTo>
                    <a:pt x="94" y="197"/>
                    <a:pt x="94" y="197"/>
                    <a:pt x="94" y="197"/>
                  </a:cubicBezTo>
                  <a:cubicBezTo>
                    <a:pt x="88" y="204"/>
                    <a:pt x="89" y="216"/>
                    <a:pt x="96" y="222"/>
                  </a:cubicBezTo>
                  <a:cubicBezTo>
                    <a:pt x="100" y="225"/>
                    <a:pt x="105" y="227"/>
                    <a:pt x="109" y="226"/>
                  </a:cubicBezTo>
                  <a:cubicBezTo>
                    <a:pt x="114" y="226"/>
                    <a:pt x="119" y="224"/>
                    <a:pt x="122" y="220"/>
                  </a:cubicBezTo>
                  <a:cubicBezTo>
                    <a:pt x="149" y="190"/>
                    <a:pt x="149" y="190"/>
                    <a:pt x="149" y="190"/>
                  </a:cubicBezTo>
                  <a:cubicBezTo>
                    <a:pt x="157" y="193"/>
                    <a:pt x="165" y="194"/>
                    <a:pt x="174" y="193"/>
                  </a:cubicBezTo>
                  <a:cubicBezTo>
                    <a:pt x="190" y="192"/>
                    <a:pt x="204" y="185"/>
                    <a:pt x="214" y="173"/>
                  </a:cubicBezTo>
                  <a:cubicBezTo>
                    <a:pt x="224" y="161"/>
                    <a:pt x="228" y="146"/>
                    <a:pt x="227" y="131"/>
                  </a:cubicBezTo>
                  <a:close/>
                  <a:moveTo>
                    <a:pt x="173" y="179"/>
                  </a:moveTo>
                  <a:cubicBezTo>
                    <a:pt x="149" y="181"/>
                    <a:pt x="128" y="163"/>
                    <a:pt x="126" y="139"/>
                  </a:cubicBezTo>
                  <a:cubicBezTo>
                    <a:pt x="124" y="116"/>
                    <a:pt x="142" y="95"/>
                    <a:pt x="166" y="93"/>
                  </a:cubicBezTo>
                  <a:cubicBezTo>
                    <a:pt x="189" y="91"/>
                    <a:pt x="210" y="108"/>
                    <a:pt x="212" y="132"/>
                  </a:cubicBezTo>
                  <a:cubicBezTo>
                    <a:pt x="214" y="156"/>
                    <a:pt x="197" y="177"/>
                    <a:pt x="173" y="179"/>
                  </a:cubicBezTo>
                  <a:close/>
                  <a:moveTo>
                    <a:pt x="69" y="76"/>
                  </a:moveTo>
                  <a:cubicBezTo>
                    <a:pt x="56" y="84"/>
                    <a:pt x="43" y="93"/>
                    <a:pt x="33" y="104"/>
                  </a:cubicBezTo>
                  <a:cubicBezTo>
                    <a:pt x="34" y="106"/>
                    <a:pt x="35" y="108"/>
                    <a:pt x="35" y="111"/>
                  </a:cubicBezTo>
                  <a:cubicBezTo>
                    <a:pt x="35" y="114"/>
                    <a:pt x="35" y="116"/>
                    <a:pt x="34" y="118"/>
                  </a:cubicBezTo>
                  <a:cubicBezTo>
                    <a:pt x="43" y="125"/>
                    <a:pt x="53" y="131"/>
                    <a:pt x="64" y="137"/>
                  </a:cubicBezTo>
                  <a:cubicBezTo>
                    <a:pt x="65" y="134"/>
                    <a:pt x="68" y="133"/>
                    <a:pt x="70" y="132"/>
                  </a:cubicBezTo>
                  <a:cubicBezTo>
                    <a:pt x="69" y="114"/>
                    <a:pt x="69" y="97"/>
                    <a:pt x="73" y="79"/>
                  </a:cubicBezTo>
                  <a:cubicBezTo>
                    <a:pt x="71" y="79"/>
                    <a:pt x="70" y="77"/>
                    <a:pt x="69" y="76"/>
                  </a:cubicBezTo>
                  <a:close/>
                  <a:moveTo>
                    <a:pt x="10" y="111"/>
                  </a:moveTo>
                  <a:cubicBezTo>
                    <a:pt x="10" y="109"/>
                    <a:pt x="10" y="107"/>
                    <a:pt x="11" y="105"/>
                  </a:cubicBezTo>
                  <a:cubicBezTo>
                    <a:pt x="8" y="102"/>
                    <a:pt x="5" y="98"/>
                    <a:pt x="1" y="94"/>
                  </a:cubicBezTo>
                  <a:cubicBezTo>
                    <a:pt x="1" y="99"/>
                    <a:pt x="0" y="103"/>
                    <a:pt x="0" y="107"/>
                  </a:cubicBezTo>
                  <a:cubicBezTo>
                    <a:pt x="0" y="116"/>
                    <a:pt x="1" y="124"/>
                    <a:pt x="3" y="132"/>
                  </a:cubicBezTo>
                  <a:cubicBezTo>
                    <a:pt x="3" y="132"/>
                    <a:pt x="3" y="132"/>
                    <a:pt x="3" y="132"/>
                  </a:cubicBezTo>
                  <a:cubicBezTo>
                    <a:pt x="6" y="127"/>
                    <a:pt x="9" y="123"/>
                    <a:pt x="12" y="119"/>
                  </a:cubicBezTo>
                  <a:cubicBezTo>
                    <a:pt x="11" y="117"/>
                    <a:pt x="10" y="114"/>
                    <a:pt x="10" y="11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r-FR"/>
            </a:p>
          </p:txBody>
        </p:sp>
      </p:grpSp>
      <p:sp>
        <p:nvSpPr>
          <p:cNvPr id="45" name="TextBox 89"/>
          <p:cNvSpPr txBox="1"/>
          <p:nvPr/>
        </p:nvSpPr>
        <p:spPr>
          <a:xfrm>
            <a:off x="4968080" y="1604970"/>
            <a:ext cx="1692000" cy="431728"/>
          </a:xfrm>
          <a:prstGeom prst="rect">
            <a:avLst/>
          </a:prstGeom>
          <a:noFill/>
        </p:spPr>
        <p:txBody>
          <a:bodyPr wrap="square" rtlCol="0" anchor="ctr">
            <a:noAutofit/>
          </a:bodyPr>
          <a:lstStyle/>
          <a:p>
            <a:pPr>
              <a:spcBef>
                <a:spcPts val="600"/>
              </a:spcBef>
              <a:spcAft>
                <a:spcPts val="600"/>
              </a:spcAft>
              <a:defRPr/>
            </a:pPr>
            <a:r>
              <a:rPr lang="en-US" sz="1100" b="1" kern="0" dirty="0">
                <a:solidFill>
                  <a:schemeClr val="tx2"/>
                </a:solidFill>
                <a:latin typeface="Arial" panose="020B0604020202020204" pitchFamily="34" charset="0"/>
                <a:cs typeface="Arial" panose="020B0604020202020204" pitchFamily="34" charset="0"/>
              </a:rPr>
              <a:t>Security</a:t>
            </a:r>
            <a:endParaRPr lang="en-US" sz="900" kern="0" dirty="0">
              <a:latin typeface="Arial" panose="020B0604020202020204" pitchFamily="34" charset="0"/>
              <a:cs typeface="Arial" panose="020B0604020202020204" pitchFamily="34" charset="0"/>
            </a:endParaRPr>
          </a:p>
        </p:txBody>
      </p:sp>
      <p:grpSp>
        <p:nvGrpSpPr>
          <p:cNvPr id="46" name="Groupe 45"/>
          <p:cNvGrpSpPr/>
          <p:nvPr/>
        </p:nvGrpSpPr>
        <p:grpSpPr>
          <a:xfrm>
            <a:off x="4608080" y="1640834"/>
            <a:ext cx="360000" cy="360000"/>
            <a:chOff x="4926515" y="2358265"/>
            <a:chExt cx="360000" cy="360000"/>
          </a:xfrm>
        </p:grpSpPr>
        <p:sp>
          <p:nvSpPr>
            <p:cNvPr id="47" name="Ellipse 46"/>
            <p:cNvSpPr/>
            <p:nvPr/>
          </p:nvSpPr>
          <p:spPr>
            <a:xfrm>
              <a:off x="4926515" y="2358265"/>
              <a:ext cx="360000" cy="36000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fr-FR" sz="1400" b="1" i="1" dirty="0">
                <a:solidFill>
                  <a:schemeClr val="bg1">
                    <a:lumMod val="50000"/>
                  </a:schemeClr>
                </a:solidFill>
                <a:latin typeface="Arial" panose="020B0604020202020204" pitchFamily="34" charset="0"/>
                <a:cs typeface="Arial" panose="020B0604020202020204" pitchFamily="34" charset="0"/>
              </a:endParaRPr>
            </a:p>
          </p:txBody>
        </p:sp>
        <p:sp>
          <p:nvSpPr>
            <p:cNvPr id="48" name="Freeform 21"/>
            <p:cNvSpPr>
              <a:spLocks noChangeAspect="1" noEditPoints="1"/>
            </p:cNvSpPr>
            <p:nvPr/>
          </p:nvSpPr>
          <p:spPr bwMode="auto">
            <a:xfrm>
              <a:off x="5012040" y="2392566"/>
              <a:ext cx="188950" cy="251192"/>
            </a:xfrm>
            <a:custGeom>
              <a:avLst/>
              <a:gdLst>
                <a:gd name="T0" fmla="*/ 148 w 170"/>
                <a:gd name="T1" fmla="*/ 102 h 226"/>
                <a:gd name="T2" fmla="*/ 141 w 170"/>
                <a:gd name="T3" fmla="*/ 102 h 226"/>
                <a:gd name="T4" fmla="*/ 141 w 170"/>
                <a:gd name="T5" fmla="*/ 59 h 226"/>
                <a:gd name="T6" fmla="*/ 85 w 170"/>
                <a:gd name="T7" fmla="*/ 0 h 226"/>
                <a:gd name="T8" fmla="*/ 28 w 170"/>
                <a:gd name="T9" fmla="*/ 59 h 226"/>
                <a:gd name="T10" fmla="*/ 28 w 170"/>
                <a:gd name="T11" fmla="*/ 102 h 226"/>
                <a:gd name="T12" fmla="*/ 21 w 170"/>
                <a:gd name="T13" fmla="*/ 102 h 226"/>
                <a:gd name="T14" fmla="*/ 0 w 170"/>
                <a:gd name="T15" fmla="*/ 124 h 226"/>
                <a:gd name="T16" fmla="*/ 0 w 170"/>
                <a:gd name="T17" fmla="*/ 204 h 226"/>
                <a:gd name="T18" fmla="*/ 21 w 170"/>
                <a:gd name="T19" fmla="*/ 226 h 226"/>
                <a:gd name="T20" fmla="*/ 148 w 170"/>
                <a:gd name="T21" fmla="*/ 226 h 226"/>
                <a:gd name="T22" fmla="*/ 170 w 170"/>
                <a:gd name="T23" fmla="*/ 204 h 226"/>
                <a:gd name="T24" fmla="*/ 170 w 170"/>
                <a:gd name="T25" fmla="*/ 124 h 226"/>
                <a:gd name="T26" fmla="*/ 148 w 170"/>
                <a:gd name="T27" fmla="*/ 102 h 226"/>
                <a:gd name="T28" fmla="*/ 72 w 170"/>
                <a:gd name="T29" fmla="*/ 59 h 226"/>
                <a:gd name="T30" fmla="*/ 85 w 170"/>
                <a:gd name="T31" fmla="*/ 46 h 226"/>
                <a:gd name="T32" fmla="*/ 98 w 170"/>
                <a:gd name="T33" fmla="*/ 59 h 226"/>
                <a:gd name="T34" fmla="*/ 98 w 170"/>
                <a:gd name="T35" fmla="*/ 102 h 226"/>
                <a:gd name="T36" fmla="*/ 72 w 170"/>
                <a:gd name="T37" fmla="*/ 102 h 226"/>
                <a:gd name="T38" fmla="*/ 72 w 170"/>
                <a:gd name="T39" fmla="*/ 59 h 226"/>
                <a:gd name="T40" fmla="*/ 97 w 170"/>
                <a:gd name="T41" fmla="*/ 164 h 226"/>
                <a:gd name="T42" fmla="*/ 97 w 170"/>
                <a:gd name="T43" fmla="*/ 188 h 226"/>
                <a:gd name="T44" fmla="*/ 85 w 170"/>
                <a:gd name="T45" fmla="*/ 200 h 226"/>
                <a:gd name="T46" fmla="*/ 72 w 170"/>
                <a:gd name="T47" fmla="*/ 188 h 226"/>
                <a:gd name="T48" fmla="*/ 72 w 170"/>
                <a:gd name="T49" fmla="*/ 164 h 226"/>
                <a:gd name="T50" fmla="*/ 65 w 170"/>
                <a:gd name="T51" fmla="*/ 148 h 226"/>
                <a:gd name="T52" fmla="*/ 85 w 170"/>
                <a:gd name="T53" fmla="*/ 127 h 226"/>
                <a:gd name="T54" fmla="*/ 104 w 170"/>
                <a:gd name="T55" fmla="*/ 148 h 226"/>
                <a:gd name="T56" fmla="*/ 97 w 170"/>
                <a:gd name="T57" fmla="*/ 16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0" h="226">
                  <a:moveTo>
                    <a:pt x="148" y="102"/>
                  </a:moveTo>
                  <a:cubicBezTo>
                    <a:pt x="141" y="102"/>
                    <a:pt x="141" y="102"/>
                    <a:pt x="141" y="102"/>
                  </a:cubicBezTo>
                  <a:cubicBezTo>
                    <a:pt x="141" y="59"/>
                    <a:pt x="141" y="59"/>
                    <a:pt x="141" y="59"/>
                  </a:cubicBezTo>
                  <a:cubicBezTo>
                    <a:pt x="141" y="26"/>
                    <a:pt x="116" y="0"/>
                    <a:pt x="85" y="0"/>
                  </a:cubicBezTo>
                  <a:cubicBezTo>
                    <a:pt x="53" y="0"/>
                    <a:pt x="28" y="26"/>
                    <a:pt x="28" y="59"/>
                  </a:cubicBezTo>
                  <a:cubicBezTo>
                    <a:pt x="28" y="102"/>
                    <a:pt x="28" y="102"/>
                    <a:pt x="28" y="102"/>
                  </a:cubicBezTo>
                  <a:cubicBezTo>
                    <a:pt x="21" y="102"/>
                    <a:pt x="21" y="102"/>
                    <a:pt x="21" y="102"/>
                  </a:cubicBezTo>
                  <a:cubicBezTo>
                    <a:pt x="9" y="102"/>
                    <a:pt x="0" y="112"/>
                    <a:pt x="0" y="124"/>
                  </a:cubicBezTo>
                  <a:cubicBezTo>
                    <a:pt x="0" y="204"/>
                    <a:pt x="0" y="204"/>
                    <a:pt x="0" y="204"/>
                  </a:cubicBezTo>
                  <a:cubicBezTo>
                    <a:pt x="0" y="216"/>
                    <a:pt x="9" y="226"/>
                    <a:pt x="21" y="226"/>
                  </a:cubicBezTo>
                  <a:cubicBezTo>
                    <a:pt x="148" y="226"/>
                    <a:pt x="148" y="226"/>
                    <a:pt x="148" y="226"/>
                  </a:cubicBezTo>
                  <a:cubicBezTo>
                    <a:pt x="160" y="226"/>
                    <a:pt x="170" y="216"/>
                    <a:pt x="170" y="204"/>
                  </a:cubicBezTo>
                  <a:cubicBezTo>
                    <a:pt x="170" y="124"/>
                    <a:pt x="170" y="124"/>
                    <a:pt x="170" y="124"/>
                  </a:cubicBezTo>
                  <a:cubicBezTo>
                    <a:pt x="170" y="112"/>
                    <a:pt x="160" y="102"/>
                    <a:pt x="148" y="102"/>
                  </a:cubicBezTo>
                  <a:close/>
                  <a:moveTo>
                    <a:pt x="72" y="59"/>
                  </a:moveTo>
                  <a:cubicBezTo>
                    <a:pt x="72" y="52"/>
                    <a:pt x="77" y="46"/>
                    <a:pt x="85" y="46"/>
                  </a:cubicBezTo>
                  <a:cubicBezTo>
                    <a:pt x="92" y="46"/>
                    <a:pt x="98" y="52"/>
                    <a:pt x="98" y="59"/>
                  </a:cubicBezTo>
                  <a:cubicBezTo>
                    <a:pt x="98" y="102"/>
                    <a:pt x="98" y="102"/>
                    <a:pt x="98" y="102"/>
                  </a:cubicBezTo>
                  <a:cubicBezTo>
                    <a:pt x="72" y="102"/>
                    <a:pt x="72" y="102"/>
                    <a:pt x="72" y="102"/>
                  </a:cubicBezTo>
                  <a:lnTo>
                    <a:pt x="72" y="59"/>
                  </a:lnTo>
                  <a:close/>
                  <a:moveTo>
                    <a:pt x="97" y="164"/>
                  </a:moveTo>
                  <a:cubicBezTo>
                    <a:pt x="97" y="188"/>
                    <a:pt x="97" y="188"/>
                    <a:pt x="97" y="188"/>
                  </a:cubicBezTo>
                  <a:cubicBezTo>
                    <a:pt x="97" y="195"/>
                    <a:pt x="91" y="200"/>
                    <a:pt x="85" y="200"/>
                  </a:cubicBezTo>
                  <a:cubicBezTo>
                    <a:pt x="78" y="200"/>
                    <a:pt x="72" y="195"/>
                    <a:pt x="72" y="188"/>
                  </a:cubicBezTo>
                  <a:cubicBezTo>
                    <a:pt x="72" y="164"/>
                    <a:pt x="72" y="164"/>
                    <a:pt x="72" y="164"/>
                  </a:cubicBezTo>
                  <a:cubicBezTo>
                    <a:pt x="68" y="160"/>
                    <a:pt x="65" y="154"/>
                    <a:pt x="65" y="148"/>
                  </a:cubicBezTo>
                  <a:cubicBezTo>
                    <a:pt x="65" y="136"/>
                    <a:pt x="74" y="127"/>
                    <a:pt x="85" y="127"/>
                  </a:cubicBezTo>
                  <a:cubicBezTo>
                    <a:pt x="95" y="127"/>
                    <a:pt x="104" y="136"/>
                    <a:pt x="104" y="148"/>
                  </a:cubicBezTo>
                  <a:cubicBezTo>
                    <a:pt x="104" y="154"/>
                    <a:pt x="101" y="160"/>
                    <a:pt x="97" y="16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r-FR"/>
            </a:p>
          </p:txBody>
        </p:sp>
      </p:grpSp>
      <p:sp>
        <p:nvSpPr>
          <p:cNvPr id="49" name="TextBox 89"/>
          <p:cNvSpPr txBox="1"/>
          <p:nvPr/>
        </p:nvSpPr>
        <p:spPr>
          <a:xfrm>
            <a:off x="7092240" y="2119358"/>
            <a:ext cx="1692000" cy="2519960"/>
          </a:xfrm>
          <a:prstGeom prst="rect">
            <a:avLst/>
          </a:prstGeom>
          <a:noFill/>
        </p:spPr>
        <p:txBody>
          <a:bodyPr wrap="square" rtlCol="0" anchor="t">
            <a:noAutofit/>
          </a:bodyPr>
          <a:lstStyle/>
          <a:p>
            <a:pPr>
              <a:spcBef>
                <a:spcPts val="600"/>
              </a:spcBef>
              <a:spcAft>
                <a:spcPts val="600"/>
              </a:spcAft>
              <a:defRPr/>
            </a:pPr>
            <a:r>
              <a:rPr lang="en-US" sz="900" kern="0" dirty="0">
                <a:latin typeface="Arial" panose="020B0604020202020204" pitchFamily="34" charset="0"/>
                <a:cs typeface="Arial" panose="020B0604020202020204" pitchFamily="34" charset="0"/>
              </a:rPr>
              <a:t>A </a:t>
            </a:r>
            <a:r>
              <a:rPr lang="en-US" sz="900" kern="0" dirty="0" err="1" smtClean="0">
                <a:latin typeface="Arial" panose="020B0604020202020204" pitchFamily="34" charset="0"/>
                <a:cs typeface="Arial" panose="020B0604020202020204" pitchFamily="34" charset="0"/>
              </a:rPr>
              <a:t>blockchain</a:t>
            </a:r>
            <a:r>
              <a:rPr lang="en-US" sz="900" kern="0" dirty="0" smtClean="0">
                <a:latin typeface="Arial" panose="020B0604020202020204" pitchFamily="34" charset="0"/>
                <a:cs typeface="Arial" panose="020B0604020202020204" pitchFamily="34" charset="0"/>
              </a:rPr>
              <a:t> </a:t>
            </a:r>
            <a:r>
              <a:rPr lang="en-US" sz="900" kern="0" dirty="0">
                <a:latin typeface="Arial" panose="020B0604020202020204" pitchFamily="34" charset="0"/>
                <a:cs typeface="Arial" panose="020B0604020202020204" pitchFamily="34" charset="0"/>
              </a:rPr>
              <a:t>implementation can be disruptive by removing the cost of “trusted central authority” recordkeeper intermediary and thus redefining the traditional boarders of organizations and markets </a:t>
            </a:r>
          </a:p>
        </p:txBody>
      </p:sp>
      <p:sp>
        <p:nvSpPr>
          <p:cNvPr id="50" name="TextBox 89"/>
          <p:cNvSpPr txBox="1"/>
          <p:nvPr/>
        </p:nvSpPr>
        <p:spPr>
          <a:xfrm>
            <a:off x="719760" y="2119358"/>
            <a:ext cx="1692000" cy="2519960"/>
          </a:xfrm>
          <a:prstGeom prst="rect">
            <a:avLst/>
          </a:prstGeom>
          <a:noFill/>
        </p:spPr>
        <p:txBody>
          <a:bodyPr wrap="square" rtlCol="0" anchor="t">
            <a:noAutofit/>
          </a:bodyPr>
          <a:lstStyle/>
          <a:p>
            <a:pPr>
              <a:spcBef>
                <a:spcPts val="600"/>
              </a:spcBef>
              <a:spcAft>
                <a:spcPts val="600"/>
              </a:spcAft>
              <a:defRPr/>
            </a:pPr>
            <a:r>
              <a:rPr lang="en-US" sz="900" kern="0" dirty="0">
                <a:latin typeface="Arial" panose="020B0604020202020204" pitchFamily="34" charset="0"/>
                <a:cs typeface="Arial" panose="020B0604020202020204" pitchFamily="34" charset="0"/>
              </a:rPr>
              <a:t>The focus shifts from information held by individual entities to information saved in a secured </a:t>
            </a:r>
            <a:r>
              <a:rPr lang="en-US" sz="900" kern="0" dirty="0" smtClean="0">
                <a:latin typeface="Arial" panose="020B0604020202020204" pitchFamily="34" charset="0"/>
                <a:cs typeface="Arial" panose="020B0604020202020204" pitchFamily="34" charset="0"/>
              </a:rPr>
              <a:t>book </a:t>
            </a:r>
            <a:r>
              <a:rPr lang="en-US" sz="900" kern="0" dirty="0">
                <a:latin typeface="Arial" panose="020B0604020202020204" pitchFamily="34" charset="0"/>
                <a:cs typeface="Arial" panose="020B0604020202020204" pitchFamily="34" charset="0"/>
              </a:rPr>
              <a:t>shared across all verified members of the network</a:t>
            </a:r>
          </a:p>
          <a:p>
            <a:pPr>
              <a:spcBef>
                <a:spcPts val="600"/>
              </a:spcBef>
              <a:spcAft>
                <a:spcPts val="600"/>
              </a:spcAft>
              <a:defRPr/>
            </a:pPr>
            <a:r>
              <a:rPr lang="en-US" sz="900" kern="0" dirty="0">
                <a:latin typeface="Arial" panose="020B0604020202020204" pitchFamily="34" charset="0"/>
                <a:cs typeface="Arial" panose="020B0604020202020204" pitchFamily="34" charset="0"/>
              </a:rPr>
              <a:t>The trust generated by the </a:t>
            </a:r>
            <a:r>
              <a:rPr lang="en-US" sz="900" kern="0" dirty="0" err="1" smtClean="0">
                <a:latin typeface="Arial" panose="020B0604020202020204" pitchFamily="34" charset="0"/>
                <a:cs typeface="Arial" panose="020B0604020202020204" pitchFamily="34" charset="0"/>
              </a:rPr>
              <a:t>blockchain</a:t>
            </a:r>
            <a:r>
              <a:rPr lang="en-US" sz="900" kern="0" dirty="0" smtClean="0">
                <a:latin typeface="Arial" panose="020B0604020202020204" pitchFamily="34" charset="0"/>
                <a:cs typeface="Arial" panose="020B0604020202020204" pitchFamily="34" charset="0"/>
              </a:rPr>
              <a:t> </a:t>
            </a:r>
            <a:r>
              <a:rPr lang="en-US" sz="900" kern="0" dirty="0">
                <a:latin typeface="Arial" panose="020B0604020202020204" pitchFamily="34" charset="0"/>
                <a:cs typeface="Arial" panose="020B0604020202020204" pitchFamily="34" charset="0"/>
              </a:rPr>
              <a:t>process allows to achieve cross-organizational transactions without “trusted central authority”</a:t>
            </a:r>
          </a:p>
        </p:txBody>
      </p:sp>
      <p:sp>
        <p:nvSpPr>
          <p:cNvPr id="51" name="TextBox 89"/>
          <p:cNvSpPr txBox="1"/>
          <p:nvPr/>
        </p:nvSpPr>
        <p:spPr>
          <a:xfrm>
            <a:off x="2843920" y="2119358"/>
            <a:ext cx="1692000" cy="2519960"/>
          </a:xfrm>
          <a:prstGeom prst="rect">
            <a:avLst/>
          </a:prstGeom>
          <a:noFill/>
        </p:spPr>
        <p:txBody>
          <a:bodyPr wrap="square" rtlCol="0" anchor="t">
            <a:noAutofit/>
          </a:bodyPr>
          <a:lstStyle/>
          <a:p>
            <a:pPr>
              <a:spcBef>
                <a:spcPts val="600"/>
              </a:spcBef>
              <a:spcAft>
                <a:spcPts val="600"/>
              </a:spcAft>
              <a:defRPr/>
            </a:pPr>
            <a:r>
              <a:rPr lang="en-US" sz="900" kern="0" dirty="0">
                <a:latin typeface="Arial" panose="020B0604020202020204" pitchFamily="34" charset="0"/>
                <a:cs typeface="Arial" panose="020B0604020202020204" pitchFamily="34" charset="0"/>
              </a:rPr>
              <a:t>All verified members of a </a:t>
            </a:r>
            <a:r>
              <a:rPr lang="en-US" sz="900" kern="0" dirty="0" err="1" smtClean="0">
                <a:latin typeface="Arial" panose="020B0604020202020204" pitchFamily="34" charset="0"/>
                <a:cs typeface="Arial" panose="020B0604020202020204" pitchFamily="34" charset="0"/>
              </a:rPr>
              <a:t>blockchain</a:t>
            </a:r>
            <a:r>
              <a:rPr lang="en-US" sz="900" kern="0" dirty="0" smtClean="0">
                <a:latin typeface="Arial" panose="020B0604020202020204" pitchFamily="34" charset="0"/>
                <a:cs typeface="Arial" panose="020B0604020202020204" pitchFamily="34" charset="0"/>
              </a:rPr>
              <a:t> </a:t>
            </a:r>
            <a:r>
              <a:rPr lang="en-US" sz="900" kern="0" dirty="0">
                <a:latin typeface="Arial" panose="020B0604020202020204" pitchFamily="34" charset="0"/>
                <a:cs typeface="Arial" panose="020B0604020202020204" pitchFamily="34" charset="0"/>
              </a:rPr>
              <a:t>network can have an access to the whole set of transactions that occurred since the </a:t>
            </a:r>
            <a:r>
              <a:rPr lang="en-US" sz="900" kern="0" dirty="0" err="1" smtClean="0">
                <a:latin typeface="Arial" panose="020B0604020202020204" pitchFamily="34" charset="0"/>
                <a:cs typeface="Arial" panose="020B0604020202020204" pitchFamily="34" charset="0"/>
              </a:rPr>
              <a:t>blockchain</a:t>
            </a:r>
            <a:r>
              <a:rPr lang="en-US" sz="900" kern="0" dirty="0" smtClean="0">
                <a:latin typeface="Arial" panose="020B0604020202020204" pitchFamily="34" charset="0"/>
                <a:cs typeface="Arial" panose="020B0604020202020204" pitchFamily="34" charset="0"/>
              </a:rPr>
              <a:t> </a:t>
            </a:r>
            <a:r>
              <a:rPr lang="en-US" sz="900" kern="0" dirty="0">
                <a:latin typeface="Arial" panose="020B0604020202020204" pitchFamily="34" charset="0"/>
                <a:cs typeface="Arial" panose="020B0604020202020204" pitchFamily="34" charset="0"/>
              </a:rPr>
              <a:t>creation</a:t>
            </a:r>
          </a:p>
          <a:p>
            <a:pPr>
              <a:spcBef>
                <a:spcPts val="600"/>
              </a:spcBef>
              <a:spcAft>
                <a:spcPts val="600"/>
              </a:spcAft>
              <a:defRPr/>
            </a:pPr>
            <a:r>
              <a:rPr lang="en-US" sz="900" kern="0" dirty="0">
                <a:latin typeface="Arial" panose="020B0604020202020204" pitchFamily="34" charset="0"/>
                <a:cs typeface="Arial" panose="020B0604020202020204" pitchFamily="34" charset="0"/>
              </a:rPr>
              <a:t>Since the </a:t>
            </a:r>
            <a:r>
              <a:rPr lang="en-US" sz="900" kern="0" dirty="0" err="1" smtClean="0">
                <a:latin typeface="Arial" panose="020B0604020202020204" pitchFamily="34" charset="0"/>
                <a:cs typeface="Arial" panose="020B0604020202020204" pitchFamily="34" charset="0"/>
              </a:rPr>
              <a:t>blockchain</a:t>
            </a:r>
            <a:r>
              <a:rPr lang="en-US" sz="900" kern="0" dirty="0" smtClean="0">
                <a:latin typeface="Arial" panose="020B0604020202020204" pitchFamily="34" charset="0"/>
                <a:cs typeface="Arial" panose="020B0604020202020204" pitchFamily="34" charset="0"/>
              </a:rPr>
              <a:t> </a:t>
            </a:r>
            <a:r>
              <a:rPr lang="en-US" sz="900" kern="0" dirty="0">
                <a:latin typeface="Arial" panose="020B0604020202020204" pitchFamily="34" charset="0"/>
                <a:cs typeface="Arial" panose="020B0604020202020204" pitchFamily="34" charset="0"/>
              </a:rPr>
              <a:t>is also immutable, this transparency property makes it easily auditable</a:t>
            </a:r>
          </a:p>
        </p:txBody>
      </p:sp>
      <p:sp>
        <p:nvSpPr>
          <p:cNvPr id="52" name="TextBox 89"/>
          <p:cNvSpPr txBox="1"/>
          <p:nvPr/>
        </p:nvSpPr>
        <p:spPr>
          <a:xfrm>
            <a:off x="4968080" y="2119358"/>
            <a:ext cx="1692000" cy="2519960"/>
          </a:xfrm>
          <a:prstGeom prst="rect">
            <a:avLst/>
          </a:prstGeom>
          <a:noFill/>
        </p:spPr>
        <p:txBody>
          <a:bodyPr wrap="square" rtlCol="0" anchor="t">
            <a:noAutofit/>
          </a:bodyPr>
          <a:lstStyle/>
          <a:p>
            <a:pPr>
              <a:spcBef>
                <a:spcPts val="600"/>
              </a:spcBef>
              <a:spcAft>
                <a:spcPts val="600"/>
              </a:spcAft>
              <a:defRPr/>
            </a:pPr>
            <a:r>
              <a:rPr lang="en-US" sz="900" kern="0" dirty="0">
                <a:latin typeface="Arial" panose="020B0604020202020204" pitchFamily="34" charset="0"/>
                <a:cs typeface="Arial" panose="020B0604020202020204" pitchFamily="34" charset="0"/>
              </a:rPr>
              <a:t>The transaction validation process is based on cryptographic methods</a:t>
            </a:r>
          </a:p>
          <a:p>
            <a:pPr>
              <a:spcBef>
                <a:spcPts val="600"/>
              </a:spcBef>
              <a:spcAft>
                <a:spcPts val="600"/>
              </a:spcAft>
              <a:defRPr/>
            </a:pPr>
            <a:r>
              <a:rPr lang="en-US" sz="900" kern="0" dirty="0">
                <a:latin typeface="Arial" panose="020B0604020202020204" pitchFamily="34" charset="0"/>
                <a:cs typeface="Arial" panose="020B0604020202020204" pitchFamily="34" charset="0"/>
              </a:rPr>
              <a:t>The decentralized architecture is a security since every transaction needs to be validated by more than half of the </a:t>
            </a:r>
            <a:r>
              <a:rPr lang="en-US" sz="900" kern="0" dirty="0" err="1" smtClean="0">
                <a:latin typeface="Arial" panose="020B0604020202020204" pitchFamily="34" charset="0"/>
                <a:cs typeface="Arial" panose="020B0604020202020204" pitchFamily="34" charset="0"/>
              </a:rPr>
              <a:t>blockchain</a:t>
            </a:r>
            <a:r>
              <a:rPr lang="en-US" sz="900" kern="0" dirty="0" smtClean="0">
                <a:latin typeface="Arial" panose="020B0604020202020204" pitchFamily="34" charset="0"/>
                <a:cs typeface="Arial" panose="020B0604020202020204" pitchFamily="34" charset="0"/>
              </a:rPr>
              <a:t> </a:t>
            </a:r>
            <a:r>
              <a:rPr lang="en-US" sz="900" kern="0" dirty="0">
                <a:latin typeface="Arial" panose="020B0604020202020204" pitchFamily="34" charset="0"/>
                <a:cs typeface="Arial" panose="020B0604020202020204" pitchFamily="34" charset="0"/>
              </a:rPr>
              <a:t>network</a:t>
            </a:r>
          </a:p>
          <a:p>
            <a:pPr>
              <a:spcBef>
                <a:spcPts val="600"/>
              </a:spcBef>
              <a:spcAft>
                <a:spcPts val="600"/>
              </a:spcAft>
              <a:defRPr/>
            </a:pPr>
            <a:r>
              <a:rPr lang="en-US" sz="900" kern="0" dirty="0">
                <a:latin typeface="Arial" panose="020B0604020202020204" pitchFamily="34" charset="0"/>
                <a:cs typeface="Arial" panose="020B0604020202020204" pitchFamily="34" charset="0"/>
              </a:rPr>
              <a:t>Every slightest modification on the </a:t>
            </a:r>
            <a:r>
              <a:rPr lang="en-US" sz="900" kern="0" dirty="0" err="1" smtClean="0">
                <a:latin typeface="Arial" panose="020B0604020202020204" pitchFamily="34" charset="0"/>
                <a:cs typeface="Arial" panose="020B0604020202020204" pitchFamily="34" charset="0"/>
              </a:rPr>
              <a:t>blockchain</a:t>
            </a:r>
            <a:r>
              <a:rPr lang="en-US" sz="900" kern="0" dirty="0" smtClean="0">
                <a:latin typeface="Arial" panose="020B0604020202020204" pitchFamily="34" charset="0"/>
                <a:cs typeface="Arial" panose="020B0604020202020204" pitchFamily="34" charset="0"/>
              </a:rPr>
              <a:t> </a:t>
            </a:r>
            <a:r>
              <a:rPr lang="en-US" sz="900" kern="0" dirty="0">
                <a:latin typeface="Arial" panose="020B0604020202020204" pitchFamily="34" charset="0"/>
                <a:cs typeface="Arial" panose="020B0604020202020204" pitchFamily="34" charset="0"/>
              </a:rPr>
              <a:t>enhances the modification of all the following elements (blocks) of the </a:t>
            </a:r>
            <a:r>
              <a:rPr lang="en-US" sz="900" kern="0" dirty="0" err="1" smtClean="0">
                <a:latin typeface="Arial" panose="020B0604020202020204" pitchFamily="34" charset="0"/>
                <a:cs typeface="Arial" panose="020B0604020202020204" pitchFamily="34" charset="0"/>
              </a:rPr>
              <a:t>blockchain</a:t>
            </a:r>
            <a:r>
              <a:rPr lang="en-US" sz="900" kern="0" dirty="0">
                <a:latin typeface="Arial" panose="020B0604020202020204" pitchFamily="34" charset="0"/>
                <a:cs typeface="Arial" panose="020B0604020202020204" pitchFamily="34" charset="0"/>
              </a:rPr>
              <a:t>, thus making it instantly detectable</a:t>
            </a:r>
          </a:p>
        </p:txBody>
      </p:sp>
      <p:sp>
        <p:nvSpPr>
          <p:cNvPr id="7" name="Titre 6"/>
          <p:cNvSpPr>
            <a:spLocks noGrp="1"/>
          </p:cNvSpPr>
          <p:nvPr>
            <p:ph type="title"/>
          </p:nvPr>
        </p:nvSpPr>
        <p:spPr/>
        <p:txBody>
          <a:bodyPr/>
          <a:lstStyle/>
          <a:p>
            <a:r>
              <a:rPr lang="en-US" dirty="0"/>
              <a:t>Why (re)insurers care about </a:t>
            </a:r>
            <a:r>
              <a:rPr lang="en-US" dirty="0" err="1" smtClean="0"/>
              <a:t>blockchain</a:t>
            </a:r>
            <a:r>
              <a:rPr lang="en-US" dirty="0"/>
              <a:t>?</a:t>
            </a:r>
            <a:endParaRPr lang="fr-FR" dirty="0"/>
          </a:p>
        </p:txBody>
      </p:sp>
      <p:sp>
        <p:nvSpPr>
          <p:cNvPr id="24"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13</a:t>
            </a:fld>
            <a:endParaRPr lang="en-US" dirty="0"/>
          </a:p>
        </p:txBody>
      </p:sp>
    </p:spTree>
    <p:extLst>
      <p:ext uri="{BB962C8B-B14F-4D97-AF65-F5344CB8AC3E}">
        <p14:creationId xmlns:p14="http://schemas.microsoft.com/office/powerpoint/2010/main" val="13363094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13" r="2013"/>
          <a:stretch>
            <a:fillRect/>
          </a:stretch>
        </p:blipFill>
        <p:spPr/>
      </p:pic>
      <p:pic>
        <p:nvPicPr>
          <p:cNvPr id="5" name="Picture 4"/>
          <p:cNvPicPr>
            <a:picLocks noChangeAspect="1"/>
          </p:cNvPicPr>
          <p:nvPr/>
        </p:nvPicPr>
        <p:blipFill>
          <a:blip r:embed="rId3"/>
          <a:stretch>
            <a:fillRect/>
          </a:stretch>
        </p:blipFill>
        <p:spPr>
          <a:xfrm>
            <a:off x="3719" y="0"/>
            <a:ext cx="9136561" cy="5143500"/>
          </a:xfrm>
          <a:prstGeom prst="rect">
            <a:avLst/>
          </a:prstGeom>
        </p:spPr>
      </p:pic>
      <p:sp>
        <p:nvSpPr>
          <p:cNvPr id="8" name="Text Placeholder 7"/>
          <p:cNvSpPr>
            <a:spLocks noGrp="1"/>
          </p:cNvSpPr>
          <p:nvPr>
            <p:ph type="body" sz="quarter" idx="11"/>
          </p:nvPr>
        </p:nvSpPr>
        <p:spPr/>
        <p:txBody>
          <a:bodyPr/>
          <a:lstStyle/>
          <a:p>
            <a:r>
              <a:rPr lang="en-US" dirty="0"/>
              <a:t>Opportunities and challenges</a:t>
            </a:r>
            <a:br>
              <a:rPr lang="en-US" dirty="0"/>
            </a:br>
            <a:r>
              <a:rPr lang="en-US" dirty="0"/>
              <a:t>for the (re)insurance industry</a:t>
            </a:r>
          </a:p>
        </p:txBody>
      </p:sp>
    </p:spTree>
    <p:extLst>
      <p:ext uri="{BB962C8B-B14F-4D97-AF65-F5344CB8AC3E}">
        <p14:creationId xmlns:p14="http://schemas.microsoft.com/office/powerpoint/2010/main" val="368685257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3205244" y="843559"/>
            <a:ext cx="2720164" cy="3594064"/>
          </a:xfrm>
          <a:prstGeom prst="rect">
            <a:avLst/>
          </a:prstGeom>
          <a:solidFill>
            <a:schemeClr val="bg1"/>
          </a:solidFill>
          <a:ln w="12700">
            <a:solidFill>
              <a:schemeClr val="bg1">
                <a:lumMod val="75000"/>
              </a:schemeClr>
            </a:solidFill>
            <a:miter lim="800000"/>
            <a:headEnd/>
            <a:tailEnd/>
          </a:ln>
        </p:spPr>
        <p:txBody>
          <a:bodyPr vert="horz" wrap="square" lIns="88490" tIns="44244" rIns="88490" bIns="44244" numCol="1" anchor="ctr" anchorCtr="0" compatLnSpc="1">
            <a:prstTxWarp prst="textNoShape">
              <a:avLst/>
            </a:prstTxWarp>
          </a:bodyPr>
          <a:lstStyle/>
          <a:p>
            <a:pPr algn="just">
              <a:spcBef>
                <a:spcPts val="0"/>
              </a:spcBef>
              <a:buClr>
                <a:srgbClr val="F08A00"/>
              </a:buClr>
              <a:buFont typeface="Arial" charset="0"/>
              <a:buNone/>
            </a:pPr>
            <a:endParaRPr lang="fr-FR" altLang="fr-FR" sz="1100" b="1" dirty="0">
              <a:solidFill>
                <a:schemeClr val="bg1">
                  <a:lumMod val="50000"/>
                </a:schemeClr>
              </a:solidFill>
              <a:latin typeface="+mn-lt"/>
              <a:cs typeface="+mn-cs"/>
            </a:endParaRPr>
          </a:p>
        </p:txBody>
      </p:sp>
      <p:sp>
        <p:nvSpPr>
          <p:cNvPr id="12" name="Rectangle 11"/>
          <p:cNvSpPr>
            <a:spLocks noChangeArrowheads="1"/>
          </p:cNvSpPr>
          <p:nvPr/>
        </p:nvSpPr>
        <p:spPr bwMode="auto">
          <a:xfrm>
            <a:off x="6153621" y="843559"/>
            <a:ext cx="2720164" cy="3594064"/>
          </a:xfrm>
          <a:prstGeom prst="rect">
            <a:avLst/>
          </a:prstGeom>
          <a:solidFill>
            <a:schemeClr val="bg1"/>
          </a:solidFill>
          <a:ln w="12700">
            <a:solidFill>
              <a:schemeClr val="bg1">
                <a:lumMod val="75000"/>
              </a:schemeClr>
            </a:solidFill>
            <a:miter lim="800000"/>
            <a:headEnd/>
            <a:tailEnd/>
          </a:ln>
        </p:spPr>
        <p:txBody>
          <a:bodyPr vert="horz" wrap="square" lIns="88490" tIns="44244" rIns="88490" bIns="44244" numCol="1" anchor="ctr" anchorCtr="0" compatLnSpc="1">
            <a:prstTxWarp prst="textNoShape">
              <a:avLst/>
            </a:prstTxWarp>
          </a:bodyPr>
          <a:lstStyle/>
          <a:p>
            <a:pPr algn="just">
              <a:spcBef>
                <a:spcPts val="0"/>
              </a:spcBef>
              <a:buClr>
                <a:srgbClr val="F08A00"/>
              </a:buClr>
              <a:buFont typeface="Arial" charset="0"/>
              <a:buNone/>
            </a:pPr>
            <a:endParaRPr lang="fr-FR" altLang="fr-FR" sz="1100" b="1" dirty="0">
              <a:solidFill>
                <a:schemeClr val="bg1">
                  <a:lumMod val="50000"/>
                </a:schemeClr>
              </a:solidFill>
              <a:latin typeface="+mn-lt"/>
              <a:cs typeface="+mn-cs"/>
            </a:endParaRPr>
          </a:p>
        </p:txBody>
      </p:sp>
      <p:sp>
        <p:nvSpPr>
          <p:cNvPr id="74" name="Rectangle 73"/>
          <p:cNvSpPr>
            <a:spLocks noChangeArrowheads="1"/>
          </p:cNvSpPr>
          <p:nvPr/>
        </p:nvSpPr>
        <p:spPr bwMode="auto">
          <a:xfrm>
            <a:off x="256867" y="843559"/>
            <a:ext cx="2720164" cy="3594064"/>
          </a:xfrm>
          <a:prstGeom prst="rect">
            <a:avLst/>
          </a:prstGeom>
          <a:solidFill>
            <a:schemeClr val="bg1"/>
          </a:solidFill>
          <a:ln w="12700">
            <a:solidFill>
              <a:schemeClr val="bg1">
                <a:lumMod val="75000"/>
              </a:schemeClr>
            </a:solidFill>
            <a:miter lim="800000"/>
            <a:headEnd/>
            <a:tailEnd/>
          </a:ln>
        </p:spPr>
        <p:txBody>
          <a:bodyPr vert="horz" wrap="square" lIns="88490" tIns="44244" rIns="88490" bIns="44244" numCol="1" anchor="ctr" anchorCtr="0" compatLnSpc="1">
            <a:prstTxWarp prst="textNoShape">
              <a:avLst/>
            </a:prstTxWarp>
          </a:bodyPr>
          <a:lstStyle/>
          <a:p>
            <a:pPr algn="just">
              <a:spcBef>
                <a:spcPts val="0"/>
              </a:spcBef>
              <a:buClr>
                <a:srgbClr val="F08A00"/>
              </a:buClr>
              <a:buFont typeface="Arial" charset="0"/>
              <a:buNone/>
            </a:pPr>
            <a:endParaRPr lang="fr-FR" altLang="fr-FR" sz="1100" b="1" dirty="0">
              <a:solidFill>
                <a:schemeClr val="bg1">
                  <a:lumMod val="50000"/>
                </a:schemeClr>
              </a:solidFill>
              <a:latin typeface="+mn-lt"/>
              <a:cs typeface="+mn-cs"/>
            </a:endParaRPr>
          </a:p>
        </p:txBody>
      </p:sp>
      <p:sp>
        <p:nvSpPr>
          <p:cNvPr id="8" name="Rectangle 9"/>
          <p:cNvSpPr>
            <a:spLocks noChangeArrowheads="1"/>
          </p:cNvSpPr>
          <p:nvPr/>
        </p:nvSpPr>
        <p:spPr bwMode="auto">
          <a:xfrm>
            <a:off x="3286120" y="1419622"/>
            <a:ext cx="2571760" cy="432506"/>
          </a:xfrm>
          <a:prstGeom prst="rect">
            <a:avLst/>
          </a:prstGeom>
          <a:noFill/>
          <a:ln w="12700">
            <a:noFill/>
            <a:miter lim="800000"/>
            <a:headEnd/>
            <a:tailEnd/>
          </a:ln>
        </p:spPr>
        <p:txBody>
          <a:bodyPr vert="horz" wrap="square" lIns="88490" tIns="44244" rIns="88490" bIns="44244" numCol="1" anchor="ctr" anchorCtr="0" compatLnSpc="1">
            <a:prstTxWarp prst="textNoShape">
              <a:avLst/>
            </a:prstTxWarp>
          </a:bodyPr>
          <a:lstStyle/>
          <a:p>
            <a:pPr algn="ctr">
              <a:spcBef>
                <a:spcPts val="0"/>
              </a:spcBef>
              <a:buClr>
                <a:srgbClr val="F08A00"/>
              </a:buClr>
              <a:buFont typeface="Arial" charset="0"/>
              <a:buNone/>
            </a:pPr>
            <a:r>
              <a:rPr lang="en-GB" altLang="fr-FR" sz="1000" b="1" dirty="0">
                <a:solidFill>
                  <a:schemeClr val="tx2"/>
                </a:solidFill>
              </a:rPr>
              <a:t>Speed-up market initiative</a:t>
            </a:r>
            <a:br>
              <a:rPr lang="en-GB" altLang="fr-FR" sz="1000" b="1" dirty="0">
                <a:solidFill>
                  <a:schemeClr val="tx2"/>
                </a:solidFill>
              </a:rPr>
            </a:br>
            <a:r>
              <a:rPr lang="en-GB" altLang="fr-FR" sz="1000" b="1" dirty="0">
                <a:solidFill>
                  <a:schemeClr val="tx2"/>
                </a:solidFill>
              </a:rPr>
              <a:t>regarding information exchange</a:t>
            </a:r>
          </a:p>
        </p:txBody>
      </p:sp>
      <p:sp>
        <p:nvSpPr>
          <p:cNvPr id="13" name="TextBox 89"/>
          <p:cNvSpPr txBox="1"/>
          <p:nvPr/>
        </p:nvSpPr>
        <p:spPr>
          <a:xfrm>
            <a:off x="3205244" y="1969856"/>
            <a:ext cx="2733512" cy="868537"/>
          </a:xfrm>
          <a:prstGeom prst="rect">
            <a:avLst/>
          </a:prstGeom>
          <a:noFill/>
        </p:spPr>
        <p:txBody>
          <a:bodyPr wrap="square" rtlCol="0" anchor="t">
            <a:noAutofit/>
          </a:bodyPr>
          <a:lstStyle/>
          <a:p>
            <a:pPr>
              <a:lnSpc>
                <a:spcPct val="120000"/>
              </a:lnSpc>
            </a:pPr>
            <a:r>
              <a:rPr lang="en-US" sz="850" b="1" dirty="0">
                <a:solidFill>
                  <a:schemeClr val="tx2"/>
                </a:solidFill>
                <a:latin typeface="Arial" panose="020B0604020202020204" pitchFamily="34" charset="0"/>
                <a:cs typeface="Arial" panose="020B0604020202020204" pitchFamily="34" charset="0"/>
              </a:rPr>
              <a:t>Managing large </a:t>
            </a:r>
            <a:r>
              <a:rPr lang="en-US" sz="850" b="1" dirty="0" smtClean="0">
                <a:solidFill>
                  <a:schemeClr val="tx2"/>
                </a:solidFill>
                <a:latin typeface="Arial" panose="020B0604020202020204" pitchFamily="34" charset="0"/>
                <a:cs typeface="Arial" panose="020B0604020202020204" pitchFamily="34" charset="0"/>
              </a:rPr>
              <a:t>commercial </a:t>
            </a:r>
            <a:r>
              <a:rPr lang="en-US" sz="850" b="1" dirty="0">
                <a:solidFill>
                  <a:schemeClr val="tx2"/>
                </a:solidFill>
                <a:latin typeface="Arial" panose="020B0604020202020204" pitchFamily="34" charset="0"/>
                <a:cs typeface="Arial" panose="020B0604020202020204" pitchFamily="34" charset="0"/>
              </a:rPr>
              <a:t>insurance programs </a:t>
            </a:r>
            <a:r>
              <a:rPr lang="en-US" sz="850" dirty="0">
                <a:solidFill>
                  <a:schemeClr val="bg1">
                    <a:lumMod val="50000"/>
                  </a:schemeClr>
                </a:solidFill>
                <a:latin typeface="Arial" panose="020B0604020202020204" pitchFamily="34" charset="0"/>
                <a:cs typeface="Arial" panose="020B0604020202020204" pitchFamily="34" charset="0"/>
              </a:rPr>
              <a:t>where </a:t>
            </a:r>
            <a:r>
              <a:rPr lang="en-US" sz="850" b="1" dirty="0">
                <a:solidFill>
                  <a:schemeClr val="tx2"/>
                </a:solidFill>
                <a:latin typeface="Arial" panose="020B0604020202020204" pitchFamily="34" charset="0"/>
                <a:cs typeface="Arial" panose="020B0604020202020204" pitchFamily="34" charset="0"/>
              </a:rPr>
              <a:t>different organizations assume separate layers of risks </a:t>
            </a:r>
            <a:r>
              <a:rPr lang="en-US" sz="850" dirty="0">
                <a:solidFill>
                  <a:schemeClr val="bg1">
                    <a:lumMod val="50000"/>
                  </a:schemeClr>
                </a:solidFill>
                <a:latin typeface="Arial" panose="020B0604020202020204" pitchFamily="34" charset="0"/>
                <a:cs typeface="Arial" panose="020B0604020202020204" pitchFamily="34" charset="0"/>
              </a:rPr>
              <a:t>(incl. </a:t>
            </a:r>
            <a:r>
              <a:rPr lang="en-US" sz="850" dirty="0" smtClean="0">
                <a:solidFill>
                  <a:schemeClr val="bg1">
                    <a:lumMod val="50000"/>
                  </a:schemeClr>
                </a:solidFill>
                <a:latin typeface="Arial" panose="020B0604020202020204" pitchFamily="34" charset="0"/>
                <a:cs typeface="Arial" panose="020B0604020202020204" pitchFamily="34" charset="0"/>
              </a:rPr>
              <a:t>Insured-Insurer-Broker-Reinsurer </a:t>
            </a:r>
            <a:r>
              <a:rPr lang="en-US" sz="850" dirty="0">
                <a:solidFill>
                  <a:schemeClr val="bg1">
                    <a:lumMod val="50000"/>
                  </a:schemeClr>
                </a:solidFill>
                <a:latin typeface="Arial" panose="020B0604020202020204" pitchFamily="34" charset="0"/>
                <a:cs typeface="Arial" panose="020B0604020202020204" pitchFamily="34" charset="0"/>
              </a:rPr>
              <a:t>transactions)</a:t>
            </a:r>
          </a:p>
        </p:txBody>
      </p:sp>
      <p:cxnSp>
        <p:nvCxnSpPr>
          <p:cNvPr id="15" name="Connecteur droit avec flèche 14"/>
          <p:cNvCxnSpPr>
            <a:stCxn id="34" idx="6"/>
            <a:endCxn id="21" idx="2"/>
          </p:cNvCxnSpPr>
          <p:nvPr/>
        </p:nvCxnSpPr>
        <p:spPr>
          <a:xfrm>
            <a:off x="5063762" y="3429611"/>
            <a:ext cx="36115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355363" y="3166300"/>
            <a:ext cx="541952" cy="108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b="1" dirty="0">
                <a:solidFill>
                  <a:schemeClr val="bg1">
                    <a:lumMod val="50000"/>
                  </a:schemeClr>
                </a:solidFill>
                <a:latin typeface="Arial Narrow" panose="020B0606020202030204" pitchFamily="34" charset="0"/>
              </a:rPr>
              <a:t>Insured</a:t>
            </a:r>
          </a:p>
        </p:txBody>
      </p:sp>
      <p:sp>
        <p:nvSpPr>
          <p:cNvPr id="17" name="Ellipse 16"/>
          <p:cNvSpPr/>
          <p:nvPr/>
        </p:nvSpPr>
        <p:spPr>
          <a:xfrm>
            <a:off x="3562236" y="3369040"/>
            <a:ext cx="128206" cy="12114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3964934" y="3166300"/>
            <a:ext cx="541952" cy="108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b="1" dirty="0">
                <a:solidFill>
                  <a:schemeClr val="bg1">
                    <a:lumMod val="50000"/>
                  </a:schemeClr>
                </a:solidFill>
                <a:latin typeface="Arial Narrow" panose="020B0606020202030204" pitchFamily="34" charset="0"/>
              </a:rPr>
              <a:t>Insurer</a:t>
            </a:r>
          </a:p>
        </p:txBody>
      </p:sp>
      <p:sp>
        <p:nvSpPr>
          <p:cNvPr id="19" name="Rectangle 18"/>
          <p:cNvSpPr/>
          <p:nvPr/>
        </p:nvSpPr>
        <p:spPr>
          <a:xfrm>
            <a:off x="4728683" y="3166300"/>
            <a:ext cx="541952" cy="108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b="1" dirty="0">
                <a:solidFill>
                  <a:schemeClr val="bg1">
                    <a:lumMod val="50000"/>
                  </a:schemeClr>
                </a:solidFill>
                <a:latin typeface="Arial Narrow" panose="020B0606020202030204" pitchFamily="34" charset="0"/>
              </a:rPr>
              <a:t>Reinsurer</a:t>
            </a:r>
          </a:p>
        </p:txBody>
      </p:sp>
      <p:sp>
        <p:nvSpPr>
          <p:cNvPr id="20" name="Rectangle 19"/>
          <p:cNvSpPr/>
          <p:nvPr/>
        </p:nvSpPr>
        <p:spPr>
          <a:xfrm>
            <a:off x="5218048" y="3166300"/>
            <a:ext cx="541952" cy="108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b="1" dirty="0">
                <a:solidFill>
                  <a:schemeClr val="bg1">
                    <a:lumMod val="50000"/>
                  </a:schemeClr>
                </a:solidFill>
                <a:latin typeface="Arial Narrow" panose="020B0606020202030204" pitchFamily="34" charset="0"/>
              </a:rPr>
              <a:t>Capital Market</a:t>
            </a:r>
          </a:p>
        </p:txBody>
      </p:sp>
      <p:sp>
        <p:nvSpPr>
          <p:cNvPr id="21" name="Ellipse 20"/>
          <p:cNvSpPr/>
          <p:nvPr/>
        </p:nvSpPr>
        <p:spPr>
          <a:xfrm>
            <a:off x="5424921" y="3369040"/>
            <a:ext cx="128206" cy="12114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Ellipse 21"/>
          <p:cNvSpPr/>
          <p:nvPr/>
        </p:nvSpPr>
        <p:spPr>
          <a:xfrm>
            <a:off x="3885287" y="3602795"/>
            <a:ext cx="128206" cy="12114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3671620" y="3932782"/>
            <a:ext cx="541952" cy="210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b="1" dirty="0">
                <a:solidFill>
                  <a:schemeClr val="bg1">
                    <a:lumMod val="50000"/>
                  </a:schemeClr>
                </a:solidFill>
                <a:latin typeface="Arial Narrow" panose="020B0606020202030204" pitchFamily="34" charset="0"/>
              </a:rPr>
              <a:t>Insurance</a:t>
            </a:r>
            <a:br>
              <a:rPr lang="en-GB" sz="600" b="1" dirty="0">
                <a:solidFill>
                  <a:schemeClr val="bg1">
                    <a:lumMod val="50000"/>
                  </a:schemeClr>
                </a:solidFill>
                <a:latin typeface="Arial Narrow" panose="020B0606020202030204" pitchFamily="34" charset="0"/>
              </a:rPr>
            </a:br>
            <a:r>
              <a:rPr lang="en-GB" sz="600" b="1" dirty="0">
                <a:solidFill>
                  <a:schemeClr val="bg1">
                    <a:lumMod val="50000"/>
                  </a:schemeClr>
                </a:solidFill>
                <a:latin typeface="Arial Narrow" panose="020B0606020202030204" pitchFamily="34" charset="0"/>
              </a:rPr>
              <a:t>Intermediaries</a:t>
            </a:r>
          </a:p>
        </p:txBody>
      </p:sp>
      <p:sp>
        <p:nvSpPr>
          <p:cNvPr id="24" name="Ellipse 23"/>
          <p:cNvSpPr/>
          <p:nvPr/>
        </p:nvSpPr>
        <p:spPr>
          <a:xfrm>
            <a:off x="4572367" y="3602795"/>
            <a:ext cx="128206" cy="121141"/>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p:nvSpPr>
        <p:spPr>
          <a:xfrm>
            <a:off x="4358700" y="3932782"/>
            <a:ext cx="541952" cy="210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b="1" dirty="0">
                <a:solidFill>
                  <a:schemeClr val="bg1">
                    <a:lumMod val="50000"/>
                  </a:schemeClr>
                </a:solidFill>
                <a:latin typeface="Arial Narrow" panose="020B0606020202030204" pitchFamily="34" charset="0"/>
              </a:rPr>
              <a:t>Reinsurance</a:t>
            </a:r>
            <a:br>
              <a:rPr lang="en-GB" sz="600" b="1" dirty="0">
                <a:solidFill>
                  <a:schemeClr val="bg1">
                    <a:lumMod val="50000"/>
                  </a:schemeClr>
                </a:solidFill>
                <a:latin typeface="Arial Narrow" panose="020B0606020202030204" pitchFamily="34" charset="0"/>
              </a:rPr>
            </a:br>
            <a:r>
              <a:rPr lang="en-GB" sz="600" b="1" dirty="0">
                <a:solidFill>
                  <a:schemeClr val="bg1">
                    <a:lumMod val="50000"/>
                  </a:schemeClr>
                </a:solidFill>
                <a:latin typeface="Arial Narrow" panose="020B0606020202030204" pitchFamily="34" charset="0"/>
              </a:rPr>
              <a:t>Brokers</a:t>
            </a:r>
          </a:p>
        </p:txBody>
      </p:sp>
      <p:cxnSp>
        <p:nvCxnSpPr>
          <p:cNvPr id="26" name="Connecteur droit avec flèche 25"/>
          <p:cNvCxnSpPr>
            <a:stCxn id="17" idx="6"/>
            <a:endCxn id="33" idx="2"/>
          </p:cNvCxnSpPr>
          <p:nvPr/>
        </p:nvCxnSpPr>
        <p:spPr>
          <a:xfrm>
            <a:off x="3690442" y="3429611"/>
            <a:ext cx="481365"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a:stCxn id="33" idx="6"/>
            <a:endCxn id="34" idx="2"/>
          </p:cNvCxnSpPr>
          <p:nvPr/>
        </p:nvCxnSpPr>
        <p:spPr>
          <a:xfrm>
            <a:off x="4300013" y="3429611"/>
            <a:ext cx="63554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necteur en angle 134"/>
          <p:cNvCxnSpPr>
            <a:stCxn id="17" idx="4"/>
            <a:endCxn id="22" idx="2"/>
          </p:cNvCxnSpPr>
          <p:nvPr/>
        </p:nvCxnSpPr>
        <p:spPr>
          <a:xfrm rot="16200000" flipH="1">
            <a:off x="3669221" y="3447299"/>
            <a:ext cx="173185" cy="258948"/>
          </a:xfrm>
          <a:prstGeom prst="bentConnector2">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en angle 135"/>
          <p:cNvCxnSpPr>
            <a:stCxn id="22" idx="6"/>
            <a:endCxn id="33" idx="4"/>
          </p:cNvCxnSpPr>
          <p:nvPr/>
        </p:nvCxnSpPr>
        <p:spPr>
          <a:xfrm flipV="1">
            <a:off x="4013493" y="3490181"/>
            <a:ext cx="222417" cy="173185"/>
          </a:xfrm>
          <a:prstGeom prst="bentConnector2">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en angle 136"/>
          <p:cNvCxnSpPr>
            <a:stCxn id="33" idx="5"/>
            <a:endCxn id="24" idx="2"/>
          </p:cNvCxnSpPr>
          <p:nvPr/>
        </p:nvCxnSpPr>
        <p:spPr>
          <a:xfrm rot="16200000" flipH="1">
            <a:off x="4331339" y="3422338"/>
            <a:ext cx="190926" cy="291129"/>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en angle 139"/>
          <p:cNvCxnSpPr>
            <a:stCxn id="22" idx="4"/>
            <a:endCxn id="34" idx="5"/>
          </p:cNvCxnSpPr>
          <p:nvPr/>
        </p:nvCxnSpPr>
        <p:spPr>
          <a:xfrm rot="5400000" flipH="1" flipV="1">
            <a:off x="4371440" y="3050389"/>
            <a:ext cx="251496" cy="1095597"/>
          </a:xfrm>
          <a:prstGeom prst="bentConnector3">
            <a:avLst>
              <a:gd name="adj1" fmla="val -5809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en angle 140"/>
          <p:cNvCxnSpPr>
            <a:stCxn id="24" idx="6"/>
            <a:endCxn id="34" idx="5"/>
          </p:cNvCxnSpPr>
          <p:nvPr/>
        </p:nvCxnSpPr>
        <p:spPr>
          <a:xfrm flipV="1">
            <a:off x="4700573" y="3472440"/>
            <a:ext cx="344414" cy="190926"/>
          </a:xfrm>
          <a:prstGeom prst="bent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3" name="Ellipse 32"/>
          <p:cNvSpPr/>
          <p:nvPr/>
        </p:nvSpPr>
        <p:spPr>
          <a:xfrm>
            <a:off x="4171807" y="3369040"/>
            <a:ext cx="128206" cy="121141"/>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Ellipse 33"/>
          <p:cNvSpPr/>
          <p:nvPr/>
        </p:nvSpPr>
        <p:spPr>
          <a:xfrm>
            <a:off x="4935556" y="3369040"/>
            <a:ext cx="128206" cy="121141"/>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Rectangle 200"/>
          <p:cNvSpPr/>
          <p:nvPr/>
        </p:nvSpPr>
        <p:spPr>
          <a:xfrm>
            <a:off x="5195686" y="3662380"/>
            <a:ext cx="613085" cy="393497"/>
          </a:xfrm>
          <a:prstGeom prst="wedgeRectCallout">
            <a:avLst>
              <a:gd name="adj1" fmla="val -57529"/>
              <a:gd name="adj2" fmla="val -78550"/>
            </a:avLst>
          </a:prstGeom>
          <a:solidFill>
            <a:schemeClr val="bg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fr-FR" sz="700" dirty="0">
                <a:solidFill>
                  <a:schemeClr val="tx1"/>
                </a:solidFill>
              </a:rPr>
              <a:t>Information exchange automation</a:t>
            </a:r>
          </a:p>
        </p:txBody>
      </p:sp>
      <p:sp>
        <p:nvSpPr>
          <p:cNvPr id="9" name="Rectangle 9"/>
          <p:cNvSpPr>
            <a:spLocks noChangeArrowheads="1"/>
          </p:cNvSpPr>
          <p:nvPr/>
        </p:nvSpPr>
        <p:spPr bwMode="auto">
          <a:xfrm>
            <a:off x="6153621" y="1419622"/>
            <a:ext cx="2720164" cy="432506"/>
          </a:xfrm>
          <a:prstGeom prst="rect">
            <a:avLst/>
          </a:prstGeom>
          <a:noFill/>
          <a:ln w="12700">
            <a:noFill/>
            <a:miter lim="800000"/>
            <a:headEnd/>
            <a:tailEnd/>
          </a:ln>
        </p:spPr>
        <p:txBody>
          <a:bodyPr vert="horz" wrap="square" lIns="88490" tIns="44244" rIns="88490" bIns="44244" numCol="1" anchor="ctr" anchorCtr="0" compatLnSpc="1">
            <a:prstTxWarp prst="textNoShape">
              <a:avLst/>
            </a:prstTxWarp>
          </a:bodyPr>
          <a:lstStyle/>
          <a:p>
            <a:pPr algn="ctr">
              <a:spcBef>
                <a:spcPts val="0"/>
              </a:spcBef>
              <a:buClr>
                <a:srgbClr val="F08A00"/>
              </a:buClr>
              <a:buFont typeface="Arial" charset="0"/>
              <a:buNone/>
            </a:pPr>
            <a:r>
              <a:rPr lang="en-GB" altLang="fr-FR" sz="1000" b="1" dirty="0">
                <a:solidFill>
                  <a:schemeClr val="tx2"/>
                </a:solidFill>
              </a:rPr>
              <a:t>Create new near-autonomous </a:t>
            </a:r>
            <a:br>
              <a:rPr lang="en-GB" altLang="fr-FR" sz="1000" b="1" dirty="0">
                <a:solidFill>
                  <a:schemeClr val="tx2"/>
                </a:solidFill>
              </a:rPr>
            </a:br>
            <a:r>
              <a:rPr lang="en-GB" altLang="fr-FR" sz="1000" b="1" dirty="0">
                <a:solidFill>
                  <a:schemeClr val="tx2"/>
                </a:solidFill>
              </a:rPr>
              <a:t>self-regulated insurance business model</a:t>
            </a:r>
          </a:p>
        </p:txBody>
      </p:sp>
      <p:sp>
        <p:nvSpPr>
          <p:cNvPr id="14" name="TextBox 89"/>
          <p:cNvSpPr txBox="1"/>
          <p:nvPr/>
        </p:nvSpPr>
        <p:spPr>
          <a:xfrm>
            <a:off x="6153621" y="1969856"/>
            <a:ext cx="2733512" cy="868537"/>
          </a:xfrm>
          <a:prstGeom prst="rect">
            <a:avLst/>
          </a:prstGeom>
          <a:noFill/>
        </p:spPr>
        <p:txBody>
          <a:bodyPr wrap="square" rtlCol="0" anchor="t">
            <a:noAutofit/>
          </a:bodyPr>
          <a:lstStyle/>
          <a:p>
            <a:pPr>
              <a:lnSpc>
                <a:spcPct val="120000"/>
              </a:lnSpc>
            </a:pPr>
            <a:r>
              <a:rPr lang="en-US" sz="850" b="1" dirty="0">
                <a:solidFill>
                  <a:schemeClr val="tx2"/>
                </a:solidFill>
                <a:latin typeface="Arial" panose="020B0604020202020204" pitchFamily="34" charset="0"/>
                <a:cs typeface="Arial" panose="020B0604020202020204" pitchFamily="34" charset="0"/>
              </a:rPr>
              <a:t>Development of a new disruptive player </a:t>
            </a:r>
            <a:r>
              <a:rPr lang="en-US" sz="850" dirty="0">
                <a:solidFill>
                  <a:schemeClr val="bg1">
                    <a:lumMod val="50000"/>
                  </a:schemeClr>
                </a:solidFill>
                <a:latin typeface="Arial" panose="020B0604020202020204" pitchFamily="34" charset="0"/>
                <a:cs typeface="Arial" panose="020B0604020202020204" pitchFamily="34" charset="0"/>
              </a:rPr>
              <a:t>that leverage</a:t>
            </a:r>
            <a:r>
              <a:rPr lang="en-US" sz="850" b="1" dirty="0">
                <a:solidFill>
                  <a:schemeClr val="tx2"/>
                </a:solidFill>
                <a:latin typeface="Arial" panose="020B0604020202020204" pitchFamily="34" charset="0"/>
                <a:cs typeface="Arial" panose="020B0604020202020204" pitchFamily="34" charset="0"/>
              </a:rPr>
              <a:t> affinity group </a:t>
            </a:r>
            <a:r>
              <a:rPr lang="en-US" sz="850" dirty="0">
                <a:solidFill>
                  <a:schemeClr val="bg1">
                    <a:lumMod val="50000"/>
                  </a:schemeClr>
                </a:solidFill>
                <a:latin typeface="Arial" panose="020B0604020202020204" pitchFamily="34" charset="0"/>
                <a:cs typeface="Arial" panose="020B0604020202020204" pitchFamily="34" charset="0"/>
              </a:rPr>
              <a:t>or </a:t>
            </a:r>
            <a:r>
              <a:rPr lang="en-US" sz="850" b="1" dirty="0">
                <a:solidFill>
                  <a:schemeClr val="tx2"/>
                </a:solidFill>
                <a:latin typeface="Arial" panose="020B0604020202020204" pitchFamily="34" charset="0"/>
                <a:cs typeface="Arial" panose="020B0604020202020204" pitchFamily="34" charset="0"/>
              </a:rPr>
              <a:t>peer-to-peer social insurance mechanisms </a:t>
            </a:r>
            <a:r>
              <a:rPr lang="en-US" sz="850" dirty="0">
                <a:solidFill>
                  <a:schemeClr val="bg1">
                    <a:lumMod val="50000"/>
                  </a:schemeClr>
                </a:solidFill>
                <a:latin typeface="Arial" panose="020B0604020202020204" pitchFamily="34" charset="0"/>
                <a:cs typeface="Arial" panose="020B0604020202020204" pitchFamily="34" charset="0"/>
              </a:rPr>
              <a:t>to take advantage of Blockchain Smart Contracts and fund their own coverage pool</a:t>
            </a:r>
          </a:p>
        </p:txBody>
      </p:sp>
      <p:sp>
        <p:nvSpPr>
          <p:cNvPr id="35" name="Rectangle 34"/>
          <p:cNvSpPr/>
          <p:nvPr/>
        </p:nvSpPr>
        <p:spPr>
          <a:xfrm>
            <a:off x="6364159" y="3053916"/>
            <a:ext cx="960101" cy="144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700" b="1" dirty="0">
                <a:solidFill>
                  <a:schemeClr val="bg1">
                    <a:lumMod val="50000"/>
                  </a:schemeClr>
                </a:solidFill>
                <a:latin typeface="Arial" panose="020B0604020202020204" pitchFamily="34" charset="0"/>
                <a:cs typeface="Arial" panose="020B0604020202020204" pitchFamily="34" charset="0"/>
              </a:rPr>
              <a:t>Traditional model</a:t>
            </a:r>
          </a:p>
        </p:txBody>
      </p:sp>
      <p:sp>
        <p:nvSpPr>
          <p:cNvPr id="36" name="Triangle isocèle 35"/>
          <p:cNvSpPr/>
          <p:nvPr/>
        </p:nvSpPr>
        <p:spPr>
          <a:xfrm rot="5400000">
            <a:off x="7161490" y="3677229"/>
            <a:ext cx="709914" cy="98151"/>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Rectangle 36"/>
          <p:cNvSpPr/>
          <p:nvPr/>
        </p:nvSpPr>
        <p:spPr>
          <a:xfrm>
            <a:off x="7735293" y="3053916"/>
            <a:ext cx="960101" cy="1440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700" b="1" dirty="0">
                <a:solidFill>
                  <a:schemeClr val="bg1">
                    <a:lumMod val="50000"/>
                  </a:schemeClr>
                </a:solidFill>
                <a:latin typeface="Arial" panose="020B0604020202020204" pitchFamily="34" charset="0"/>
                <a:cs typeface="Arial" panose="020B0604020202020204" pitchFamily="34" charset="0"/>
              </a:rPr>
              <a:t>New model</a:t>
            </a:r>
          </a:p>
        </p:txBody>
      </p:sp>
      <p:sp>
        <p:nvSpPr>
          <p:cNvPr id="38" name="Ellipse 37"/>
          <p:cNvSpPr/>
          <p:nvPr/>
        </p:nvSpPr>
        <p:spPr>
          <a:xfrm>
            <a:off x="6333249" y="3437282"/>
            <a:ext cx="128206" cy="12114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p:cNvSpPr/>
          <p:nvPr/>
        </p:nvSpPr>
        <p:spPr>
          <a:xfrm>
            <a:off x="6212272" y="3284581"/>
            <a:ext cx="370161" cy="108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b="1" dirty="0">
                <a:solidFill>
                  <a:schemeClr val="bg1">
                    <a:lumMod val="50000"/>
                  </a:schemeClr>
                </a:solidFill>
                <a:latin typeface="Arial Narrow" panose="020B0606020202030204" pitchFamily="34" charset="0"/>
              </a:rPr>
              <a:t>Insured</a:t>
            </a:r>
          </a:p>
        </p:txBody>
      </p:sp>
      <p:sp>
        <p:nvSpPr>
          <p:cNvPr id="40" name="Ellipse 39"/>
          <p:cNvSpPr/>
          <p:nvPr/>
        </p:nvSpPr>
        <p:spPr>
          <a:xfrm>
            <a:off x="6333249" y="3625050"/>
            <a:ext cx="128206" cy="12114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Ellipse 40"/>
          <p:cNvSpPr/>
          <p:nvPr/>
        </p:nvSpPr>
        <p:spPr>
          <a:xfrm>
            <a:off x="6333249" y="3814291"/>
            <a:ext cx="128206" cy="12114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Ellipse 41"/>
          <p:cNvSpPr/>
          <p:nvPr/>
        </p:nvSpPr>
        <p:spPr>
          <a:xfrm>
            <a:off x="6333249" y="4009413"/>
            <a:ext cx="128206" cy="12114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p:cNvSpPr/>
          <p:nvPr/>
        </p:nvSpPr>
        <p:spPr>
          <a:xfrm>
            <a:off x="6591019" y="3284581"/>
            <a:ext cx="370161" cy="108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b="1" dirty="0">
                <a:solidFill>
                  <a:schemeClr val="bg1">
                    <a:lumMod val="50000"/>
                  </a:schemeClr>
                </a:solidFill>
                <a:latin typeface="Arial Narrow" panose="020B0606020202030204" pitchFamily="34" charset="0"/>
              </a:rPr>
              <a:t>Insurer</a:t>
            </a:r>
          </a:p>
        </p:txBody>
      </p:sp>
      <p:sp>
        <p:nvSpPr>
          <p:cNvPr id="44" name="Rectangle 43"/>
          <p:cNvSpPr/>
          <p:nvPr/>
        </p:nvSpPr>
        <p:spPr>
          <a:xfrm>
            <a:off x="7025771" y="3284581"/>
            <a:ext cx="370161" cy="108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b="1" dirty="0">
                <a:solidFill>
                  <a:schemeClr val="bg1">
                    <a:lumMod val="50000"/>
                  </a:schemeClr>
                </a:solidFill>
                <a:latin typeface="Arial Narrow" panose="020B0606020202030204" pitchFamily="34" charset="0"/>
              </a:rPr>
              <a:t>Reinsurer</a:t>
            </a:r>
          </a:p>
        </p:txBody>
      </p:sp>
      <p:sp>
        <p:nvSpPr>
          <p:cNvPr id="45" name="Ellipse 44"/>
          <p:cNvSpPr/>
          <p:nvPr/>
        </p:nvSpPr>
        <p:spPr>
          <a:xfrm>
            <a:off x="6720779" y="3437282"/>
            <a:ext cx="128206" cy="12114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Ellipse 45"/>
          <p:cNvSpPr/>
          <p:nvPr/>
        </p:nvSpPr>
        <p:spPr>
          <a:xfrm>
            <a:off x="6720779" y="3814291"/>
            <a:ext cx="128206" cy="12114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Ellipse 46"/>
          <p:cNvSpPr/>
          <p:nvPr/>
        </p:nvSpPr>
        <p:spPr>
          <a:xfrm>
            <a:off x="7156819" y="3625050"/>
            <a:ext cx="128206" cy="12114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8" name="Connecteur droit avec flèche 47"/>
          <p:cNvCxnSpPr>
            <a:stCxn id="38" idx="6"/>
            <a:endCxn id="45" idx="2"/>
          </p:cNvCxnSpPr>
          <p:nvPr/>
        </p:nvCxnSpPr>
        <p:spPr>
          <a:xfrm>
            <a:off x="6461455" y="3497853"/>
            <a:ext cx="259324"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a:stCxn id="40" idx="6"/>
            <a:endCxn id="45" idx="2"/>
          </p:cNvCxnSpPr>
          <p:nvPr/>
        </p:nvCxnSpPr>
        <p:spPr>
          <a:xfrm flipV="1">
            <a:off x="6461455" y="3497853"/>
            <a:ext cx="259324" cy="18776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stCxn id="41" idx="6"/>
            <a:endCxn id="46" idx="2"/>
          </p:cNvCxnSpPr>
          <p:nvPr/>
        </p:nvCxnSpPr>
        <p:spPr>
          <a:xfrm>
            <a:off x="6461455" y="3874862"/>
            <a:ext cx="259324"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stCxn id="42" idx="6"/>
            <a:endCxn id="46" idx="2"/>
          </p:cNvCxnSpPr>
          <p:nvPr/>
        </p:nvCxnSpPr>
        <p:spPr>
          <a:xfrm flipV="1">
            <a:off x="6461455" y="3874862"/>
            <a:ext cx="259324" cy="19512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a:stCxn id="45" idx="6"/>
            <a:endCxn id="47" idx="2"/>
          </p:cNvCxnSpPr>
          <p:nvPr/>
        </p:nvCxnSpPr>
        <p:spPr>
          <a:xfrm>
            <a:off x="6848985" y="3497853"/>
            <a:ext cx="307834" cy="18776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stCxn id="46" idx="6"/>
            <a:endCxn id="47" idx="3"/>
          </p:cNvCxnSpPr>
          <p:nvPr/>
        </p:nvCxnSpPr>
        <p:spPr>
          <a:xfrm flipV="1">
            <a:off x="6848985" y="3728450"/>
            <a:ext cx="326609" cy="14641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Ellipse 53"/>
          <p:cNvSpPr/>
          <p:nvPr/>
        </p:nvSpPr>
        <p:spPr>
          <a:xfrm>
            <a:off x="7767340" y="3437282"/>
            <a:ext cx="128206" cy="12114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54"/>
          <p:cNvSpPr/>
          <p:nvPr/>
        </p:nvSpPr>
        <p:spPr>
          <a:xfrm>
            <a:off x="7648566" y="3284581"/>
            <a:ext cx="370161" cy="108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b="1" dirty="0">
                <a:solidFill>
                  <a:schemeClr val="bg1">
                    <a:lumMod val="50000"/>
                  </a:schemeClr>
                </a:solidFill>
                <a:latin typeface="Arial Narrow" panose="020B0606020202030204" pitchFamily="34" charset="0"/>
              </a:rPr>
              <a:t>Insured</a:t>
            </a:r>
          </a:p>
        </p:txBody>
      </p:sp>
      <p:sp>
        <p:nvSpPr>
          <p:cNvPr id="56" name="Ellipse 55"/>
          <p:cNvSpPr/>
          <p:nvPr/>
        </p:nvSpPr>
        <p:spPr>
          <a:xfrm>
            <a:off x="7767340" y="3625050"/>
            <a:ext cx="128206" cy="121141"/>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56"/>
          <p:cNvSpPr/>
          <p:nvPr/>
        </p:nvSpPr>
        <p:spPr>
          <a:xfrm>
            <a:off x="8027313" y="3284581"/>
            <a:ext cx="370161" cy="108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b="1" dirty="0">
                <a:solidFill>
                  <a:schemeClr val="bg1">
                    <a:lumMod val="50000"/>
                  </a:schemeClr>
                </a:solidFill>
                <a:latin typeface="Arial Narrow" panose="020B0606020202030204" pitchFamily="34" charset="0"/>
              </a:rPr>
              <a:t>Insurer</a:t>
            </a:r>
          </a:p>
        </p:txBody>
      </p:sp>
      <p:sp>
        <p:nvSpPr>
          <p:cNvPr id="58" name="Rectangle 57"/>
          <p:cNvSpPr/>
          <p:nvPr/>
        </p:nvSpPr>
        <p:spPr>
          <a:xfrm>
            <a:off x="8462065" y="3284581"/>
            <a:ext cx="370161" cy="108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600" b="1" dirty="0">
                <a:solidFill>
                  <a:schemeClr val="bg1">
                    <a:lumMod val="50000"/>
                  </a:schemeClr>
                </a:solidFill>
                <a:latin typeface="Arial Narrow" panose="020B0606020202030204" pitchFamily="34" charset="0"/>
              </a:rPr>
              <a:t>Reinsurer</a:t>
            </a:r>
          </a:p>
        </p:txBody>
      </p:sp>
      <p:sp>
        <p:nvSpPr>
          <p:cNvPr id="59" name="Ellipse 58"/>
          <p:cNvSpPr/>
          <p:nvPr/>
        </p:nvSpPr>
        <p:spPr>
          <a:xfrm>
            <a:off x="8157073" y="3437282"/>
            <a:ext cx="128206" cy="12114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Ellipse 59"/>
          <p:cNvSpPr/>
          <p:nvPr/>
        </p:nvSpPr>
        <p:spPr>
          <a:xfrm>
            <a:off x="8593113" y="3625050"/>
            <a:ext cx="128206" cy="121141"/>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1" name="Connecteur droit avec flèche 60"/>
          <p:cNvCxnSpPr/>
          <p:nvPr/>
        </p:nvCxnSpPr>
        <p:spPr>
          <a:xfrm>
            <a:off x="7920618" y="3497853"/>
            <a:ext cx="259324"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a:off x="8308148" y="3497853"/>
            <a:ext cx="307834" cy="18776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Ellipse 62"/>
          <p:cNvSpPr/>
          <p:nvPr/>
        </p:nvSpPr>
        <p:spPr>
          <a:xfrm>
            <a:off x="7901470" y="3846134"/>
            <a:ext cx="128206" cy="121141"/>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Ellipse 63"/>
          <p:cNvSpPr/>
          <p:nvPr/>
        </p:nvSpPr>
        <p:spPr>
          <a:xfrm>
            <a:off x="7614855" y="3846134"/>
            <a:ext cx="128206" cy="121141"/>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Ellipse 64"/>
          <p:cNvSpPr/>
          <p:nvPr/>
        </p:nvSpPr>
        <p:spPr>
          <a:xfrm>
            <a:off x="7767340" y="4091295"/>
            <a:ext cx="128206" cy="121141"/>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6" name="Connecteur en arc 196"/>
          <p:cNvCxnSpPr>
            <a:stCxn id="56" idx="6"/>
            <a:endCxn id="63" idx="7"/>
          </p:cNvCxnSpPr>
          <p:nvPr/>
        </p:nvCxnSpPr>
        <p:spPr>
          <a:xfrm>
            <a:off x="7895546" y="3685621"/>
            <a:ext cx="115355" cy="178254"/>
          </a:xfrm>
          <a:prstGeom prst="curvedConnector2">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Connecteur en arc 197"/>
          <p:cNvCxnSpPr>
            <a:stCxn id="63" idx="4"/>
            <a:endCxn id="65" idx="6"/>
          </p:cNvCxnSpPr>
          <p:nvPr/>
        </p:nvCxnSpPr>
        <p:spPr>
          <a:xfrm rot="5400000">
            <a:off x="7838265" y="4024557"/>
            <a:ext cx="184591" cy="70027"/>
          </a:xfrm>
          <a:prstGeom prst="curvedConnector2">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8" name="Connecteur en arc 198"/>
          <p:cNvCxnSpPr>
            <a:stCxn id="64" idx="4"/>
            <a:endCxn id="65" idx="2"/>
          </p:cNvCxnSpPr>
          <p:nvPr/>
        </p:nvCxnSpPr>
        <p:spPr>
          <a:xfrm rot="16200000" flipH="1">
            <a:off x="7630854" y="4015379"/>
            <a:ext cx="184591" cy="88382"/>
          </a:xfrm>
          <a:prstGeom prst="curvedConnector2">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9" name="Connecteur en arc 199"/>
          <p:cNvCxnSpPr>
            <a:stCxn id="56" idx="2"/>
            <a:endCxn id="64" idx="0"/>
          </p:cNvCxnSpPr>
          <p:nvPr/>
        </p:nvCxnSpPr>
        <p:spPr>
          <a:xfrm rot="10800000" flipV="1">
            <a:off x="7678958" y="3685620"/>
            <a:ext cx="88382" cy="160513"/>
          </a:xfrm>
          <a:prstGeom prst="curvedConnector2">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1" name="Rectangle 202"/>
          <p:cNvSpPr/>
          <p:nvPr/>
        </p:nvSpPr>
        <p:spPr>
          <a:xfrm>
            <a:off x="8143918" y="3877020"/>
            <a:ext cx="613085" cy="325205"/>
          </a:xfrm>
          <a:prstGeom prst="wedgeRectCallout">
            <a:avLst>
              <a:gd name="adj1" fmla="val -64466"/>
              <a:gd name="adj2" fmla="val -17303"/>
            </a:avLst>
          </a:prstGeom>
          <a:solidFill>
            <a:schemeClr val="bg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700" dirty="0">
                <a:solidFill>
                  <a:schemeClr val="tx1"/>
                </a:solidFill>
              </a:rPr>
              <a:t>Automated P2P Insurance</a:t>
            </a:r>
          </a:p>
        </p:txBody>
      </p:sp>
      <p:sp>
        <p:nvSpPr>
          <p:cNvPr id="72" name="Rectangle 9"/>
          <p:cNvSpPr>
            <a:spLocks noChangeArrowheads="1"/>
          </p:cNvSpPr>
          <p:nvPr/>
        </p:nvSpPr>
        <p:spPr bwMode="auto">
          <a:xfrm>
            <a:off x="337743" y="1419622"/>
            <a:ext cx="2571760" cy="432506"/>
          </a:xfrm>
          <a:prstGeom prst="rect">
            <a:avLst/>
          </a:prstGeom>
          <a:noFill/>
          <a:ln w="12700">
            <a:noFill/>
            <a:miter lim="800000"/>
            <a:headEnd/>
            <a:tailEnd/>
          </a:ln>
        </p:spPr>
        <p:txBody>
          <a:bodyPr vert="horz" wrap="square" lIns="88490" tIns="44244" rIns="88490" bIns="44244" numCol="1" anchor="ctr" anchorCtr="0" compatLnSpc="1">
            <a:prstTxWarp prst="textNoShape">
              <a:avLst/>
            </a:prstTxWarp>
          </a:bodyPr>
          <a:lstStyle/>
          <a:p>
            <a:pPr algn="ctr">
              <a:spcBef>
                <a:spcPts val="0"/>
              </a:spcBef>
              <a:buClr>
                <a:srgbClr val="F08A00"/>
              </a:buClr>
              <a:buFont typeface="Arial" charset="0"/>
              <a:buNone/>
            </a:pPr>
            <a:r>
              <a:rPr lang="en-GB" altLang="fr-FR" sz="1000" b="1" dirty="0">
                <a:solidFill>
                  <a:schemeClr val="tx2"/>
                </a:solidFill>
              </a:rPr>
              <a:t>Enhance efficiency of core (re)insurance business processes</a:t>
            </a:r>
          </a:p>
        </p:txBody>
      </p:sp>
      <p:sp>
        <p:nvSpPr>
          <p:cNvPr id="75" name="TextBox 89"/>
          <p:cNvSpPr txBox="1"/>
          <p:nvPr/>
        </p:nvSpPr>
        <p:spPr>
          <a:xfrm>
            <a:off x="256867" y="1969856"/>
            <a:ext cx="2733512" cy="868537"/>
          </a:xfrm>
          <a:prstGeom prst="rect">
            <a:avLst/>
          </a:prstGeom>
          <a:noFill/>
        </p:spPr>
        <p:txBody>
          <a:bodyPr wrap="square" rtlCol="0" anchor="t">
            <a:noAutofit/>
          </a:bodyPr>
          <a:lstStyle/>
          <a:p>
            <a:pPr>
              <a:lnSpc>
                <a:spcPct val="120000"/>
              </a:lnSpc>
            </a:pPr>
            <a:r>
              <a:rPr lang="en-GB" sz="850" b="1" dirty="0">
                <a:solidFill>
                  <a:schemeClr val="tx2"/>
                </a:solidFill>
                <a:latin typeface="Arial" panose="020B0604020202020204" pitchFamily="34" charset="0"/>
                <a:cs typeface="Arial" panose="020B0604020202020204" pitchFamily="34" charset="0"/>
              </a:rPr>
              <a:t>Increases speed of exchange between business units/divisions</a:t>
            </a:r>
            <a:r>
              <a:rPr lang="en-GB" sz="850" dirty="0">
                <a:solidFill>
                  <a:schemeClr val="bg1">
                    <a:lumMod val="50000"/>
                  </a:schemeClr>
                </a:solidFill>
                <a:latin typeface="Arial" panose="020B0604020202020204" pitchFamily="34" charset="0"/>
                <a:cs typeface="Arial" panose="020B0604020202020204" pitchFamily="34" charset="0"/>
              </a:rPr>
              <a:t>, </a:t>
            </a:r>
            <a:r>
              <a:rPr lang="en-GB" sz="850" dirty="0" smtClean="0">
                <a:solidFill>
                  <a:schemeClr val="bg1">
                    <a:lumMod val="50000"/>
                  </a:schemeClr>
                </a:solidFill>
                <a:latin typeface="Arial" panose="020B0604020202020204" pitchFamily="34" charset="0"/>
                <a:cs typeface="Arial" panose="020B0604020202020204" pitchFamily="34" charset="0"/>
              </a:rPr>
              <a:t>reducing overall </a:t>
            </a:r>
            <a:r>
              <a:rPr lang="en-GB" sz="850" dirty="0">
                <a:solidFill>
                  <a:schemeClr val="bg1">
                    <a:lumMod val="50000"/>
                  </a:schemeClr>
                </a:solidFill>
                <a:latin typeface="Arial" panose="020B0604020202020204" pitchFamily="34" charset="0"/>
                <a:cs typeface="Arial" panose="020B0604020202020204" pitchFamily="34" charset="0"/>
              </a:rPr>
              <a:t>operational costs</a:t>
            </a:r>
          </a:p>
          <a:p>
            <a:pPr>
              <a:lnSpc>
                <a:spcPct val="120000"/>
              </a:lnSpc>
            </a:pPr>
            <a:endParaRPr lang="en-GB" sz="850" b="1" dirty="0" smtClean="0">
              <a:solidFill>
                <a:schemeClr val="tx2"/>
              </a:solidFill>
              <a:latin typeface="Arial" panose="020B0604020202020204" pitchFamily="34" charset="0"/>
              <a:cs typeface="Arial" panose="020B0604020202020204" pitchFamily="34" charset="0"/>
            </a:endParaRPr>
          </a:p>
          <a:p>
            <a:pPr>
              <a:lnSpc>
                <a:spcPct val="120000"/>
              </a:lnSpc>
            </a:pPr>
            <a:r>
              <a:rPr lang="en-GB" sz="850" b="1" dirty="0" smtClean="0">
                <a:solidFill>
                  <a:schemeClr val="tx2"/>
                </a:solidFill>
                <a:latin typeface="Arial" panose="020B0604020202020204" pitchFamily="34" charset="0"/>
                <a:cs typeface="Arial" panose="020B0604020202020204" pitchFamily="34" charset="0"/>
              </a:rPr>
              <a:t>Enables </a:t>
            </a:r>
            <a:r>
              <a:rPr lang="en-GB" sz="850" b="1" dirty="0">
                <a:solidFill>
                  <a:schemeClr val="tx2"/>
                </a:solidFill>
                <a:latin typeface="Arial" panose="020B0604020202020204" pitchFamily="34" charset="0"/>
                <a:cs typeface="Arial" panose="020B0604020202020204" pitchFamily="34" charset="0"/>
              </a:rPr>
              <a:t>new capabilities </a:t>
            </a:r>
            <a:r>
              <a:rPr lang="en-GB" sz="850" dirty="0">
                <a:solidFill>
                  <a:schemeClr val="bg1">
                    <a:lumMod val="50000"/>
                  </a:schemeClr>
                </a:solidFill>
                <a:latin typeface="Arial" panose="020B0604020202020204" pitchFamily="34" charset="0"/>
                <a:cs typeface="Arial" panose="020B0604020202020204" pitchFamily="34" charset="0"/>
              </a:rPr>
              <a:t>to be added to </a:t>
            </a:r>
            <a:r>
              <a:rPr lang="en-GB" sz="850" b="1" dirty="0">
                <a:solidFill>
                  <a:schemeClr val="tx2"/>
                </a:solidFill>
                <a:latin typeface="Arial" panose="020B0604020202020204" pitchFamily="34" charset="0"/>
                <a:cs typeface="Arial" panose="020B0604020202020204" pitchFamily="34" charset="0"/>
              </a:rPr>
              <a:t>existing services </a:t>
            </a:r>
            <a:r>
              <a:rPr lang="en-GB" sz="850" dirty="0">
                <a:solidFill>
                  <a:schemeClr val="bg1">
                    <a:lumMod val="50000"/>
                  </a:schemeClr>
                </a:solidFill>
                <a:latin typeface="Arial" panose="020B0604020202020204" pitchFamily="34" charset="0"/>
                <a:cs typeface="Arial" panose="020B0604020202020204" pitchFamily="34" charset="0"/>
              </a:rPr>
              <a:t>and </a:t>
            </a:r>
            <a:r>
              <a:rPr lang="en-GB" sz="850" b="1" dirty="0">
                <a:solidFill>
                  <a:schemeClr val="tx2"/>
                </a:solidFill>
                <a:latin typeface="Arial" panose="020B0604020202020204" pitchFamily="34" charset="0"/>
                <a:cs typeface="Arial" panose="020B0604020202020204" pitchFamily="34" charset="0"/>
              </a:rPr>
              <a:t>business processes</a:t>
            </a:r>
          </a:p>
        </p:txBody>
      </p:sp>
      <p:sp>
        <p:nvSpPr>
          <p:cNvPr id="85" name="Rectangle 201"/>
          <p:cNvSpPr/>
          <p:nvPr/>
        </p:nvSpPr>
        <p:spPr>
          <a:xfrm>
            <a:off x="673362" y="3795886"/>
            <a:ext cx="1809891" cy="176705"/>
          </a:xfrm>
          <a:prstGeom prst="wedgeRectCallout">
            <a:avLst>
              <a:gd name="adj1" fmla="val -12901"/>
              <a:gd name="adj2" fmla="val -132900"/>
            </a:avLst>
          </a:prstGeom>
          <a:solidFill>
            <a:schemeClr val="bg2"/>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en-GB" sz="700" dirty="0">
                <a:solidFill>
                  <a:schemeClr val="tx1"/>
                </a:solidFill>
              </a:rPr>
              <a:t>Core business process enhancement</a:t>
            </a:r>
          </a:p>
        </p:txBody>
      </p:sp>
      <p:sp>
        <p:nvSpPr>
          <p:cNvPr id="86" name="Rectangle 9"/>
          <p:cNvSpPr>
            <a:spLocks noChangeArrowheads="1"/>
          </p:cNvSpPr>
          <p:nvPr/>
        </p:nvSpPr>
        <p:spPr bwMode="auto">
          <a:xfrm>
            <a:off x="3286120" y="939556"/>
            <a:ext cx="2571760" cy="346066"/>
          </a:xfrm>
          <a:prstGeom prst="rect">
            <a:avLst/>
          </a:prstGeom>
          <a:noFill/>
          <a:ln w="12700">
            <a:noFill/>
            <a:miter lim="800000"/>
            <a:headEnd/>
            <a:tailEnd/>
          </a:ln>
        </p:spPr>
        <p:txBody>
          <a:bodyPr vert="horz" wrap="square" lIns="88490" tIns="44244" rIns="88490" bIns="44244" numCol="1" anchor="ctr" anchorCtr="0" compatLnSpc="1">
            <a:prstTxWarp prst="textNoShape">
              <a:avLst/>
            </a:prstTxWarp>
          </a:bodyPr>
          <a:lstStyle/>
          <a:p>
            <a:pPr algn="ctr">
              <a:spcBef>
                <a:spcPts val="0"/>
              </a:spcBef>
              <a:buClr>
                <a:srgbClr val="F08A00"/>
              </a:buClr>
              <a:buFont typeface="Arial" charset="0"/>
              <a:buNone/>
            </a:pPr>
            <a:r>
              <a:rPr lang="en-GB" altLang="fr-FR" sz="1400" b="1" i="1" dirty="0">
                <a:solidFill>
                  <a:schemeClr val="tx2"/>
                </a:solidFill>
              </a:rPr>
              <a:t>Inter-Organizations</a:t>
            </a:r>
          </a:p>
        </p:txBody>
      </p:sp>
      <p:sp>
        <p:nvSpPr>
          <p:cNvPr id="87" name="Rectangle 9"/>
          <p:cNvSpPr>
            <a:spLocks noChangeArrowheads="1"/>
          </p:cNvSpPr>
          <p:nvPr/>
        </p:nvSpPr>
        <p:spPr bwMode="auto">
          <a:xfrm>
            <a:off x="6144001" y="939556"/>
            <a:ext cx="2662256" cy="346066"/>
          </a:xfrm>
          <a:prstGeom prst="rect">
            <a:avLst/>
          </a:prstGeom>
          <a:noFill/>
          <a:ln w="12700">
            <a:noFill/>
            <a:miter lim="800000"/>
            <a:headEnd/>
            <a:tailEnd/>
          </a:ln>
        </p:spPr>
        <p:txBody>
          <a:bodyPr vert="horz" wrap="square" lIns="88490" tIns="44244" rIns="88490" bIns="44244" numCol="1" anchor="ctr" anchorCtr="0" compatLnSpc="1">
            <a:prstTxWarp prst="textNoShape">
              <a:avLst/>
            </a:prstTxWarp>
          </a:bodyPr>
          <a:lstStyle/>
          <a:p>
            <a:pPr algn="ctr">
              <a:spcBef>
                <a:spcPts val="0"/>
              </a:spcBef>
              <a:buClr>
                <a:srgbClr val="F08A00"/>
              </a:buClr>
              <a:buFont typeface="Arial" charset="0"/>
              <a:buNone/>
            </a:pPr>
            <a:r>
              <a:rPr lang="en-GB" altLang="fr-FR" sz="1400" b="1" i="1" dirty="0">
                <a:solidFill>
                  <a:schemeClr val="tx2"/>
                </a:solidFill>
              </a:rPr>
              <a:t>Disruption</a:t>
            </a:r>
            <a:endParaRPr lang="en-GB" altLang="fr-FR" sz="1050" b="1" dirty="0">
              <a:solidFill>
                <a:schemeClr val="tx2"/>
              </a:solidFill>
            </a:endParaRPr>
          </a:p>
        </p:txBody>
      </p:sp>
      <p:sp>
        <p:nvSpPr>
          <p:cNvPr id="88" name="Rectangle 9"/>
          <p:cNvSpPr>
            <a:spLocks noChangeArrowheads="1"/>
          </p:cNvSpPr>
          <p:nvPr/>
        </p:nvSpPr>
        <p:spPr bwMode="auto">
          <a:xfrm>
            <a:off x="337743" y="939556"/>
            <a:ext cx="2571760" cy="346066"/>
          </a:xfrm>
          <a:prstGeom prst="rect">
            <a:avLst/>
          </a:prstGeom>
          <a:noFill/>
          <a:ln w="12700">
            <a:noFill/>
            <a:miter lim="800000"/>
            <a:headEnd/>
            <a:tailEnd/>
          </a:ln>
        </p:spPr>
        <p:txBody>
          <a:bodyPr vert="horz" wrap="square" lIns="88490" tIns="44244" rIns="88490" bIns="44244" numCol="1" anchor="ctr" anchorCtr="0" compatLnSpc="1">
            <a:prstTxWarp prst="textNoShape">
              <a:avLst/>
            </a:prstTxWarp>
          </a:bodyPr>
          <a:lstStyle/>
          <a:p>
            <a:pPr algn="ctr">
              <a:spcBef>
                <a:spcPts val="0"/>
              </a:spcBef>
              <a:buClr>
                <a:srgbClr val="F08A00"/>
              </a:buClr>
              <a:buFont typeface="Arial" charset="0"/>
              <a:buNone/>
            </a:pPr>
            <a:r>
              <a:rPr lang="en-GB" altLang="fr-FR" sz="1400" b="1" i="1" dirty="0">
                <a:solidFill>
                  <a:schemeClr val="tx2"/>
                </a:solidFill>
              </a:rPr>
              <a:t>Internal Processes</a:t>
            </a:r>
          </a:p>
        </p:txBody>
      </p:sp>
      <p:sp>
        <p:nvSpPr>
          <p:cNvPr id="89" name="Text Placeholder 62"/>
          <p:cNvSpPr txBox="1">
            <a:spLocks/>
          </p:cNvSpPr>
          <p:nvPr/>
        </p:nvSpPr>
        <p:spPr>
          <a:xfrm>
            <a:off x="445654" y="981182"/>
            <a:ext cx="282768" cy="282768"/>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000">
                <a:solidFill>
                  <a:schemeClr val="bg1"/>
                </a:solidFill>
              </a:rPr>
              <a:t>1</a:t>
            </a:r>
          </a:p>
        </p:txBody>
      </p:sp>
      <p:sp>
        <p:nvSpPr>
          <p:cNvPr id="90" name="Text Placeholder 62"/>
          <p:cNvSpPr txBox="1">
            <a:spLocks/>
          </p:cNvSpPr>
          <p:nvPr/>
        </p:nvSpPr>
        <p:spPr>
          <a:xfrm>
            <a:off x="3377983" y="981182"/>
            <a:ext cx="282768" cy="282768"/>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000" dirty="0">
                <a:solidFill>
                  <a:schemeClr val="bg1"/>
                </a:solidFill>
              </a:rPr>
              <a:t>2</a:t>
            </a:r>
          </a:p>
        </p:txBody>
      </p:sp>
      <p:sp>
        <p:nvSpPr>
          <p:cNvPr id="91" name="Text Placeholder 62"/>
          <p:cNvSpPr txBox="1">
            <a:spLocks/>
          </p:cNvSpPr>
          <p:nvPr/>
        </p:nvSpPr>
        <p:spPr>
          <a:xfrm>
            <a:off x="6620516" y="981182"/>
            <a:ext cx="282768" cy="282768"/>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000" dirty="0">
                <a:solidFill>
                  <a:schemeClr val="bg1"/>
                </a:solidFill>
              </a:rPr>
              <a:t>3</a:t>
            </a:r>
          </a:p>
        </p:txBody>
      </p:sp>
      <p:sp>
        <p:nvSpPr>
          <p:cNvPr id="76" name="Titre 75"/>
          <p:cNvSpPr>
            <a:spLocks noGrp="1"/>
          </p:cNvSpPr>
          <p:nvPr>
            <p:ph type="title"/>
          </p:nvPr>
        </p:nvSpPr>
        <p:spPr/>
        <p:txBody>
          <a:bodyPr/>
          <a:lstStyle/>
          <a:p>
            <a:r>
              <a:rPr lang="en-US" dirty="0"/>
              <a:t>3 major </a:t>
            </a:r>
            <a:r>
              <a:rPr lang="en-US" dirty="0" smtClean="0"/>
              <a:t>models </a:t>
            </a:r>
            <a:r>
              <a:rPr lang="en-US" dirty="0"/>
              <a:t>can be applied for the (re)insurance industry</a:t>
            </a:r>
            <a:endParaRPr lang="fr-FR" dirty="0"/>
          </a:p>
        </p:txBody>
      </p:sp>
      <p:sp>
        <p:nvSpPr>
          <p:cNvPr id="92"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15</a:t>
            </a:fld>
            <a:endParaRPr lang="en-US" dirty="0"/>
          </a:p>
        </p:txBody>
      </p:sp>
      <p:sp>
        <p:nvSpPr>
          <p:cNvPr id="78" name="Chevron 142"/>
          <p:cNvSpPr/>
          <p:nvPr/>
        </p:nvSpPr>
        <p:spPr>
          <a:xfrm>
            <a:off x="392223" y="3211316"/>
            <a:ext cx="518857" cy="296538"/>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en-GB" sz="600" b="1" dirty="0">
                <a:solidFill>
                  <a:schemeClr val="bg1">
                    <a:lumMod val="50000"/>
                  </a:schemeClr>
                </a:solidFill>
                <a:latin typeface="Arial Narrow" panose="020B0606020202030204" pitchFamily="34" charset="0"/>
              </a:rPr>
              <a:t>Distribution / UW</a:t>
            </a:r>
          </a:p>
        </p:txBody>
      </p:sp>
      <p:sp>
        <p:nvSpPr>
          <p:cNvPr id="93" name="Chevron 142"/>
          <p:cNvSpPr/>
          <p:nvPr/>
        </p:nvSpPr>
        <p:spPr>
          <a:xfrm>
            <a:off x="1017397" y="3211316"/>
            <a:ext cx="518857" cy="296538"/>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r>
              <a:rPr lang="en-GB" sz="600" b="1" dirty="0">
                <a:solidFill>
                  <a:srgbClr val="FFFFFF">
                    <a:lumMod val="50000"/>
                  </a:srgbClr>
                </a:solidFill>
                <a:latin typeface="Arial Narrow" panose="020B0606020202030204" pitchFamily="34" charset="0"/>
              </a:rPr>
              <a:t>Claims </a:t>
            </a:r>
            <a:br>
              <a:rPr lang="en-GB" sz="600" b="1" dirty="0">
                <a:solidFill>
                  <a:srgbClr val="FFFFFF">
                    <a:lumMod val="50000"/>
                  </a:srgbClr>
                </a:solidFill>
                <a:latin typeface="Arial Narrow" panose="020B0606020202030204" pitchFamily="34" charset="0"/>
              </a:rPr>
            </a:br>
            <a:r>
              <a:rPr lang="en-GB" sz="600" b="1" dirty="0">
                <a:solidFill>
                  <a:srgbClr val="FFFFFF">
                    <a:lumMod val="50000"/>
                  </a:srgbClr>
                </a:solidFill>
                <a:latin typeface="Arial Narrow" panose="020B0606020202030204" pitchFamily="34" charset="0"/>
              </a:rPr>
              <a:t>Handling</a:t>
            </a:r>
          </a:p>
        </p:txBody>
      </p:sp>
      <p:sp>
        <p:nvSpPr>
          <p:cNvPr id="94" name="Chevron 142"/>
          <p:cNvSpPr/>
          <p:nvPr/>
        </p:nvSpPr>
        <p:spPr>
          <a:xfrm>
            <a:off x="1642571" y="3211316"/>
            <a:ext cx="518857" cy="296538"/>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r>
              <a:rPr lang="en-GB" sz="600" b="1" dirty="0">
                <a:solidFill>
                  <a:srgbClr val="FFFFFF">
                    <a:lumMod val="50000"/>
                  </a:srgbClr>
                </a:solidFill>
                <a:latin typeface="Arial Narrow" panose="020B0606020202030204" pitchFamily="34" charset="0"/>
              </a:rPr>
              <a:t>Administration</a:t>
            </a:r>
          </a:p>
        </p:txBody>
      </p:sp>
      <p:sp>
        <p:nvSpPr>
          <p:cNvPr id="84" name="Chevron 142"/>
          <p:cNvSpPr/>
          <p:nvPr/>
        </p:nvSpPr>
        <p:spPr>
          <a:xfrm>
            <a:off x="2267744" y="3211316"/>
            <a:ext cx="518857" cy="296538"/>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r>
              <a:rPr lang="en-GB" sz="600" b="1" dirty="0">
                <a:solidFill>
                  <a:srgbClr val="FFFFFF">
                    <a:lumMod val="50000"/>
                  </a:srgbClr>
                </a:solidFill>
                <a:latin typeface="Arial Narrow" panose="020B0606020202030204" pitchFamily="34" charset="0"/>
              </a:rPr>
              <a:t>Fraud Detection / Risk Prevent°</a:t>
            </a:r>
          </a:p>
        </p:txBody>
      </p:sp>
    </p:spTree>
    <p:extLst>
      <p:ext uri="{BB962C8B-B14F-4D97-AF65-F5344CB8AC3E}">
        <p14:creationId xmlns:p14="http://schemas.microsoft.com/office/powerpoint/2010/main" val="17538632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a:solidFill>
                  <a:schemeClr val="bg1"/>
                </a:solidFill>
              </a:rPr>
              <a:t>1</a:t>
            </a:r>
          </a:p>
        </p:txBody>
      </p:sp>
      <p:sp>
        <p:nvSpPr>
          <p:cNvPr id="21" name="Titre 20"/>
          <p:cNvSpPr>
            <a:spLocks noGrp="1"/>
          </p:cNvSpPr>
          <p:nvPr>
            <p:ph type="title"/>
          </p:nvPr>
        </p:nvSpPr>
        <p:spPr>
          <a:xfrm>
            <a:off x="683568" y="267494"/>
            <a:ext cx="8203565" cy="400110"/>
          </a:xfrm>
        </p:spPr>
        <p:txBody>
          <a:bodyPr/>
          <a:lstStyle/>
          <a:p>
            <a:r>
              <a:rPr lang="en-US" dirty="0"/>
              <a:t>Internal Processes  I  Opportunities &amp; Challenges</a:t>
            </a:r>
            <a:endParaRPr lang="fr-FR" dirty="0"/>
          </a:p>
        </p:txBody>
      </p:sp>
      <p:sp>
        <p:nvSpPr>
          <p:cNvPr id="8"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16</a:t>
            </a:fld>
            <a:endParaRPr lang="en-US" dirty="0"/>
          </a:p>
        </p:txBody>
      </p:sp>
      <p:sp>
        <p:nvSpPr>
          <p:cNvPr id="29" name="TextBox 89"/>
          <p:cNvSpPr txBox="1"/>
          <p:nvPr/>
        </p:nvSpPr>
        <p:spPr>
          <a:xfrm>
            <a:off x="4758221" y="2021414"/>
            <a:ext cx="3851919" cy="1767354"/>
          </a:xfrm>
          <a:prstGeom prst="rect">
            <a:avLst/>
          </a:prstGeom>
          <a:noFill/>
        </p:spPr>
        <p:txBody>
          <a:bodyPr wrap="square" rtlCol="0" anchor="ctr">
            <a:noAutofit/>
          </a:bodyPr>
          <a:lstStyle/>
          <a:p>
            <a:pPr marL="87313" indent="-87313" fontAlgn="base">
              <a:spcBef>
                <a:spcPts val="300"/>
              </a:spcBef>
              <a:spcAft>
                <a:spcPts val="300"/>
              </a:spcAft>
              <a:buClr>
                <a:schemeClr val="bg1">
                  <a:lumMod val="50000"/>
                </a:schemeClr>
              </a:buClr>
              <a:buFont typeface="Arial" panose="020B0604020202020204" pitchFamily="34" charset="0"/>
              <a:buChar char="•"/>
            </a:pPr>
            <a:r>
              <a:rPr lang="en-US" altLang="fr-FR" sz="900" b="1" dirty="0" err="1" smtClean="0">
                <a:solidFill>
                  <a:schemeClr val="tx2"/>
                </a:solidFill>
                <a:latin typeface="Arial" panose="020B0604020202020204" pitchFamily="34" charset="0"/>
                <a:cs typeface="Arial" panose="020B0604020202020204" pitchFamily="34" charset="0"/>
              </a:rPr>
              <a:t>Blockchain</a:t>
            </a:r>
            <a:r>
              <a:rPr lang="en-US" altLang="fr-FR" sz="900" b="1" dirty="0" smtClean="0">
                <a:solidFill>
                  <a:schemeClr val="tx2"/>
                </a:solidFill>
                <a:latin typeface="Arial" panose="020B0604020202020204" pitchFamily="34" charset="0"/>
                <a:cs typeface="Arial" panose="020B0604020202020204" pitchFamily="34" charset="0"/>
              </a:rPr>
              <a:t> adoption beyond </a:t>
            </a:r>
            <a:r>
              <a:rPr lang="en-US" altLang="fr-FR" sz="900" b="1" dirty="0" err="1" smtClean="0">
                <a:solidFill>
                  <a:schemeClr val="tx2"/>
                </a:solidFill>
                <a:latin typeface="Arial" panose="020B0604020202020204" pitchFamily="34" charset="0"/>
                <a:cs typeface="Arial" panose="020B0604020202020204" pitchFamily="34" charset="0"/>
              </a:rPr>
              <a:t>PoC’s</a:t>
            </a:r>
            <a:endParaRPr lang="en-US" altLang="fr-FR" sz="900" b="1" dirty="0" smtClean="0">
              <a:solidFill>
                <a:schemeClr val="tx2"/>
              </a:solidFill>
              <a:latin typeface="Arial" panose="020B0604020202020204" pitchFamily="34" charset="0"/>
              <a:cs typeface="Arial" panose="020B0604020202020204" pitchFamily="34" charset="0"/>
            </a:endParaRPr>
          </a:p>
          <a:p>
            <a:pPr marL="87313" indent="-87313" fontAlgn="base">
              <a:spcBef>
                <a:spcPts val="300"/>
              </a:spcBef>
              <a:spcAft>
                <a:spcPts val="300"/>
              </a:spcAft>
              <a:buClr>
                <a:schemeClr val="bg1">
                  <a:lumMod val="50000"/>
                </a:schemeClr>
              </a:buClr>
              <a:buFont typeface="Arial" panose="020B0604020202020204" pitchFamily="34" charset="0"/>
              <a:buChar char="•"/>
            </a:pPr>
            <a:r>
              <a:rPr lang="en-US" altLang="fr-FR" sz="900" b="1" dirty="0" smtClean="0">
                <a:solidFill>
                  <a:schemeClr val="tx2"/>
                </a:solidFill>
                <a:latin typeface="Arial" panose="020B0604020202020204" pitchFamily="34" charset="0"/>
                <a:cs typeface="Arial" panose="020B0604020202020204" pitchFamily="34" charset="0"/>
              </a:rPr>
              <a:t>Syndication, ability </a:t>
            </a:r>
            <a:r>
              <a:rPr lang="en-US" altLang="fr-FR" sz="900" b="1" dirty="0">
                <a:solidFill>
                  <a:schemeClr val="tx2"/>
                </a:solidFill>
                <a:latin typeface="Arial" panose="020B0604020202020204" pitchFamily="34" charset="0"/>
                <a:cs typeface="Arial" panose="020B0604020202020204" pitchFamily="34" charset="0"/>
              </a:rPr>
              <a:t>to engage several market stakeholders to use a distributed Blockchain ledgers approach </a:t>
            </a:r>
            <a:br>
              <a:rPr lang="en-US" altLang="fr-FR" sz="900" b="1" dirty="0">
                <a:solidFill>
                  <a:schemeClr val="tx2"/>
                </a:solidFill>
                <a:latin typeface="Arial" panose="020B0604020202020204" pitchFamily="34" charset="0"/>
                <a:cs typeface="Arial" panose="020B0604020202020204" pitchFamily="34" charset="0"/>
              </a:rPr>
            </a:br>
            <a:r>
              <a:rPr lang="en-US" altLang="fr-FR" sz="900" dirty="0">
                <a:solidFill>
                  <a:schemeClr val="bg1">
                    <a:lumMod val="50000"/>
                  </a:schemeClr>
                </a:solidFill>
                <a:latin typeface="Arial" panose="020B0604020202020204" pitchFamily="34" charset="0"/>
                <a:cs typeface="Arial" panose="020B0604020202020204" pitchFamily="34" charset="0"/>
              </a:rPr>
              <a:t>(e.g. insurers, intermediaries and a network of service providers)</a:t>
            </a:r>
          </a:p>
          <a:p>
            <a:pPr marL="87313" indent="-87313" fontAlgn="base">
              <a:spcBef>
                <a:spcPts val="300"/>
              </a:spcBef>
              <a:spcAft>
                <a:spcPts val="300"/>
              </a:spcAft>
              <a:buClr>
                <a:schemeClr val="bg1">
                  <a:lumMod val="50000"/>
                </a:schemeClr>
              </a:buClr>
              <a:buFont typeface="Arial" panose="020B0604020202020204" pitchFamily="34" charset="0"/>
              <a:buChar char="•"/>
            </a:pPr>
            <a:r>
              <a:rPr lang="en-US" altLang="fr-FR" sz="900" b="1" dirty="0">
                <a:solidFill>
                  <a:schemeClr val="tx2"/>
                </a:solidFill>
                <a:latin typeface="Arial" panose="020B0604020202020204" pitchFamily="34" charset="0"/>
                <a:cs typeface="Arial" panose="020B0604020202020204" pitchFamily="34" charset="0"/>
              </a:rPr>
              <a:t>Necessity to have clear and unambiguous contract / </a:t>
            </a:r>
            <a:r>
              <a:rPr lang="en-US" altLang="fr-FR" sz="900" b="1" dirty="0" smtClean="0">
                <a:solidFill>
                  <a:schemeClr val="tx2"/>
                </a:solidFill>
                <a:latin typeface="Arial" panose="020B0604020202020204" pitchFamily="34" charset="0"/>
                <a:cs typeface="Arial" panose="020B0604020202020204" pitchFamily="34" charset="0"/>
              </a:rPr>
              <a:t>claim </a:t>
            </a:r>
            <a:r>
              <a:rPr lang="en-US" altLang="fr-FR" sz="900" b="1" dirty="0">
                <a:solidFill>
                  <a:schemeClr val="tx2"/>
                </a:solidFill>
                <a:latin typeface="Arial" panose="020B0604020202020204" pitchFamily="34" charset="0"/>
                <a:cs typeface="Arial" panose="020B0604020202020204" pitchFamily="34" charset="0"/>
              </a:rPr>
              <a:t>conditions</a:t>
            </a:r>
          </a:p>
          <a:p>
            <a:pPr marL="87313" indent="-87313" fontAlgn="base">
              <a:spcBef>
                <a:spcPts val="300"/>
              </a:spcBef>
              <a:spcAft>
                <a:spcPts val="300"/>
              </a:spcAft>
              <a:buClr>
                <a:schemeClr val="bg1">
                  <a:lumMod val="50000"/>
                </a:schemeClr>
              </a:buClr>
              <a:buFont typeface="Arial" panose="020B0604020202020204" pitchFamily="34" charset="0"/>
              <a:buChar char="•"/>
            </a:pPr>
            <a:r>
              <a:rPr lang="en-US" altLang="fr-FR" sz="900" b="1" dirty="0">
                <a:solidFill>
                  <a:schemeClr val="tx2"/>
                </a:solidFill>
                <a:latin typeface="Arial" panose="020B0604020202020204" pitchFamily="34" charset="0"/>
                <a:cs typeface="Arial" panose="020B0604020202020204" pitchFamily="34" charset="0"/>
              </a:rPr>
              <a:t>Leveraging external data feeding </a:t>
            </a:r>
            <a:r>
              <a:rPr lang="en-US" altLang="fr-FR" sz="900" dirty="0" smtClean="0">
                <a:solidFill>
                  <a:schemeClr val="bg1">
                    <a:lumMod val="50000"/>
                  </a:schemeClr>
                </a:solidFill>
                <a:latin typeface="Arial" panose="020B0604020202020204" pitchFamily="34" charset="0"/>
                <a:cs typeface="Arial" panose="020B0604020202020204" pitchFamily="34" charset="0"/>
              </a:rPr>
              <a:t>(</a:t>
            </a:r>
            <a:r>
              <a:rPr lang="en-US" altLang="fr-FR" sz="900" dirty="0">
                <a:solidFill>
                  <a:schemeClr val="bg1">
                    <a:lumMod val="50000"/>
                  </a:schemeClr>
                </a:solidFill>
                <a:latin typeface="Arial" panose="020B0604020202020204" pitchFamily="34" charset="0"/>
                <a:cs typeface="Arial" panose="020B0604020202020204" pitchFamily="34" charset="0"/>
              </a:rPr>
              <a:t>e.g. flight delays, satellite images, weather stations, etc</a:t>
            </a:r>
            <a:r>
              <a:rPr lang="en-US" altLang="fr-FR" sz="900" dirty="0" smtClean="0">
                <a:solidFill>
                  <a:schemeClr val="bg1">
                    <a:lumMod val="50000"/>
                  </a:schemeClr>
                </a:solidFill>
                <a:latin typeface="Arial" panose="020B0604020202020204" pitchFamily="34" charset="0"/>
                <a:cs typeface="Arial" panose="020B0604020202020204" pitchFamily="34" charset="0"/>
              </a:rPr>
              <a:t>.)</a:t>
            </a:r>
          </a:p>
          <a:p>
            <a:pPr marL="87313" indent="-87313" fontAlgn="base">
              <a:spcBef>
                <a:spcPts val="300"/>
              </a:spcBef>
              <a:spcAft>
                <a:spcPts val="300"/>
              </a:spcAft>
              <a:buClr>
                <a:schemeClr val="bg1">
                  <a:lumMod val="50000"/>
                </a:schemeClr>
              </a:buClr>
              <a:buFont typeface="Arial" panose="020B0604020202020204" pitchFamily="34" charset="0"/>
              <a:buChar char="•"/>
            </a:pPr>
            <a:r>
              <a:rPr lang="en-GB" altLang="fr-FR" sz="900" b="1" dirty="0">
                <a:solidFill>
                  <a:schemeClr val="tx2"/>
                </a:solidFill>
                <a:latin typeface="Arial" panose="020B0604020202020204" pitchFamily="34" charset="0"/>
                <a:cs typeface="Arial" panose="020B0604020202020204" pitchFamily="34" charset="0"/>
              </a:rPr>
              <a:t>…</a:t>
            </a:r>
          </a:p>
          <a:p>
            <a:pPr fontAlgn="base">
              <a:spcBef>
                <a:spcPts val="300"/>
              </a:spcBef>
              <a:spcAft>
                <a:spcPts val="300"/>
              </a:spcAft>
              <a:buClr>
                <a:schemeClr val="bg1">
                  <a:lumMod val="50000"/>
                </a:schemeClr>
              </a:buClr>
            </a:pPr>
            <a:endParaRPr lang="en-US" altLang="fr-FR" sz="900" dirty="0">
              <a:solidFill>
                <a:schemeClr val="bg1">
                  <a:lumMod val="50000"/>
                </a:schemeClr>
              </a:solidFill>
              <a:latin typeface="Arial" panose="020B0604020202020204" pitchFamily="34" charset="0"/>
              <a:cs typeface="Arial" panose="020B0604020202020204" pitchFamily="34" charset="0"/>
            </a:endParaRPr>
          </a:p>
        </p:txBody>
      </p:sp>
      <p:sp>
        <p:nvSpPr>
          <p:cNvPr id="31" name="TextBox 89"/>
          <p:cNvSpPr txBox="1"/>
          <p:nvPr/>
        </p:nvSpPr>
        <p:spPr>
          <a:xfrm>
            <a:off x="1835696" y="1289499"/>
            <a:ext cx="1048304" cy="305094"/>
          </a:xfrm>
          <a:prstGeom prst="rect">
            <a:avLst/>
          </a:prstGeom>
          <a:solidFill>
            <a:schemeClr val="tx2"/>
          </a:solidFill>
        </p:spPr>
        <p:txBody>
          <a:bodyPr wrap="square" rtlCol="0" anchor="ctr">
            <a:noAutofit/>
          </a:bodyPr>
          <a:lstStyle/>
          <a:p>
            <a:pPr algn="ctr" fontAlgn="base">
              <a:buClr>
                <a:schemeClr val="bg1">
                  <a:lumMod val="50000"/>
                </a:schemeClr>
              </a:buClr>
            </a:pPr>
            <a:r>
              <a:rPr lang="en-GB" altLang="fr-FR" sz="900" b="1" dirty="0">
                <a:solidFill>
                  <a:schemeClr val="bg1"/>
                </a:solidFill>
                <a:latin typeface="Arial" panose="020B0604020202020204" pitchFamily="34" charset="0"/>
                <a:cs typeface="Arial" panose="020B0604020202020204" pitchFamily="34" charset="0"/>
              </a:rPr>
              <a:t>Opportunities</a:t>
            </a:r>
            <a:endParaRPr lang="en-GB" altLang="fr-FR" sz="900" dirty="0">
              <a:solidFill>
                <a:schemeClr val="bg1"/>
              </a:solidFill>
              <a:latin typeface="Arial" panose="020B0604020202020204" pitchFamily="34" charset="0"/>
              <a:cs typeface="Arial" panose="020B0604020202020204" pitchFamily="34" charset="0"/>
            </a:endParaRPr>
          </a:p>
        </p:txBody>
      </p:sp>
      <p:sp>
        <p:nvSpPr>
          <p:cNvPr id="32" name="TextBox 89"/>
          <p:cNvSpPr txBox="1"/>
          <p:nvPr/>
        </p:nvSpPr>
        <p:spPr>
          <a:xfrm>
            <a:off x="6156176" y="1289499"/>
            <a:ext cx="1048304" cy="337530"/>
          </a:xfrm>
          <a:prstGeom prst="rect">
            <a:avLst/>
          </a:prstGeom>
          <a:solidFill>
            <a:schemeClr val="tx2"/>
          </a:solidFill>
        </p:spPr>
        <p:txBody>
          <a:bodyPr wrap="square" rtlCol="0" anchor="ctr">
            <a:noAutofit/>
          </a:bodyPr>
          <a:lstStyle/>
          <a:p>
            <a:pPr algn="ctr" fontAlgn="base">
              <a:buClr>
                <a:schemeClr val="bg1">
                  <a:lumMod val="50000"/>
                </a:schemeClr>
              </a:buClr>
            </a:pPr>
            <a:r>
              <a:rPr lang="en-GB" altLang="fr-FR" sz="900" b="1" dirty="0">
                <a:solidFill>
                  <a:schemeClr val="bg1"/>
                </a:solidFill>
                <a:latin typeface="Arial" panose="020B0604020202020204" pitchFamily="34" charset="0"/>
                <a:cs typeface="Arial" panose="020B0604020202020204" pitchFamily="34" charset="0"/>
              </a:rPr>
              <a:t>Challenges</a:t>
            </a:r>
            <a:endParaRPr lang="en-GB" altLang="fr-FR" sz="900" dirty="0">
              <a:solidFill>
                <a:schemeClr val="bg1"/>
              </a:solidFill>
              <a:latin typeface="Arial" panose="020B0604020202020204" pitchFamily="34" charset="0"/>
              <a:cs typeface="Arial" panose="020B0604020202020204" pitchFamily="34" charset="0"/>
            </a:endParaRPr>
          </a:p>
        </p:txBody>
      </p:sp>
      <p:cxnSp>
        <p:nvCxnSpPr>
          <p:cNvPr id="34" name="Connecteur droit 33"/>
          <p:cNvCxnSpPr>
            <a:cxnSpLocks/>
          </p:cNvCxnSpPr>
          <p:nvPr/>
        </p:nvCxnSpPr>
        <p:spPr>
          <a:xfrm>
            <a:off x="4572000" y="1923677"/>
            <a:ext cx="0" cy="237626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89"/>
          <p:cNvSpPr txBox="1"/>
          <p:nvPr/>
        </p:nvSpPr>
        <p:spPr>
          <a:xfrm>
            <a:off x="713372" y="2021414"/>
            <a:ext cx="3672408" cy="2304256"/>
          </a:xfrm>
          <a:prstGeom prst="rect">
            <a:avLst/>
          </a:prstGeom>
          <a:noFill/>
        </p:spPr>
        <p:txBody>
          <a:bodyPr wrap="square" rtlCol="0" anchor="t">
            <a:noAutofit/>
          </a:bodyPr>
          <a:lstStyle/>
          <a:p>
            <a:pPr marL="87313" indent="-87313" fontAlgn="base">
              <a:spcBef>
                <a:spcPts val="300"/>
              </a:spcBef>
              <a:spcAft>
                <a:spcPts val="300"/>
              </a:spcAft>
              <a:buClr>
                <a:schemeClr val="bg1">
                  <a:lumMod val="50000"/>
                </a:schemeClr>
              </a:buClr>
              <a:buFont typeface="Arial" panose="020B0604020202020204" pitchFamily="34" charset="0"/>
              <a:buChar char="•"/>
            </a:pPr>
            <a:r>
              <a:rPr lang="en-GB" altLang="fr-FR" sz="900" b="1" dirty="0">
                <a:solidFill>
                  <a:schemeClr val="tx2"/>
                </a:solidFill>
                <a:latin typeface="Arial" panose="020B0604020202020204" pitchFamily="34" charset="0"/>
                <a:cs typeface="Arial" panose="020B0604020202020204" pitchFamily="34" charset="0"/>
              </a:rPr>
              <a:t>Automated contracts</a:t>
            </a:r>
          </a:p>
          <a:p>
            <a:pPr marL="87313" indent="-87313" fontAlgn="base">
              <a:spcBef>
                <a:spcPts val="300"/>
              </a:spcBef>
              <a:spcAft>
                <a:spcPts val="300"/>
              </a:spcAft>
              <a:buClr>
                <a:schemeClr val="bg1">
                  <a:lumMod val="50000"/>
                </a:schemeClr>
              </a:buClr>
              <a:buFont typeface="Arial" panose="020B0604020202020204" pitchFamily="34" charset="0"/>
              <a:buChar char="•"/>
            </a:pPr>
            <a:r>
              <a:rPr lang="en-GB" altLang="fr-FR" sz="900" b="1" dirty="0">
                <a:solidFill>
                  <a:schemeClr val="tx2"/>
                </a:solidFill>
                <a:latin typeface="Arial" panose="020B0604020202020204" pitchFamily="34" charset="0"/>
                <a:cs typeface="Arial" panose="020B0604020202020204" pitchFamily="34" charset="0"/>
              </a:rPr>
              <a:t>“</a:t>
            </a:r>
            <a:r>
              <a:rPr lang="en-GB" altLang="fr-FR" sz="900" b="1" dirty="0" smtClean="0">
                <a:solidFill>
                  <a:schemeClr val="tx2"/>
                </a:solidFill>
                <a:latin typeface="Arial" panose="020B0604020202020204" pitchFamily="34" charset="0"/>
                <a:cs typeface="Arial" panose="020B0604020202020204" pitchFamily="34" charset="0"/>
              </a:rPr>
              <a:t>Usage-based </a:t>
            </a:r>
            <a:r>
              <a:rPr lang="en-GB" altLang="fr-FR" sz="900" b="1" dirty="0">
                <a:solidFill>
                  <a:schemeClr val="tx2"/>
                </a:solidFill>
                <a:latin typeface="Arial" panose="020B0604020202020204" pitchFamily="34" charset="0"/>
                <a:cs typeface="Arial" panose="020B0604020202020204" pitchFamily="34" charset="0"/>
              </a:rPr>
              <a:t>Insurance” </a:t>
            </a:r>
            <a:r>
              <a:rPr lang="en-GB" altLang="fr-FR" sz="900" dirty="0">
                <a:solidFill>
                  <a:schemeClr val="bg1">
                    <a:lumMod val="50000"/>
                  </a:schemeClr>
                </a:solidFill>
                <a:latin typeface="Arial" panose="020B0604020202020204" pitchFamily="34" charset="0"/>
                <a:cs typeface="Arial" panose="020B0604020202020204" pitchFamily="34" charset="0"/>
              </a:rPr>
              <a:t>(e.g. telematics, travel, etc.)</a:t>
            </a:r>
            <a:endParaRPr lang="en-GB" altLang="fr-FR" sz="900" b="1" dirty="0">
              <a:solidFill>
                <a:schemeClr val="tx2"/>
              </a:solidFill>
              <a:latin typeface="Arial" panose="020B0604020202020204" pitchFamily="34" charset="0"/>
              <a:cs typeface="Arial" panose="020B0604020202020204" pitchFamily="34" charset="0"/>
            </a:endParaRPr>
          </a:p>
          <a:p>
            <a:pPr marL="87313" indent="-87313" fontAlgn="base">
              <a:spcBef>
                <a:spcPts val="300"/>
              </a:spcBef>
              <a:spcAft>
                <a:spcPts val="300"/>
              </a:spcAft>
              <a:buClr>
                <a:schemeClr val="bg1">
                  <a:lumMod val="50000"/>
                </a:schemeClr>
              </a:buClr>
              <a:buFont typeface="Arial" panose="020B0604020202020204" pitchFamily="34" charset="0"/>
              <a:buChar char="•"/>
            </a:pPr>
            <a:r>
              <a:rPr lang="en-GB" altLang="fr-FR" sz="900" b="1" dirty="0">
                <a:solidFill>
                  <a:schemeClr val="tx2"/>
                </a:solidFill>
                <a:latin typeface="Arial" panose="020B0604020202020204" pitchFamily="34" charset="0"/>
                <a:cs typeface="Arial" panose="020B0604020202020204" pitchFamily="34" charset="0"/>
              </a:rPr>
              <a:t>“Instant-insurance” / Individualized contracts that reflect actual </a:t>
            </a:r>
            <a:r>
              <a:rPr lang="en-GB" altLang="fr-FR" sz="900" b="1" dirty="0" smtClean="0">
                <a:solidFill>
                  <a:schemeClr val="tx2"/>
                </a:solidFill>
                <a:latin typeface="Arial" panose="020B0604020202020204" pitchFamily="34" charset="0"/>
                <a:cs typeface="Arial" panose="020B0604020202020204" pitchFamily="34" charset="0"/>
              </a:rPr>
              <a:t>risk</a:t>
            </a:r>
          </a:p>
          <a:p>
            <a:pPr marL="87313" indent="-87313" fontAlgn="base">
              <a:spcBef>
                <a:spcPts val="300"/>
              </a:spcBef>
              <a:spcAft>
                <a:spcPts val="300"/>
              </a:spcAft>
              <a:buClr>
                <a:schemeClr val="bg1">
                  <a:lumMod val="50000"/>
                </a:schemeClr>
              </a:buClr>
              <a:buFont typeface="Arial" panose="020B0604020202020204" pitchFamily="34" charset="0"/>
              <a:buChar char="•"/>
            </a:pPr>
            <a:r>
              <a:rPr lang="en-GB" altLang="fr-FR" sz="900" b="1" dirty="0" smtClean="0">
                <a:solidFill>
                  <a:schemeClr val="tx2"/>
                </a:solidFill>
                <a:latin typeface="Arial" panose="020B0604020202020204" pitchFamily="34" charset="0"/>
                <a:cs typeface="Arial" panose="020B0604020202020204" pitchFamily="34" charset="0"/>
              </a:rPr>
              <a:t>Claims handling optimization</a:t>
            </a:r>
          </a:p>
          <a:p>
            <a:pPr marL="87313" indent="-87313" fontAlgn="base">
              <a:spcBef>
                <a:spcPts val="300"/>
              </a:spcBef>
              <a:spcAft>
                <a:spcPts val="300"/>
              </a:spcAft>
              <a:buClr>
                <a:schemeClr val="bg1">
                  <a:lumMod val="50000"/>
                </a:schemeClr>
              </a:buClr>
              <a:buFont typeface="Arial" panose="020B0604020202020204" pitchFamily="34" charset="0"/>
              <a:buChar char="•"/>
            </a:pPr>
            <a:r>
              <a:rPr lang="en-GB" altLang="fr-FR" sz="900" b="1" dirty="0" smtClean="0">
                <a:solidFill>
                  <a:schemeClr val="tx2"/>
                </a:solidFill>
                <a:latin typeface="Arial" panose="020B0604020202020204" pitchFamily="34" charset="0"/>
                <a:cs typeface="Arial" panose="020B0604020202020204" pitchFamily="34" charset="0"/>
              </a:rPr>
              <a:t>Intra/inter-group cessions</a:t>
            </a:r>
          </a:p>
          <a:p>
            <a:pPr marL="87313" indent="-87313" fontAlgn="base">
              <a:spcBef>
                <a:spcPts val="300"/>
              </a:spcBef>
              <a:spcAft>
                <a:spcPts val="300"/>
              </a:spcAft>
              <a:buClr>
                <a:schemeClr val="bg1">
                  <a:lumMod val="50000"/>
                </a:schemeClr>
              </a:buClr>
              <a:buFont typeface="Arial" panose="020B0604020202020204" pitchFamily="34" charset="0"/>
              <a:buChar char="•"/>
            </a:pPr>
            <a:r>
              <a:rPr lang="en-GB" altLang="fr-FR" sz="900" b="1" dirty="0" smtClean="0">
                <a:solidFill>
                  <a:schemeClr val="tx2"/>
                </a:solidFill>
                <a:latin typeface="Arial" panose="020B0604020202020204" pitchFamily="34" charset="0"/>
                <a:cs typeface="Arial" panose="020B0604020202020204" pitchFamily="34" charset="0"/>
              </a:rPr>
              <a:t>Net settlement</a:t>
            </a:r>
          </a:p>
          <a:p>
            <a:pPr marL="87313" indent="-87313" fontAlgn="base">
              <a:spcBef>
                <a:spcPts val="300"/>
              </a:spcBef>
              <a:spcAft>
                <a:spcPts val="300"/>
              </a:spcAft>
              <a:buClr>
                <a:schemeClr val="bg1">
                  <a:lumMod val="50000"/>
                </a:schemeClr>
              </a:buClr>
              <a:buFont typeface="Arial" panose="020B0604020202020204" pitchFamily="34" charset="0"/>
              <a:buChar char="•"/>
            </a:pPr>
            <a:r>
              <a:rPr lang="en-GB" altLang="fr-FR" sz="900" b="1" dirty="0" smtClean="0">
                <a:solidFill>
                  <a:schemeClr val="tx2"/>
                </a:solidFill>
                <a:latin typeface="Arial" panose="020B0604020202020204" pitchFamily="34" charset="0"/>
                <a:cs typeface="Arial" panose="020B0604020202020204" pitchFamily="34" charset="0"/>
              </a:rPr>
              <a:t>Fraud detection</a:t>
            </a:r>
          </a:p>
          <a:p>
            <a:pPr marL="87313" indent="-87313" fontAlgn="base">
              <a:spcBef>
                <a:spcPts val="300"/>
              </a:spcBef>
              <a:spcAft>
                <a:spcPts val="300"/>
              </a:spcAft>
              <a:buClr>
                <a:schemeClr val="bg1">
                  <a:lumMod val="50000"/>
                </a:schemeClr>
              </a:buClr>
              <a:buFont typeface="Arial" panose="020B0604020202020204" pitchFamily="34" charset="0"/>
              <a:buChar char="•"/>
            </a:pPr>
            <a:r>
              <a:rPr lang="en-GB" altLang="fr-FR" sz="900" b="1" dirty="0" smtClean="0">
                <a:solidFill>
                  <a:schemeClr val="tx2"/>
                </a:solidFill>
                <a:latin typeface="Arial" panose="020B0604020202020204" pitchFamily="34" charset="0"/>
                <a:cs typeface="Arial" panose="020B0604020202020204" pitchFamily="34" charset="0"/>
              </a:rPr>
              <a:t>Auditability improvement</a:t>
            </a:r>
          </a:p>
          <a:p>
            <a:pPr marL="87313" indent="-87313" fontAlgn="base">
              <a:spcBef>
                <a:spcPts val="300"/>
              </a:spcBef>
              <a:spcAft>
                <a:spcPts val="300"/>
              </a:spcAft>
              <a:buClr>
                <a:schemeClr val="bg1">
                  <a:lumMod val="50000"/>
                </a:schemeClr>
              </a:buClr>
              <a:buFont typeface="Arial" panose="020B0604020202020204" pitchFamily="34" charset="0"/>
              <a:buChar char="•"/>
            </a:pPr>
            <a:r>
              <a:rPr lang="en-GB" altLang="fr-FR" sz="900" b="1" dirty="0" smtClean="0">
                <a:solidFill>
                  <a:schemeClr val="tx2"/>
                </a:solidFill>
                <a:latin typeface="Arial" panose="020B0604020202020204" pitchFamily="34" charset="0"/>
                <a:cs typeface="Arial" panose="020B0604020202020204" pitchFamily="34" charset="0"/>
              </a:rPr>
              <a:t>Operating costs reduction</a:t>
            </a:r>
            <a:endParaRPr lang="en-GB" altLang="fr-FR" sz="900" b="1" dirty="0">
              <a:solidFill>
                <a:schemeClr val="tx2"/>
              </a:solidFill>
              <a:latin typeface="Arial" panose="020B0604020202020204" pitchFamily="34" charset="0"/>
              <a:cs typeface="Arial" panose="020B0604020202020204" pitchFamily="34" charset="0"/>
            </a:endParaRPr>
          </a:p>
          <a:p>
            <a:pPr marL="87313" indent="-87313" fontAlgn="base">
              <a:spcBef>
                <a:spcPts val="300"/>
              </a:spcBef>
              <a:spcAft>
                <a:spcPts val="300"/>
              </a:spcAft>
              <a:buClr>
                <a:schemeClr val="bg1">
                  <a:lumMod val="50000"/>
                </a:schemeClr>
              </a:buClr>
              <a:buFont typeface="Arial" panose="020B0604020202020204" pitchFamily="34" charset="0"/>
              <a:buChar char="•"/>
            </a:pPr>
            <a:r>
              <a:rPr lang="en-GB" altLang="fr-FR" sz="900" b="1" dirty="0" smtClean="0">
                <a:solidFill>
                  <a:schemeClr val="tx2"/>
                </a:solidFill>
                <a:latin typeface="Arial" panose="020B0604020202020204" pitchFamily="34" charset="0"/>
                <a:cs typeface="Arial" panose="020B0604020202020204" pitchFamily="34" charset="0"/>
              </a:rPr>
              <a:t>…</a:t>
            </a:r>
            <a:endParaRPr lang="en-GB" altLang="fr-FR" sz="9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155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606" y="3047767"/>
            <a:ext cx="8567865" cy="16842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grpSp>
        <p:nvGrpSpPr>
          <p:cNvPr id="202" name="Groupe 201"/>
          <p:cNvGrpSpPr/>
          <p:nvPr/>
        </p:nvGrpSpPr>
        <p:grpSpPr>
          <a:xfrm>
            <a:off x="7812360" y="1535617"/>
            <a:ext cx="491847" cy="543546"/>
            <a:chOff x="7562352" y="2469459"/>
            <a:chExt cx="595135" cy="657691"/>
          </a:xfrm>
        </p:grpSpPr>
        <p:grpSp>
          <p:nvGrpSpPr>
            <p:cNvPr id="203" name="Groupe 202"/>
            <p:cNvGrpSpPr/>
            <p:nvPr/>
          </p:nvGrpSpPr>
          <p:grpSpPr>
            <a:xfrm>
              <a:off x="7562352" y="2469459"/>
              <a:ext cx="595135" cy="657691"/>
              <a:chOff x="1351532" y="2488621"/>
              <a:chExt cx="958470" cy="1059219"/>
            </a:xfrm>
          </p:grpSpPr>
          <p:cxnSp>
            <p:nvCxnSpPr>
              <p:cNvPr id="207" name="Connecteur droit avec flèche 206"/>
              <p:cNvCxnSpPr/>
              <p:nvPr/>
            </p:nvCxnSpPr>
            <p:spPr>
              <a:xfrm flipH="1">
                <a:off x="1584938" y="2701923"/>
                <a:ext cx="402664" cy="193843"/>
              </a:xfrm>
              <a:prstGeom prst="straightConnector1">
                <a:avLst/>
              </a:prstGeom>
              <a:ln>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8" name="Freeform 17"/>
              <p:cNvSpPr>
                <a:spLocks noChangeAspect="1"/>
              </p:cNvSpPr>
              <p:nvPr/>
            </p:nvSpPr>
            <p:spPr bwMode="auto">
              <a:xfrm>
                <a:off x="1351532" y="2854695"/>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dirty="0">
                  <a:solidFill>
                    <a:schemeClr val="tx2"/>
                  </a:solidFill>
                </a:endParaRPr>
              </a:p>
            </p:txBody>
          </p:sp>
          <p:sp>
            <p:nvSpPr>
              <p:cNvPr id="209" name="Freeform 17"/>
              <p:cNvSpPr>
                <a:spLocks noChangeAspect="1"/>
              </p:cNvSpPr>
              <p:nvPr/>
            </p:nvSpPr>
            <p:spPr bwMode="auto">
              <a:xfrm>
                <a:off x="2084243" y="2488621"/>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210" name="ZoneTexte 209"/>
              <p:cNvSpPr txBox="1"/>
              <p:nvPr/>
            </p:nvSpPr>
            <p:spPr>
              <a:xfrm>
                <a:off x="1696385" y="2953027"/>
                <a:ext cx="376414" cy="594813"/>
              </a:xfrm>
              <a:prstGeom prst="rect">
                <a:avLst/>
              </a:prstGeom>
              <a:solidFill>
                <a:schemeClr val="bg1"/>
              </a:solidFill>
            </p:spPr>
            <p:txBody>
              <a:bodyPr wrap="square" rtlCol="0">
                <a:spAutoFit/>
              </a:bodyPr>
              <a:lstStyle/>
              <a:p>
                <a:endParaRPr lang="fr-FR" dirty="0">
                  <a:solidFill>
                    <a:schemeClr val="tx2"/>
                  </a:solidFill>
                </a:endParaRPr>
              </a:p>
            </p:txBody>
          </p:sp>
        </p:grpSp>
        <p:grpSp>
          <p:nvGrpSpPr>
            <p:cNvPr id="204" name="Groupe 203"/>
            <p:cNvGrpSpPr/>
            <p:nvPr/>
          </p:nvGrpSpPr>
          <p:grpSpPr>
            <a:xfrm>
              <a:off x="7824459" y="2754913"/>
              <a:ext cx="254713" cy="235623"/>
              <a:chOff x="6409487" y="2232034"/>
              <a:chExt cx="988506" cy="1024263"/>
            </a:xfrm>
          </p:grpSpPr>
          <p:sp>
            <p:nvSpPr>
              <p:cNvPr id="205" name="Freeform 20"/>
              <p:cNvSpPr>
                <a:spLocks noChangeAspect="1" noEditPoints="1"/>
              </p:cNvSpPr>
              <p:nvPr/>
            </p:nvSpPr>
            <p:spPr bwMode="auto">
              <a:xfrm>
                <a:off x="6409487" y="2232034"/>
                <a:ext cx="988506" cy="1024263"/>
              </a:xfrm>
              <a:custGeom>
                <a:avLst/>
                <a:gdLst>
                  <a:gd name="T0" fmla="*/ 27 w 235"/>
                  <a:gd name="T1" fmla="*/ 189 h 243"/>
                  <a:gd name="T2" fmla="*/ 27 w 235"/>
                  <a:gd name="T3" fmla="*/ 208 h 243"/>
                  <a:gd name="T4" fmla="*/ 207 w 235"/>
                  <a:gd name="T5" fmla="*/ 171 h 243"/>
                  <a:gd name="T6" fmla="*/ 144 w 235"/>
                  <a:gd name="T7" fmla="*/ 68 h 243"/>
                  <a:gd name="T8" fmla="*/ 121 w 235"/>
                  <a:gd name="T9" fmla="*/ 66 h 243"/>
                  <a:gd name="T10" fmla="*/ 144 w 235"/>
                  <a:gd name="T11" fmla="*/ 68 h 243"/>
                  <a:gd name="T12" fmla="*/ 99 w 235"/>
                  <a:gd name="T13" fmla="*/ 59 h 243"/>
                  <a:gd name="T14" fmla="*/ 76 w 235"/>
                  <a:gd name="T15" fmla="*/ 57 h 243"/>
                  <a:gd name="T16" fmla="*/ 40 w 235"/>
                  <a:gd name="T17" fmla="*/ 160 h 243"/>
                  <a:gd name="T18" fmla="*/ 19 w 235"/>
                  <a:gd name="T19" fmla="*/ 132 h 243"/>
                  <a:gd name="T20" fmla="*/ 160 w 235"/>
                  <a:gd name="T21" fmla="*/ 198 h 243"/>
                  <a:gd name="T22" fmla="*/ 174 w 235"/>
                  <a:gd name="T23" fmla="*/ 179 h 243"/>
                  <a:gd name="T24" fmla="*/ 18 w 235"/>
                  <a:gd name="T25" fmla="*/ 120 h 243"/>
                  <a:gd name="T26" fmla="*/ 198 w 235"/>
                  <a:gd name="T27" fmla="*/ 98 h 243"/>
                  <a:gd name="T28" fmla="*/ 34 w 235"/>
                  <a:gd name="T29" fmla="*/ 142 h 243"/>
                  <a:gd name="T30" fmla="*/ 174 w 235"/>
                  <a:gd name="T31" fmla="*/ 169 h 243"/>
                  <a:gd name="T32" fmla="*/ 204 w 235"/>
                  <a:gd name="T33" fmla="*/ 90 h 243"/>
                  <a:gd name="T34" fmla="*/ 160 w 235"/>
                  <a:gd name="T35" fmla="*/ 121 h 243"/>
                  <a:gd name="T36" fmla="*/ 14 w 235"/>
                  <a:gd name="T37" fmla="*/ 68 h 243"/>
                  <a:gd name="T38" fmla="*/ 160 w 235"/>
                  <a:gd name="T39" fmla="*/ 110 h 243"/>
                  <a:gd name="T40" fmla="*/ 61 w 235"/>
                  <a:gd name="T41" fmla="*/ 16 h 243"/>
                  <a:gd name="T42" fmla="*/ 18 w 235"/>
                  <a:gd name="T43" fmla="*/ 120 h 243"/>
                  <a:gd name="T44" fmla="*/ 69 w 235"/>
                  <a:gd name="T45" fmla="*/ 31 h 243"/>
                  <a:gd name="T46" fmla="*/ 89 w 235"/>
                  <a:gd name="T47" fmla="*/ 35 h 243"/>
                  <a:gd name="T48" fmla="*/ 129 w 235"/>
                  <a:gd name="T49" fmla="*/ 38 h 243"/>
                  <a:gd name="T50" fmla="*/ 115 w 235"/>
                  <a:gd name="T51" fmla="*/ 44 h 243"/>
                  <a:gd name="T52" fmla="*/ 97 w 235"/>
                  <a:gd name="T53" fmla="*/ 43 h 243"/>
                  <a:gd name="T54" fmla="*/ 138 w 235"/>
                  <a:gd name="T55" fmla="*/ 55 h 243"/>
                  <a:gd name="T56" fmla="*/ 160 w 235"/>
                  <a:gd name="T57" fmla="*/ 76 h 243"/>
                  <a:gd name="T58" fmla="*/ 152 w 235"/>
                  <a:gd name="T59" fmla="*/ 95 h 243"/>
                  <a:gd name="T60" fmla="*/ 132 w 235"/>
                  <a:gd name="T61" fmla="*/ 91 h 243"/>
                  <a:gd name="T62" fmla="*/ 108 w 235"/>
                  <a:gd name="T63" fmla="*/ 95 h 243"/>
                  <a:gd name="T64" fmla="*/ 88 w 235"/>
                  <a:gd name="T65" fmla="*/ 88 h 243"/>
                  <a:gd name="T66" fmla="*/ 122 w 235"/>
                  <a:gd name="T67" fmla="*/ 84 h 243"/>
                  <a:gd name="T68" fmla="*/ 107 w 235"/>
                  <a:gd name="T69" fmla="*/ 67 h 243"/>
                  <a:gd name="T70" fmla="*/ 61 w 235"/>
                  <a:gd name="T71" fmla="*/ 6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5" h="243">
                    <a:moveTo>
                      <a:pt x="160" y="209"/>
                    </a:moveTo>
                    <a:cubicBezTo>
                      <a:pt x="114" y="224"/>
                      <a:pt x="54" y="215"/>
                      <a:pt x="27" y="189"/>
                    </a:cubicBezTo>
                    <a:cubicBezTo>
                      <a:pt x="21" y="183"/>
                      <a:pt x="17" y="177"/>
                      <a:pt x="15" y="171"/>
                    </a:cubicBezTo>
                    <a:cubicBezTo>
                      <a:pt x="11" y="183"/>
                      <a:pt x="15" y="196"/>
                      <a:pt x="27" y="208"/>
                    </a:cubicBezTo>
                    <a:cubicBezTo>
                      <a:pt x="54" y="234"/>
                      <a:pt x="114" y="243"/>
                      <a:pt x="160" y="227"/>
                    </a:cubicBezTo>
                    <a:cubicBezTo>
                      <a:pt x="196" y="215"/>
                      <a:pt x="213" y="193"/>
                      <a:pt x="207" y="171"/>
                    </a:cubicBezTo>
                    <a:cubicBezTo>
                      <a:pt x="202" y="186"/>
                      <a:pt x="186" y="200"/>
                      <a:pt x="160" y="209"/>
                    </a:cubicBezTo>
                    <a:close/>
                    <a:moveTo>
                      <a:pt x="144" y="68"/>
                    </a:moveTo>
                    <a:cubicBezTo>
                      <a:pt x="142" y="66"/>
                      <a:pt x="138" y="65"/>
                      <a:pt x="134" y="65"/>
                    </a:cubicBezTo>
                    <a:cubicBezTo>
                      <a:pt x="132" y="65"/>
                      <a:pt x="128" y="65"/>
                      <a:pt x="121" y="66"/>
                    </a:cubicBezTo>
                    <a:cubicBezTo>
                      <a:pt x="136" y="79"/>
                      <a:pt x="136" y="79"/>
                      <a:pt x="136" y="79"/>
                    </a:cubicBezTo>
                    <a:cubicBezTo>
                      <a:pt x="145" y="76"/>
                      <a:pt x="148" y="72"/>
                      <a:pt x="144" y="68"/>
                    </a:cubicBezTo>
                    <a:close/>
                    <a:moveTo>
                      <a:pt x="86" y="60"/>
                    </a:moveTo>
                    <a:cubicBezTo>
                      <a:pt x="87" y="60"/>
                      <a:pt x="91" y="60"/>
                      <a:pt x="99" y="59"/>
                    </a:cubicBezTo>
                    <a:cubicBezTo>
                      <a:pt x="85" y="47"/>
                      <a:pt x="85" y="47"/>
                      <a:pt x="85" y="47"/>
                    </a:cubicBezTo>
                    <a:cubicBezTo>
                      <a:pt x="75" y="50"/>
                      <a:pt x="72" y="53"/>
                      <a:pt x="76" y="57"/>
                    </a:cubicBezTo>
                    <a:cubicBezTo>
                      <a:pt x="78" y="59"/>
                      <a:pt x="82" y="60"/>
                      <a:pt x="86" y="60"/>
                    </a:cubicBezTo>
                    <a:close/>
                    <a:moveTo>
                      <a:pt x="40" y="160"/>
                    </a:moveTo>
                    <a:cubicBezTo>
                      <a:pt x="33" y="153"/>
                      <a:pt x="29" y="146"/>
                      <a:pt x="27" y="138"/>
                    </a:cubicBezTo>
                    <a:cubicBezTo>
                      <a:pt x="24" y="136"/>
                      <a:pt x="21" y="134"/>
                      <a:pt x="19" y="132"/>
                    </a:cubicBezTo>
                    <a:cubicBezTo>
                      <a:pt x="9" y="147"/>
                      <a:pt x="11" y="164"/>
                      <a:pt x="27" y="179"/>
                    </a:cubicBezTo>
                    <a:cubicBezTo>
                      <a:pt x="54" y="205"/>
                      <a:pt x="114" y="213"/>
                      <a:pt x="160" y="198"/>
                    </a:cubicBezTo>
                    <a:cubicBezTo>
                      <a:pt x="185" y="190"/>
                      <a:pt x="201" y="176"/>
                      <a:pt x="206" y="162"/>
                    </a:cubicBezTo>
                    <a:cubicBezTo>
                      <a:pt x="198" y="169"/>
                      <a:pt x="187" y="175"/>
                      <a:pt x="174" y="179"/>
                    </a:cubicBezTo>
                    <a:cubicBezTo>
                      <a:pt x="128" y="195"/>
                      <a:pt x="68" y="186"/>
                      <a:pt x="40" y="160"/>
                    </a:cubicBezTo>
                    <a:close/>
                    <a:moveTo>
                      <a:pt x="18" y="120"/>
                    </a:moveTo>
                    <a:cubicBezTo>
                      <a:pt x="45" y="146"/>
                      <a:pt x="105" y="155"/>
                      <a:pt x="151" y="140"/>
                    </a:cubicBezTo>
                    <a:cubicBezTo>
                      <a:pt x="179" y="130"/>
                      <a:pt x="195" y="115"/>
                      <a:pt x="198" y="98"/>
                    </a:cubicBezTo>
                    <a:cubicBezTo>
                      <a:pt x="202" y="118"/>
                      <a:pt x="185" y="139"/>
                      <a:pt x="151" y="150"/>
                    </a:cubicBezTo>
                    <a:cubicBezTo>
                      <a:pt x="113" y="163"/>
                      <a:pt x="65" y="159"/>
                      <a:pt x="34" y="142"/>
                    </a:cubicBezTo>
                    <a:cubicBezTo>
                      <a:pt x="36" y="145"/>
                      <a:pt x="38" y="147"/>
                      <a:pt x="40" y="150"/>
                    </a:cubicBezTo>
                    <a:cubicBezTo>
                      <a:pt x="68" y="176"/>
                      <a:pt x="128" y="184"/>
                      <a:pt x="174" y="169"/>
                    </a:cubicBezTo>
                    <a:cubicBezTo>
                      <a:pt x="220" y="153"/>
                      <a:pt x="235" y="120"/>
                      <a:pt x="208" y="94"/>
                    </a:cubicBezTo>
                    <a:cubicBezTo>
                      <a:pt x="206" y="93"/>
                      <a:pt x="205" y="91"/>
                      <a:pt x="204" y="90"/>
                    </a:cubicBezTo>
                    <a:cubicBezTo>
                      <a:pt x="202" y="93"/>
                      <a:pt x="200" y="95"/>
                      <a:pt x="198" y="98"/>
                    </a:cubicBezTo>
                    <a:cubicBezTo>
                      <a:pt x="190" y="107"/>
                      <a:pt x="177" y="115"/>
                      <a:pt x="160" y="121"/>
                    </a:cubicBezTo>
                    <a:cubicBezTo>
                      <a:pt x="114" y="136"/>
                      <a:pt x="54" y="128"/>
                      <a:pt x="27" y="102"/>
                    </a:cubicBezTo>
                    <a:cubicBezTo>
                      <a:pt x="16" y="91"/>
                      <a:pt x="12" y="79"/>
                      <a:pt x="14" y="68"/>
                    </a:cubicBezTo>
                    <a:cubicBezTo>
                      <a:pt x="15" y="76"/>
                      <a:pt x="19" y="84"/>
                      <a:pt x="27" y="91"/>
                    </a:cubicBezTo>
                    <a:cubicBezTo>
                      <a:pt x="54" y="117"/>
                      <a:pt x="114" y="126"/>
                      <a:pt x="160" y="110"/>
                    </a:cubicBezTo>
                    <a:cubicBezTo>
                      <a:pt x="207" y="95"/>
                      <a:pt x="222" y="61"/>
                      <a:pt x="194" y="35"/>
                    </a:cubicBezTo>
                    <a:cubicBezTo>
                      <a:pt x="167" y="9"/>
                      <a:pt x="107" y="0"/>
                      <a:pt x="61" y="16"/>
                    </a:cubicBezTo>
                    <a:cubicBezTo>
                      <a:pt x="27" y="27"/>
                      <a:pt x="10" y="48"/>
                      <a:pt x="14" y="68"/>
                    </a:cubicBezTo>
                    <a:cubicBezTo>
                      <a:pt x="0" y="84"/>
                      <a:pt x="0" y="104"/>
                      <a:pt x="18" y="120"/>
                    </a:cubicBezTo>
                    <a:close/>
                    <a:moveTo>
                      <a:pt x="77" y="39"/>
                    </a:moveTo>
                    <a:cubicBezTo>
                      <a:pt x="69" y="31"/>
                      <a:pt x="69" y="31"/>
                      <a:pt x="69" y="31"/>
                    </a:cubicBezTo>
                    <a:cubicBezTo>
                      <a:pt x="81" y="27"/>
                      <a:pt x="81" y="27"/>
                      <a:pt x="81" y="27"/>
                    </a:cubicBezTo>
                    <a:cubicBezTo>
                      <a:pt x="89" y="35"/>
                      <a:pt x="89" y="35"/>
                      <a:pt x="89" y="35"/>
                    </a:cubicBezTo>
                    <a:cubicBezTo>
                      <a:pt x="96" y="33"/>
                      <a:pt x="103" y="32"/>
                      <a:pt x="110" y="32"/>
                    </a:cubicBezTo>
                    <a:cubicBezTo>
                      <a:pt x="119" y="32"/>
                      <a:pt x="125" y="34"/>
                      <a:pt x="129" y="38"/>
                    </a:cubicBezTo>
                    <a:cubicBezTo>
                      <a:pt x="130" y="39"/>
                      <a:pt x="130" y="39"/>
                      <a:pt x="130" y="39"/>
                    </a:cubicBezTo>
                    <a:cubicBezTo>
                      <a:pt x="115" y="44"/>
                      <a:pt x="115" y="44"/>
                      <a:pt x="115" y="44"/>
                    </a:cubicBezTo>
                    <a:cubicBezTo>
                      <a:pt x="113" y="42"/>
                      <a:pt x="110" y="41"/>
                      <a:pt x="107" y="40"/>
                    </a:cubicBezTo>
                    <a:cubicBezTo>
                      <a:pt x="105" y="40"/>
                      <a:pt x="101" y="41"/>
                      <a:pt x="97" y="43"/>
                    </a:cubicBezTo>
                    <a:cubicBezTo>
                      <a:pt x="112" y="57"/>
                      <a:pt x="112" y="57"/>
                      <a:pt x="112" y="57"/>
                    </a:cubicBezTo>
                    <a:cubicBezTo>
                      <a:pt x="124" y="56"/>
                      <a:pt x="132" y="55"/>
                      <a:pt x="138" y="55"/>
                    </a:cubicBezTo>
                    <a:cubicBezTo>
                      <a:pt x="147" y="56"/>
                      <a:pt x="154" y="58"/>
                      <a:pt x="159" y="62"/>
                    </a:cubicBezTo>
                    <a:cubicBezTo>
                      <a:pt x="163" y="67"/>
                      <a:pt x="164" y="71"/>
                      <a:pt x="160" y="76"/>
                    </a:cubicBezTo>
                    <a:cubicBezTo>
                      <a:pt x="157" y="81"/>
                      <a:pt x="152" y="84"/>
                      <a:pt x="144" y="87"/>
                    </a:cubicBezTo>
                    <a:cubicBezTo>
                      <a:pt x="152" y="95"/>
                      <a:pt x="152" y="95"/>
                      <a:pt x="152" y="95"/>
                    </a:cubicBezTo>
                    <a:cubicBezTo>
                      <a:pt x="140" y="99"/>
                      <a:pt x="140" y="99"/>
                      <a:pt x="140" y="99"/>
                    </a:cubicBezTo>
                    <a:cubicBezTo>
                      <a:pt x="132" y="91"/>
                      <a:pt x="132" y="91"/>
                      <a:pt x="132" y="91"/>
                    </a:cubicBezTo>
                    <a:cubicBezTo>
                      <a:pt x="130" y="92"/>
                      <a:pt x="130" y="92"/>
                      <a:pt x="130" y="92"/>
                    </a:cubicBezTo>
                    <a:cubicBezTo>
                      <a:pt x="123" y="94"/>
                      <a:pt x="116" y="95"/>
                      <a:pt x="108" y="95"/>
                    </a:cubicBezTo>
                    <a:cubicBezTo>
                      <a:pt x="99" y="95"/>
                      <a:pt x="93" y="93"/>
                      <a:pt x="89" y="89"/>
                    </a:cubicBezTo>
                    <a:cubicBezTo>
                      <a:pt x="88" y="88"/>
                      <a:pt x="88" y="88"/>
                      <a:pt x="88" y="88"/>
                    </a:cubicBezTo>
                    <a:cubicBezTo>
                      <a:pt x="103" y="83"/>
                      <a:pt x="103" y="83"/>
                      <a:pt x="103" y="83"/>
                    </a:cubicBezTo>
                    <a:cubicBezTo>
                      <a:pt x="107" y="87"/>
                      <a:pt x="113" y="87"/>
                      <a:pt x="122" y="84"/>
                    </a:cubicBezTo>
                    <a:cubicBezTo>
                      <a:pt x="124" y="83"/>
                      <a:pt x="124" y="83"/>
                      <a:pt x="124" y="83"/>
                    </a:cubicBezTo>
                    <a:cubicBezTo>
                      <a:pt x="107" y="67"/>
                      <a:pt x="107" y="67"/>
                      <a:pt x="107" y="67"/>
                    </a:cubicBezTo>
                    <a:cubicBezTo>
                      <a:pt x="96" y="69"/>
                      <a:pt x="88" y="69"/>
                      <a:pt x="82" y="69"/>
                    </a:cubicBezTo>
                    <a:cubicBezTo>
                      <a:pt x="72" y="69"/>
                      <a:pt x="65" y="66"/>
                      <a:pt x="61" y="62"/>
                    </a:cubicBezTo>
                    <a:cubicBezTo>
                      <a:pt x="52" y="54"/>
                      <a:pt x="58" y="46"/>
                      <a:pt x="77" y="3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206" name="Ellipse 205"/>
              <p:cNvSpPr/>
              <p:nvPr/>
            </p:nvSpPr>
            <p:spPr>
              <a:xfrm>
                <a:off x="6583459" y="2292741"/>
                <a:ext cx="652837" cy="4093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err="1"/>
              </a:p>
            </p:txBody>
          </p:sp>
        </p:grpSp>
      </p:grpSp>
      <p:grpSp>
        <p:nvGrpSpPr>
          <p:cNvPr id="184" name="Groupe 183"/>
          <p:cNvGrpSpPr/>
          <p:nvPr/>
        </p:nvGrpSpPr>
        <p:grpSpPr>
          <a:xfrm>
            <a:off x="2001953" y="1530474"/>
            <a:ext cx="491847" cy="543546"/>
            <a:chOff x="1351532" y="2488621"/>
            <a:chExt cx="958470" cy="1059219"/>
          </a:xfrm>
        </p:grpSpPr>
        <p:cxnSp>
          <p:nvCxnSpPr>
            <p:cNvPr id="185" name="Connecteur droit avec flèche 184"/>
            <p:cNvCxnSpPr/>
            <p:nvPr/>
          </p:nvCxnSpPr>
          <p:spPr>
            <a:xfrm flipH="1">
              <a:off x="1584938" y="2701923"/>
              <a:ext cx="402664" cy="193843"/>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6" name="Freeform 17"/>
            <p:cNvSpPr>
              <a:spLocks noChangeAspect="1"/>
            </p:cNvSpPr>
            <p:nvPr/>
          </p:nvSpPr>
          <p:spPr bwMode="auto">
            <a:xfrm>
              <a:off x="1351532" y="2854695"/>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dirty="0">
                <a:solidFill>
                  <a:schemeClr val="tx2"/>
                </a:solidFill>
              </a:endParaRPr>
            </a:p>
          </p:txBody>
        </p:sp>
        <p:sp>
          <p:nvSpPr>
            <p:cNvPr id="187" name="Freeform 17"/>
            <p:cNvSpPr>
              <a:spLocks noChangeAspect="1"/>
            </p:cNvSpPr>
            <p:nvPr/>
          </p:nvSpPr>
          <p:spPr bwMode="auto">
            <a:xfrm>
              <a:off x="2084243" y="2488621"/>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188" name="ZoneTexte 187"/>
            <p:cNvSpPr txBox="1"/>
            <p:nvPr/>
          </p:nvSpPr>
          <p:spPr>
            <a:xfrm>
              <a:off x="1696385" y="2953027"/>
              <a:ext cx="376414" cy="594813"/>
            </a:xfrm>
            <a:prstGeom prst="rect">
              <a:avLst/>
            </a:prstGeom>
            <a:solidFill>
              <a:schemeClr val="bg1"/>
            </a:solidFill>
          </p:spPr>
          <p:txBody>
            <a:bodyPr wrap="square" rtlCol="0">
              <a:spAutoFit/>
            </a:bodyPr>
            <a:lstStyle/>
            <a:p>
              <a:endParaRPr lang="fr-FR" dirty="0">
                <a:solidFill>
                  <a:schemeClr val="tx2"/>
                </a:solidFill>
              </a:endParaRPr>
            </a:p>
          </p:txBody>
        </p:sp>
        <p:sp>
          <p:nvSpPr>
            <p:cNvPr id="189" name="Freeform 41"/>
            <p:cNvSpPr>
              <a:spLocks noChangeAspect="1" noEditPoints="1"/>
            </p:cNvSpPr>
            <p:nvPr/>
          </p:nvSpPr>
          <p:spPr bwMode="auto">
            <a:xfrm>
              <a:off x="1741338" y="2874408"/>
              <a:ext cx="330476" cy="414464"/>
            </a:xfrm>
            <a:custGeom>
              <a:avLst/>
              <a:gdLst>
                <a:gd name="T0" fmla="*/ 32 w 181"/>
                <a:gd name="T1" fmla="*/ 181 h 227"/>
                <a:gd name="T2" fmla="*/ 32 w 181"/>
                <a:gd name="T3" fmla="*/ 191 h 227"/>
                <a:gd name="T4" fmla="*/ 132 w 181"/>
                <a:gd name="T5" fmla="*/ 186 h 227"/>
                <a:gd name="T6" fmla="*/ 32 w 181"/>
                <a:gd name="T7" fmla="*/ 63 h 227"/>
                <a:gd name="T8" fmla="*/ 86 w 181"/>
                <a:gd name="T9" fmla="*/ 58 h 227"/>
                <a:gd name="T10" fmla="*/ 32 w 181"/>
                <a:gd name="T11" fmla="*/ 52 h 227"/>
                <a:gd name="T12" fmla="*/ 32 w 181"/>
                <a:gd name="T13" fmla="*/ 63 h 227"/>
                <a:gd name="T14" fmla="*/ 81 w 181"/>
                <a:gd name="T15" fmla="*/ 88 h 227"/>
                <a:gd name="T16" fmla="*/ 81 w 181"/>
                <a:gd name="T17" fmla="*/ 78 h 227"/>
                <a:gd name="T18" fmla="*/ 27 w 181"/>
                <a:gd name="T19" fmla="*/ 83 h 227"/>
                <a:gd name="T20" fmla="*/ 127 w 181"/>
                <a:gd name="T21" fmla="*/ 155 h 227"/>
                <a:gd name="T22" fmla="*/ 27 w 181"/>
                <a:gd name="T23" fmla="*/ 160 h 227"/>
                <a:gd name="T24" fmla="*/ 127 w 181"/>
                <a:gd name="T25" fmla="*/ 165 h 227"/>
                <a:gd name="T26" fmla="*/ 127 w 181"/>
                <a:gd name="T27" fmla="*/ 155 h 227"/>
                <a:gd name="T28" fmla="*/ 122 w 181"/>
                <a:gd name="T29" fmla="*/ 0 h 227"/>
                <a:gd name="T30" fmla="*/ 43 w 181"/>
                <a:gd name="T31" fmla="*/ 0 h 227"/>
                <a:gd name="T32" fmla="*/ 33 w 181"/>
                <a:gd name="T33" fmla="*/ 10 h 227"/>
                <a:gd name="T34" fmla="*/ 111 w 181"/>
                <a:gd name="T35" fmla="*/ 11 h 227"/>
                <a:gd name="T36" fmla="*/ 170 w 181"/>
                <a:gd name="T37" fmla="*/ 195 h 227"/>
                <a:gd name="T38" fmla="*/ 181 w 181"/>
                <a:gd name="T39" fmla="*/ 185 h 227"/>
                <a:gd name="T40" fmla="*/ 180 w 181"/>
                <a:gd name="T41" fmla="*/ 59 h 227"/>
                <a:gd name="T42" fmla="*/ 103 w 181"/>
                <a:gd name="T43" fmla="*/ 18 h 227"/>
                <a:gd name="T44" fmla="*/ 0 w 181"/>
                <a:gd name="T45" fmla="*/ 42 h 227"/>
                <a:gd name="T46" fmla="*/ 25 w 181"/>
                <a:gd name="T47" fmla="*/ 227 h 227"/>
                <a:gd name="T48" fmla="*/ 163 w 181"/>
                <a:gd name="T49" fmla="*/ 203 h 227"/>
                <a:gd name="T50" fmla="*/ 162 w 181"/>
                <a:gd name="T51" fmla="*/ 77 h 227"/>
                <a:gd name="T52" fmla="*/ 155 w 181"/>
                <a:gd name="T53" fmla="*/ 203 h 227"/>
                <a:gd name="T54" fmla="*/ 25 w 181"/>
                <a:gd name="T55" fmla="*/ 219 h 227"/>
                <a:gd name="T56" fmla="*/ 8 w 181"/>
                <a:gd name="T57" fmla="*/ 42 h 227"/>
                <a:gd name="T58" fmla="*/ 96 w 181"/>
                <a:gd name="T59" fmla="*/ 26 h 227"/>
                <a:gd name="T60" fmla="*/ 122 w 181"/>
                <a:gd name="T61" fmla="*/ 84 h 227"/>
                <a:gd name="T62" fmla="*/ 155 w 181"/>
                <a:gd name="T63" fmla="*/ 203 h 227"/>
                <a:gd name="T64" fmla="*/ 32 w 181"/>
                <a:gd name="T65" fmla="*/ 129 h 227"/>
                <a:gd name="T66" fmla="*/ 32 w 181"/>
                <a:gd name="T67" fmla="*/ 140 h 227"/>
                <a:gd name="T68" fmla="*/ 132 w 181"/>
                <a:gd name="T69" fmla="*/ 134 h 227"/>
                <a:gd name="T70" fmla="*/ 27 w 181"/>
                <a:gd name="T71" fmla="*/ 109 h 227"/>
                <a:gd name="T72" fmla="*/ 127 w 181"/>
                <a:gd name="T73" fmla="*/ 114 h 227"/>
                <a:gd name="T74" fmla="*/ 127 w 181"/>
                <a:gd name="T75" fmla="*/ 104 h 227"/>
                <a:gd name="T76" fmla="*/ 27 w 181"/>
                <a:gd name="T77" fmla="*/ 10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 h="227">
                  <a:moveTo>
                    <a:pt x="127" y="181"/>
                  </a:moveTo>
                  <a:cubicBezTo>
                    <a:pt x="32" y="181"/>
                    <a:pt x="32" y="181"/>
                    <a:pt x="32" y="181"/>
                  </a:cubicBezTo>
                  <a:cubicBezTo>
                    <a:pt x="29" y="181"/>
                    <a:pt x="27" y="183"/>
                    <a:pt x="27" y="186"/>
                  </a:cubicBezTo>
                  <a:cubicBezTo>
                    <a:pt x="27" y="189"/>
                    <a:pt x="29" y="191"/>
                    <a:pt x="32" y="191"/>
                  </a:cubicBezTo>
                  <a:cubicBezTo>
                    <a:pt x="127" y="191"/>
                    <a:pt x="127" y="191"/>
                    <a:pt x="127" y="191"/>
                  </a:cubicBezTo>
                  <a:cubicBezTo>
                    <a:pt x="130" y="191"/>
                    <a:pt x="132" y="189"/>
                    <a:pt x="132" y="186"/>
                  </a:cubicBezTo>
                  <a:cubicBezTo>
                    <a:pt x="132" y="183"/>
                    <a:pt x="130" y="181"/>
                    <a:pt x="127" y="181"/>
                  </a:cubicBezTo>
                  <a:close/>
                  <a:moveTo>
                    <a:pt x="32" y="63"/>
                  </a:moveTo>
                  <a:cubicBezTo>
                    <a:pt x="81" y="63"/>
                    <a:pt x="81" y="63"/>
                    <a:pt x="81" y="63"/>
                  </a:cubicBezTo>
                  <a:cubicBezTo>
                    <a:pt x="84" y="63"/>
                    <a:pt x="86" y="60"/>
                    <a:pt x="86" y="58"/>
                  </a:cubicBezTo>
                  <a:cubicBezTo>
                    <a:pt x="86" y="55"/>
                    <a:pt x="84" y="52"/>
                    <a:pt x="81" y="52"/>
                  </a:cubicBezTo>
                  <a:cubicBezTo>
                    <a:pt x="32" y="52"/>
                    <a:pt x="32" y="52"/>
                    <a:pt x="32" y="52"/>
                  </a:cubicBezTo>
                  <a:cubicBezTo>
                    <a:pt x="29" y="52"/>
                    <a:pt x="27" y="55"/>
                    <a:pt x="27" y="58"/>
                  </a:cubicBezTo>
                  <a:cubicBezTo>
                    <a:pt x="27" y="60"/>
                    <a:pt x="29" y="63"/>
                    <a:pt x="32" y="63"/>
                  </a:cubicBezTo>
                  <a:close/>
                  <a:moveTo>
                    <a:pt x="32" y="88"/>
                  </a:moveTo>
                  <a:cubicBezTo>
                    <a:pt x="81" y="88"/>
                    <a:pt x="81" y="88"/>
                    <a:pt x="81" y="88"/>
                  </a:cubicBezTo>
                  <a:cubicBezTo>
                    <a:pt x="84" y="88"/>
                    <a:pt x="86" y="86"/>
                    <a:pt x="86" y="83"/>
                  </a:cubicBezTo>
                  <a:cubicBezTo>
                    <a:pt x="86" y="80"/>
                    <a:pt x="84" y="78"/>
                    <a:pt x="81" y="78"/>
                  </a:cubicBezTo>
                  <a:cubicBezTo>
                    <a:pt x="32" y="78"/>
                    <a:pt x="32" y="78"/>
                    <a:pt x="32" y="78"/>
                  </a:cubicBezTo>
                  <a:cubicBezTo>
                    <a:pt x="29" y="78"/>
                    <a:pt x="27" y="80"/>
                    <a:pt x="27" y="83"/>
                  </a:cubicBezTo>
                  <a:cubicBezTo>
                    <a:pt x="27" y="86"/>
                    <a:pt x="29" y="88"/>
                    <a:pt x="32" y="88"/>
                  </a:cubicBezTo>
                  <a:close/>
                  <a:moveTo>
                    <a:pt x="127" y="155"/>
                  </a:moveTo>
                  <a:cubicBezTo>
                    <a:pt x="32" y="155"/>
                    <a:pt x="32" y="155"/>
                    <a:pt x="32" y="155"/>
                  </a:cubicBezTo>
                  <a:cubicBezTo>
                    <a:pt x="29" y="155"/>
                    <a:pt x="27" y="157"/>
                    <a:pt x="27" y="160"/>
                  </a:cubicBezTo>
                  <a:cubicBezTo>
                    <a:pt x="27" y="163"/>
                    <a:pt x="29" y="165"/>
                    <a:pt x="32" y="165"/>
                  </a:cubicBezTo>
                  <a:cubicBezTo>
                    <a:pt x="127" y="165"/>
                    <a:pt x="127" y="165"/>
                    <a:pt x="127" y="165"/>
                  </a:cubicBezTo>
                  <a:cubicBezTo>
                    <a:pt x="130" y="165"/>
                    <a:pt x="132" y="163"/>
                    <a:pt x="132" y="160"/>
                  </a:cubicBezTo>
                  <a:cubicBezTo>
                    <a:pt x="132" y="157"/>
                    <a:pt x="130" y="155"/>
                    <a:pt x="127" y="155"/>
                  </a:cubicBezTo>
                  <a:close/>
                  <a:moveTo>
                    <a:pt x="180" y="59"/>
                  </a:moveTo>
                  <a:cubicBezTo>
                    <a:pt x="122" y="0"/>
                    <a:pt x="122" y="0"/>
                    <a:pt x="122" y="0"/>
                  </a:cubicBezTo>
                  <a:cubicBezTo>
                    <a:pt x="121" y="0"/>
                    <a:pt x="121" y="0"/>
                    <a:pt x="121" y="0"/>
                  </a:cubicBezTo>
                  <a:cubicBezTo>
                    <a:pt x="43" y="0"/>
                    <a:pt x="43" y="0"/>
                    <a:pt x="43" y="0"/>
                  </a:cubicBezTo>
                  <a:cubicBezTo>
                    <a:pt x="33" y="0"/>
                    <a:pt x="25" y="5"/>
                    <a:pt x="20" y="13"/>
                  </a:cubicBezTo>
                  <a:cubicBezTo>
                    <a:pt x="24" y="11"/>
                    <a:pt x="29" y="10"/>
                    <a:pt x="33" y="10"/>
                  </a:cubicBezTo>
                  <a:cubicBezTo>
                    <a:pt x="111" y="10"/>
                    <a:pt x="111" y="10"/>
                    <a:pt x="111" y="10"/>
                  </a:cubicBezTo>
                  <a:cubicBezTo>
                    <a:pt x="111" y="11"/>
                    <a:pt x="111" y="11"/>
                    <a:pt x="111" y="11"/>
                  </a:cubicBezTo>
                  <a:cubicBezTo>
                    <a:pt x="170" y="70"/>
                    <a:pt x="170" y="70"/>
                    <a:pt x="170" y="70"/>
                  </a:cubicBezTo>
                  <a:cubicBezTo>
                    <a:pt x="170" y="195"/>
                    <a:pt x="170" y="195"/>
                    <a:pt x="170" y="195"/>
                  </a:cubicBezTo>
                  <a:cubicBezTo>
                    <a:pt x="170" y="199"/>
                    <a:pt x="169" y="202"/>
                    <a:pt x="168" y="206"/>
                  </a:cubicBezTo>
                  <a:cubicBezTo>
                    <a:pt x="175" y="201"/>
                    <a:pt x="181" y="194"/>
                    <a:pt x="181" y="185"/>
                  </a:cubicBezTo>
                  <a:cubicBezTo>
                    <a:pt x="181" y="59"/>
                    <a:pt x="181" y="59"/>
                    <a:pt x="181" y="59"/>
                  </a:cubicBezTo>
                  <a:lnTo>
                    <a:pt x="180" y="59"/>
                  </a:lnTo>
                  <a:close/>
                  <a:moveTo>
                    <a:pt x="104" y="18"/>
                  </a:moveTo>
                  <a:cubicBezTo>
                    <a:pt x="103" y="18"/>
                    <a:pt x="103" y="18"/>
                    <a:pt x="103" y="18"/>
                  </a:cubicBezTo>
                  <a:cubicBezTo>
                    <a:pt x="25" y="18"/>
                    <a:pt x="25" y="18"/>
                    <a:pt x="25" y="18"/>
                  </a:cubicBezTo>
                  <a:cubicBezTo>
                    <a:pt x="11" y="18"/>
                    <a:pt x="0" y="29"/>
                    <a:pt x="0" y="42"/>
                  </a:cubicBezTo>
                  <a:cubicBezTo>
                    <a:pt x="0" y="203"/>
                    <a:pt x="0" y="203"/>
                    <a:pt x="0" y="203"/>
                  </a:cubicBezTo>
                  <a:cubicBezTo>
                    <a:pt x="0" y="216"/>
                    <a:pt x="11" y="227"/>
                    <a:pt x="25" y="227"/>
                  </a:cubicBezTo>
                  <a:cubicBezTo>
                    <a:pt x="137" y="227"/>
                    <a:pt x="137" y="227"/>
                    <a:pt x="137" y="227"/>
                  </a:cubicBezTo>
                  <a:cubicBezTo>
                    <a:pt x="151" y="227"/>
                    <a:pt x="163" y="216"/>
                    <a:pt x="163" y="203"/>
                  </a:cubicBezTo>
                  <a:cubicBezTo>
                    <a:pt x="163" y="77"/>
                    <a:pt x="163" y="77"/>
                    <a:pt x="163" y="77"/>
                  </a:cubicBezTo>
                  <a:cubicBezTo>
                    <a:pt x="162" y="77"/>
                    <a:pt x="162" y="77"/>
                    <a:pt x="162" y="77"/>
                  </a:cubicBezTo>
                  <a:lnTo>
                    <a:pt x="104" y="18"/>
                  </a:lnTo>
                  <a:close/>
                  <a:moveTo>
                    <a:pt x="155" y="203"/>
                  </a:moveTo>
                  <a:cubicBezTo>
                    <a:pt x="155" y="212"/>
                    <a:pt x="147" y="219"/>
                    <a:pt x="137" y="219"/>
                  </a:cubicBezTo>
                  <a:cubicBezTo>
                    <a:pt x="25" y="219"/>
                    <a:pt x="25" y="219"/>
                    <a:pt x="25" y="219"/>
                  </a:cubicBezTo>
                  <a:cubicBezTo>
                    <a:pt x="16" y="219"/>
                    <a:pt x="8" y="212"/>
                    <a:pt x="8" y="203"/>
                  </a:cubicBezTo>
                  <a:cubicBezTo>
                    <a:pt x="8" y="42"/>
                    <a:pt x="8" y="42"/>
                    <a:pt x="8" y="42"/>
                  </a:cubicBezTo>
                  <a:cubicBezTo>
                    <a:pt x="8" y="33"/>
                    <a:pt x="16" y="26"/>
                    <a:pt x="25" y="26"/>
                  </a:cubicBezTo>
                  <a:cubicBezTo>
                    <a:pt x="96" y="26"/>
                    <a:pt x="96" y="26"/>
                    <a:pt x="96" y="26"/>
                  </a:cubicBezTo>
                  <a:cubicBezTo>
                    <a:pt x="96" y="59"/>
                    <a:pt x="96" y="59"/>
                    <a:pt x="96" y="59"/>
                  </a:cubicBezTo>
                  <a:cubicBezTo>
                    <a:pt x="96" y="73"/>
                    <a:pt x="107" y="84"/>
                    <a:pt x="122" y="84"/>
                  </a:cubicBezTo>
                  <a:cubicBezTo>
                    <a:pt x="155" y="84"/>
                    <a:pt x="155" y="84"/>
                    <a:pt x="155" y="84"/>
                  </a:cubicBezTo>
                  <a:lnTo>
                    <a:pt x="155" y="203"/>
                  </a:lnTo>
                  <a:close/>
                  <a:moveTo>
                    <a:pt x="127" y="129"/>
                  </a:moveTo>
                  <a:cubicBezTo>
                    <a:pt x="32" y="129"/>
                    <a:pt x="32" y="129"/>
                    <a:pt x="32" y="129"/>
                  </a:cubicBezTo>
                  <a:cubicBezTo>
                    <a:pt x="29" y="129"/>
                    <a:pt x="27" y="132"/>
                    <a:pt x="27" y="134"/>
                  </a:cubicBezTo>
                  <a:cubicBezTo>
                    <a:pt x="27" y="137"/>
                    <a:pt x="29" y="140"/>
                    <a:pt x="32" y="140"/>
                  </a:cubicBezTo>
                  <a:cubicBezTo>
                    <a:pt x="127" y="140"/>
                    <a:pt x="127" y="140"/>
                    <a:pt x="127" y="140"/>
                  </a:cubicBezTo>
                  <a:cubicBezTo>
                    <a:pt x="130" y="140"/>
                    <a:pt x="132" y="137"/>
                    <a:pt x="132" y="134"/>
                  </a:cubicBezTo>
                  <a:cubicBezTo>
                    <a:pt x="132" y="132"/>
                    <a:pt x="130" y="129"/>
                    <a:pt x="127" y="129"/>
                  </a:cubicBezTo>
                  <a:close/>
                  <a:moveTo>
                    <a:pt x="27" y="109"/>
                  </a:moveTo>
                  <a:cubicBezTo>
                    <a:pt x="27" y="112"/>
                    <a:pt x="29" y="114"/>
                    <a:pt x="32" y="114"/>
                  </a:cubicBezTo>
                  <a:cubicBezTo>
                    <a:pt x="127" y="114"/>
                    <a:pt x="127" y="114"/>
                    <a:pt x="127" y="114"/>
                  </a:cubicBezTo>
                  <a:cubicBezTo>
                    <a:pt x="130" y="114"/>
                    <a:pt x="132" y="112"/>
                    <a:pt x="132" y="109"/>
                  </a:cubicBezTo>
                  <a:cubicBezTo>
                    <a:pt x="132" y="106"/>
                    <a:pt x="130" y="104"/>
                    <a:pt x="127" y="104"/>
                  </a:cubicBezTo>
                  <a:cubicBezTo>
                    <a:pt x="32" y="104"/>
                    <a:pt x="32" y="104"/>
                    <a:pt x="32" y="104"/>
                  </a:cubicBezTo>
                  <a:cubicBezTo>
                    <a:pt x="29" y="104"/>
                    <a:pt x="27" y="106"/>
                    <a:pt x="27" y="10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grpSp>
      <p:sp>
        <p:nvSpPr>
          <p:cNvPr id="7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a:solidFill>
                  <a:schemeClr val="bg1"/>
                </a:solidFill>
              </a:rPr>
              <a:t>1</a:t>
            </a:r>
          </a:p>
        </p:txBody>
      </p:sp>
      <p:sp>
        <p:nvSpPr>
          <p:cNvPr id="21" name="Titre 20"/>
          <p:cNvSpPr>
            <a:spLocks noGrp="1"/>
          </p:cNvSpPr>
          <p:nvPr>
            <p:ph type="title"/>
          </p:nvPr>
        </p:nvSpPr>
        <p:spPr>
          <a:xfrm>
            <a:off x="683568" y="267494"/>
            <a:ext cx="8203565" cy="400110"/>
          </a:xfrm>
        </p:spPr>
        <p:txBody>
          <a:bodyPr/>
          <a:lstStyle/>
          <a:p>
            <a:r>
              <a:rPr lang="en-US" dirty="0"/>
              <a:t>Internal Processes  I  Underwriting</a:t>
            </a:r>
            <a:endParaRPr lang="fr-FR" dirty="0"/>
          </a:p>
        </p:txBody>
      </p:sp>
      <p:sp>
        <p:nvSpPr>
          <p:cNvPr id="12" name="Text Placeholder 5"/>
          <p:cNvSpPr>
            <a:spLocks noGrp="1"/>
          </p:cNvSpPr>
          <p:nvPr>
            <p:ph type="body" idx="14"/>
          </p:nvPr>
        </p:nvSpPr>
        <p:spPr>
          <a:xfrm>
            <a:off x="256867" y="915566"/>
            <a:ext cx="8563605" cy="360039"/>
          </a:xfrm>
        </p:spPr>
        <p:txBody>
          <a:bodyPr anchor="ctr"/>
          <a:lstStyle/>
          <a:p>
            <a:r>
              <a:rPr lang="en-US" dirty="0"/>
              <a:t>Illustration #1 - Life insurance contract lifecycle </a:t>
            </a:r>
            <a:r>
              <a:rPr lang="en-US" dirty="0" smtClean="0"/>
              <a:t>management</a:t>
            </a:r>
            <a:endParaRPr lang="en-US" dirty="0"/>
          </a:p>
        </p:txBody>
      </p:sp>
      <p:grpSp>
        <p:nvGrpSpPr>
          <p:cNvPr id="61" name="Groupe 60"/>
          <p:cNvGrpSpPr/>
          <p:nvPr/>
        </p:nvGrpSpPr>
        <p:grpSpPr>
          <a:xfrm>
            <a:off x="1300185" y="3098086"/>
            <a:ext cx="228600" cy="228600"/>
            <a:chOff x="1300185" y="3536687"/>
            <a:chExt cx="228600" cy="228600"/>
          </a:xfrm>
        </p:grpSpPr>
        <p:sp>
          <p:nvSpPr>
            <p:cNvPr id="62" name="Rectangle 61"/>
            <p:cNvSpPr/>
            <p:nvPr/>
          </p:nvSpPr>
          <p:spPr>
            <a:xfrm>
              <a:off x="1300185" y="3536687"/>
              <a:ext cx="228600" cy="2286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3" name="Freeform 8"/>
            <p:cNvSpPr>
              <a:spLocks noChangeAspect="1" noEditPoints="1"/>
            </p:cNvSpPr>
            <p:nvPr/>
          </p:nvSpPr>
          <p:spPr bwMode="auto">
            <a:xfrm rot="5400000">
              <a:off x="1330813"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64" name="Freeform 8"/>
          <p:cNvSpPr>
            <a:spLocks noChangeAspect="1" noEditPoints="1"/>
          </p:cNvSpPr>
          <p:nvPr/>
        </p:nvSpPr>
        <p:spPr bwMode="auto">
          <a:xfrm rot="2700000">
            <a:off x="161325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65" name="Freeform 8"/>
          <p:cNvSpPr>
            <a:spLocks noChangeAspect="1" noEditPoints="1"/>
          </p:cNvSpPr>
          <p:nvPr/>
        </p:nvSpPr>
        <p:spPr bwMode="auto">
          <a:xfrm rot="2700000">
            <a:off x="192611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66" name="Freeform 8"/>
          <p:cNvSpPr>
            <a:spLocks noChangeAspect="1" noEditPoints="1"/>
          </p:cNvSpPr>
          <p:nvPr/>
        </p:nvSpPr>
        <p:spPr bwMode="auto">
          <a:xfrm rot="2700000">
            <a:off x="223898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67" name="ZoneTexte 66"/>
          <p:cNvSpPr txBox="1"/>
          <p:nvPr/>
        </p:nvSpPr>
        <p:spPr>
          <a:xfrm>
            <a:off x="1681456" y="2145485"/>
            <a:ext cx="952138" cy="883585"/>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A </a:t>
            </a:r>
            <a:r>
              <a:rPr lang="en-US" sz="800" dirty="0" smtClean="0">
                <a:solidFill>
                  <a:schemeClr val="tx2"/>
                </a:solidFill>
                <a:latin typeface="Arial" panose="020B0604020202020204" pitchFamily="34" charset="0"/>
                <a:cs typeface="Arial" panose="020B0604020202020204" pitchFamily="34" charset="0"/>
              </a:rPr>
              <a:t>father </a:t>
            </a:r>
            <a:r>
              <a:rPr lang="en-US" sz="800" dirty="0">
                <a:solidFill>
                  <a:schemeClr val="tx2"/>
                </a:solidFill>
                <a:latin typeface="Arial" panose="020B0604020202020204" pitchFamily="34" charset="0"/>
                <a:cs typeface="Arial" panose="020B0604020202020204" pitchFamily="34" charset="0"/>
              </a:rPr>
              <a:t>underwrites </a:t>
            </a:r>
            <a:r>
              <a:rPr lang="en-US" sz="800" dirty="0" smtClean="0">
                <a:solidFill>
                  <a:schemeClr val="tx2"/>
                </a:solidFill>
                <a:latin typeface="Arial" panose="020B0604020202020204" pitchFamily="34" charset="0"/>
                <a:cs typeface="Arial" panose="020B0604020202020204" pitchFamily="34" charset="0"/>
              </a:rPr>
              <a:t>a life-insurance </a:t>
            </a:r>
            <a:r>
              <a:rPr lang="en-US" sz="800" dirty="0">
                <a:solidFill>
                  <a:schemeClr val="tx2"/>
                </a:solidFill>
                <a:latin typeface="Arial" panose="020B0604020202020204" pitchFamily="34" charset="0"/>
                <a:cs typeface="Arial" panose="020B0604020202020204" pitchFamily="34" charset="0"/>
              </a:rPr>
              <a:t>with his insurer, by designating as beneficiaries his wife and two children</a:t>
            </a:r>
          </a:p>
        </p:txBody>
      </p:sp>
      <p:sp>
        <p:nvSpPr>
          <p:cNvPr id="68" name="Ellipse 67"/>
          <p:cNvSpPr/>
          <p:nvPr/>
        </p:nvSpPr>
        <p:spPr>
          <a:xfrm>
            <a:off x="1491154"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1</a:t>
            </a:r>
          </a:p>
        </p:txBody>
      </p:sp>
      <p:sp>
        <p:nvSpPr>
          <p:cNvPr id="69" name="ZoneTexte 68"/>
          <p:cNvSpPr txBox="1"/>
          <p:nvPr/>
        </p:nvSpPr>
        <p:spPr>
          <a:xfrm>
            <a:off x="1681455" y="3581749"/>
            <a:ext cx="1009050" cy="1006696"/>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A Smart Contract is </a:t>
            </a:r>
            <a:r>
              <a:rPr lang="en-US" sz="800" dirty="0" smtClean="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created </a:t>
            </a:r>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in a blockchain including the following information: insure name, names of the beneficiaries, amount of the life-insurance</a:t>
            </a:r>
          </a:p>
        </p:txBody>
      </p:sp>
      <p:sp>
        <p:nvSpPr>
          <p:cNvPr id="71" name="Ellipse 70"/>
          <p:cNvSpPr/>
          <p:nvPr/>
        </p:nvSpPr>
        <p:spPr>
          <a:xfrm>
            <a:off x="1491154"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2</a:t>
            </a:r>
          </a:p>
        </p:txBody>
      </p:sp>
      <p:sp>
        <p:nvSpPr>
          <p:cNvPr id="73" name="ZoneTexte 72"/>
          <p:cNvSpPr txBox="1"/>
          <p:nvPr/>
        </p:nvSpPr>
        <p:spPr>
          <a:xfrm>
            <a:off x="256686" y="3832741"/>
            <a:ext cx="981616" cy="391143"/>
          </a:xfrm>
          <a:prstGeom prst="rect">
            <a:avLst/>
          </a:prstGeom>
          <a:noFill/>
        </p:spPr>
        <p:txBody>
          <a:bodyPr wrap="square" lIns="10800" tIns="10800" rIns="10800" bIns="10800" rtlCol="0">
            <a:spAutoFit/>
          </a:bodyPr>
          <a:lstStyle/>
          <a:p>
            <a:pPr algn="ctr"/>
            <a:r>
              <a:rPr lang="en-US" sz="1200" b="1" dirty="0">
                <a:solidFill>
                  <a:schemeClr val="bg1">
                    <a:lumMod val="50000"/>
                  </a:schemeClr>
                </a:solidFill>
                <a:latin typeface="Arial" panose="020B0604020202020204" pitchFamily="34" charset="0"/>
                <a:cs typeface="Arial" panose="020B0604020202020204" pitchFamily="34" charset="0"/>
              </a:rPr>
              <a:t>Blockchain side</a:t>
            </a:r>
          </a:p>
        </p:txBody>
      </p:sp>
      <p:sp>
        <p:nvSpPr>
          <p:cNvPr id="74" name="Freeform 8"/>
          <p:cNvSpPr>
            <a:spLocks noChangeAspect="1" noEditPoints="1"/>
          </p:cNvSpPr>
          <p:nvPr/>
        </p:nvSpPr>
        <p:spPr bwMode="auto">
          <a:xfrm rot="5400000">
            <a:off x="8594094" y="3128255"/>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75" name="Freeform 8"/>
          <p:cNvSpPr>
            <a:spLocks noChangeAspect="1" noEditPoints="1"/>
          </p:cNvSpPr>
          <p:nvPr/>
        </p:nvSpPr>
        <p:spPr bwMode="auto">
          <a:xfrm rot="2700000">
            <a:off x="709459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76" name="Freeform 8"/>
          <p:cNvSpPr>
            <a:spLocks noChangeAspect="1" noEditPoints="1"/>
          </p:cNvSpPr>
          <p:nvPr/>
        </p:nvSpPr>
        <p:spPr bwMode="auto">
          <a:xfrm rot="2700000">
            <a:off x="7655661"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77" name="Freeform 8"/>
          <p:cNvSpPr>
            <a:spLocks noChangeAspect="1" noEditPoints="1"/>
          </p:cNvSpPr>
          <p:nvPr/>
        </p:nvSpPr>
        <p:spPr bwMode="auto">
          <a:xfrm rot="2700000">
            <a:off x="7968525"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78" name="Freeform 8"/>
          <p:cNvSpPr>
            <a:spLocks noChangeAspect="1" noEditPoints="1"/>
          </p:cNvSpPr>
          <p:nvPr/>
        </p:nvSpPr>
        <p:spPr bwMode="auto">
          <a:xfrm rot="2700000">
            <a:off x="8281389"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79" name="ZoneTexte 78"/>
          <p:cNvSpPr txBox="1"/>
          <p:nvPr/>
        </p:nvSpPr>
        <p:spPr>
          <a:xfrm>
            <a:off x="2997630" y="2145485"/>
            <a:ext cx="1450007" cy="883585"/>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Names of the </a:t>
            </a:r>
            <a:r>
              <a:rPr lang="en-US" sz="800" dirty="0" smtClean="0">
                <a:solidFill>
                  <a:schemeClr val="tx2"/>
                </a:solidFill>
                <a:latin typeface="Arial" panose="020B0604020202020204" pitchFamily="34" charset="0"/>
                <a:cs typeface="Arial" panose="020B0604020202020204" pitchFamily="34" charset="0"/>
              </a:rPr>
              <a:t>insured </a:t>
            </a:r>
            <a:r>
              <a:rPr lang="en-US" sz="800" dirty="0">
                <a:solidFill>
                  <a:schemeClr val="tx2"/>
                </a:solidFill>
                <a:latin typeface="Arial" panose="020B0604020202020204" pitchFamily="34" charset="0"/>
                <a:cs typeface="Arial" panose="020B0604020202020204" pitchFamily="34" charset="0"/>
              </a:rPr>
              <a:t>and beneficiaries are checked on a regular basis with the RNIPP</a:t>
            </a:r>
          </a:p>
          <a:p>
            <a:r>
              <a:rPr lang="en-US" sz="800" dirty="0">
                <a:solidFill>
                  <a:schemeClr val="tx2"/>
                </a:solidFill>
                <a:latin typeface="Arial" panose="020B0604020202020204" pitchFamily="34" charset="0"/>
                <a:cs typeface="Arial" panose="020B0604020202020204" pitchFamily="34" charset="0"/>
              </a:rPr>
              <a:t>In parallel, a verification of the civil status data (weddings, births, </a:t>
            </a:r>
            <a:r>
              <a:rPr lang="en-US" sz="800" dirty="0" smtClean="0">
                <a:solidFill>
                  <a:schemeClr val="tx2"/>
                </a:solidFill>
                <a:latin typeface="Arial" panose="020B0604020202020204" pitchFamily="34" charset="0"/>
                <a:cs typeface="Arial" panose="020B0604020202020204" pitchFamily="34" charset="0"/>
              </a:rPr>
              <a:t>divorce</a:t>
            </a:r>
            <a:r>
              <a:rPr lang="en-US" sz="800" dirty="0">
                <a:solidFill>
                  <a:schemeClr val="tx2"/>
                </a:solidFill>
                <a:latin typeface="Arial" panose="020B0604020202020204" pitchFamily="34" charset="0"/>
                <a:cs typeface="Arial" panose="020B0604020202020204" pitchFamily="34" charset="0"/>
              </a:rPr>
              <a:t>, etc.) is also carried out</a:t>
            </a:r>
          </a:p>
        </p:txBody>
      </p:sp>
      <p:sp>
        <p:nvSpPr>
          <p:cNvPr id="80" name="Ellipse 79"/>
          <p:cNvSpPr/>
          <p:nvPr/>
        </p:nvSpPr>
        <p:spPr>
          <a:xfrm>
            <a:off x="2807330"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3</a:t>
            </a:r>
          </a:p>
        </p:txBody>
      </p:sp>
      <p:sp>
        <p:nvSpPr>
          <p:cNvPr id="136" name="ZoneTexte 135"/>
          <p:cNvSpPr txBox="1"/>
          <p:nvPr/>
        </p:nvSpPr>
        <p:spPr>
          <a:xfrm>
            <a:off x="4890176" y="2145485"/>
            <a:ext cx="1004629" cy="391143"/>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Occurrence of a birth (i.e. potential change in the beneficiaries)</a:t>
            </a:r>
          </a:p>
        </p:txBody>
      </p:sp>
      <p:sp>
        <p:nvSpPr>
          <p:cNvPr id="137" name="Ellipse 136"/>
          <p:cNvSpPr/>
          <p:nvPr/>
        </p:nvSpPr>
        <p:spPr>
          <a:xfrm>
            <a:off x="4699875"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5</a:t>
            </a:r>
          </a:p>
        </p:txBody>
      </p:sp>
      <p:sp>
        <p:nvSpPr>
          <p:cNvPr id="138" name="ZoneTexte 137"/>
          <p:cNvSpPr txBox="1"/>
          <p:nvPr/>
        </p:nvSpPr>
        <p:spPr>
          <a:xfrm>
            <a:off x="6141557" y="2145485"/>
            <a:ext cx="1061080" cy="637364"/>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The sales rep / tied agent contacts the insure to confirm the change of the beneficiaries</a:t>
            </a:r>
          </a:p>
        </p:txBody>
      </p:sp>
      <p:sp>
        <p:nvSpPr>
          <p:cNvPr id="139" name="Ellipse 138"/>
          <p:cNvSpPr/>
          <p:nvPr/>
        </p:nvSpPr>
        <p:spPr>
          <a:xfrm>
            <a:off x="5951256"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7</a:t>
            </a:r>
          </a:p>
        </p:txBody>
      </p:sp>
      <p:sp>
        <p:nvSpPr>
          <p:cNvPr id="140" name="ZoneTexte 139"/>
          <p:cNvSpPr txBox="1"/>
          <p:nvPr/>
        </p:nvSpPr>
        <p:spPr>
          <a:xfrm>
            <a:off x="7672820" y="2145485"/>
            <a:ext cx="1182246" cy="637364"/>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Occurrence of </a:t>
            </a:r>
            <a:r>
              <a:rPr lang="en-US" sz="800" dirty="0" smtClean="0">
                <a:solidFill>
                  <a:schemeClr val="tx2"/>
                </a:solidFill>
                <a:latin typeface="Arial" panose="020B0604020202020204" pitchFamily="34" charset="0"/>
                <a:cs typeface="Arial" panose="020B0604020202020204" pitchFamily="34" charset="0"/>
              </a:rPr>
              <a:t>death </a:t>
            </a:r>
            <a:r>
              <a:rPr lang="en-US" sz="800" dirty="0">
                <a:solidFill>
                  <a:schemeClr val="tx2"/>
                </a:solidFill>
                <a:latin typeface="Arial" panose="020B0604020202020204" pitchFamily="34" charset="0"/>
                <a:cs typeface="Arial" panose="020B0604020202020204" pitchFamily="34" charset="0"/>
              </a:rPr>
              <a:t>of the </a:t>
            </a:r>
            <a:r>
              <a:rPr lang="en-US" sz="800" dirty="0" smtClean="0">
                <a:solidFill>
                  <a:schemeClr val="tx2"/>
                </a:solidFill>
                <a:latin typeface="Arial" panose="020B0604020202020204" pitchFamily="34" charset="0"/>
                <a:cs typeface="Arial" panose="020B0604020202020204" pitchFamily="34" charset="0"/>
              </a:rPr>
              <a:t>insured translates into provision </a:t>
            </a:r>
            <a:r>
              <a:rPr lang="en-US" sz="800" dirty="0">
                <a:solidFill>
                  <a:schemeClr val="tx2"/>
                </a:solidFill>
                <a:latin typeface="Arial" panose="020B0604020202020204" pitchFamily="34" charset="0"/>
                <a:cs typeface="Arial" panose="020B0604020202020204" pitchFamily="34" charset="0"/>
              </a:rPr>
              <a:t>of information at “</a:t>
            </a:r>
            <a:r>
              <a:rPr lang="en-US" sz="800" dirty="0" err="1">
                <a:solidFill>
                  <a:schemeClr val="tx2"/>
                </a:solidFill>
                <a:latin typeface="Arial" panose="020B0604020202020204" pitchFamily="34" charset="0"/>
                <a:cs typeface="Arial" panose="020B0604020202020204" pitchFamily="34" charset="0"/>
              </a:rPr>
              <a:t>Etat</a:t>
            </a:r>
            <a:r>
              <a:rPr lang="en-US" sz="800" dirty="0">
                <a:solidFill>
                  <a:schemeClr val="tx2"/>
                </a:solidFill>
                <a:latin typeface="Arial" panose="020B0604020202020204" pitchFamily="34" charset="0"/>
                <a:cs typeface="Arial" panose="020B0604020202020204" pitchFamily="34" charset="0"/>
              </a:rPr>
              <a:t> Civil” level</a:t>
            </a:r>
          </a:p>
        </p:txBody>
      </p:sp>
      <p:sp>
        <p:nvSpPr>
          <p:cNvPr id="141" name="Ellipse 140"/>
          <p:cNvSpPr/>
          <p:nvPr/>
        </p:nvSpPr>
        <p:spPr>
          <a:xfrm>
            <a:off x="7482519"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9</a:t>
            </a:r>
          </a:p>
        </p:txBody>
      </p:sp>
      <p:sp>
        <p:nvSpPr>
          <p:cNvPr id="142" name="ZoneTexte 141"/>
          <p:cNvSpPr txBox="1"/>
          <p:nvPr/>
        </p:nvSpPr>
        <p:spPr>
          <a:xfrm>
            <a:off x="7672819" y="3581749"/>
            <a:ext cx="1120399" cy="514253"/>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Possibility to automatically issue a compensation order to the </a:t>
            </a:r>
            <a:r>
              <a:rPr lang="en-US" sz="800" dirty="0" smtClean="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beneficiaries</a:t>
            </a:r>
            <a:endPar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endParaRPr>
          </a:p>
        </p:txBody>
      </p:sp>
      <p:sp>
        <p:nvSpPr>
          <p:cNvPr id="143" name="Ellipse 142"/>
          <p:cNvSpPr/>
          <p:nvPr/>
        </p:nvSpPr>
        <p:spPr>
          <a:xfrm>
            <a:off x="7467399" y="3573355"/>
            <a:ext cx="174240" cy="1584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10</a:t>
            </a:r>
          </a:p>
        </p:txBody>
      </p:sp>
      <p:grpSp>
        <p:nvGrpSpPr>
          <p:cNvPr id="144" name="Groupe 143"/>
          <p:cNvGrpSpPr/>
          <p:nvPr/>
        </p:nvGrpSpPr>
        <p:grpSpPr>
          <a:xfrm>
            <a:off x="7366037" y="3092913"/>
            <a:ext cx="228600" cy="238946"/>
            <a:chOff x="3486703" y="3531514"/>
            <a:chExt cx="228600" cy="238946"/>
          </a:xfrm>
        </p:grpSpPr>
        <p:sp>
          <p:nvSpPr>
            <p:cNvPr id="145" name="Rectangle 144"/>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46"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148" name="Freeform 8"/>
          <p:cNvSpPr>
            <a:spLocks noChangeAspect="1" noEditPoints="1"/>
          </p:cNvSpPr>
          <p:nvPr/>
        </p:nvSpPr>
        <p:spPr bwMode="auto">
          <a:xfrm rot="2700000">
            <a:off x="288188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49" name="Freeform 8"/>
          <p:cNvSpPr>
            <a:spLocks noChangeAspect="1" noEditPoints="1"/>
          </p:cNvSpPr>
          <p:nvPr/>
        </p:nvSpPr>
        <p:spPr bwMode="auto">
          <a:xfrm rot="2700000">
            <a:off x="319474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0" name="Freeform 8"/>
          <p:cNvSpPr>
            <a:spLocks noChangeAspect="1" noEditPoints="1"/>
          </p:cNvSpPr>
          <p:nvPr/>
        </p:nvSpPr>
        <p:spPr bwMode="auto">
          <a:xfrm rot="2700000">
            <a:off x="349300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1" name="Freeform 8"/>
          <p:cNvSpPr>
            <a:spLocks noChangeAspect="1" noEditPoints="1"/>
          </p:cNvSpPr>
          <p:nvPr/>
        </p:nvSpPr>
        <p:spPr bwMode="auto">
          <a:xfrm rot="2700000">
            <a:off x="378003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2" name="Freeform 8"/>
          <p:cNvSpPr>
            <a:spLocks noChangeAspect="1" noEditPoints="1"/>
          </p:cNvSpPr>
          <p:nvPr/>
        </p:nvSpPr>
        <p:spPr bwMode="auto">
          <a:xfrm rot="2700000">
            <a:off x="4894445"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3" name="Freeform 8"/>
          <p:cNvSpPr>
            <a:spLocks noChangeAspect="1" noEditPoints="1"/>
          </p:cNvSpPr>
          <p:nvPr/>
        </p:nvSpPr>
        <p:spPr bwMode="auto">
          <a:xfrm rot="2700000">
            <a:off x="5207309"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4" name="Freeform 8"/>
          <p:cNvSpPr>
            <a:spLocks noChangeAspect="1" noEditPoints="1"/>
          </p:cNvSpPr>
          <p:nvPr/>
        </p:nvSpPr>
        <p:spPr bwMode="auto">
          <a:xfrm rot="2700000">
            <a:off x="5520173"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6" name="Freeform 8"/>
          <p:cNvSpPr>
            <a:spLocks noChangeAspect="1" noEditPoints="1"/>
          </p:cNvSpPr>
          <p:nvPr/>
        </p:nvSpPr>
        <p:spPr bwMode="auto">
          <a:xfrm rot="2700000">
            <a:off x="6163688"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7" name="Freeform 8"/>
          <p:cNvSpPr>
            <a:spLocks noChangeAspect="1" noEditPoints="1"/>
          </p:cNvSpPr>
          <p:nvPr/>
        </p:nvSpPr>
        <p:spPr bwMode="auto">
          <a:xfrm rot="2700000">
            <a:off x="647655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8" name="Freeform 8"/>
          <p:cNvSpPr>
            <a:spLocks noChangeAspect="1" noEditPoints="1"/>
          </p:cNvSpPr>
          <p:nvPr/>
        </p:nvSpPr>
        <p:spPr bwMode="auto">
          <a:xfrm rot="2700000">
            <a:off x="676991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nvGrpSpPr>
          <p:cNvPr id="162" name="Groupe 161"/>
          <p:cNvGrpSpPr/>
          <p:nvPr/>
        </p:nvGrpSpPr>
        <p:grpSpPr>
          <a:xfrm>
            <a:off x="4484495" y="3092913"/>
            <a:ext cx="228600" cy="238946"/>
            <a:chOff x="3486703" y="3531514"/>
            <a:chExt cx="228600" cy="238946"/>
          </a:xfrm>
        </p:grpSpPr>
        <p:sp>
          <p:nvSpPr>
            <p:cNvPr id="163" name="Rectangle 162"/>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64"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165" name="ZoneTexte 164"/>
          <p:cNvSpPr txBox="1"/>
          <p:nvPr/>
        </p:nvSpPr>
        <p:spPr>
          <a:xfrm>
            <a:off x="4894389" y="3581749"/>
            <a:ext cx="955119" cy="1006696"/>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The Smart Contract automatically triggers a notification to the sales rep / tied agent who his responsible for the client relationship</a:t>
            </a:r>
          </a:p>
        </p:txBody>
      </p:sp>
      <p:sp>
        <p:nvSpPr>
          <p:cNvPr id="166" name="Ellipse 165"/>
          <p:cNvSpPr/>
          <p:nvPr/>
        </p:nvSpPr>
        <p:spPr>
          <a:xfrm>
            <a:off x="4704089"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6</a:t>
            </a:r>
          </a:p>
        </p:txBody>
      </p:sp>
      <p:sp>
        <p:nvSpPr>
          <p:cNvPr id="169" name="Rectangle 168"/>
          <p:cNvSpPr/>
          <p:nvPr/>
        </p:nvSpPr>
        <p:spPr>
          <a:xfrm>
            <a:off x="1675515"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70" name="Rectangle 169"/>
          <p:cNvSpPr/>
          <p:nvPr/>
        </p:nvSpPr>
        <p:spPr>
          <a:xfrm>
            <a:off x="3150590"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71" name="Rectangle 170"/>
          <p:cNvSpPr/>
          <p:nvPr/>
        </p:nvSpPr>
        <p:spPr>
          <a:xfrm>
            <a:off x="4695352"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72" name="Rectangle 171"/>
          <p:cNvSpPr/>
          <p:nvPr/>
        </p:nvSpPr>
        <p:spPr>
          <a:xfrm>
            <a:off x="6087308"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73" name="Rectangle 172"/>
          <p:cNvSpPr/>
          <p:nvPr/>
        </p:nvSpPr>
        <p:spPr>
          <a:xfrm>
            <a:off x="7594637"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cxnSp>
        <p:nvCxnSpPr>
          <p:cNvPr id="174" name="Connecteur droit avec flèche 173"/>
          <p:cNvCxnSpPr>
            <a:cxnSpLocks/>
          </p:cNvCxnSpPr>
          <p:nvPr/>
        </p:nvCxnSpPr>
        <p:spPr>
          <a:xfrm>
            <a:off x="1414484"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Connecteur droit avec flèche 174"/>
          <p:cNvCxnSpPr>
            <a:cxnSpLocks/>
          </p:cNvCxnSpPr>
          <p:nvPr/>
        </p:nvCxnSpPr>
        <p:spPr>
          <a:xfrm>
            <a:off x="4603708"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Connecteur droit avec flèche 175"/>
          <p:cNvCxnSpPr>
            <a:cxnSpLocks/>
          </p:cNvCxnSpPr>
          <p:nvPr/>
        </p:nvCxnSpPr>
        <p:spPr>
          <a:xfrm>
            <a:off x="7458935"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0" name="Freeform 8"/>
          <p:cNvSpPr>
            <a:spLocks noChangeAspect="1" noEditPoints="1"/>
          </p:cNvSpPr>
          <p:nvPr/>
        </p:nvSpPr>
        <p:spPr bwMode="auto">
          <a:xfrm rot="2700000">
            <a:off x="4085187"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82" name="ZoneTexte 181"/>
          <p:cNvSpPr txBox="1"/>
          <p:nvPr/>
        </p:nvSpPr>
        <p:spPr>
          <a:xfrm>
            <a:off x="3027577" y="3581749"/>
            <a:ext cx="1279518" cy="1006696"/>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Useful data is made available on the Blockchain by an Oracle on a regular basis</a:t>
            </a:r>
          </a:p>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The Smart Contract checks that the “conditions” defined have not been changed</a:t>
            </a:r>
          </a:p>
        </p:txBody>
      </p:sp>
      <p:sp>
        <p:nvSpPr>
          <p:cNvPr id="183" name="Ellipse 182"/>
          <p:cNvSpPr/>
          <p:nvPr/>
        </p:nvSpPr>
        <p:spPr>
          <a:xfrm>
            <a:off x="2837276"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4</a:t>
            </a:r>
          </a:p>
        </p:txBody>
      </p:sp>
      <p:sp>
        <p:nvSpPr>
          <p:cNvPr id="191" name="Freeform 17"/>
          <p:cNvSpPr>
            <a:spLocks noChangeAspect="1" noEditPoints="1"/>
          </p:cNvSpPr>
          <p:nvPr/>
        </p:nvSpPr>
        <p:spPr bwMode="auto">
          <a:xfrm>
            <a:off x="3221293" y="1561804"/>
            <a:ext cx="406831" cy="369195"/>
          </a:xfrm>
          <a:custGeom>
            <a:avLst/>
            <a:gdLst>
              <a:gd name="T0" fmla="*/ 138 w 227"/>
              <a:gd name="T1" fmla="*/ 180 h 206"/>
              <a:gd name="T2" fmla="*/ 120 w 227"/>
              <a:gd name="T3" fmla="*/ 180 h 206"/>
              <a:gd name="T4" fmla="*/ 120 w 227"/>
              <a:gd name="T5" fmla="*/ 158 h 206"/>
              <a:gd name="T6" fmla="*/ 109 w 227"/>
              <a:gd name="T7" fmla="*/ 158 h 206"/>
              <a:gd name="T8" fmla="*/ 109 w 227"/>
              <a:gd name="T9" fmla="*/ 180 h 206"/>
              <a:gd name="T10" fmla="*/ 91 w 227"/>
              <a:gd name="T11" fmla="*/ 180 h 206"/>
              <a:gd name="T12" fmla="*/ 86 w 227"/>
              <a:gd name="T13" fmla="*/ 185 h 206"/>
              <a:gd name="T14" fmla="*/ 86 w 227"/>
              <a:gd name="T15" fmla="*/ 201 h 206"/>
              <a:gd name="T16" fmla="*/ 91 w 227"/>
              <a:gd name="T17" fmla="*/ 206 h 206"/>
              <a:gd name="T18" fmla="*/ 138 w 227"/>
              <a:gd name="T19" fmla="*/ 206 h 206"/>
              <a:gd name="T20" fmla="*/ 143 w 227"/>
              <a:gd name="T21" fmla="*/ 201 h 206"/>
              <a:gd name="T22" fmla="*/ 143 w 227"/>
              <a:gd name="T23" fmla="*/ 185 h 206"/>
              <a:gd name="T24" fmla="*/ 138 w 227"/>
              <a:gd name="T25" fmla="*/ 180 h 206"/>
              <a:gd name="T26" fmla="*/ 41 w 227"/>
              <a:gd name="T27" fmla="*/ 52 h 206"/>
              <a:gd name="T28" fmla="*/ 66 w 227"/>
              <a:gd name="T29" fmla="*/ 32 h 206"/>
              <a:gd name="T30" fmla="*/ 189 w 227"/>
              <a:gd name="T31" fmla="*/ 32 h 206"/>
              <a:gd name="T32" fmla="*/ 188 w 227"/>
              <a:gd name="T33" fmla="*/ 26 h 206"/>
              <a:gd name="T34" fmla="*/ 172 w 227"/>
              <a:gd name="T35" fmla="*/ 13 h 206"/>
              <a:gd name="T36" fmla="*/ 70 w 227"/>
              <a:gd name="T37" fmla="*/ 13 h 206"/>
              <a:gd name="T38" fmla="*/ 70 w 227"/>
              <a:gd name="T39" fmla="*/ 10 h 206"/>
              <a:gd name="T40" fmla="*/ 54 w 227"/>
              <a:gd name="T41" fmla="*/ 0 h 206"/>
              <a:gd name="T42" fmla="*/ 10 w 227"/>
              <a:gd name="T43" fmla="*/ 0 h 206"/>
              <a:gd name="T44" fmla="*/ 0 w 227"/>
              <a:gd name="T45" fmla="*/ 9 h 206"/>
              <a:gd name="T46" fmla="*/ 0 w 227"/>
              <a:gd name="T47" fmla="*/ 12 h 206"/>
              <a:gd name="T48" fmla="*/ 5 w 227"/>
              <a:gd name="T49" fmla="*/ 37 h 206"/>
              <a:gd name="T50" fmla="*/ 5 w 227"/>
              <a:gd name="T51" fmla="*/ 37 h 206"/>
              <a:gd name="T52" fmla="*/ 23 w 227"/>
              <a:gd name="T53" fmla="*/ 133 h 206"/>
              <a:gd name="T54" fmla="*/ 41 w 227"/>
              <a:gd name="T55" fmla="*/ 52 h 206"/>
              <a:gd name="T56" fmla="*/ 8 w 227"/>
              <a:gd name="T57" fmla="*/ 193 h 206"/>
              <a:gd name="T58" fmla="*/ 14 w 227"/>
              <a:gd name="T59" fmla="*/ 199 h 206"/>
              <a:gd name="T60" fmla="*/ 78 w 227"/>
              <a:gd name="T61" fmla="*/ 199 h 206"/>
              <a:gd name="T62" fmla="*/ 78 w 227"/>
              <a:gd name="T63" fmla="*/ 187 h 206"/>
              <a:gd name="T64" fmla="*/ 14 w 227"/>
              <a:gd name="T65" fmla="*/ 187 h 206"/>
              <a:gd name="T66" fmla="*/ 8 w 227"/>
              <a:gd name="T67" fmla="*/ 193 h 206"/>
              <a:gd name="T68" fmla="*/ 215 w 227"/>
              <a:gd name="T69" fmla="*/ 187 h 206"/>
              <a:gd name="T70" fmla="*/ 151 w 227"/>
              <a:gd name="T71" fmla="*/ 187 h 206"/>
              <a:gd name="T72" fmla="*/ 151 w 227"/>
              <a:gd name="T73" fmla="*/ 199 h 206"/>
              <a:gd name="T74" fmla="*/ 215 w 227"/>
              <a:gd name="T75" fmla="*/ 199 h 206"/>
              <a:gd name="T76" fmla="*/ 220 w 227"/>
              <a:gd name="T77" fmla="*/ 193 h 206"/>
              <a:gd name="T78" fmla="*/ 215 w 227"/>
              <a:gd name="T79" fmla="*/ 187 h 206"/>
              <a:gd name="T80" fmla="*/ 217 w 227"/>
              <a:gd name="T81" fmla="*/ 40 h 206"/>
              <a:gd name="T82" fmla="*/ 66 w 227"/>
              <a:gd name="T83" fmla="*/ 40 h 206"/>
              <a:gd name="T84" fmla="*/ 49 w 227"/>
              <a:gd name="T85" fmla="*/ 54 h 206"/>
              <a:gd name="T86" fmla="*/ 30 w 227"/>
              <a:gd name="T87" fmla="*/ 139 h 206"/>
              <a:gd name="T88" fmla="*/ 29 w 227"/>
              <a:gd name="T89" fmla="*/ 141 h 206"/>
              <a:gd name="T90" fmla="*/ 39 w 227"/>
              <a:gd name="T91" fmla="*/ 150 h 206"/>
              <a:gd name="T92" fmla="*/ 190 w 227"/>
              <a:gd name="T93" fmla="*/ 150 h 206"/>
              <a:gd name="T94" fmla="*/ 207 w 227"/>
              <a:gd name="T95" fmla="*/ 137 h 206"/>
              <a:gd name="T96" fmla="*/ 226 w 227"/>
              <a:gd name="T97" fmla="*/ 52 h 206"/>
              <a:gd name="T98" fmla="*/ 227 w 227"/>
              <a:gd name="T99" fmla="*/ 49 h 206"/>
              <a:gd name="T100" fmla="*/ 217 w 227"/>
              <a:gd name="T101"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7" h="206">
                <a:moveTo>
                  <a:pt x="138" y="180"/>
                </a:moveTo>
                <a:cubicBezTo>
                  <a:pt x="120" y="180"/>
                  <a:pt x="120" y="180"/>
                  <a:pt x="120" y="180"/>
                </a:cubicBezTo>
                <a:cubicBezTo>
                  <a:pt x="120" y="158"/>
                  <a:pt x="120" y="158"/>
                  <a:pt x="120" y="158"/>
                </a:cubicBezTo>
                <a:cubicBezTo>
                  <a:pt x="109" y="158"/>
                  <a:pt x="109" y="158"/>
                  <a:pt x="109" y="158"/>
                </a:cubicBezTo>
                <a:cubicBezTo>
                  <a:pt x="109" y="180"/>
                  <a:pt x="109" y="180"/>
                  <a:pt x="109" y="180"/>
                </a:cubicBezTo>
                <a:cubicBezTo>
                  <a:pt x="91" y="180"/>
                  <a:pt x="91" y="180"/>
                  <a:pt x="91" y="180"/>
                </a:cubicBezTo>
                <a:cubicBezTo>
                  <a:pt x="88" y="180"/>
                  <a:pt x="86" y="183"/>
                  <a:pt x="86" y="185"/>
                </a:cubicBezTo>
                <a:cubicBezTo>
                  <a:pt x="86" y="201"/>
                  <a:pt x="86" y="201"/>
                  <a:pt x="86" y="201"/>
                </a:cubicBezTo>
                <a:cubicBezTo>
                  <a:pt x="86" y="203"/>
                  <a:pt x="88" y="206"/>
                  <a:pt x="91" y="206"/>
                </a:cubicBezTo>
                <a:cubicBezTo>
                  <a:pt x="138" y="206"/>
                  <a:pt x="138" y="206"/>
                  <a:pt x="138" y="206"/>
                </a:cubicBezTo>
                <a:cubicBezTo>
                  <a:pt x="140" y="206"/>
                  <a:pt x="143" y="203"/>
                  <a:pt x="143" y="201"/>
                </a:cubicBezTo>
                <a:cubicBezTo>
                  <a:pt x="143" y="185"/>
                  <a:pt x="143" y="185"/>
                  <a:pt x="143" y="185"/>
                </a:cubicBezTo>
                <a:cubicBezTo>
                  <a:pt x="143" y="183"/>
                  <a:pt x="140" y="180"/>
                  <a:pt x="138" y="180"/>
                </a:cubicBezTo>
                <a:close/>
                <a:moveTo>
                  <a:pt x="41" y="52"/>
                </a:moveTo>
                <a:cubicBezTo>
                  <a:pt x="44" y="41"/>
                  <a:pt x="55" y="32"/>
                  <a:pt x="66" y="32"/>
                </a:cubicBezTo>
                <a:cubicBezTo>
                  <a:pt x="189" y="32"/>
                  <a:pt x="189" y="32"/>
                  <a:pt x="189" y="32"/>
                </a:cubicBezTo>
                <a:cubicBezTo>
                  <a:pt x="188" y="26"/>
                  <a:pt x="188" y="26"/>
                  <a:pt x="188" y="26"/>
                </a:cubicBezTo>
                <a:cubicBezTo>
                  <a:pt x="187" y="19"/>
                  <a:pt x="179" y="12"/>
                  <a:pt x="172" y="13"/>
                </a:cubicBezTo>
                <a:cubicBezTo>
                  <a:pt x="70" y="13"/>
                  <a:pt x="70" y="13"/>
                  <a:pt x="70" y="13"/>
                </a:cubicBezTo>
                <a:cubicBezTo>
                  <a:pt x="70" y="10"/>
                  <a:pt x="70" y="10"/>
                  <a:pt x="70" y="10"/>
                </a:cubicBezTo>
                <a:cubicBezTo>
                  <a:pt x="67" y="4"/>
                  <a:pt x="60" y="0"/>
                  <a:pt x="54" y="0"/>
                </a:cubicBezTo>
                <a:cubicBezTo>
                  <a:pt x="10" y="0"/>
                  <a:pt x="10" y="0"/>
                  <a:pt x="10" y="0"/>
                </a:cubicBezTo>
                <a:cubicBezTo>
                  <a:pt x="4" y="0"/>
                  <a:pt x="0" y="4"/>
                  <a:pt x="0" y="9"/>
                </a:cubicBezTo>
                <a:cubicBezTo>
                  <a:pt x="0" y="10"/>
                  <a:pt x="0" y="11"/>
                  <a:pt x="0" y="12"/>
                </a:cubicBezTo>
                <a:cubicBezTo>
                  <a:pt x="5" y="37"/>
                  <a:pt x="5" y="37"/>
                  <a:pt x="5" y="37"/>
                </a:cubicBezTo>
                <a:cubicBezTo>
                  <a:pt x="5" y="37"/>
                  <a:pt x="5" y="37"/>
                  <a:pt x="5" y="37"/>
                </a:cubicBezTo>
                <a:cubicBezTo>
                  <a:pt x="23" y="133"/>
                  <a:pt x="23" y="133"/>
                  <a:pt x="23" y="133"/>
                </a:cubicBezTo>
                <a:lnTo>
                  <a:pt x="41" y="52"/>
                </a:lnTo>
                <a:close/>
                <a:moveTo>
                  <a:pt x="8" y="193"/>
                </a:moveTo>
                <a:cubicBezTo>
                  <a:pt x="8" y="196"/>
                  <a:pt x="11" y="199"/>
                  <a:pt x="14" y="199"/>
                </a:cubicBezTo>
                <a:cubicBezTo>
                  <a:pt x="78" y="199"/>
                  <a:pt x="78" y="199"/>
                  <a:pt x="78" y="199"/>
                </a:cubicBezTo>
                <a:cubicBezTo>
                  <a:pt x="78" y="187"/>
                  <a:pt x="78" y="187"/>
                  <a:pt x="78" y="187"/>
                </a:cubicBezTo>
                <a:cubicBezTo>
                  <a:pt x="14" y="187"/>
                  <a:pt x="14" y="187"/>
                  <a:pt x="14" y="187"/>
                </a:cubicBezTo>
                <a:cubicBezTo>
                  <a:pt x="11" y="187"/>
                  <a:pt x="8" y="190"/>
                  <a:pt x="8" y="193"/>
                </a:cubicBezTo>
                <a:close/>
                <a:moveTo>
                  <a:pt x="215" y="187"/>
                </a:moveTo>
                <a:cubicBezTo>
                  <a:pt x="151" y="187"/>
                  <a:pt x="151" y="187"/>
                  <a:pt x="151" y="187"/>
                </a:cubicBezTo>
                <a:cubicBezTo>
                  <a:pt x="151" y="199"/>
                  <a:pt x="151" y="199"/>
                  <a:pt x="151" y="199"/>
                </a:cubicBezTo>
                <a:cubicBezTo>
                  <a:pt x="215" y="199"/>
                  <a:pt x="215" y="199"/>
                  <a:pt x="215" y="199"/>
                </a:cubicBezTo>
                <a:cubicBezTo>
                  <a:pt x="218" y="199"/>
                  <a:pt x="220" y="196"/>
                  <a:pt x="220" y="193"/>
                </a:cubicBezTo>
                <a:cubicBezTo>
                  <a:pt x="220" y="190"/>
                  <a:pt x="218" y="187"/>
                  <a:pt x="215" y="187"/>
                </a:cubicBezTo>
                <a:close/>
                <a:moveTo>
                  <a:pt x="217" y="40"/>
                </a:moveTo>
                <a:cubicBezTo>
                  <a:pt x="66" y="40"/>
                  <a:pt x="66" y="40"/>
                  <a:pt x="66" y="40"/>
                </a:cubicBezTo>
                <a:cubicBezTo>
                  <a:pt x="59" y="40"/>
                  <a:pt x="51" y="47"/>
                  <a:pt x="49" y="54"/>
                </a:cubicBezTo>
                <a:cubicBezTo>
                  <a:pt x="30" y="139"/>
                  <a:pt x="30" y="139"/>
                  <a:pt x="30" y="139"/>
                </a:cubicBezTo>
                <a:cubicBezTo>
                  <a:pt x="29" y="139"/>
                  <a:pt x="29" y="140"/>
                  <a:pt x="29" y="141"/>
                </a:cubicBezTo>
                <a:cubicBezTo>
                  <a:pt x="29" y="147"/>
                  <a:pt x="33" y="150"/>
                  <a:pt x="39" y="150"/>
                </a:cubicBezTo>
                <a:cubicBezTo>
                  <a:pt x="190" y="150"/>
                  <a:pt x="190" y="150"/>
                  <a:pt x="190" y="150"/>
                </a:cubicBezTo>
                <a:cubicBezTo>
                  <a:pt x="197" y="150"/>
                  <a:pt x="206" y="144"/>
                  <a:pt x="207" y="137"/>
                </a:cubicBezTo>
                <a:cubicBezTo>
                  <a:pt x="226" y="52"/>
                  <a:pt x="226" y="52"/>
                  <a:pt x="226" y="52"/>
                </a:cubicBezTo>
                <a:cubicBezTo>
                  <a:pt x="227" y="51"/>
                  <a:pt x="227" y="50"/>
                  <a:pt x="227" y="49"/>
                </a:cubicBezTo>
                <a:cubicBezTo>
                  <a:pt x="227" y="44"/>
                  <a:pt x="223" y="40"/>
                  <a:pt x="217" y="4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92" name="ZoneTexte 191"/>
          <p:cNvSpPr txBox="1"/>
          <p:nvPr/>
        </p:nvSpPr>
        <p:spPr>
          <a:xfrm>
            <a:off x="3117829" y="1608445"/>
            <a:ext cx="672385" cy="246221"/>
          </a:xfrm>
          <a:prstGeom prst="rect">
            <a:avLst/>
          </a:prstGeom>
          <a:noFill/>
        </p:spPr>
        <p:txBody>
          <a:bodyPr wrap="square" rtlCol="0">
            <a:spAutoFit/>
          </a:bodyPr>
          <a:lstStyle/>
          <a:p>
            <a:pPr algn="ctr"/>
            <a:r>
              <a:rPr lang="fr-FR" sz="500" dirty="0">
                <a:solidFill>
                  <a:schemeClr val="bg1"/>
                </a:solidFill>
              </a:rPr>
              <a:t>Etat</a:t>
            </a:r>
            <a:br>
              <a:rPr lang="fr-FR" sz="500" dirty="0">
                <a:solidFill>
                  <a:schemeClr val="bg1"/>
                </a:solidFill>
              </a:rPr>
            </a:br>
            <a:r>
              <a:rPr lang="fr-FR" sz="500" dirty="0">
                <a:solidFill>
                  <a:schemeClr val="bg1"/>
                </a:solidFill>
              </a:rPr>
              <a:t>Civil</a:t>
            </a:r>
          </a:p>
        </p:txBody>
      </p:sp>
      <p:sp>
        <p:nvSpPr>
          <p:cNvPr id="193" name="Freeform 17"/>
          <p:cNvSpPr>
            <a:spLocks noChangeAspect="1" noEditPoints="1"/>
          </p:cNvSpPr>
          <p:nvPr/>
        </p:nvSpPr>
        <p:spPr bwMode="auto">
          <a:xfrm>
            <a:off x="3781739" y="1561804"/>
            <a:ext cx="406831" cy="369195"/>
          </a:xfrm>
          <a:custGeom>
            <a:avLst/>
            <a:gdLst>
              <a:gd name="T0" fmla="*/ 138 w 227"/>
              <a:gd name="T1" fmla="*/ 180 h 206"/>
              <a:gd name="T2" fmla="*/ 120 w 227"/>
              <a:gd name="T3" fmla="*/ 180 h 206"/>
              <a:gd name="T4" fmla="*/ 120 w 227"/>
              <a:gd name="T5" fmla="*/ 158 h 206"/>
              <a:gd name="T6" fmla="*/ 109 w 227"/>
              <a:gd name="T7" fmla="*/ 158 h 206"/>
              <a:gd name="T8" fmla="*/ 109 w 227"/>
              <a:gd name="T9" fmla="*/ 180 h 206"/>
              <a:gd name="T10" fmla="*/ 91 w 227"/>
              <a:gd name="T11" fmla="*/ 180 h 206"/>
              <a:gd name="T12" fmla="*/ 86 w 227"/>
              <a:gd name="T13" fmla="*/ 185 h 206"/>
              <a:gd name="T14" fmla="*/ 86 w 227"/>
              <a:gd name="T15" fmla="*/ 201 h 206"/>
              <a:gd name="T16" fmla="*/ 91 w 227"/>
              <a:gd name="T17" fmla="*/ 206 h 206"/>
              <a:gd name="T18" fmla="*/ 138 w 227"/>
              <a:gd name="T19" fmla="*/ 206 h 206"/>
              <a:gd name="T20" fmla="*/ 143 w 227"/>
              <a:gd name="T21" fmla="*/ 201 h 206"/>
              <a:gd name="T22" fmla="*/ 143 w 227"/>
              <a:gd name="T23" fmla="*/ 185 h 206"/>
              <a:gd name="T24" fmla="*/ 138 w 227"/>
              <a:gd name="T25" fmla="*/ 180 h 206"/>
              <a:gd name="T26" fmla="*/ 41 w 227"/>
              <a:gd name="T27" fmla="*/ 52 h 206"/>
              <a:gd name="T28" fmla="*/ 66 w 227"/>
              <a:gd name="T29" fmla="*/ 32 h 206"/>
              <a:gd name="T30" fmla="*/ 189 w 227"/>
              <a:gd name="T31" fmla="*/ 32 h 206"/>
              <a:gd name="T32" fmla="*/ 188 w 227"/>
              <a:gd name="T33" fmla="*/ 26 h 206"/>
              <a:gd name="T34" fmla="*/ 172 w 227"/>
              <a:gd name="T35" fmla="*/ 13 h 206"/>
              <a:gd name="T36" fmla="*/ 70 w 227"/>
              <a:gd name="T37" fmla="*/ 13 h 206"/>
              <a:gd name="T38" fmla="*/ 70 w 227"/>
              <a:gd name="T39" fmla="*/ 10 h 206"/>
              <a:gd name="T40" fmla="*/ 54 w 227"/>
              <a:gd name="T41" fmla="*/ 0 h 206"/>
              <a:gd name="T42" fmla="*/ 10 w 227"/>
              <a:gd name="T43" fmla="*/ 0 h 206"/>
              <a:gd name="T44" fmla="*/ 0 w 227"/>
              <a:gd name="T45" fmla="*/ 9 h 206"/>
              <a:gd name="T46" fmla="*/ 0 w 227"/>
              <a:gd name="T47" fmla="*/ 12 h 206"/>
              <a:gd name="T48" fmla="*/ 5 w 227"/>
              <a:gd name="T49" fmla="*/ 37 h 206"/>
              <a:gd name="T50" fmla="*/ 5 w 227"/>
              <a:gd name="T51" fmla="*/ 37 h 206"/>
              <a:gd name="T52" fmla="*/ 23 w 227"/>
              <a:gd name="T53" fmla="*/ 133 h 206"/>
              <a:gd name="T54" fmla="*/ 41 w 227"/>
              <a:gd name="T55" fmla="*/ 52 h 206"/>
              <a:gd name="T56" fmla="*/ 8 w 227"/>
              <a:gd name="T57" fmla="*/ 193 h 206"/>
              <a:gd name="T58" fmla="*/ 14 w 227"/>
              <a:gd name="T59" fmla="*/ 199 h 206"/>
              <a:gd name="T60" fmla="*/ 78 w 227"/>
              <a:gd name="T61" fmla="*/ 199 h 206"/>
              <a:gd name="T62" fmla="*/ 78 w 227"/>
              <a:gd name="T63" fmla="*/ 187 h 206"/>
              <a:gd name="T64" fmla="*/ 14 w 227"/>
              <a:gd name="T65" fmla="*/ 187 h 206"/>
              <a:gd name="T66" fmla="*/ 8 w 227"/>
              <a:gd name="T67" fmla="*/ 193 h 206"/>
              <a:gd name="T68" fmla="*/ 215 w 227"/>
              <a:gd name="T69" fmla="*/ 187 h 206"/>
              <a:gd name="T70" fmla="*/ 151 w 227"/>
              <a:gd name="T71" fmla="*/ 187 h 206"/>
              <a:gd name="T72" fmla="*/ 151 w 227"/>
              <a:gd name="T73" fmla="*/ 199 h 206"/>
              <a:gd name="T74" fmla="*/ 215 w 227"/>
              <a:gd name="T75" fmla="*/ 199 h 206"/>
              <a:gd name="T76" fmla="*/ 220 w 227"/>
              <a:gd name="T77" fmla="*/ 193 h 206"/>
              <a:gd name="T78" fmla="*/ 215 w 227"/>
              <a:gd name="T79" fmla="*/ 187 h 206"/>
              <a:gd name="T80" fmla="*/ 217 w 227"/>
              <a:gd name="T81" fmla="*/ 40 h 206"/>
              <a:gd name="T82" fmla="*/ 66 w 227"/>
              <a:gd name="T83" fmla="*/ 40 h 206"/>
              <a:gd name="T84" fmla="*/ 49 w 227"/>
              <a:gd name="T85" fmla="*/ 54 h 206"/>
              <a:gd name="T86" fmla="*/ 30 w 227"/>
              <a:gd name="T87" fmla="*/ 139 h 206"/>
              <a:gd name="T88" fmla="*/ 29 w 227"/>
              <a:gd name="T89" fmla="*/ 141 h 206"/>
              <a:gd name="T90" fmla="*/ 39 w 227"/>
              <a:gd name="T91" fmla="*/ 150 h 206"/>
              <a:gd name="T92" fmla="*/ 190 w 227"/>
              <a:gd name="T93" fmla="*/ 150 h 206"/>
              <a:gd name="T94" fmla="*/ 207 w 227"/>
              <a:gd name="T95" fmla="*/ 137 h 206"/>
              <a:gd name="T96" fmla="*/ 226 w 227"/>
              <a:gd name="T97" fmla="*/ 52 h 206"/>
              <a:gd name="T98" fmla="*/ 227 w 227"/>
              <a:gd name="T99" fmla="*/ 49 h 206"/>
              <a:gd name="T100" fmla="*/ 217 w 227"/>
              <a:gd name="T101" fmla="*/ 4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7" h="206">
                <a:moveTo>
                  <a:pt x="138" y="180"/>
                </a:moveTo>
                <a:cubicBezTo>
                  <a:pt x="120" y="180"/>
                  <a:pt x="120" y="180"/>
                  <a:pt x="120" y="180"/>
                </a:cubicBezTo>
                <a:cubicBezTo>
                  <a:pt x="120" y="158"/>
                  <a:pt x="120" y="158"/>
                  <a:pt x="120" y="158"/>
                </a:cubicBezTo>
                <a:cubicBezTo>
                  <a:pt x="109" y="158"/>
                  <a:pt x="109" y="158"/>
                  <a:pt x="109" y="158"/>
                </a:cubicBezTo>
                <a:cubicBezTo>
                  <a:pt x="109" y="180"/>
                  <a:pt x="109" y="180"/>
                  <a:pt x="109" y="180"/>
                </a:cubicBezTo>
                <a:cubicBezTo>
                  <a:pt x="91" y="180"/>
                  <a:pt x="91" y="180"/>
                  <a:pt x="91" y="180"/>
                </a:cubicBezTo>
                <a:cubicBezTo>
                  <a:pt x="88" y="180"/>
                  <a:pt x="86" y="183"/>
                  <a:pt x="86" y="185"/>
                </a:cubicBezTo>
                <a:cubicBezTo>
                  <a:pt x="86" y="201"/>
                  <a:pt x="86" y="201"/>
                  <a:pt x="86" y="201"/>
                </a:cubicBezTo>
                <a:cubicBezTo>
                  <a:pt x="86" y="203"/>
                  <a:pt x="88" y="206"/>
                  <a:pt x="91" y="206"/>
                </a:cubicBezTo>
                <a:cubicBezTo>
                  <a:pt x="138" y="206"/>
                  <a:pt x="138" y="206"/>
                  <a:pt x="138" y="206"/>
                </a:cubicBezTo>
                <a:cubicBezTo>
                  <a:pt x="140" y="206"/>
                  <a:pt x="143" y="203"/>
                  <a:pt x="143" y="201"/>
                </a:cubicBezTo>
                <a:cubicBezTo>
                  <a:pt x="143" y="185"/>
                  <a:pt x="143" y="185"/>
                  <a:pt x="143" y="185"/>
                </a:cubicBezTo>
                <a:cubicBezTo>
                  <a:pt x="143" y="183"/>
                  <a:pt x="140" y="180"/>
                  <a:pt x="138" y="180"/>
                </a:cubicBezTo>
                <a:close/>
                <a:moveTo>
                  <a:pt x="41" y="52"/>
                </a:moveTo>
                <a:cubicBezTo>
                  <a:pt x="44" y="41"/>
                  <a:pt x="55" y="32"/>
                  <a:pt x="66" y="32"/>
                </a:cubicBezTo>
                <a:cubicBezTo>
                  <a:pt x="189" y="32"/>
                  <a:pt x="189" y="32"/>
                  <a:pt x="189" y="32"/>
                </a:cubicBezTo>
                <a:cubicBezTo>
                  <a:pt x="188" y="26"/>
                  <a:pt x="188" y="26"/>
                  <a:pt x="188" y="26"/>
                </a:cubicBezTo>
                <a:cubicBezTo>
                  <a:pt x="187" y="19"/>
                  <a:pt x="179" y="12"/>
                  <a:pt x="172" y="13"/>
                </a:cubicBezTo>
                <a:cubicBezTo>
                  <a:pt x="70" y="13"/>
                  <a:pt x="70" y="13"/>
                  <a:pt x="70" y="13"/>
                </a:cubicBezTo>
                <a:cubicBezTo>
                  <a:pt x="70" y="10"/>
                  <a:pt x="70" y="10"/>
                  <a:pt x="70" y="10"/>
                </a:cubicBezTo>
                <a:cubicBezTo>
                  <a:pt x="67" y="4"/>
                  <a:pt x="60" y="0"/>
                  <a:pt x="54" y="0"/>
                </a:cubicBezTo>
                <a:cubicBezTo>
                  <a:pt x="10" y="0"/>
                  <a:pt x="10" y="0"/>
                  <a:pt x="10" y="0"/>
                </a:cubicBezTo>
                <a:cubicBezTo>
                  <a:pt x="4" y="0"/>
                  <a:pt x="0" y="4"/>
                  <a:pt x="0" y="9"/>
                </a:cubicBezTo>
                <a:cubicBezTo>
                  <a:pt x="0" y="10"/>
                  <a:pt x="0" y="11"/>
                  <a:pt x="0" y="12"/>
                </a:cubicBezTo>
                <a:cubicBezTo>
                  <a:pt x="5" y="37"/>
                  <a:pt x="5" y="37"/>
                  <a:pt x="5" y="37"/>
                </a:cubicBezTo>
                <a:cubicBezTo>
                  <a:pt x="5" y="37"/>
                  <a:pt x="5" y="37"/>
                  <a:pt x="5" y="37"/>
                </a:cubicBezTo>
                <a:cubicBezTo>
                  <a:pt x="23" y="133"/>
                  <a:pt x="23" y="133"/>
                  <a:pt x="23" y="133"/>
                </a:cubicBezTo>
                <a:lnTo>
                  <a:pt x="41" y="52"/>
                </a:lnTo>
                <a:close/>
                <a:moveTo>
                  <a:pt x="8" y="193"/>
                </a:moveTo>
                <a:cubicBezTo>
                  <a:pt x="8" y="196"/>
                  <a:pt x="11" y="199"/>
                  <a:pt x="14" y="199"/>
                </a:cubicBezTo>
                <a:cubicBezTo>
                  <a:pt x="78" y="199"/>
                  <a:pt x="78" y="199"/>
                  <a:pt x="78" y="199"/>
                </a:cubicBezTo>
                <a:cubicBezTo>
                  <a:pt x="78" y="187"/>
                  <a:pt x="78" y="187"/>
                  <a:pt x="78" y="187"/>
                </a:cubicBezTo>
                <a:cubicBezTo>
                  <a:pt x="14" y="187"/>
                  <a:pt x="14" y="187"/>
                  <a:pt x="14" y="187"/>
                </a:cubicBezTo>
                <a:cubicBezTo>
                  <a:pt x="11" y="187"/>
                  <a:pt x="8" y="190"/>
                  <a:pt x="8" y="193"/>
                </a:cubicBezTo>
                <a:close/>
                <a:moveTo>
                  <a:pt x="215" y="187"/>
                </a:moveTo>
                <a:cubicBezTo>
                  <a:pt x="151" y="187"/>
                  <a:pt x="151" y="187"/>
                  <a:pt x="151" y="187"/>
                </a:cubicBezTo>
                <a:cubicBezTo>
                  <a:pt x="151" y="199"/>
                  <a:pt x="151" y="199"/>
                  <a:pt x="151" y="199"/>
                </a:cubicBezTo>
                <a:cubicBezTo>
                  <a:pt x="215" y="199"/>
                  <a:pt x="215" y="199"/>
                  <a:pt x="215" y="199"/>
                </a:cubicBezTo>
                <a:cubicBezTo>
                  <a:pt x="218" y="199"/>
                  <a:pt x="220" y="196"/>
                  <a:pt x="220" y="193"/>
                </a:cubicBezTo>
                <a:cubicBezTo>
                  <a:pt x="220" y="190"/>
                  <a:pt x="218" y="187"/>
                  <a:pt x="215" y="187"/>
                </a:cubicBezTo>
                <a:close/>
                <a:moveTo>
                  <a:pt x="217" y="40"/>
                </a:moveTo>
                <a:cubicBezTo>
                  <a:pt x="66" y="40"/>
                  <a:pt x="66" y="40"/>
                  <a:pt x="66" y="40"/>
                </a:cubicBezTo>
                <a:cubicBezTo>
                  <a:pt x="59" y="40"/>
                  <a:pt x="51" y="47"/>
                  <a:pt x="49" y="54"/>
                </a:cubicBezTo>
                <a:cubicBezTo>
                  <a:pt x="30" y="139"/>
                  <a:pt x="30" y="139"/>
                  <a:pt x="30" y="139"/>
                </a:cubicBezTo>
                <a:cubicBezTo>
                  <a:pt x="29" y="139"/>
                  <a:pt x="29" y="140"/>
                  <a:pt x="29" y="141"/>
                </a:cubicBezTo>
                <a:cubicBezTo>
                  <a:pt x="29" y="147"/>
                  <a:pt x="33" y="150"/>
                  <a:pt x="39" y="150"/>
                </a:cubicBezTo>
                <a:cubicBezTo>
                  <a:pt x="190" y="150"/>
                  <a:pt x="190" y="150"/>
                  <a:pt x="190" y="150"/>
                </a:cubicBezTo>
                <a:cubicBezTo>
                  <a:pt x="197" y="150"/>
                  <a:pt x="206" y="144"/>
                  <a:pt x="207" y="137"/>
                </a:cubicBezTo>
                <a:cubicBezTo>
                  <a:pt x="226" y="52"/>
                  <a:pt x="226" y="52"/>
                  <a:pt x="226" y="52"/>
                </a:cubicBezTo>
                <a:cubicBezTo>
                  <a:pt x="227" y="51"/>
                  <a:pt x="227" y="50"/>
                  <a:pt x="227" y="49"/>
                </a:cubicBezTo>
                <a:cubicBezTo>
                  <a:pt x="227" y="44"/>
                  <a:pt x="223" y="40"/>
                  <a:pt x="217" y="4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94" name="ZoneTexte 193"/>
          <p:cNvSpPr txBox="1"/>
          <p:nvPr/>
        </p:nvSpPr>
        <p:spPr>
          <a:xfrm>
            <a:off x="3678275" y="1646917"/>
            <a:ext cx="672385" cy="169277"/>
          </a:xfrm>
          <a:prstGeom prst="rect">
            <a:avLst/>
          </a:prstGeom>
          <a:noFill/>
        </p:spPr>
        <p:txBody>
          <a:bodyPr wrap="square" rtlCol="0">
            <a:spAutoFit/>
          </a:bodyPr>
          <a:lstStyle/>
          <a:p>
            <a:pPr algn="ctr"/>
            <a:r>
              <a:rPr lang="fr-FR" sz="500" dirty="0">
                <a:solidFill>
                  <a:schemeClr val="bg1"/>
                </a:solidFill>
              </a:rPr>
              <a:t>RNIPP</a:t>
            </a:r>
          </a:p>
        </p:txBody>
      </p:sp>
      <p:sp>
        <p:nvSpPr>
          <p:cNvPr id="195" name="ZoneTexte 194"/>
          <p:cNvSpPr txBox="1"/>
          <p:nvPr/>
        </p:nvSpPr>
        <p:spPr>
          <a:xfrm>
            <a:off x="6141557" y="3581749"/>
            <a:ext cx="1048913" cy="514253"/>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The Smart Contract is updated with the </a:t>
            </a:r>
          </a:p>
          <a:p>
            <a:r>
              <a:rPr lang="en-US" sz="800" dirty="0" smtClean="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change </a:t>
            </a:r>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of beneficiaries</a:t>
            </a:r>
          </a:p>
        </p:txBody>
      </p:sp>
      <p:sp>
        <p:nvSpPr>
          <p:cNvPr id="196" name="Ellipse 195"/>
          <p:cNvSpPr/>
          <p:nvPr/>
        </p:nvSpPr>
        <p:spPr>
          <a:xfrm>
            <a:off x="5951257"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8</a:t>
            </a:r>
          </a:p>
        </p:txBody>
      </p:sp>
      <p:sp>
        <p:nvSpPr>
          <p:cNvPr id="197" name="Freeform 26"/>
          <p:cNvSpPr>
            <a:spLocks noChangeAspect="1" noEditPoints="1"/>
          </p:cNvSpPr>
          <p:nvPr/>
        </p:nvSpPr>
        <p:spPr bwMode="auto">
          <a:xfrm flipH="1">
            <a:off x="6472508" y="1571239"/>
            <a:ext cx="115716" cy="159025"/>
          </a:xfrm>
          <a:custGeom>
            <a:avLst/>
            <a:gdLst>
              <a:gd name="T0" fmla="*/ 113 w 171"/>
              <a:gd name="T1" fmla="*/ 165 h 235"/>
              <a:gd name="T2" fmla="*/ 79 w 171"/>
              <a:gd name="T3" fmla="*/ 125 h 235"/>
              <a:gd name="T4" fmla="*/ 70 w 171"/>
              <a:gd name="T5" fmla="*/ 74 h 235"/>
              <a:gd name="T6" fmla="*/ 71 w 171"/>
              <a:gd name="T7" fmla="*/ 73 h 235"/>
              <a:gd name="T8" fmla="*/ 41 w 171"/>
              <a:gd name="T9" fmla="*/ 12 h 235"/>
              <a:gd name="T10" fmla="*/ 40 w 171"/>
              <a:gd name="T11" fmla="*/ 13 h 235"/>
              <a:gd name="T12" fmla="*/ 44 w 171"/>
              <a:gd name="T13" fmla="*/ 142 h 235"/>
              <a:gd name="T14" fmla="*/ 143 w 171"/>
              <a:gd name="T15" fmla="*/ 226 h 235"/>
              <a:gd name="T16" fmla="*/ 144 w 171"/>
              <a:gd name="T17" fmla="*/ 226 h 235"/>
              <a:gd name="T18" fmla="*/ 115 w 171"/>
              <a:gd name="T19" fmla="*/ 164 h 235"/>
              <a:gd name="T20" fmla="*/ 113 w 171"/>
              <a:gd name="T21" fmla="*/ 165 h 235"/>
              <a:gd name="T22" fmla="*/ 91 w 171"/>
              <a:gd name="T23" fmla="*/ 63 h 235"/>
              <a:gd name="T24" fmla="*/ 95 w 171"/>
              <a:gd name="T25" fmla="*/ 52 h 235"/>
              <a:gd name="T26" fmla="*/ 73 w 171"/>
              <a:gd name="T27" fmla="*/ 6 h 235"/>
              <a:gd name="T28" fmla="*/ 62 w 171"/>
              <a:gd name="T29" fmla="*/ 2 h 235"/>
              <a:gd name="T30" fmla="*/ 51 w 171"/>
              <a:gd name="T31" fmla="*/ 7 h 235"/>
              <a:gd name="T32" fmla="*/ 81 w 171"/>
              <a:gd name="T33" fmla="*/ 69 h 235"/>
              <a:gd name="T34" fmla="*/ 91 w 171"/>
              <a:gd name="T35" fmla="*/ 63 h 235"/>
              <a:gd name="T36" fmla="*/ 168 w 171"/>
              <a:gd name="T37" fmla="*/ 204 h 235"/>
              <a:gd name="T38" fmla="*/ 147 w 171"/>
              <a:gd name="T39" fmla="*/ 159 h 235"/>
              <a:gd name="T40" fmla="*/ 135 w 171"/>
              <a:gd name="T41" fmla="*/ 155 h 235"/>
              <a:gd name="T42" fmla="*/ 124 w 171"/>
              <a:gd name="T43" fmla="*/ 160 h 235"/>
              <a:gd name="T44" fmla="*/ 154 w 171"/>
              <a:gd name="T45" fmla="*/ 221 h 235"/>
              <a:gd name="T46" fmla="*/ 164 w 171"/>
              <a:gd name="T47" fmla="*/ 216 h 235"/>
              <a:gd name="T48" fmla="*/ 168 w 171"/>
              <a:gd name="T49" fmla="*/ 20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 h="235">
                <a:moveTo>
                  <a:pt x="113" y="165"/>
                </a:moveTo>
                <a:cubicBezTo>
                  <a:pt x="109" y="167"/>
                  <a:pt x="100" y="167"/>
                  <a:pt x="79" y="125"/>
                </a:cubicBezTo>
                <a:cubicBezTo>
                  <a:pt x="59" y="84"/>
                  <a:pt x="65" y="76"/>
                  <a:pt x="70" y="74"/>
                </a:cubicBezTo>
                <a:cubicBezTo>
                  <a:pt x="71" y="73"/>
                  <a:pt x="71" y="73"/>
                  <a:pt x="71" y="73"/>
                </a:cubicBezTo>
                <a:cubicBezTo>
                  <a:pt x="41" y="12"/>
                  <a:pt x="41" y="12"/>
                  <a:pt x="41" y="12"/>
                </a:cubicBezTo>
                <a:cubicBezTo>
                  <a:pt x="40" y="13"/>
                  <a:pt x="40" y="13"/>
                  <a:pt x="40" y="13"/>
                </a:cubicBezTo>
                <a:cubicBezTo>
                  <a:pt x="32" y="16"/>
                  <a:pt x="0" y="50"/>
                  <a:pt x="44" y="142"/>
                </a:cubicBezTo>
                <a:cubicBezTo>
                  <a:pt x="89" y="235"/>
                  <a:pt x="135" y="230"/>
                  <a:pt x="143" y="226"/>
                </a:cubicBezTo>
                <a:cubicBezTo>
                  <a:pt x="144" y="226"/>
                  <a:pt x="144" y="226"/>
                  <a:pt x="144" y="226"/>
                </a:cubicBezTo>
                <a:cubicBezTo>
                  <a:pt x="115" y="164"/>
                  <a:pt x="115" y="164"/>
                  <a:pt x="115" y="164"/>
                </a:cubicBezTo>
                <a:lnTo>
                  <a:pt x="113" y="165"/>
                </a:lnTo>
                <a:close/>
                <a:moveTo>
                  <a:pt x="91" y="63"/>
                </a:moveTo>
                <a:cubicBezTo>
                  <a:pt x="96" y="61"/>
                  <a:pt x="97" y="56"/>
                  <a:pt x="95" y="52"/>
                </a:cubicBezTo>
                <a:cubicBezTo>
                  <a:pt x="73" y="6"/>
                  <a:pt x="73" y="6"/>
                  <a:pt x="73" y="6"/>
                </a:cubicBezTo>
                <a:cubicBezTo>
                  <a:pt x="71" y="2"/>
                  <a:pt x="66" y="0"/>
                  <a:pt x="62" y="2"/>
                </a:cubicBezTo>
                <a:cubicBezTo>
                  <a:pt x="51" y="7"/>
                  <a:pt x="51" y="7"/>
                  <a:pt x="51" y="7"/>
                </a:cubicBezTo>
                <a:cubicBezTo>
                  <a:pt x="81" y="69"/>
                  <a:pt x="81" y="69"/>
                  <a:pt x="81" y="69"/>
                </a:cubicBezTo>
                <a:lnTo>
                  <a:pt x="91" y="63"/>
                </a:lnTo>
                <a:close/>
                <a:moveTo>
                  <a:pt x="168" y="204"/>
                </a:moveTo>
                <a:cubicBezTo>
                  <a:pt x="147" y="159"/>
                  <a:pt x="147" y="159"/>
                  <a:pt x="147" y="159"/>
                </a:cubicBezTo>
                <a:cubicBezTo>
                  <a:pt x="144" y="154"/>
                  <a:pt x="139" y="153"/>
                  <a:pt x="135" y="155"/>
                </a:cubicBezTo>
                <a:cubicBezTo>
                  <a:pt x="124" y="160"/>
                  <a:pt x="124" y="160"/>
                  <a:pt x="124" y="160"/>
                </a:cubicBezTo>
                <a:cubicBezTo>
                  <a:pt x="154" y="221"/>
                  <a:pt x="154" y="221"/>
                  <a:pt x="154" y="221"/>
                </a:cubicBezTo>
                <a:cubicBezTo>
                  <a:pt x="164" y="216"/>
                  <a:pt x="164" y="216"/>
                  <a:pt x="164" y="216"/>
                </a:cubicBezTo>
                <a:cubicBezTo>
                  <a:pt x="169" y="214"/>
                  <a:pt x="171" y="209"/>
                  <a:pt x="168" y="204"/>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98" name="Freeform 17"/>
          <p:cNvSpPr>
            <a:spLocks noChangeAspect="1"/>
          </p:cNvSpPr>
          <p:nvPr/>
        </p:nvSpPr>
        <p:spPr bwMode="auto">
          <a:xfrm>
            <a:off x="6272248" y="1619441"/>
            <a:ext cx="186579" cy="273241"/>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dirty="0">
              <a:solidFill>
                <a:schemeClr val="tx2"/>
              </a:solidFill>
            </a:endParaRPr>
          </a:p>
        </p:txBody>
      </p:sp>
      <p:sp>
        <p:nvSpPr>
          <p:cNvPr id="200" name="Freeform 41"/>
          <p:cNvSpPr>
            <a:spLocks noChangeAspect="1" noEditPoints="1"/>
          </p:cNvSpPr>
          <p:nvPr/>
        </p:nvSpPr>
        <p:spPr bwMode="auto">
          <a:xfrm>
            <a:off x="6800758" y="1720799"/>
            <a:ext cx="169587" cy="212685"/>
          </a:xfrm>
          <a:custGeom>
            <a:avLst/>
            <a:gdLst>
              <a:gd name="T0" fmla="*/ 32 w 181"/>
              <a:gd name="T1" fmla="*/ 181 h 227"/>
              <a:gd name="T2" fmla="*/ 32 w 181"/>
              <a:gd name="T3" fmla="*/ 191 h 227"/>
              <a:gd name="T4" fmla="*/ 132 w 181"/>
              <a:gd name="T5" fmla="*/ 186 h 227"/>
              <a:gd name="T6" fmla="*/ 32 w 181"/>
              <a:gd name="T7" fmla="*/ 63 h 227"/>
              <a:gd name="T8" fmla="*/ 86 w 181"/>
              <a:gd name="T9" fmla="*/ 58 h 227"/>
              <a:gd name="T10" fmla="*/ 32 w 181"/>
              <a:gd name="T11" fmla="*/ 52 h 227"/>
              <a:gd name="T12" fmla="*/ 32 w 181"/>
              <a:gd name="T13" fmla="*/ 63 h 227"/>
              <a:gd name="T14" fmla="*/ 81 w 181"/>
              <a:gd name="T15" fmla="*/ 88 h 227"/>
              <a:gd name="T16" fmla="*/ 81 w 181"/>
              <a:gd name="T17" fmla="*/ 78 h 227"/>
              <a:gd name="T18" fmla="*/ 27 w 181"/>
              <a:gd name="T19" fmla="*/ 83 h 227"/>
              <a:gd name="T20" fmla="*/ 127 w 181"/>
              <a:gd name="T21" fmla="*/ 155 h 227"/>
              <a:gd name="T22" fmla="*/ 27 w 181"/>
              <a:gd name="T23" fmla="*/ 160 h 227"/>
              <a:gd name="T24" fmla="*/ 127 w 181"/>
              <a:gd name="T25" fmla="*/ 165 h 227"/>
              <a:gd name="T26" fmla="*/ 127 w 181"/>
              <a:gd name="T27" fmla="*/ 155 h 227"/>
              <a:gd name="T28" fmla="*/ 122 w 181"/>
              <a:gd name="T29" fmla="*/ 0 h 227"/>
              <a:gd name="T30" fmla="*/ 43 w 181"/>
              <a:gd name="T31" fmla="*/ 0 h 227"/>
              <a:gd name="T32" fmla="*/ 33 w 181"/>
              <a:gd name="T33" fmla="*/ 10 h 227"/>
              <a:gd name="T34" fmla="*/ 111 w 181"/>
              <a:gd name="T35" fmla="*/ 11 h 227"/>
              <a:gd name="T36" fmla="*/ 170 w 181"/>
              <a:gd name="T37" fmla="*/ 195 h 227"/>
              <a:gd name="T38" fmla="*/ 181 w 181"/>
              <a:gd name="T39" fmla="*/ 185 h 227"/>
              <a:gd name="T40" fmla="*/ 180 w 181"/>
              <a:gd name="T41" fmla="*/ 59 h 227"/>
              <a:gd name="T42" fmla="*/ 103 w 181"/>
              <a:gd name="T43" fmla="*/ 18 h 227"/>
              <a:gd name="T44" fmla="*/ 0 w 181"/>
              <a:gd name="T45" fmla="*/ 42 h 227"/>
              <a:gd name="T46" fmla="*/ 25 w 181"/>
              <a:gd name="T47" fmla="*/ 227 h 227"/>
              <a:gd name="T48" fmla="*/ 163 w 181"/>
              <a:gd name="T49" fmla="*/ 203 h 227"/>
              <a:gd name="T50" fmla="*/ 162 w 181"/>
              <a:gd name="T51" fmla="*/ 77 h 227"/>
              <a:gd name="T52" fmla="*/ 155 w 181"/>
              <a:gd name="T53" fmla="*/ 203 h 227"/>
              <a:gd name="T54" fmla="*/ 25 w 181"/>
              <a:gd name="T55" fmla="*/ 219 h 227"/>
              <a:gd name="T56" fmla="*/ 8 w 181"/>
              <a:gd name="T57" fmla="*/ 42 h 227"/>
              <a:gd name="T58" fmla="*/ 96 w 181"/>
              <a:gd name="T59" fmla="*/ 26 h 227"/>
              <a:gd name="T60" fmla="*/ 122 w 181"/>
              <a:gd name="T61" fmla="*/ 84 h 227"/>
              <a:gd name="T62" fmla="*/ 155 w 181"/>
              <a:gd name="T63" fmla="*/ 203 h 227"/>
              <a:gd name="T64" fmla="*/ 32 w 181"/>
              <a:gd name="T65" fmla="*/ 129 h 227"/>
              <a:gd name="T66" fmla="*/ 32 w 181"/>
              <a:gd name="T67" fmla="*/ 140 h 227"/>
              <a:gd name="T68" fmla="*/ 132 w 181"/>
              <a:gd name="T69" fmla="*/ 134 h 227"/>
              <a:gd name="T70" fmla="*/ 27 w 181"/>
              <a:gd name="T71" fmla="*/ 109 h 227"/>
              <a:gd name="T72" fmla="*/ 127 w 181"/>
              <a:gd name="T73" fmla="*/ 114 h 227"/>
              <a:gd name="T74" fmla="*/ 127 w 181"/>
              <a:gd name="T75" fmla="*/ 104 h 227"/>
              <a:gd name="T76" fmla="*/ 27 w 181"/>
              <a:gd name="T77" fmla="*/ 10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 h="227">
                <a:moveTo>
                  <a:pt x="127" y="181"/>
                </a:moveTo>
                <a:cubicBezTo>
                  <a:pt x="32" y="181"/>
                  <a:pt x="32" y="181"/>
                  <a:pt x="32" y="181"/>
                </a:cubicBezTo>
                <a:cubicBezTo>
                  <a:pt x="29" y="181"/>
                  <a:pt x="27" y="183"/>
                  <a:pt x="27" y="186"/>
                </a:cubicBezTo>
                <a:cubicBezTo>
                  <a:pt x="27" y="189"/>
                  <a:pt x="29" y="191"/>
                  <a:pt x="32" y="191"/>
                </a:cubicBezTo>
                <a:cubicBezTo>
                  <a:pt x="127" y="191"/>
                  <a:pt x="127" y="191"/>
                  <a:pt x="127" y="191"/>
                </a:cubicBezTo>
                <a:cubicBezTo>
                  <a:pt x="130" y="191"/>
                  <a:pt x="132" y="189"/>
                  <a:pt x="132" y="186"/>
                </a:cubicBezTo>
                <a:cubicBezTo>
                  <a:pt x="132" y="183"/>
                  <a:pt x="130" y="181"/>
                  <a:pt x="127" y="181"/>
                </a:cubicBezTo>
                <a:close/>
                <a:moveTo>
                  <a:pt x="32" y="63"/>
                </a:moveTo>
                <a:cubicBezTo>
                  <a:pt x="81" y="63"/>
                  <a:pt x="81" y="63"/>
                  <a:pt x="81" y="63"/>
                </a:cubicBezTo>
                <a:cubicBezTo>
                  <a:pt x="84" y="63"/>
                  <a:pt x="86" y="60"/>
                  <a:pt x="86" y="58"/>
                </a:cubicBezTo>
                <a:cubicBezTo>
                  <a:pt x="86" y="55"/>
                  <a:pt x="84" y="52"/>
                  <a:pt x="81" y="52"/>
                </a:cubicBezTo>
                <a:cubicBezTo>
                  <a:pt x="32" y="52"/>
                  <a:pt x="32" y="52"/>
                  <a:pt x="32" y="52"/>
                </a:cubicBezTo>
                <a:cubicBezTo>
                  <a:pt x="29" y="52"/>
                  <a:pt x="27" y="55"/>
                  <a:pt x="27" y="58"/>
                </a:cubicBezTo>
                <a:cubicBezTo>
                  <a:pt x="27" y="60"/>
                  <a:pt x="29" y="63"/>
                  <a:pt x="32" y="63"/>
                </a:cubicBezTo>
                <a:close/>
                <a:moveTo>
                  <a:pt x="32" y="88"/>
                </a:moveTo>
                <a:cubicBezTo>
                  <a:pt x="81" y="88"/>
                  <a:pt x="81" y="88"/>
                  <a:pt x="81" y="88"/>
                </a:cubicBezTo>
                <a:cubicBezTo>
                  <a:pt x="84" y="88"/>
                  <a:pt x="86" y="86"/>
                  <a:pt x="86" y="83"/>
                </a:cubicBezTo>
                <a:cubicBezTo>
                  <a:pt x="86" y="80"/>
                  <a:pt x="84" y="78"/>
                  <a:pt x="81" y="78"/>
                </a:cubicBezTo>
                <a:cubicBezTo>
                  <a:pt x="32" y="78"/>
                  <a:pt x="32" y="78"/>
                  <a:pt x="32" y="78"/>
                </a:cubicBezTo>
                <a:cubicBezTo>
                  <a:pt x="29" y="78"/>
                  <a:pt x="27" y="80"/>
                  <a:pt x="27" y="83"/>
                </a:cubicBezTo>
                <a:cubicBezTo>
                  <a:pt x="27" y="86"/>
                  <a:pt x="29" y="88"/>
                  <a:pt x="32" y="88"/>
                </a:cubicBezTo>
                <a:close/>
                <a:moveTo>
                  <a:pt x="127" y="155"/>
                </a:moveTo>
                <a:cubicBezTo>
                  <a:pt x="32" y="155"/>
                  <a:pt x="32" y="155"/>
                  <a:pt x="32" y="155"/>
                </a:cubicBezTo>
                <a:cubicBezTo>
                  <a:pt x="29" y="155"/>
                  <a:pt x="27" y="157"/>
                  <a:pt x="27" y="160"/>
                </a:cubicBezTo>
                <a:cubicBezTo>
                  <a:pt x="27" y="163"/>
                  <a:pt x="29" y="165"/>
                  <a:pt x="32" y="165"/>
                </a:cubicBezTo>
                <a:cubicBezTo>
                  <a:pt x="127" y="165"/>
                  <a:pt x="127" y="165"/>
                  <a:pt x="127" y="165"/>
                </a:cubicBezTo>
                <a:cubicBezTo>
                  <a:pt x="130" y="165"/>
                  <a:pt x="132" y="163"/>
                  <a:pt x="132" y="160"/>
                </a:cubicBezTo>
                <a:cubicBezTo>
                  <a:pt x="132" y="157"/>
                  <a:pt x="130" y="155"/>
                  <a:pt x="127" y="155"/>
                </a:cubicBezTo>
                <a:close/>
                <a:moveTo>
                  <a:pt x="180" y="59"/>
                </a:moveTo>
                <a:cubicBezTo>
                  <a:pt x="122" y="0"/>
                  <a:pt x="122" y="0"/>
                  <a:pt x="122" y="0"/>
                </a:cubicBezTo>
                <a:cubicBezTo>
                  <a:pt x="121" y="0"/>
                  <a:pt x="121" y="0"/>
                  <a:pt x="121" y="0"/>
                </a:cubicBezTo>
                <a:cubicBezTo>
                  <a:pt x="43" y="0"/>
                  <a:pt x="43" y="0"/>
                  <a:pt x="43" y="0"/>
                </a:cubicBezTo>
                <a:cubicBezTo>
                  <a:pt x="33" y="0"/>
                  <a:pt x="25" y="5"/>
                  <a:pt x="20" y="13"/>
                </a:cubicBezTo>
                <a:cubicBezTo>
                  <a:pt x="24" y="11"/>
                  <a:pt x="29" y="10"/>
                  <a:pt x="33" y="10"/>
                </a:cubicBezTo>
                <a:cubicBezTo>
                  <a:pt x="111" y="10"/>
                  <a:pt x="111" y="10"/>
                  <a:pt x="111" y="10"/>
                </a:cubicBezTo>
                <a:cubicBezTo>
                  <a:pt x="111" y="11"/>
                  <a:pt x="111" y="11"/>
                  <a:pt x="111" y="11"/>
                </a:cubicBezTo>
                <a:cubicBezTo>
                  <a:pt x="170" y="70"/>
                  <a:pt x="170" y="70"/>
                  <a:pt x="170" y="70"/>
                </a:cubicBezTo>
                <a:cubicBezTo>
                  <a:pt x="170" y="195"/>
                  <a:pt x="170" y="195"/>
                  <a:pt x="170" y="195"/>
                </a:cubicBezTo>
                <a:cubicBezTo>
                  <a:pt x="170" y="199"/>
                  <a:pt x="169" y="202"/>
                  <a:pt x="168" y="206"/>
                </a:cubicBezTo>
                <a:cubicBezTo>
                  <a:pt x="175" y="201"/>
                  <a:pt x="181" y="194"/>
                  <a:pt x="181" y="185"/>
                </a:cubicBezTo>
                <a:cubicBezTo>
                  <a:pt x="181" y="59"/>
                  <a:pt x="181" y="59"/>
                  <a:pt x="181" y="59"/>
                </a:cubicBezTo>
                <a:lnTo>
                  <a:pt x="180" y="59"/>
                </a:lnTo>
                <a:close/>
                <a:moveTo>
                  <a:pt x="104" y="18"/>
                </a:moveTo>
                <a:cubicBezTo>
                  <a:pt x="103" y="18"/>
                  <a:pt x="103" y="18"/>
                  <a:pt x="103" y="18"/>
                </a:cubicBezTo>
                <a:cubicBezTo>
                  <a:pt x="25" y="18"/>
                  <a:pt x="25" y="18"/>
                  <a:pt x="25" y="18"/>
                </a:cubicBezTo>
                <a:cubicBezTo>
                  <a:pt x="11" y="18"/>
                  <a:pt x="0" y="29"/>
                  <a:pt x="0" y="42"/>
                </a:cubicBezTo>
                <a:cubicBezTo>
                  <a:pt x="0" y="203"/>
                  <a:pt x="0" y="203"/>
                  <a:pt x="0" y="203"/>
                </a:cubicBezTo>
                <a:cubicBezTo>
                  <a:pt x="0" y="216"/>
                  <a:pt x="11" y="227"/>
                  <a:pt x="25" y="227"/>
                </a:cubicBezTo>
                <a:cubicBezTo>
                  <a:pt x="137" y="227"/>
                  <a:pt x="137" y="227"/>
                  <a:pt x="137" y="227"/>
                </a:cubicBezTo>
                <a:cubicBezTo>
                  <a:pt x="151" y="227"/>
                  <a:pt x="163" y="216"/>
                  <a:pt x="163" y="203"/>
                </a:cubicBezTo>
                <a:cubicBezTo>
                  <a:pt x="163" y="77"/>
                  <a:pt x="163" y="77"/>
                  <a:pt x="163" y="77"/>
                </a:cubicBezTo>
                <a:cubicBezTo>
                  <a:pt x="162" y="77"/>
                  <a:pt x="162" y="77"/>
                  <a:pt x="162" y="77"/>
                </a:cubicBezTo>
                <a:lnTo>
                  <a:pt x="104" y="18"/>
                </a:lnTo>
                <a:close/>
                <a:moveTo>
                  <a:pt x="155" y="203"/>
                </a:moveTo>
                <a:cubicBezTo>
                  <a:pt x="155" y="212"/>
                  <a:pt x="147" y="219"/>
                  <a:pt x="137" y="219"/>
                </a:cubicBezTo>
                <a:cubicBezTo>
                  <a:pt x="25" y="219"/>
                  <a:pt x="25" y="219"/>
                  <a:pt x="25" y="219"/>
                </a:cubicBezTo>
                <a:cubicBezTo>
                  <a:pt x="16" y="219"/>
                  <a:pt x="8" y="212"/>
                  <a:pt x="8" y="203"/>
                </a:cubicBezTo>
                <a:cubicBezTo>
                  <a:pt x="8" y="42"/>
                  <a:pt x="8" y="42"/>
                  <a:pt x="8" y="42"/>
                </a:cubicBezTo>
                <a:cubicBezTo>
                  <a:pt x="8" y="33"/>
                  <a:pt x="16" y="26"/>
                  <a:pt x="25" y="26"/>
                </a:cubicBezTo>
                <a:cubicBezTo>
                  <a:pt x="96" y="26"/>
                  <a:pt x="96" y="26"/>
                  <a:pt x="96" y="26"/>
                </a:cubicBezTo>
                <a:cubicBezTo>
                  <a:pt x="96" y="59"/>
                  <a:pt x="96" y="59"/>
                  <a:pt x="96" y="59"/>
                </a:cubicBezTo>
                <a:cubicBezTo>
                  <a:pt x="96" y="73"/>
                  <a:pt x="107" y="84"/>
                  <a:pt x="122" y="84"/>
                </a:cubicBezTo>
                <a:cubicBezTo>
                  <a:pt x="155" y="84"/>
                  <a:pt x="155" y="84"/>
                  <a:pt x="155" y="84"/>
                </a:cubicBezTo>
                <a:lnTo>
                  <a:pt x="155" y="203"/>
                </a:lnTo>
                <a:close/>
                <a:moveTo>
                  <a:pt x="127" y="129"/>
                </a:moveTo>
                <a:cubicBezTo>
                  <a:pt x="32" y="129"/>
                  <a:pt x="32" y="129"/>
                  <a:pt x="32" y="129"/>
                </a:cubicBezTo>
                <a:cubicBezTo>
                  <a:pt x="29" y="129"/>
                  <a:pt x="27" y="132"/>
                  <a:pt x="27" y="134"/>
                </a:cubicBezTo>
                <a:cubicBezTo>
                  <a:pt x="27" y="137"/>
                  <a:pt x="29" y="140"/>
                  <a:pt x="32" y="140"/>
                </a:cubicBezTo>
                <a:cubicBezTo>
                  <a:pt x="127" y="140"/>
                  <a:pt x="127" y="140"/>
                  <a:pt x="127" y="140"/>
                </a:cubicBezTo>
                <a:cubicBezTo>
                  <a:pt x="130" y="140"/>
                  <a:pt x="132" y="137"/>
                  <a:pt x="132" y="134"/>
                </a:cubicBezTo>
                <a:cubicBezTo>
                  <a:pt x="132" y="132"/>
                  <a:pt x="130" y="129"/>
                  <a:pt x="127" y="129"/>
                </a:cubicBezTo>
                <a:close/>
                <a:moveTo>
                  <a:pt x="27" y="109"/>
                </a:moveTo>
                <a:cubicBezTo>
                  <a:pt x="27" y="112"/>
                  <a:pt x="29" y="114"/>
                  <a:pt x="32" y="114"/>
                </a:cubicBezTo>
                <a:cubicBezTo>
                  <a:pt x="127" y="114"/>
                  <a:pt x="127" y="114"/>
                  <a:pt x="127" y="114"/>
                </a:cubicBezTo>
                <a:cubicBezTo>
                  <a:pt x="130" y="114"/>
                  <a:pt x="132" y="112"/>
                  <a:pt x="132" y="109"/>
                </a:cubicBezTo>
                <a:cubicBezTo>
                  <a:pt x="132" y="106"/>
                  <a:pt x="130" y="104"/>
                  <a:pt x="127" y="104"/>
                </a:cubicBezTo>
                <a:cubicBezTo>
                  <a:pt x="32" y="104"/>
                  <a:pt x="32" y="104"/>
                  <a:pt x="32" y="104"/>
                </a:cubicBezTo>
                <a:cubicBezTo>
                  <a:pt x="29" y="104"/>
                  <a:pt x="27" y="106"/>
                  <a:pt x="27" y="10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201" name="ZoneTexte 200"/>
          <p:cNvSpPr txBox="1"/>
          <p:nvPr/>
        </p:nvSpPr>
        <p:spPr>
          <a:xfrm>
            <a:off x="6638067" y="1530804"/>
            <a:ext cx="494968" cy="151009"/>
          </a:xfrm>
          <a:prstGeom prst="rect">
            <a:avLst/>
          </a:prstGeom>
          <a:noFill/>
        </p:spPr>
        <p:txBody>
          <a:bodyPr wrap="square" lIns="0" tIns="0" rIns="0" bIns="0" rtlCol="0" anchor="ctr">
            <a:noAutofit/>
          </a:bodyPr>
          <a:lstStyle/>
          <a:p>
            <a:pPr algn="ctr">
              <a:buClr>
                <a:schemeClr val="tx2"/>
              </a:buClr>
            </a:pPr>
            <a:r>
              <a:rPr lang="en-GB" sz="800" b="1" dirty="0">
                <a:solidFill>
                  <a:schemeClr val="tx2"/>
                </a:solidFill>
              </a:rPr>
              <a:t>Update</a:t>
            </a:r>
          </a:p>
        </p:txBody>
      </p:sp>
      <p:sp>
        <p:nvSpPr>
          <p:cNvPr id="211" name="Freeform 17"/>
          <p:cNvSpPr>
            <a:spLocks noChangeAspect="1"/>
          </p:cNvSpPr>
          <p:nvPr/>
        </p:nvSpPr>
        <p:spPr bwMode="auto">
          <a:xfrm>
            <a:off x="8316799" y="1639931"/>
            <a:ext cx="115850" cy="169661"/>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212" name="Freeform 17"/>
          <p:cNvSpPr>
            <a:spLocks noChangeAspect="1"/>
          </p:cNvSpPr>
          <p:nvPr/>
        </p:nvSpPr>
        <p:spPr bwMode="auto">
          <a:xfrm>
            <a:off x="8433295" y="1760817"/>
            <a:ext cx="115850" cy="169661"/>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cxnSp>
        <p:nvCxnSpPr>
          <p:cNvPr id="213" name="Connecteur droit avec flèche 212"/>
          <p:cNvCxnSpPr>
            <a:cxnSpLocks/>
          </p:cNvCxnSpPr>
          <p:nvPr/>
        </p:nvCxnSpPr>
        <p:spPr>
          <a:xfrm>
            <a:off x="5983343"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Connecteur droit avec flèche 213"/>
          <p:cNvCxnSpPr>
            <a:cxnSpLocks/>
          </p:cNvCxnSpPr>
          <p:nvPr/>
        </p:nvCxnSpPr>
        <p:spPr>
          <a:xfrm>
            <a:off x="2690505"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15" name="Groupe 214"/>
          <p:cNvGrpSpPr/>
          <p:nvPr/>
        </p:nvGrpSpPr>
        <p:grpSpPr>
          <a:xfrm>
            <a:off x="2576205" y="3098086"/>
            <a:ext cx="228600" cy="228600"/>
            <a:chOff x="1300185" y="3536687"/>
            <a:chExt cx="228600" cy="228600"/>
          </a:xfrm>
        </p:grpSpPr>
        <p:sp>
          <p:nvSpPr>
            <p:cNvPr id="216" name="Rectangle 215"/>
            <p:cNvSpPr/>
            <p:nvPr/>
          </p:nvSpPr>
          <p:spPr>
            <a:xfrm>
              <a:off x="1300185" y="3536687"/>
              <a:ext cx="228600" cy="2286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17" name="Freeform 8"/>
            <p:cNvSpPr>
              <a:spLocks noChangeAspect="1" noEditPoints="1"/>
            </p:cNvSpPr>
            <p:nvPr/>
          </p:nvSpPr>
          <p:spPr bwMode="auto">
            <a:xfrm rot="5400000">
              <a:off x="1330813"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grpSp>
        <p:nvGrpSpPr>
          <p:cNvPr id="218" name="Groupe 217"/>
          <p:cNvGrpSpPr/>
          <p:nvPr/>
        </p:nvGrpSpPr>
        <p:grpSpPr>
          <a:xfrm>
            <a:off x="5869043" y="3092913"/>
            <a:ext cx="228600" cy="238946"/>
            <a:chOff x="3486703" y="3531514"/>
            <a:chExt cx="228600" cy="238946"/>
          </a:xfrm>
        </p:grpSpPr>
        <p:sp>
          <p:nvSpPr>
            <p:cNvPr id="219" name="Rectangle 218"/>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220"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221" name="Freeform 20"/>
          <p:cNvSpPr>
            <a:spLocks noChangeAspect="1" noEditPoints="1"/>
          </p:cNvSpPr>
          <p:nvPr/>
        </p:nvSpPr>
        <p:spPr bwMode="auto">
          <a:xfrm>
            <a:off x="5085893" y="1535987"/>
            <a:ext cx="363817" cy="406831"/>
          </a:xfrm>
          <a:custGeom>
            <a:avLst/>
            <a:gdLst>
              <a:gd name="T0" fmla="*/ 114 w 203"/>
              <a:gd name="T1" fmla="*/ 64 h 227"/>
              <a:gd name="T2" fmla="*/ 114 w 203"/>
              <a:gd name="T3" fmla="*/ 2 h 227"/>
              <a:gd name="T4" fmla="*/ 186 w 203"/>
              <a:gd name="T5" fmla="*/ 12 h 227"/>
              <a:gd name="T6" fmla="*/ 121 w 203"/>
              <a:gd name="T7" fmla="*/ 62 h 227"/>
              <a:gd name="T8" fmla="*/ 147 w 203"/>
              <a:gd name="T9" fmla="*/ 167 h 227"/>
              <a:gd name="T10" fmla="*/ 126 w 203"/>
              <a:gd name="T11" fmla="*/ 176 h 227"/>
              <a:gd name="T12" fmla="*/ 126 w 203"/>
              <a:gd name="T13" fmla="*/ 218 h 227"/>
              <a:gd name="T14" fmla="*/ 168 w 203"/>
              <a:gd name="T15" fmla="*/ 219 h 227"/>
              <a:gd name="T16" fmla="*/ 177 w 203"/>
              <a:gd name="T17" fmla="*/ 197 h 227"/>
              <a:gd name="T18" fmla="*/ 147 w 203"/>
              <a:gd name="T19" fmla="*/ 167 h 227"/>
              <a:gd name="T20" fmla="*/ 157 w 203"/>
              <a:gd name="T21" fmla="*/ 208 h 227"/>
              <a:gd name="T22" fmla="*/ 137 w 203"/>
              <a:gd name="T23" fmla="*/ 207 h 227"/>
              <a:gd name="T24" fmla="*/ 137 w 203"/>
              <a:gd name="T25" fmla="*/ 187 h 227"/>
              <a:gd name="T26" fmla="*/ 147 w 203"/>
              <a:gd name="T27" fmla="*/ 183 h 227"/>
              <a:gd name="T28" fmla="*/ 162 w 203"/>
              <a:gd name="T29" fmla="*/ 197 h 227"/>
              <a:gd name="T30" fmla="*/ 197 w 203"/>
              <a:gd name="T31" fmla="*/ 24 h 227"/>
              <a:gd name="T32" fmla="*/ 116 w 203"/>
              <a:gd name="T33" fmla="*/ 72 h 227"/>
              <a:gd name="T34" fmla="*/ 200 w 203"/>
              <a:gd name="T35" fmla="*/ 71 h 227"/>
              <a:gd name="T36" fmla="*/ 203 w 203"/>
              <a:gd name="T37" fmla="*/ 47 h 227"/>
              <a:gd name="T38" fmla="*/ 75 w 203"/>
              <a:gd name="T39" fmla="*/ 167 h 227"/>
              <a:gd name="T40" fmla="*/ 53 w 203"/>
              <a:gd name="T41" fmla="*/ 176 h 227"/>
              <a:gd name="T42" fmla="*/ 53 w 203"/>
              <a:gd name="T43" fmla="*/ 218 h 227"/>
              <a:gd name="T44" fmla="*/ 96 w 203"/>
              <a:gd name="T45" fmla="*/ 219 h 227"/>
              <a:gd name="T46" fmla="*/ 105 w 203"/>
              <a:gd name="T47" fmla="*/ 197 h 227"/>
              <a:gd name="T48" fmla="*/ 75 w 203"/>
              <a:gd name="T49" fmla="*/ 167 h 227"/>
              <a:gd name="T50" fmla="*/ 85 w 203"/>
              <a:gd name="T51" fmla="*/ 208 h 227"/>
              <a:gd name="T52" fmla="*/ 64 w 203"/>
              <a:gd name="T53" fmla="*/ 207 h 227"/>
              <a:gd name="T54" fmla="*/ 64 w 203"/>
              <a:gd name="T55" fmla="*/ 187 h 227"/>
              <a:gd name="T56" fmla="*/ 75 w 203"/>
              <a:gd name="T57" fmla="*/ 183 h 227"/>
              <a:gd name="T58" fmla="*/ 89 w 203"/>
              <a:gd name="T59" fmla="*/ 197 h 227"/>
              <a:gd name="T60" fmla="*/ 38 w 203"/>
              <a:gd name="T61" fmla="*/ 87 h 227"/>
              <a:gd name="T62" fmla="*/ 23 w 203"/>
              <a:gd name="T63" fmla="*/ 71 h 227"/>
              <a:gd name="T64" fmla="*/ 20 w 203"/>
              <a:gd name="T65" fmla="*/ 58 h 227"/>
              <a:gd name="T66" fmla="*/ 3 w 203"/>
              <a:gd name="T67" fmla="*/ 58 h 227"/>
              <a:gd name="T68" fmla="*/ 3 w 203"/>
              <a:gd name="T69" fmla="*/ 75 h 227"/>
              <a:gd name="T70" fmla="*/ 18 w 203"/>
              <a:gd name="T71" fmla="*/ 77 h 227"/>
              <a:gd name="T72" fmla="*/ 33 w 203"/>
              <a:gd name="T73" fmla="*/ 94 h 227"/>
              <a:gd name="T74" fmla="*/ 37 w 203"/>
              <a:gd name="T75" fmla="*/ 138 h 227"/>
              <a:gd name="T76" fmla="*/ 161 w 203"/>
              <a:gd name="T77" fmla="*/ 163 h 227"/>
              <a:gd name="T78" fmla="*/ 189 w 203"/>
              <a:gd name="T79" fmla="*/ 137 h 227"/>
              <a:gd name="T80" fmla="*/ 62 w 203"/>
              <a:gd name="T81" fmla="*/ 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 h="227">
                <a:moveTo>
                  <a:pt x="114" y="2"/>
                </a:moveTo>
                <a:cubicBezTo>
                  <a:pt x="114" y="64"/>
                  <a:pt x="114" y="64"/>
                  <a:pt x="114" y="64"/>
                </a:cubicBezTo>
                <a:cubicBezTo>
                  <a:pt x="155" y="1"/>
                  <a:pt x="155" y="1"/>
                  <a:pt x="155" y="1"/>
                </a:cubicBezTo>
                <a:cubicBezTo>
                  <a:pt x="143" y="0"/>
                  <a:pt x="129" y="0"/>
                  <a:pt x="114" y="2"/>
                </a:cubicBezTo>
                <a:close/>
                <a:moveTo>
                  <a:pt x="194" y="19"/>
                </a:moveTo>
                <a:cubicBezTo>
                  <a:pt x="191" y="16"/>
                  <a:pt x="189" y="14"/>
                  <a:pt x="186" y="12"/>
                </a:cubicBezTo>
                <a:cubicBezTo>
                  <a:pt x="179" y="7"/>
                  <a:pt x="171" y="4"/>
                  <a:pt x="161" y="3"/>
                </a:cubicBezTo>
                <a:cubicBezTo>
                  <a:pt x="121" y="62"/>
                  <a:pt x="121" y="62"/>
                  <a:pt x="121" y="62"/>
                </a:cubicBezTo>
                <a:lnTo>
                  <a:pt x="194" y="19"/>
                </a:lnTo>
                <a:close/>
                <a:moveTo>
                  <a:pt x="147" y="167"/>
                </a:moveTo>
                <a:cubicBezTo>
                  <a:pt x="139" y="167"/>
                  <a:pt x="132" y="170"/>
                  <a:pt x="126" y="176"/>
                </a:cubicBezTo>
                <a:cubicBezTo>
                  <a:pt x="126" y="176"/>
                  <a:pt x="126" y="176"/>
                  <a:pt x="126" y="176"/>
                </a:cubicBezTo>
                <a:cubicBezTo>
                  <a:pt x="120" y="182"/>
                  <a:pt x="117" y="189"/>
                  <a:pt x="117" y="197"/>
                </a:cubicBezTo>
                <a:cubicBezTo>
                  <a:pt x="117" y="206"/>
                  <a:pt x="120" y="213"/>
                  <a:pt x="126" y="218"/>
                </a:cubicBezTo>
                <a:cubicBezTo>
                  <a:pt x="132" y="224"/>
                  <a:pt x="139" y="227"/>
                  <a:pt x="147" y="227"/>
                </a:cubicBezTo>
                <a:cubicBezTo>
                  <a:pt x="155" y="227"/>
                  <a:pt x="163" y="224"/>
                  <a:pt x="168" y="219"/>
                </a:cubicBezTo>
                <a:cubicBezTo>
                  <a:pt x="168" y="218"/>
                  <a:pt x="168" y="218"/>
                  <a:pt x="169" y="218"/>
                </a:cubicBezTo>
                <a:cubicBezTo>
                  <a:pt x="174" y="213"/>
                  <a:pt x="177" y="205"/>
                  <a:pt x="177" y="197"/>
                </a:cubicBezTo>
                <a:cubicBezTo>
                  <a:pt x="177" y="189"/>
                  <a:pt x="174" y="182"/>
                  <a:pt x="168" y="176"/>
                </a:cubicBezTo>
                <a:cubicBezTo>
                  <a:pt x="163" y="170"/>
                  <a:pt x="156" y="167"/>
                  <a:pt x="147" y="167"/>
                </a:cubicBezTo>
                <a:close/>
                <a:moveTo>
                  <a:pt x="158" y="207"/>
                </a:moveTo>
                <a:cubicBezTo>
                  <a:pt x="157" y="207"/>
                  <a:pt x="157" y="207"/>
                  <a:pt x="157" y="208"/>
                </a:cubicBezTo>
                <a:cubicBezTo>
                  <a:pt x="155" y="210"/>
                  <a:pt x="151" y="212"/>
                  <a:pt x="147" y="212"/>
                </a:cubicBezTo>
                <a:cubicBezTo>
                  <a:pt x="143" y="212"/>
                  <a:pt x="140" y="210"/>
                  <a:pt x="137" y="207"/>
                </a:cubicBezTo>
                <a:cubicBezTo>
                  <a:pt x="134" y="205"/>
                  <a:pt x="133" y="201"/>
                  <a:pt x="133" y="197"/>
                </a:cubicBezTo>
                <a:cubicBezTo>
                  <a:pt x="133" y="193"/>
                  <a:pt x="134" y="190"/>
                  <a:pt x="137" y="187"/>
                </a:cubicBezTo>
                <a:cubicBezTo>
                  <a:pt x="137" y="187"/>
                  <a:pt x="137" y="187"/>
                  <a:pt x="137" y="187"/>
                </a:cubicBezTo>
                <a:cubicBezTo>
                  <a:pt x="140" y="184"/>
                  <a:pt x="143" y="183"/>
                  <a:pt x="147" y="183"/>
                </a:cubicBezTo>
                <a:cubicBezTo>
                  <a:pt x="151" y="183"/>
                  <a:pt x="155" y="184"/>
                  <a:pt x="157" y="187"/>
                </a:cubicBezTo>
                <a:cubicBezTo>
                  <a:pt x="160" y="190"/>
                  <a:pt x="162" y="193"/>
                  <a:pt x="162" y="197"/>
                </a:cubicBezTo>
                <a:cubicBezTo>
                  <a:pt x="162" y="201"/>
                  <a:pt x="160" y="205"/>
                  <a:pt x="158" y="207"/>
                </a:cubicBezTo>
                <a:close/>
                <a:moveTo>
                  <a:pt x="197" y="24"/>
                </a:moveTo>
                <a:cubicBezTo>
                  <a:pt x="116" y="71"/>
                  <a:pt x="116" y="71"/>
                  <a:pt x="116" y="71"/>
                </a:cubicBezTo>
                <a:cubicBezTo>
                  <a:pt x="116" y="72"/>
                  <a:pt x="116" y="72"/>
                  <a:pt x="116" y="72"/>
                </a:cubicBezTo>
                <a:cubicBezTo>
                  <a:pt x="200" y="72"/>
                  <a:pt x="200" y="72"/>
                  <a:pt x="200" y="72"/>
                </a:cubicBezTo>
                <a:cubicBezTo>
                  <a:pt x="200" y="72"/>
                  <a:pt x="200" y="71"/>
                  <a:pt x="200" y="71"/>
                </a:cubicBezTo>
                <a:cubicBezTo>
                  <a:pt x="201" y="66"/>
                  <a:pt x="201" y="62"/>
                  <a:pt x="202" y="57"/>
                </a:cubicBezTo>
                <a:cubicBezTo>
                  <a:pt x="202" y="53"/>
                  <a:pt x="203" y="50"/>
                  <a:pt x="203" y="47"/>
                </a:cubicBezTo>
                <a:cubicBezTo>
                  <a:pt x="202" y="38"/>
                  <a:pt x="201" y="30"/>
                  <a:pt x="197" y="24"/>
                </a:cubicBezTo>
                <a:close/>
                <a:moveTo>
                  <a:pt x="75" y="167"/>
                </a:moveTo>
                <a:cubicBezTo>
                  <a:pt x="67" y="167"/>
                  <a:pt x="60" y="170"/>
                  <a:pt x="54" y="176"/>
                </a:cubicBezTo>
                <a:cubicBezTo>
                  <a:pt x="53" y="176"/>
                  <a:pt x="53" y="176"/>
                  <a:pt x="53" y="176"/>
                </a:cubicBezTo>
                <a:cubicBezTo>
                  <a:pt x="48" y="182"/>
                  <a:pt x="45" y="189"/>
                  <a:pt x="45" y="197"/>
                </a:cubicBezTo>
                <a:cubicBezTo>
                  <a:pt x="45" y="206"/>
                  <a:pt x="48" y="213"/>
                  <a:pt x="53" y="218"/>
                </a:cubicBezTo>
                <a:cubicBezTo>
                  <a:pt x="59" y="224"/>
                  <a:pt x="66" y="227"/>
                  <a:pt x="75" y="227"/>
                </a:cubicBezTo>
                <a:cubicBezTo>
                  <a:pt x="83" y="227"/>
                  <a:pt x="90" y="224"/>
                  <a:pt x="96" y="219"/>
                </a:cubicBezTo>
                <a:cubicBezTo>
                  <a:pt x="96" y="218"/>
                  <a:pt x="96" y="218"/>
                  <a:pt x="96" y="218"/>
                </a:cubicBezTo>
                <a:cubicBezTo>
                  <a:pt x="102" y="213"/>
                  <a:pt x="105" y="205"/>
                  <a:pt x="105" y="197"/>
                </a:cubicBezTo>
                <a:cubicBezTo>
                  <a:pt x="105" y="189"/>
                  <a:pt x="102" y="182"/>
                  <a:pt x="96" y="176"/>
                </a:cubicBezTo>
                <a:cubicBezTo>
                  <a:pt x="90" y="170"/>
                  <a:pt x="83" y="167"/>
                  <a:pt x="75" y="167"/>
                </a:cubicBezTo>
                <a:close/>
                <a:moveTo>
                  <a:pt x="85" y="207"/>
                </a:moveTo>
                <a:cubicBezTo>
                  <a:pt x="85" y="207"/>
                  <a:pt x="85" y="207"/>
                  <a:pt x="85" y="208"/>
                </a:cubicBezTo>
                <a:cubicBezTo>
                  <a:pt x="82" y="210"/>
                  <a:pt x="79" y="212"/>
                  <a:pt x="75" y="212"/>
                </a:cubicBezTo>
                <a:cubicBezTo>
                  <a:pt x="71" y="212"/>
                  <a:pt x="67" y="210"/>
                  <a:pt x="64" y="207"/>
                </a:cubicBezTo>
                <a:cubicBezTo>
                  <a:pt x="62" y="205"/>
                  <a:pt x="60" y="201"/>
                  <a:pt x="60" y="197"/>
                </a:cubicBezTo>
                <a:cubicBezTo>
                  <a:pt x="60" y="193"/>
                  <a:pt x="62" y="190"/>
                  <a:pt x="64" y="187"/>
                </a:cubicBezTo>
                <a:cubicBezTo>
                  <a:pt x="64" y="187"/>
                  <a:pt x="64" y="187"/>
                  <a:pt x="65" y="187"/>
                </a:cubicBezTo>
                <a:cubicBezTo>
                  <a:pt x="67" y="184"/>
                  <a:pt x="71" y="183"/>
                  <a:pt x="75" y="183"/>
                </a:cubicBezTo>
                <a:cubicBezTo>
                  <a:pt x="79" y="183"/>
                  <a:pt x="82" y="184"/>
                  <a:pt x="85" y="187"/>
                </a:cubicBezTo>
                <a:cubicBezTo>
                  <a:pt x="88" y="190"/>
                  <a:pt x="89" y="193"/>
                  <a:pt x="89" y="197"/>
                </a:cubicBezTo>
                <a:cubicBezTo>
                  <a:pt x="89" y="201"/>
                  <a:pt x="88" y="205"/>
                  <a:pt x="85" y="207"/>
                </a:cubicBezTo>
                <a:close/>
                <a:moveTo>
                  <a:pt x="38" y="87"/>
                </a:moveTo>
                <a:cubicBezTo>
                  <a:pt x="24" y="72"/>
                  <a:pt x="24" y="72"/>
                  <a:pt x="24" y="72"/>
                </a:cubicBezTo>
                <a:cubicBezTo>
                  <a:pt x="24" y="72"/>
                  <a:pt x="23" y="71"/>
                  <a:pt x="23" y="71"/>
                </a:cubicBezTo>
                <a:cubicBezTo>
                  <a:pt x="24" y="70"/>
                  <a:pt x="24" y="68"/>
                  <a:pt x="24" y="67"/>
                </a:cubicBezTo>
                <a:cubicBezTo>
                  <a:pt x="24" y="63"/>
                  <a:pt x="23" y="60"/>
                  <a:pt x="20" y="58"/>
                </a:cubicBezTo>
                <a:cubicBezTo>
                  <a:pt x="18" y="56"/>
                  <a:pt x="15" y="55"/>
                  <a:pt x="12" y="55"/>
                </a:cubicBezTo>
                <a:cubicBezTo>
                  <a:pt x="9" y="55"/>
                  <a:pt x="6" y="56"/>
                  <a:pt x="3" y="58"/>
                </a:cubicBezTo>
                <a:cubicBezTo>
                  <a:pt x="1" y="60"/>
                  <a:pt x="0" y="63"/>
                  <a:pt x="0" y="67"/>
                </a:cubicBezTo>
                <a:cubicBezTo>
                  <a:pt x="0" y="70"/>
                  <a:pt x="1" y="73"/>
                  <a:pt x="3" y="75"/>
                </a:cubicBezTo>
                <a:cubicBezTo>
                  <a:pt x="6" y="77"/>
                  <a:pt x="9" y="79"/>
                  <a:pt x="12" y="79"/>
                </a:cubicBezTo>
                <a:cubicBezTo>
                  <a:pt x="14" y="79"/>
                  <a:pt x="16" y="78"/>
                  <a:pt x="18" y="77"/>
                </a:cubicBezTo>
                <a:cubicBezTo>
                  <a:pt x="18" y="77"/>
                  <a:pt x="18" y="77"/>
                  <a:pt x="18" y="77"/>
                </a:cubicBezTo>
                <a:cubicBezTo>
                  <a:pt x="33" y="94"/>
                  <a:pt x="33" y="94"/>
                  <a:pt x="33" y="94"/>
                </a:cubicBezTo>
                <a:cubicBezTo>
                  <a:pt x="32" y="97"/>
                  <a:pt x="32" y="101"/>
                  <a:pt x="32" y="106"/>
                </a:cubicBezTo>
                <a:cubicBezTo>
                  <a:pt x="37" y="138"/>
                  <a:pt x="37" y="138"/>
                  <a:pt x="37" y="138"/>
                </a:cubicBezTo>
                <a:cubicBezTo>
                  <a:pt x="39" y="155"/>
                  <a:pt x="47" y="163"/>
                  <a:pt x="62" y="163"/>
                </a:cubicBezTo>
                <a:cubicBezTo>
                  <a:pt x="161" y="163"/>
                  <a:pt x="161" y="163"/>
                  <a:pt x="161" y="163"/>
                </a:cubicBezTo>
                <a:cubicBezTo>
                  <a:pt x="176" y="163"/>
                  <a:pt x="185" y="155"/>
                  <a:pt x="188" y="138"/>
                </a:cubicBezTo>
                <a:cubicBezTo>
                  <a:pt x="188" y="138"/>
                  <a:pt x="188" y="137"/>
                  <a:pt x="189" y="137"/>
                </a:cubicBezTo>
                <a:cubicBezTo>
                  <a:pt x="194" y="113"/>
                  <a:pt x="198" y="93"/>
                  <a:pt x="200" y="80"/>
                </a:cubicBezTo>
                <a:cubicBezTo>
                  <a:pt x="62" y="80"/>
                  <a:pt x="62" y="80"/>
                  <a:pt x="62" y="80"/>
                </a:cubicBezTo>
                <a:cubicBezTo>
                  <a:pt x="50" y="80"/>
                  <a:pt x="43" y="82"/>
                  <a:pt x="38" y="87"/>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222" name="ZoneTexte 221"/>
          <p:cNvSpPr txBox="1"/>
          <p:nvPr/>
        </p:nvSpPr>
        <p:spPr>
          <a:xfrm>
            <a:off x="256686" y="2032541"/>
            <a:ext cx="981616" cy="391143"/>
          </a:xfrm>
          <a:prstGeom prst="rect">
            <a:avLst/>
          </a:prstGeom>
          <a:noFill/>
        </p:spPr>
        <p:txBody>
          <a:bodyPr wrap="square" lIns="10800" tIns="10800" rIns="10800" bIns="10800" rtlCol="0">
            <a:spAutoFit/>
          </a:bodyPr>
          <a:lstStyle/>
          <a:p>
            <a:pPr algn="ctr"/>
            <a:r>
              <a:rPr lang="en-US" sz="1200" b="1" dirty="0">
                <a:solidFill>
                  <a:schemeClr val="tx2"/>
                </a:solidFill>
                <a:latin typeface="Arial" panose="020B0604020202020204" pitchFamily="34" charset="0"/>
                <a:cs typeface="Arial" panose="020B0604020202020204" pitchFamily="34" charset="0"/>
              </a:rPr>
              <a:t>Client</a:t>
            </a:r>
            <a:br>
              <a:rPr lang="en-US" sz="1200" b="1" dirty="0">
                <a:solidFill>
                  <a:schemeClr val="tx2"/>
                </a:solidFill>
                <a:latin typeface="Arial" panose="020B0604020202020204" pitchFamily="34" charset="0"/>
                <a:cs typeface="Arial" panose="020B0604020202020204" pitchFamily="34" charset="0"/>
              </a:rPr>
            </a:br>
            <a:r>
              <a:rPr lang="en-US" sz="1200" b="1" dirty="0">
                <a:solidFill>
                  <a:schemeClr val="tx2"/>
                </a:solidFill>
                <a:latin typeface="Arial" panose="020B0604020202020204" pitchFamily="34" charset="0"/>
                <a:cs typeface="Arial" panose="020B0604020202020204" pitchFamily="34" charset="0"/>
              </a:rPr>
              <a:t>side</a:t>
            </a:r>
          </a:p>
        </p:txBody>
      </p:sp>
      <p:sp>
        <p:nvSpPr>
          <p:cNvPr id="223"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17</a:t>
            </a:fld>
            <a:endParaRPr lang="en-US" dirty="0"/>
          </a:p>
        </p:txBody>
      </p:sp>
    </p:spTree>
    <p:extLst>
      <p:ext uri="{BB962C8B-B14F-4D97-AF65-F5344CB8AC3E}">
        <p14:creationId xmlns:p14="http://schemas.microsoft.com/office/powerpoint/2010/main" val="26940354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e 126"/>
          <p:cNvGrpSpPr/>
          <p:nvPr/>
        </p:nvGrpSpPr>
        <p:grpSpPr>
          <a:xfrm>
            <a:off x="2001953" y="1530474"/>
            <a:ext cx="491847" cy="543546"/>
            <a:chOff x="1351532" y="2488621"/>
            <a:chExt cx="958470" cy="1059219"/>
          </a:xfrm>
        </p:grpSpPr>
        <p:cxnSp>
          <p:nvCxnSpPr>
            <p:cNvPr id="128" name="Connecteur droit avec flèche 127"/>
            <p:cNvCxnSpPr/>
            <p:nvPr/>
          </p:nvCxnSpPr>
          <p:spPr>
            <a:xfrm flipH="1">
              <a:off x="1584938" y="2701923"/>
              <a:ext cx="402664" cy="193843"/>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9" name="Freeform 17"/>
            <p:cNvSpPr>
              <a:spLocks noChangeAspect="1"/>
            </p:cNvSpPr>
            <p:nvPr/>
          </p:nvSpPr>
          <p:spPr bwMode="auto">
            <a:xfrm>
              <a:off x="1351532" y="2854695"/>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dirty="0">
                <a:solidFill>
                  <a:schemeClr val="tx2"/>
                </a:solidFill>
              </a:endParaRPr>
            </a:p>
          </p:txBody>
        </p:sp>
        <p:sp>
          <p:nvSpPr>
            <p:cNvPr id="130" name="Freeform 17"/>
            <p:cNvSpPr>
              <a:spLocks noChangeAspect="1"/>
            </p:cNvSpPr>
            <p:nvPr/>
          </p:nvSpPr>
          <p:spPr bwMode="auto">
            <a:xfrm>
              <a:off x="2084243" y="2488621"/>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131" name="ZoneTexte 130"/>
            <p:cNvSpPr txBox="1"/>
            <p:nvPr/>
          </p:nvSpPr>
          <p:spPr>
            <a:xfrm>
              <a:off x="1696385" y="2953027"/>
              <a:ext cx="376414" cy="594813"/>
            </a:xfrm>
            <a:prstGeom prst="rect">
              <a:avLst/>
            </a:prstGeom>
            <a:solidFill>
              <a:schemeClr val="bg1"/>
            </a:solidFill>
          </p:spPr>
          <p:txBody>
            <a:bodyPr wrap="square" rtlCol="0">
              <a:spAutoFit/>
            </a:bodyPr>
            <a:lstStyle/>
            <a:p>
              <a:endParaRPr lang="fr-FR" dirty="0">
                <a:solidFill>
                  <a:schemeClr val="tx2"/>
                </a:solidFill>
              </a:endParaRPr>
            </a:p>
          </p:txBody>
        </p:sp>
        <p:sp>
          <p:nvSpPr>
            <p:cNvPr id="132" name="Freeform 41"/>
            <p:cNvSpPr>
              <a:spLocks noChangeAspect="1" noEditPoints="1"/>
            </p:cNvSpPr>
            <p:nvPr/>
          </p:nvSpPr>
          <p:spPr bwMode="auto">
            <a:xfrm>
              <a:off x="1741338" y="2874408"/>
              <a:ext cx="330476" cy="414464"/>
            </a:xfrm>
            <a:custGeom>
              <a:avLst/>
              <a:gdLst>
                <a:gd name="T0" fmla="*/ 32 w 181"/>
                <a:gd name="T1" fmla="*/ 181 h 227"/>
                <a:gd name="T2" fmla="*/ 32 w 181"/>
                <a:gd name="T3" fmla="*/ 191 h 227"/>
                <a:gd name="T4" fmla="*/ 132 w 181"/>
                <a:gd name="T5" fmla="*/ 186 h 227"/>
                <a:gd name="T6" fmla="*/ 32 w 181"/>
                <a:gd name="T7" fmla="*/ 63 h 227"/>
                <a:gd name="T8" fmla="*/ 86 w 181"/>
                <a:gd name="T9" fmla="*/ 58 h 227"/>
                <a:gd name="T10" fmla="*/ 32 w 181"/>
                <a:gd name="T11" fmla="*/ 52 h 227"/>
                <a:gd name="T12" fmla="*/ 32 w 181"/>
                <a:gd name="T13" fmla="*/ 63 h 227"/>
                <a:gd name="T14" fmla="*/ 81 w 181"/>
                <a:gd name="T15" fmla="*/ 88 h 227"/>
                <a:gd name="T16" fmla="*/ 81 w 181"/>
                <a:gd name="T17" fmla="*/ 78 h 227"/>
                <a:gd name="T18" fmla="*/ 27 w 181"/>
                <a:gd name="T19" fmla="*/ 83 h 227"/>
                <a:gd name="T20" fmla="*/ 127 w 181"/>
                <a:gd name="T21" fmla="*/ 155 h 227"/>
                <a:gd name="T22" fmla="*/ 27 w 181"/>
                <a:gd name="T23" fmla="*/ 160 h 227"/>
                <a:gd name="T24" fmla="*/ 127 w 181"/>
                <a:gd name="T25" fmla="*/ 165 h 227"/>
                <a:gd name="T26" fmla="*/ 127 w 181"/>
                <a:gd name="T27" fmla="*/ 155 h 227"/>
                <a:gd name="T28" fmla="*/ 122 w 181"/>
                <a:gd name="T29" fmla="*/ 0 h 227"/>
                <a:gd name="T30" fmla="*/ 43 w 181"/>
                <a:gd name="T31" fmla="*/ 0 h 227"/>
                <a:gd name="T32" fmla="*/ 33 w 181"/>
                <a:gd name="T33" fmla="*/ 10 h 227"/>
                <a:gd name="T34" fmla="*/ 111 w 181"/>
                <a:gd name="T35" fmla="*/ 11 h 227"/>
                <a:gd name="T36" fmla="*/ 170 w 181"/>
                <a:gd name="T37" fmla="*/ 195 h 227"/>
                <a:gd name="T38" fmla="*/ 181 w 181"/>
                <a:gd name="T39" fmla="*/ 185 h 227"/>
                <a:gd name="T40" fmla="*/ 180 w 181"/>
                <a:gd name="T41" fmla="*/ 59 h 227"/>
                <a:gd name="T42" fmla="*/ 103 w 181"/>
                <a:gd name="T43" fmla="*/ 18 h 227"/>
                <a:gd name="T44" fmla="*/ 0 w 181"/>
                <a:gd name="T45" fmla="*/ 42 h 227"/>
                <a:gd name="T46" fmla="*/ 25 w 181"/>
                <a:gd name="T47" fmla="*/ 227 h 227"/>
                <a:gd name="T48" fmla="*/ 163 w 181"/>
                <a:gd name="T49" fmla="*/ 203 h 227"/>
                <a:gd name="T50" fmla="*/ 162 w 181"/>
                <a:gd name="T51" fmla="*/ 77 h 227"/>
                <a:gd name="T52" fmla="*/ 155 w 181"/>
                <a:gd name="T53" fmla="*/ 203 h 227"/>
                <a:gd name="T54" fmla="*/ 25 w 181"/>
                <a:gd name="T55" fmla="*/ 219 h 227"/>
                <a:gd name="T56" fmla="*/ 8 w 181"/>
                <a:gd name="T57" fmla="*/ 42 h 227"/>
                <a:gd name="T58" fmla="*/ 96 w 181"/>
                <a:gd name="T59" fmla="*/ 26 h 227"/>
                <a:gd name="T60" fmla="*/ 122 w 181"/>
                <a:gd name="T61" fmla="*/ 84 h 227"/>
                <a:gd name="T62" fmla="*/ 155 w 181"/>
                <a:gd name="T63" fmla="*/ 203 h 227"/>
                <a:gd name="T64" fmla="*/ 32 w 181"/>
                <a:gd name="T65" fmla="*/ 129 h 227"/>
                <a:gd name="T66" fmla="*/ 32 w 181"/>
                <a:gd name="T67" fmla="*/ 140 h 227"/>
                <a:gd name="T68" fmla="*/ 132 w 181"/>
                <a:gd name="T69" fmla="*/ 134 h 227"/>
                <a:gd name="T70" fmla="*/ 27 w 181"/>
                <a:gd name="T71" fmla="*/ 109 h 227"/>
                <a:gd name="T72" fmla="*/ 127 w 181"/>
                <a:gd name="T73" fmla="*/ 114 h 227"/>
                <a:gd name="T74" fmla="*/ 127 w 181"/>
                <a:gd name="T75" fmla="*/ 104 h 227"/>
                <a:gd name="T76" fmla="*/ 27 w 181"/>
                <a:gd name="T77" fmla="*/ 10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 h="227">
                  <a:moveTo>
                    <a:pt x="127" y="181"/>
                  </a:moveTo>
                  <a:cubicBezTo>
                    <a:pt x="32" y="181"/>
                    <a:pt x="32" y="181"/>
                    <a:pt x="32" y="181"/>
                  </a:cubicBezTo>
                  <a:cubicBezTo>
                    <a:pt x="29" y="181"/>
                    <a:pt x="27" y="183"/>
                    <a:pt x="27" y="186"/>
                  </a:cubicBezTo>
                  <a:cubicBezTo>
                    <a:pt x="27" y="189"/>
                    <a:pt x="29" y="191"/>
                    <a:pt x="32" y="191"/>
                  </a:cubicBezTo>
                  <a:cubicBezTo>
                    <a:pt x="127" y="191"/>
                    <a:pt x="127" y="191"/>
                    <a:pt x="127" y="191"/>
                  </a:cubicBezTo>
                  <a:cubicBezTo>
                    <a:pt x="130" y="191"/>
                    <a:pt x="132" y="189"/>
                    <a:pt x="132" y="186"/>
                  </a:cubicBezTo>
                  <a:cubicBezTo>
                    <a:pt x="132" y="183"/>
                    <a:pt x="130" y="181"/>
                    <a:pt x="127" y="181"/>
                  </a:cubicBezTo>
                  <a:close/>
                  <a:moveTo>
                    <a:pt x="32" y="63"/>
                  </a:moveTo>
                  <a:cubicBezTo>
                    <a:pt x="81" y="63"/>
                    <a:pt x="81" y="63"/>
                    <a:pt x="81" y="63"/>
                  </a:cubicBezTo>
                  <a:cubicBezTo>
                    <a:pt x="84" y="63"/>
                    <a:pt x="86" y="60"/>
                    <a:pt x="86" y="58"/>
                  </a:cubicBezTo>
                  <a:cubicBezTo>
                    <a:pt x="86" y="55"/>
                    <a:pt x="84" y="52"/>
                    <a:pt x="81" y="52"/>
                  </a:cubicBezTo>
                  <a:cubicBezTo>
                    <a:pt x="32" y="52"/>
                    <a:pt x="32" y="52"/>
                    <a:pt x="32" y="52"/>
                  </a:cubicBezTo>
                  <a:cubicBezTo>
                    <a:pt x="29" y="52"/>
                    <a:pt x="27" y="55"/>
                    <a:pt x="27" y="58"/>
                  </a:cubicBezTo>
                  <a:cubicBezTo>
                    <a:pt x="27" y="60"/>
                    <a:pt x="29" y="63"/>
                    <a:pt x="32" y="63"/>
                  </a:cubicBezTo>
                  <a:close/>
                  <a:moveTo>
                    <a:pt x="32" y="88"/>
                  </a:moveTo>
                  <a:cubicBezTo>
                    <a:pt x="81" y="88"/>
                    <a:pt x="81" y="88"/>
                    <a:pt x="81" y="88"/>
                  </a:cubicBezTo>
                  <a:cubicBezTo>
                    <a:pt x="84" y="88"/>
                    <a:pt x="86" y="86"/>
                    <a:pt x="86" y="83"/>
                  </a:cubicBezTo>
                  <a:cubicBezTo>
                    <a:pt x="86" y="80"/>
                    <a:pt x="84" y="78"/>
                    <a:pt x="81" y="78"/>
                  </a:cubicBezTo>
                  <a:cubicBezTo>
                    <a:pt x="32" y="78"/>
                    <a:pt x="32" y="78"/>
                    <a:pt x="32" y="78"/>
                  </a:cubicBezTo>
                  <a:cubicBezTo>
                    <a:pt x="29" y="78"/>
                    <a:pt x="27" y="80"/>
                    <a:pt x="27" y="83"/>
                  </a:cubicBezTo>
                  <a:cubicBezTo>
                    <a:pt x="27" y="86"/>
                    <a:pt x="29" y="88"/>
                    <a:pt x="32" y="88"/>
                  </a:cubicBezTo>
                  <a:close/>
                  <a:moveTo>
                    <a:pt x="127" y="155"/>
                  </a:moveTo>
                  <a:cubicBezTo>
                    <a:pt x="32" y="155"/>
                    <a:pt x="32" y="155"/>
                    <a:pt x="32" y="155"/>
                  </a:cubicBezTo>
                  <a:cubicBezTo>
                    <a:pt x="29" y="155"/>
                    <a:pt x="27" y="157"/>
                    <a:pt x="27" y="160"/>
                  </a:cubicBezTo>
                  <a:cubicBezTo>
                    <a:pt x="27" y="163"/>
                    <a:pt x="29" y="165"/>
                    <a:pt x="32" y="165"/>
                  </a:cubicBezTo>
                  <a:cubicBezTo>
                    <a:pt x="127" y="165"/>
                    <a:pt x="127" y="165"/>
                    <a:pt x="127" y="165"/>
                  </a:cubicBezTo>
                  <a:cubicBezTo>
                    <a:pt x="130" y="165"/>
                    <a:pt x="132" y="163"/>
                    <a:pt x="132" y="160"/>
                  </a:cubicBezTo>
                  <a:cubicBezTo>
                    <a:pt x="132" y="157"/>
                    <a:pt x="130" y="155"/>
                    <a:pt x="127" y="155"/>
                  </a:cubicBezTo>
                  <a:close/>
                  <a:moveTo>
                    <a:pt x="180" y="59"/>
                  </a:moveTo>
                  <a:cubicBezTo>
                    <a:pt x="122" y="0"/>
                    <a:pt x="122" y="0"/>
                    <a:pt x="122" y="0"/>
                  </a:cubicBezTo>
                  <a:cubicBezTo>
                    <a:pt x="121" y="0"/>
                    <a:pt x="121" y="0"/>
                    <a:pt x="121" y="0"/>
                  </a:cubicBezTo>
                  <a:cubicBezTo>
                    <a:pt x="43" y="0"/>
                    <a:pt x="43" y="0"/>
                    <a:pt x="43" y="0"/>
                  </a:cubicBezTo>
                  <a:cubicBezTo>
                    <a:pt x="33" y="0"/>
                    <a:pt x="25" y="5"/>
                    <a:pt x="20" y="13"/>
                  </a:cubicBezTo>
                  <a:cubicBezTo>
                    <a:pt x="24" y="11"/>
                    <a:pt x="29" y="10"/>
                    <a:pt x="33" y="10"/>
                  </a:cubicBezTo>
                  <a:cubicBezTo>
                    <a:pt x="111" y="10"/>
                    <a:pt x="111" y="10"/>
                    <a:pt x="111" y="10"/>
                  </a:cubicBezTo>
                  <a:cubicBezTo>
                    <a:pt x="111" y="11"/>
                    <a:pt x="111" y="11"/>
                    <a:pt x="111" y="11"/>
                  </a:cubicBezTo>
                  <a:cubicBezTo>
                    <a:pt x="170" y="70"/>
                    <a:pt x="170" y="70"/>
                    <a:pt x="170" y="70"/>
                  </a:cubicBezTo>
                  <a:cubicBezTo>
                    <a:pt x="170" y="195"/>
                    <a:pt x="170" y="195"/>
                    <a:pt x="170" y="195"/>
                  </a:cubicBezTo>
                  <a:cubicBezTo>
                    <a:pt x="170" y="199"/>
                    <a:pt x="169" y="202"/>
                    <a:pt x="168" y="206"/>
                  </a:cubicBezTo>
                  <a:cubicBezTo>
                    <a:pt x="175" y="201"/>
                    <a:pt x="181" y="194"/>
                    <a:pt x="181" y="185"/>
                  </a:cubicBezTo>
                  <a:cubicBezTo>
                    <a:pt x="181" y="59"/>
                    <a:pt x="181" y="59"/>
                    <a:pt x="181" y="59"/>
                  </a:cubicBezTo>
                  <a:lnTo>
                    <a:pt x="180" y="59"/>
                  </a:lnTo>
                  <a:close/>
                  <a:moveTo>
                    <a:pt x="104" y="18"/>
                  </a:moveTo>
                  <a:cubicBezTo>
                    <a:pt x="103" y="18"/>
                    <a:pt x="103" y="18"/>
                    <a:pt x="103" y="18"/>
                  </a:cubicBezTo>
                  <a:cubicBezTo>
                    <a:pt x="25" y="18"/>
                    <a:pt x="25" y="18"/>
                    <a:pt x="25" y="18"/>
                  </a:cubicBezTo>
                  <a:cubicBezTo>
                    <a:pt x="11" y="18"/>
                    <a:pt x="0" y="29"/>
                    <a:pt x="0" y="42"/>
                  </a:cubicBezTo>
                  <a:cubicBezTo>
                    <a:pt x="0" y="203"/>
                    <a:pt x="0" y="203"/>
                    <a:pt x="0" y="203"/>
                  </a:cubicBezTo>
                  <a:cubicBezTo>
                    <a:pt x="0" y="216"/>
                    <a:pt x="11" y="227"/>
                    <a:pt x="25" y="227"/>
                  </a:cubicBezTo>
                  <a:cubicBezTo>
                    <a:pt x="137" y="227"/>
                    <a:pt x="137" y="227"/>
                    <a:pt x="137" y="227"/>
                  </a:cubicBezTo>
                  <a:cubicBezTo>
                    <a:pt x="151" y="227"/>
                    <a:pt x="163" y="216"/>
                    <a:pt x="163" y="203"/>
                  </a:cubicBezTo>
                  <a:cubicBezTo>
                    <a:pt x="163" y="77"/>
                    <a:pt x="163" y="77"/>
                    <a:pt x="163" y="77"/>
                  </a:cubicBezTo>
                  <a:cubicBezTo>
                    <a:pt x="162" y="77"/>
                    <a:pt x="162" y="77"/>
                    <a:pt x="162" y="77"/>
                  </a:cubicBezTo>
                  <a:lnTo>
                    <a:pt x="104" y="18"/>
                  </a:lnTo>
                  <a:close/>
                  <a:moveTo>
                    <a:pt x="155" y="203"/>
                  </a:moveTo>
                  <a:cubicBezTo>
                    <a:pt x="155" y="212"/>
                    <a:pt x="147" y="219"/>
                    <a:pt x="137" y="219"/>
                  </a:cubicBezTo>
                  <a:cubicBezTo>
                    <a:pt x="25" y="219"/>
                    <a:pt x="25" y="219"/>
                    <a:pt x="25" y="219"/>
                  </a:cubicBezTo>
                  <a:cubicBezTo>
                    <a:pt x="16" y="219"/>
                    <a:pt x="8" y="212"/>
                    <a:pt x="8" y="203"/>
                  </a:cubicBezTo>
                  <a:cubicBezTo>
                    <a:pt x="8" y="42"/>
                    <a:pt x="8" y="42"/>
                    <a:pt x="8" y="42"/>
                  </a:cubicBezTo>
                  <a:cubicBezTo>
                    <a:pt x="8" y="33"/>
                    <a:pt x="16" y="26"/>
                    <a:pt x="25" y="26"/>
                  </a:cubicBezTo>
                  <a:cubicBezTo>
                    <a:pt x="96" y="26"/>
                    <a:pt x="96" y="26"/>
                    <a:pt x="96" y="26"/>
                  </a:cubicBezTo>
                  <a:cubicBezTo>
                    <a:pt x="96" y="59"/>
                    <a:pt x="96" y="59"/>
                    <a:pt x="96" y="59"/>
                  </a:cubicBezTo>
                  <a:cubicBezTo>
                    <a:pt x="96" y="73"/>
                    <a:pt x="107" y="84"/>
                    <a:pt x="122" y="84"/>
                  </a:cubicBezTo>
                  <a:cubicBezTo>
                    <a:pt x="155" y="84"/>
                    <a:pt x="155" y="84"/>
                    <a:pt x="155" y="84"/>
                  </a:cubicBezTo>
                  <a:lnTo>
                    <a:pt x="155" y="203"/>
                  </a:lnTo>
                  <a:close/>
                  <a:moveTo>
                    <a:pt x="127" y="129"/>
                  </a:moveTo>
                  <a:cubicBezTo>
                    <a:pt x="32" y="129"/>
                    <a:pt x="32" y="129"/>
                    <a:pt x="32" y="129"/>
                  </a:cubicBezTo>
                  <a:cubicBezTo>
                    <a:pt x="29" y="129"/>
                    <a:pt x="27" y="132"/>
                    <a:pt x="27" y="134"/>
                  </a:cubicBezTo>
                  <a:cubicBezTo>
                    <a:pt x="27" y="137"/>
                    <a:pt x="29" y="140"/>
                    <a:pt x="32" y="140"/>
                  </a:cubicBezTo>
                  <a:cubicBezTo>
                    <a:pt x="127" y="140"/>
                    <a:pt x="127" y="140"/>
                    <a:pt x="127" y="140"/>
                  </a:cubicBezTo>
                  <a:cubicBezTo>
                    <a:pt x="130" y="140"/>
                    <a:pt x="132" y="137"/>
                    <a:pt x="132" y="134"/>
                  </a:cubicBezTo>
                  <a:cubicBezTo>
                    <a:pt x="132" y="132"/>
                    <a:pt x="130" y="129"/>
                    <a:pt x="127" y="129"/>
                  </a:cubicBezTo>
                  <a:close/>
                  <a:moveTo>
                    <a:pt x="27" y="109"/>
                  </a:moveTo>
                  <a:cubicBezTo>
                    <a:pt x="27" y="112"/>
                    <a:pt x="29" y="114"/>
                    <a:pt x="32" y="114"/>
                  </a:cubicBezTo>
                  <a:cubicBezTo>
                    <a:pt x="127" y="114"/>
                    <a:pt x="127" y="114"/>
                    <a:pt x="127" y="114"/>
                  </a:cubicBezTo>
                  <a:cubicBezTo>
                    <a:pt x="130" y="114"/>
                    <a:pt x="132" y="112"/>
                    <a:pt x="132" y="109"/>
                  </a:cubicBezTo>
                  <a:cubicBezTo>
                    <a:pt x="132" y="106"/>
                    <a:pt x="130" y="104"/>
                    <a:pt x="127" y="104"/>
                  </a:cubicBezTo>
                  <a:cubicBezTo>
                    <a:pt x="32" y="104"/>
                    <a:pt x="32" y="104"/>
                    <a:pt x="32" y="104"/>
                  </a:cubicBezTo>
                  <a:cubicBezTo>
                    <a:pt x="29" y="104"/>
                    <a:pt x="27" y="106"/>
                    <a:pt x="27" y="10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grpSp>
      <p:sp>
        <p:nvSpPr>
          <p:cNvPr id="126" name="Rectangle 125"/>
          <p:cNvSpPr/>
          <p:nvPr/>
        </p:nvSpPr>
        <p:spPr>
          <a:xfrm>
            <a:off x="252606" y="3047767"/>
            <a:ext cx="8567865" cy="16842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7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a:solidFill>
                  <a:schemeClr val="bg1"/>
                </a:solidFill>
              </a:rPr>
              <a:t>1</a:t>
            </a:r>
          </a:p>
        </p:txBody>
      </p:sp>
      <p:sp>
        <p:nvSpPr>
          <p:cNvPr id="21" name="Titre 20"/>
          <p:cNvSpPr>
            <a:spLocks noGrp="1"/>
          </p:cNvSpPr>
          <p:nvPr>
            <p:ph type="title"/>
          </p:nvPr>
        </p:nvSpPr>
        <p:spPr>
          <a:xfrm>
            <a:off x="683568" y="267494"/>
            <a:ext cx="8203565" cy="400110"/>
          </a:xfrm>
        </p:spPr>
        <p:txBody>
          <a:bodyPr/>
          <a:lstStyle/>
          <a:p>
            <a:r>
              <a:rPr lang="en-US" dirty="0"/>
              <a:t>Internal Processes  I  Underwriting</a:t>
            </a:r>
            <a:endParaRPr lang="fr-FR" dirty="0"/>
          </a:p>
        </p:txBody>
      </p:sp>
      <p:sp>
        <p:nvSpPr>
          <p:cNvPr id="12" name="Text Placeholder 5"/>
          <p:cNvSpPr>
            <a:spLocks noGrp="1"/>
          </p:cNvSpPr>
          <p:nvPr>
            <p:ph type="body" idx="14"/>
          </p:nvPr>
        </p:nvSpPr>
        <p:spPr>
          <a:xfrm>
            <a:off x="256867" y="915566"/>
            <a:ext cx="8563605" cy="360039"/>
          </a:xfrm>
        </p:spPr>
        <p:txBody>
          <a:bodyPr anchor="ctr"/>
          <a:lstStyle/>
          <a:p>
            <a:r>
              <a:rPr lang="en-US" dirty="0"/>
              <a:t>Illustration #2 - Usage-based </a:t>
            </a:r>
            <a:r>
              <a:rPr lang="en-US" dirty="0" smtClean="0"/>
              <a:t>travel </a:t>
            </a:r>
            <a:r>
              <a:rPr lang="en-US" dirty="0"/>
              <a:t>insurance</a:t>
            </a:r>
          </a:p>
        </p:txBody>
      </p:sp>
      <p:grpSp>
        <p:nvGrpSpPr>
          <p:cNvPr id="66" name="Groupe 65"/>
          <p:cNvGrpSpPr/>
          <p:nvPr/>
        </p:nvGrpSpPr>
        <p:grpSpPr>
          <a:xfrm>
            <a:off x="1300185" y="3098086"/>
            <a:ext cx="228600" cy="228600"/>
            <a:chOff x="1300185" y="3536687"/>
            <a:chExt cx="228600" cy="228600"/>
          </a:xfrm>
        </p:grpSpPr>
        <p:sp>
          <p:nvSpPr>
            <p:cNvPr id="67" name="Rectangle 66"/>
            <p:cNvSpPr/>
            <p:nvPr/>
          </p:nvSpPr>
          <p:spPr>
            <a:xfrm>
              <a:off x="1300185" y="3536687"/>
              <a:ext cx="228600" cy="2286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1" name="Freeform 8"/>
            <p:cNvSpPr>
              <a:spLocks noChangeAspect="1" noEditPoints="1"/>
            </p:cNvSpPr>
            <p:nvPr/>
          </p:nvSpPr>
          <p:spPr bwMode="auto">
            <a:xfrm rot="5400000">
              <a:off x="1330813"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72" name="Freeform 8"/>
          <p:cNvSpPr>
            <a:spLocks noChangeAspect="1" noEditPoints="1"/>
          </p:cNvSpPr>
          <p:nvPr/>
        </p:nvSpPr>
        <p:spPr bwMode="auto">
          <a:xfrm rot="2700000">
            <a:off x="161325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73" name="Freeform 8"/>
          <p:cNvSpPr>
            <a:spLocks noChangeAspect="1" noEditPoints="1"/>
          </p:cNvSpPr>
          <p:nvPr/>
        </p:nvSpPr>
        <p:spPr bwMode="auto">
          <a:xfrm rot="2700000">
            <a:off x="192611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74" name="Freeform 8"/>
          <p:cNvSpPr>
            <a:spLocks noChangeAspect="1" noEditPoints="1"/>
          </p:cNvSpPr>
          <p:nvPr/>
        </p:nvSpPr>
        <p:spPr bwMode="auto">
          <a:xfrm rot="2700000">
            <a:off x="223898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75" name="ZoneTexte 74"/>
          <p:cNvSpPr txBox="1"/>
          <p:nvPr/>
        </p:nvSpPr>
        <p:spPr>
          <a:xfrm>
            <a:off x="1681455" y="2145485"/>
            <a:ext cx="1152809" cy="760475"/>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An individual underwrites a </a:t>
            </a:r>
            <a:r>
              <a:rPr lang="en-US" sz="800" dirty="0" smtClean="0">
                <a:solidFill>
                  <a:schemeClr val="tx2"/>
                </a:solidFill>
                <a:latin typeface="Arial" panose="020B0604020202020204" pitchFamily="34" charset="0"/>
                <a:cs typeface="Arial" panose="020B0604020202020204" pitchFamily="34" charset="0"/>
              </a:rPr>
              <a:t>trip </a:t>
            </a:r>
            <a:r>
              <a:rPr lang="en-US" sz="800" dirty="0">
                <a:solidFill>
                  <a:schemeClr val="tx2"/>
                </a:solidFill>
                <a:latin typeface="Arial" panose="020B0604020202020204" pitchFamily="34" charset="0"/>
                <a:cs typeface="Arial" panose="020B0604020202020204" pitchFamily="34" charset="0"/>
              </a:rPr>
              <a:t>insurance contract with an </a:t>
            </a:r>
            <a:r>
              <a:rPr lang="en-US" sz="800" dirty="0" smtClean="0">
                <a:solidFill>
                  <a:schemeClr val="tx2"/>
                </a:solidFill>
                <a:latin typeface="Arial" panose="020B0604020202020204" pitchFamily="34" charset="0"/>
                <a:cs typeface="Arial" panose="020B0604020202020204" pitchFamily="34" charset="0"/>
              </a:rPr>
              <a:t>insurer, </a:t>
            </a:r>
            <a:r>
              <a:rPr lang="en-US" sz="800" dirty="0">
                <a:solidFill>
                  <a:schemeClr val="tx2"/>
                </a:solidFill>
                <a:latin typeface="Arial" panose="020B0604020202020204" pitchFamily="34" charset="0"/>
                <a:cs typeface="Arial" panose="020B0604020202020204" pitchFamily="34" charset="0"/>
              </a:rPr>
              <a:t>for </a:t>
            </a:r>
            <a:r>
              <a:rPr lang="en-US" sz="800" dirty="0" smtClean="0">
                <a:solidFill>
                  <a:schemeClr val="tx2"/>
                </a:solidFill>
                <a:latin typeface="Arial" panose="020B0604020202020204" pitchFamily="34" charset="0"/>
                <a:cs typeface="Arial" panose="020B0604020202020204" pitchFamily="34" charset="0"/>
              </a:rPr>
              <a:t>travelling abroad </a:t>
            </a:r>
            <a:r>
              <a:rPr lang="en-US" sz="800" dirty="0">
                <a:solidFill>
                  <a:schemeClr val="tx2"/>
                </a:solidFill>
                <a:latin typeface="Arial" panose="020B0604020202020204" pitchFamily="34" charset="0"/>
                <a:cs typeface="Arial" panose="020B0604020202020204" pitchFamily="34" charset="0"/>
              </a:rPr>
              <a:t>in the course of his professional activity</a:t>
            </a:r>
          </a:p>
        </p:txBody>
      </p:sp>
      <p:sp>
        <p:nvSpPr>
          <p:cNvPr id="76" name="Ellipse 75"/>
          <p:cNvSpPr/>
          <p:nvPr/>
        </p:nvSpPr>
        <p:spPr>
          <a:xfrm>
            <a:off x="1491154"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1</a:t>
            </a:r>
          </a:p>
        </p:txBody>
      </p:sp>
      <p:sp>
        <p:nvSpPr>
          <p:cNvPr id="77" name="ZoneTexte 76"/>
          <p:cNvSpPr txBox="1"/>
          <p:nvPr/>
        </p:nvSpPr>
        <p:spPr>
          <a:xfrm>
            <a:off x="1681455" y="3581749"/>
            <a:ext cx="1236158" cy="1006696"/>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Creation of a Smart Contract which includes the relevant information concerning the guarantee "travel abroad“</a:t>
            </a:r>
          </a:p>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Only the relevant guarantee is registered in the Blockchain</a:t>
            </a:r>
          </a:p>
        </p:txBody>
      </p:sp>
      <p:sp>
        <p:nvSpPr>
          <p:cNvPr id="78" name="Ellipse 77"/>
          <p:cNvSpPr/>
          <p:nvPr/>
        </p:nvSpPr>
        <p:spPr>
          <a:xfrm>
            <a:off x="1491154"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2</a:t>
            </a:r>
          </a:p>
        </p:txBody>
      </p:sp>
      <p:sp>
        <p:nvSpPr>
          <p:cNvPr id="79" name="ZoneTexte 78"/>
          <p:cNvSpPr txBox="1"/>
          <p:nvPr/>
        </p:nvSpPr>
        <p:spPr>
          <a:xfrm>
            <a:off x="256686" y="2032541"/>
            <a:ext cx="981616" cy="391143"/>
          </a:xfrm>
          <a:prstGeom prst="rect">
            <a:avLst/>
          </a:prstGeom>
          <a:noFill/>
        </p:spPr>
        <p:txBody>
          <a:bodyPr wrap="square" lIns="10800" tIns="10800" rIns="10800" bIns="10800" rtlCol="0">
            <a:spAutoFit/>
          </a:bodyPr>
          <a:lstStyle/>
          <a:p>
            <a:pPr algn="ctr"/>
            <a:r>
              <a:rPr lang="en-US" sz="1200" b="1" dirty="0">
                <a:solidFill>
                  <a:schemeClr val="tx2"/>
                </a:solidFill>
                <a:latin typeface="Arial" panose="020B0604020202020204" pitchFamily="34" charset="0"/>
                <a:cs typeface="Arial" panose="020B0604020202020204" pitchFamily="34" charset="0"/>
              </a:rPr>
              <a:t>Client</a:t>
            </a:r>
            <a:br>
              <a:rPr lang="en-US" sz="1200" b="1" dirty="0">
                <a:solidFill>
                  <a:schemeClr val="tx2"/>
                </a:solidFill>
                <a:latin typeface="Arial" panose="020B0604020202020204" pitchFamily="34" charset="0"/>
                <a:cs typeface="Arial" panose="020B0604020202020204" pitchFamily="34" charset="0"/>
              </a:rPr>
            </a:br>
            <a:r>
              <a:rPr lang="en-US" sz="1200" b="1" dirty="0">
                <a:solidFill>
                  <a:schemeClr val="tx2"/>
                </a:solidFill>
                <a:latin typeface="Arial" panose="020B0604020202020204" pitchFamily="34" charset="0"/>
                <a:cs typeface="Arial" panose="020B0604020202020204" pitchFamily="34" charset="0"/>
              </a:rPr>
              <a:t>side</a:t>
            </a:r>
          </a:p>
        </p:txBody>
      </p:sp>
      <p:sp>
        <p:nvSpPr>
          <p:cNvPr id="80" name="ZoneTexte 79"/>
          <p:cNvSpPr txBox="1"/>
          <p:nvPr/>
        </p:nvSpPr>
        <p:spPr>
          <a:xfrm>
            <a:off x="256686" y="3832741"/>
            <a:ext cx="981616" cy="391143"/>
          </a:xfrm>
          <a:prstGeom prst="rect">
            <a:avLst/>
          </a:prstGeom>
          <a:noFill/>
        </p:spPr>
        <p:txBody>
          <a:bodyPr wrap="square" lIns="10800" tIns="10800" rIns="10800" bIns="10800" rtlCol="0">
            <a:spAutoFit/>
          </a:bodyPr>
          <a:lstStyle/>
          <a:p>
            <a:pPr algn="ctr"/>
            <a:r>
              <a:rPr lang="en-US" sz="1200" b="1" dirty="0">
                <a:solidFill>
                  <a:schemeClr val="bg1">
                    <a:lumMod val="50000"/>
                  </a:schemeClr>
                </a:solidFill>
                <a:latin typeface="Arial" panose="020B0604020202020204" pitchFamily="34" charset="0"/>
                <a:cs typeface="Arial" panose="020B0604020202020204" pitchFamily="34" charset="0"/>
              </a:rPr>
              <a:t>Blockchain side</a:t>
            </a:r>
          </a:p>
        </p:txBody>
      </p:sp>
      <p:sp>
        <p:nvSpPr>
          <p:cNvPr id="81" name="Freeform 8"/>
          <p:cNvSpPr>
            <a:spLocks noChangeAspect="1" noEditPoints="1"/>
          </p:cNvSpPr>
          <p:nvPr/>
        </p:nvSpPr>
        <p:spPr bwMode="auto">
          <a:xfrm rot="5400000">
            <a:off x="8218555" y="3128255"/>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82" name="Freeform 8"/>
          <p:cNvSpPr>
            <a:spLocks noChangeAspect="1" noEditPoints="1"/>
          </p:cNvSpPr>
          <p:nvPr/>
        </p:nvSpPr>
        <p:spPr bwMode="auto">
          <a:xfrm rot="2700000">
            <a:off x="6719055"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83" name="Freeform 8"/>
          <p:cNvSpPr>
            <a:spLocks noChangeAspect="1" noEditPoints="1"/>
          </p:cNvSpPr>
          <p:nvPr/>
        </p:nvSpPr>
        <p:spPr bwMode="auto">
          <a:xfrm rot="2700000">
            <a:off x="728012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84" name="Freeform 8"/>
          <p:cNvSpPr>
            <a:spLocks noChangeAspect="1" noEditPoints="1"/>
          </p:cNvSpPr>
          <p:nvPr/>
        </p:nvSpPr>
        <p:spPr bwMode="auto">
          <a:xfrm rot="2700000">
            <a:off x="759298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85" name="Freeform 8"/>
          <p:cNvSpPr>
            <a:spLocks noChangeAspect="1" noEditPoints="1"/>
          </p:cNvSpPr>
          <p:nvPr/>
        </p:nvSpPr>
        <p:spPr bwMode="auto">
          <a:xfrm rot="2700000">
            <a:off x="790585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86" name="ZoneTexte 85"/>
          <p:cNvSpPr txBox="1"/>
          <p:nvPr/>
        </p:nvSpPr>
        <p:spPr>
          <a:xfrm>
            <a:off x="3178125" y="2145485"/>
            <a:ext cx="914912" cy="883585"/>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In the taxi to the airport, the insured activates his multi-trip insurance through the mobile application of the insurer</a:t>
            </a:r>
          </a:p>
        </p:txBody>
      </p:sp>
      <p:sp>
        <p:nvSpPr>
          <p:cNvPr id="87" name="Ellipse 86"/>
          <p:cNvSpPr/>
          <p:nvPr/>
        </p:nvSpPr>
        <p:spPr>
          <a:xfrm>
            <a:off x="2987824"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3</a:t>
            </a:r>
          </a:p>
        </p:txBody>
      </p:sp>
      <p:sp>
        <p:nvSpPr>
          <p:cNvPr id="88" name="ZoneTexte 87"/>
          <p:cNvSpPr txBox="1"/>
          <p:nvPr/>
        </p:nvSpPr>
        <p:spPr>
          <a:xfrm>
            <a:off x="4514637" y="2145485"/>
            <a:ext cx="1004629" cy="760475"/>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Thanks to the GPS of its telephone, the insured is geolocated abroad in the coverage area of ​​the insurance</a:t>
            </a:r>
          </a:p>
        </p:txBody>
      </p:sp>
      <p:sp>
        <p:nvSpPr>
          <p:cNvPr id="89" name="Ellipse 88"/>
          <p:cNvSpPr/>
          <p:nvPr/>
        </p:nvSpPr>
        <p:spPr>
          <a:xfrm>
            <a:off x="4324336"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4</a:t>
            </a:r>
          </a:p>
        </p:txBody>
      </p:sp>
      <p:sp>
        <p:nvSpPr>
          <p:cNvPr id="90" name="ZoneTexte 89"/>
          <p:cNvSpPr txBox="1"/>
          <p:nvPr/>
        </p:nvSpPr>
        <p:spPr>
          <a:xfrm>
            <a:off x="5835126" y="2145485"/>
            <a:ext cx="1061080" cy="637364"/>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The insured is informed of the terms and services associated with its coverage</a:t>
            </a:r>
          </a:p>
        </p:txBody>
      </p:sp>
      <p:sp>
        <p:nvSpPr>
          <p:cNvPr id="91" name="Ellipse 90"/>
          <p:cNvSpPr/>
          <p:nvPr/>
        </p:nvSpPr>
        <p:spPr>
          <a:xfrm>
            <a:off x="5644825"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6</a:t>
            </a:r>
          </a:p>
        </p:txBody>
      </p:sp>
      <p:sp>
        <p:nvSpPr>
          <p:cNvPr id="92" name="ZoneTexte 91"/>
          <p:cNvSpPr txBox="1"/>
          <p:nvPr/>
        </p:nvSpPr>
        <p:spPr>
          <a:xfrm>
            <a:off x="7297281" y="2145485"/>
            <a:ext cx="1182246" cy="760475"/>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Return to France</a:t>
            </a:r>
          </a:p>
          <a:p>
            <a:r>
              <a:rPr lang="en-US" sz="800" dirty="0" err="1">
                <a:solidFill>
                  <a:schemeClr val="tx2"/>
                </a:solidFill>
                <a:latin typeface="Arial" panose="020B0604020202020204" pitchFamily="34" charset="0"/>
                <a:cs typeface="Arial" panose="020B0604020202020204" pitchFamily="34" charset="0"/>
              </a:rPr>
              <a:t>g</a:t>
            </a:r>
            <a:r>
              <a:rPr lang="en-US" sz="800" dirty="0" err="1" smtClean="0">
                <a:solidFill>
                  <a:schemeClr val="tx2"/>
                </a:solidFill>
                <a:latin typeface="Arial" panose="020B0604020202020204" pitchFamily="34" charset="0"/>
                <a:cs typeface="Arial" panose="020B0604020202020204" pitchFamily="34" charset="0"/>
              </a:rPr>
              <a:t>eolocalisation</a:t>
            </a:r>
            <a:endParaRPr lang="en-US" sz="800" dirty="0">
              <a:solidFill>
                <a:schemeClr val="tx2"/>
              </a:solidFill>
              <a:latin typeface="Arial" panose="020B0604020202020204" pitchFamily="34" charset="0"/>
              <a:cs typeface="Arial" panose="020B0604020202020204" pitchFamily="34" charset="0"/>
            </a:endParaRPr>
          </a:p>
          <a:p>
            <a:r>
              <a:rPr lang="en-US" sz="800" dirty="0">
                <a:solidFill>
                  <a:schemeClr val="tx2"/>
                </a:solidFill>
                <a:latin typeface="Arial" panose="020B0604020202020204" pitchFamily="34" charset="0"/>
                <a:cs typeface="Arial" panose="020B0604020202020204" pitchFamily="34" charset="0"/>
              </a:rPr>
              <a:t>The insured person validates his return and the end of the use of his </a:t>
            </a:r>
            <a:r>
              <a:rPr lang="en-US" sz="800" dirty="0" smtClean="0">
                <a:solidFill>
                  <a:schemeClr val="tx2"/>
                </a:solidFill>
                <a:latin typeface="Arial" panose="020B0604020202020204" pitchFamily="34" charset="0"/>
                <a:cs typeface="Arial" panose="020B0604020202020204" pitchFamily="34" charset="0"/>
              </a:rPr>
              <a:t>coverage</a:t>
            </a:r>
            <a:endParaRPr lang="en-US" sz="800" dirty="0">
              <a:solidFill>
                <a:schemeClr val="tx2"/>
              </a:solidFill>
              <a:latin typeface="Arial" panose="020B0604020202020204" pitchFamily="34" charset="0"/>
              <a:cs typeface="Arial" panose="020B0604020202020204" pitchFamily="34" charset="0"/>
            </a:endParaRPr>
          </a:p>
        </p:txBody>
      </p:sp>
      <p:sp>
        <p:nvSpPr>
          <p:cNvPr id="93" name="Ellipse 92"/>
          <p:cNvSpPr/>
          <p:nvPr/>
        </p:nvSpPr>
        <p:spPr>
          <a:xfrm>
            <a:off x="7106980"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7</a:t>
            </a:r>
          </a:p>
        </p:txBody>
      </p:sp>
      <p:sp>
        <p:nvSpPr>
          <p:cNvPr id="94" name="ZoneTexte 93"/>
          <p:cNvSpPr txBox="1"/>
          <p:nvPr/>
        </p:nvSpPr>
        <p:spPr>
          <a:xfrm>
            <a:off x="7297281" y="3581749"/>
            <a:ext cx="1307168" cy="1006696"/>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Insurance is </a:t>
            </a:r>
            <a:r>
              <a:rPr lang="en-US" sz="800" b="1" dirty="0">
                <a:solidFill>
                  <a:srgbClr val="FF0000"/>
                </a:solidFill>
                <a:latin typeface="Arial" panose="020B0604020202020204" pitchFamily="34" charset="0"/>
                <a:cs typeface="Arial" panose="020B0604020202020204" pitchFamily="34" charset="0"/>
                <a:sym typeface="Wingdings" panose="05000000000000000000" pitchFamily="2" charset="2"/>
              </a:rPr>
              <a:t>disabled</a:t>
            </a:r>
          </a:p>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The amount of the premium to be paid is calculated automatically according to the actual use of the insured (number of days abroad)</a:t>
            </a:r>
          </a:p>
          <a:p>
            <a:endPar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endParaRPr>
          </a:p>
        </p:txBody>
      </p:sp>
      <p:sp>
        <p:nvSpPr>
          <p:cNvPr id="95" name="Ellipse 94"/>
          <p:cNvSpPr/>
          <p:nvPr/>
        </p:nvSpPr>
        <p:spPr>
          <a:xfrm>
            <a:off x="7106980"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8</a:t>
            </a:r>
          </a:p>
        </p:txBody>
      </p:sp>
      <p:grpSp>
        <p:nvGrpSpPr>
          <p:cNvPr id="96" name="Groupe 95"/>
          <p:cNvGrpSpPr/>
          <p:nvPr/>
        </p:nvGrpSpPr>
        <p:grpSpPr>
          <a:xfrm>
            <a:off x="6990498" y="3092913"/>
            <a:ext cx="228600" cy="238946"/>
            <a:chOff x="3486703" y="3531514"/>
            <a:chExt cx="228600" cy="238946"/>
          </a:xfrm>
        </p:grpSpPr>
        <p:sp>
          <p:nvSpPr>
            <p:cNvPr id="97" name="Rectangle 96"/>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98"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99" name="Freeform 8"/>
          <p:cNvSpPr>
            <a:spLocks noChangeAspect="1" noEditPoints="1"/>
          </p:cNvSpPr>
          <p:nvPr/>
        </p:nvSpPr>
        <p:spPr bwMode="auto">
          <a:xfrm rot="2700000">
            <a:off x="256901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01" name="Freeform 8"/>
          <p:cNvSpPr>
            <a:spLocks noChangeAspect="1" noEditPoints="1"/>
          </p:cNvSpPr>
          <p:nvPr/>
        </p:nvSpPr>
        <p:spPr bwMode="auto">
          <a:xfrm rot="2700000">
            <a:off x="321069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02" name="Freeform 8"/>
          <p:cNvSpPr>
            <a:spLocks noChangeAspect="1" noEditPoints="1"/>
          </p:cNvSpPr>
          <p:nvPr/>
        </p:nvSpPr>
        <p:spPr bwMode="auto">
          <a:xfrm rot="2700000">
            <a:off x="3524448"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03" name="Freeform 8"/>
          <p:cNvSpPr>
            <a:spLocks noChangeAspect="1" noEditPoints="1"/>
          </p:cNvSpPr>
          <p:nvPr/>
        </p:nvSpPr>
        <p:spPr bwMode="auto">
          <a:xfrm rot="2700000">
            <a:off x="383731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04" name="Freeform 8"/>
          <p:cNvSpPr>
            <a:spLocks noChangeAspect="1" noEditPoints="1"/>
          </p:cNvSpPr>
          <p:nvPr/>
        </p:nvSpPr>
        <p:spPr bwMode="auto">
          <a:xfrm rot="2700000">
            <a:off x="451890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05" name="Freeform 8"/>
          <p:cNvSpPr>
            <a:spLocks noChangeAspect="1" noEditPoints="1"/>
          </p:cNvSpPr>
          <p:nvPr/>
        </p:nvSpPr>
        <p:spPr bwMode="auto">
          <a:xfrm rot="2700000">
            <a:off x="483177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06" name="Freeform 8"/>
          <p:cNvSpPr>
            <a:spLocks noChangeAspect="1" noEditPoints="1"/>
          </p:cNvSpPr>
          <p:nvPr/>
        </p:nvSpPr>
        <p:spPr bwMode="auto">
          <a:xfrm rot="2700000">
            <a:off x="514463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07" name="Freeform 8"/>
          <p:cNvSpPr>
            <a:spLocks noChangeAspect="1" noEditPoints="1"/>
          </p:cNvSpPr>
          <p:nvPr/>
        </p:nvSpPr>
        <p:spPr bwMode="auto">
          <a:xfrm rot="2700000">
            <a:off x="5475285"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08" name="Freeform 8"/>
          <p:cNvSpPr>
            <a:spLocks noChangeAspect="1" noEditPoints="1"/>
          </p:cNvSpPr>
          <p:nvPr/>
        </p:nvSpPr>
        <p:spPr bwMode="auto">
          <a:xfrm rot="2700000">
            <a:off x="5788149"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09" name="Freeform 8"/>
          <p:cNvSpPr>
            <a:spLocks noChangeAspect="1" noEditPoints="1"/>
          </p:cNvSpPr>
          <p:nvPr/>
        </p:nvSpPr>
        <p:spPr bwMode="auto">
          <a:xfrm rot="2700000">
            <a:off x="6101013"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10" name="Freeform 8"/>
          <p:cNvSpPr>
            <a:spLocks noChangeAspect="1" noEditPoints="1"/>
          </p:cNvSpPr>
          <p:nvPr/>
        </p:nvSpPr>
        <p:spPr bwMode="auto">
          <a:xfrm rot="2700000">
            <a:off x="6394373"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nvGrpSpPr>
          <p:cNvPr id="111" name="Groupe 110"/>
          <p:cNvGrpSpPr/>
          <p:nvPr/>
        </p:nvGrpSpPr>
        <p:grpSpPr>
          <a:xfrm>
            <a:off x="2873760" y="3092913"/>
            <a:ext cx="228600" cy="238946"/>
            <a:chOff x="3486703" y="3531514"/>
            <a:chExt cx="228600" cy="238946"/>
          </a:xfrm>
        </p:grpSpPr>
        <p:sp>
          <p:nvSpPr>
            <p:cNvPr id="112" name="Rectangle 111"/>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13"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116" name="Rectangle 115"/>
          <p:cNvSpPr/>
          <p:nvPr/>
        </p:nvSpPr>
        <p:spPr>
          <a:xfrm>
            <a:off x="1675515"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17" name="Rectangle 116"/>
          <p:cNvSpPr/>
          <p:nvPr/>
        </p:nvSpPr>
        <p:spPr>
          <a:xfrm>
            <a:off x="2951842"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18" name="Rectangle 117"/>
          <p:cNvSpPr/>
          <p:nvPr/>
        </p:nvSpPr>
        <p:spPr>
          <a:xfrm>
            <a:off x="4366613"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19" name="Rectangle 118"/>
          <p:cNvSpPr/>
          <p:nvPr/>
        </p:nvSpPr>
        <p:spPr>
          <a:xfrm>
            <a:off x="5780877"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20" name="Rectangle 119"/>
          <p:cNvSpPr/>
          <p:nvPr/>
        </p:nvSpPr>
        <p:spPr>
          <a:xfrm>
            <a:off x="7219098"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cxnSp>
        <p:nvCxnSpPr>
          <p:cNvPr id="121" name="Connecteur droit avec flèche 120"/>
          <p:cNvCxnSpPr>
            <a:cxnSpLocks/>
          </p:cNvCxnSpPr>
          <p:nvPr/>
        </p:nvCxnSpPr>
        <p:spPr>
          <a:xfrm>
            <a:off x="1414484"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a:cxnSpLocks/>
          </p:cNvCxnSpPr>
          <p:nvPr/>
        </p:nvCxnSpPr>
        <p:spPr>
          <a:xfrm>
            <a:off x="2992973"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cteur droit avec flèche 122"/>
          <p:cNvCxnSpPr>
            <a:cxnSpLocks/>
          </p:cNvCxnSpPr>
          <p:nvPr/>
        </p:nvCxnSpPr>
        <p:spPr>
          <a:xfrm>
            <a:off x="7083396"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25"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18</a:t>
            </a:fld>
            <a:endParaRPr lang="en-US" dirty="0"/>
          </a:p>
        </p:txBody>
      </p:sp>
      <p:sp>
        <p:nvSpPr>
          <p:cNvPr id="133" name="Freeform 16"/>
          <p:cNvSpPr>
            <a:spLocks noChangeAspect="1" noEditPoints="1"/>
          </p:cNvSpPr>
          <p:nvPr/>
        </p:nvSpPr>
        <p:spPr bwMode="auto">
          <a:xfrm>
            <a:off x="2438064" y="1790671"/>
            <a:ext cx="249265" cy="200500"/>
          </a:xfrm>
          <a:custGeom>
            <a:avLst/>
            <a:gdLst>
              <a:gd name="T0" fmla="*/ 49 w 227"/>
              <a:gd name="T1" fmla="*/ 131 h 191"/>
              <a:gd name="T2" fmla="*/ 11 w 227"/>
              <a:gd name="T3" fmla="*/ 131 h 191"/>
              <a:gd name="T4" fmla="*/ 0 w 227"/>
              <a:gd name="T5" fmla="*/ 142 h 191"/>
              <a:gd name="T6" fmla="*/ 0 w 227"/>
              <a:gd name="T7" fmla="*/ 180 h 191"/>
              <a:gd name="T8" fmla="*/ 11 w 227"/>
              <a:gd name="T9" fmla="*/ 191 h 191"/>
              <a:gd name="T10" fmla="*/ 49 w 227"/>
              <a:gd name="T11" fmla="*/ 191 h 191"/>
              <a:gd name="T12" fmla="*/ 60 w 227"/>
              <a:gd name="T13" fmla="*/ 180 h 191"/>
              <a:gd name="T14" fmla="*/ 60 w 227"/>
              <a:gd name="T15" fmla="*/ 142 h 191"/>
              <a:gd name="T16" fmla="*/ 49 w 227"/>
              <a:gd name="T17" fmla="*/ 131 h 191"/>
              <a:gd name="T18" fmla="*/ 32 w 227"/>
              <a:gd name="T19" fmla="*/ 120 h 191"/>
              <a:gd name="T20" fmla="*/ 39 w 227"/>
              <a:gd name="T21" fmla="*/ 113 h 191"/>
              <a:gd name="T22" fmla="*/ 39 w 227"/>
              <a:gd name="T23" fmla="*/ 108 h 191"/>
              <a:gd name="T24" fmla="*/ 50 w 227"/>
              <a:gd name="T25" fmla="*/ 97 h 191"/>
              <a:gd name="T26" fmla="*/ 107 w 227"/>
              <a:gd name="T27" fmla="*/ 97 h 191"/>
              <a:gd name="T28" fmla="*/ 107 w 227"/>
              <a:gd name="T29" fmla="*/ 111 h 191"/>
              <a:gd name="T30" fmla="*/ 114 w 227"/>
              <a:gd name="T31" fmla="*/ 117 h 191"/>
              <a:gd name="T32" fmla="*/ 120 w 227"/>
              <a:gd name="T33" fmla="*/ 111 h 191"/>
              <a:gd name="T34" fmla="*/ 120 w 227"/>
              <a:gd name="T35" fmla="*/ 97 h 191"/>
              <a:gd name="T36" fmla="*/ 178 w 227"/>
              <a:gd name="T37" fmla="*/ 97 h 191"/>
              <a:gd name="T38" fmla="*/ 188 w 227"/>
              <a:gd name="T39" fmla="*/ 108 h 191"/>
              <a:gd name="T40" fmla="*/ 188 w 227"/>
              <a:gd name="T41" fmla="*/ 113 h 191"/>
              <a:gd name="T42" fmla="*/ 195 w 227"/>
              <a:gd name="T43" fmla="*/ 120 h 191"/>
              <a:gd name="T44" fmla="*/ 202 w 227"/>
              <a:gd name="T45" fmla="*/ 113 h 191"/>
              <a:gd name="T46" fmla="*/ 202 w 227"/>
              <a:gd name="T47" fmla="*/ 108 h 191"/>
              <a:gd name="T48" fmla="*/ 178 w 227"/>
              <a:gd name="T49" fmla="*/ 84 h 191"/>
              <a:gd name="T50" fmla="*/ 50 w 227"/>
              <a:gd name="T51" fmla="*/ 84 h 191"/>
              <a:gd name="T52" fmla="*/ 25 w 227"/>
              <a:gd name="T53" fmla="*/ 108 h 191"/>
              <a:gd name="T54" fmla="*/ 25 w 227"/>
              <a:gd name="T55" fmla="*/ 113 h 191"/>
              <a:gd name="T56" fmla="*/ 32 w 227"/>
              <a:gd name="T57" fmla="*/ 120 h 191"/>
              <a:gd name="T58" fmla="*/ 74 w 227"/>
              <a:gd name="T59" fmla="*/ 68 h 191"/>
              <a:gd name="T60" fmla="*/ 153 w 227"/>
              <a:gd name="T61" fmla="*/ 68 h 191"/>
              <a:gd name="T62" fmla="*/ 165 w 227"/>
              <a:gd name="T63" fmla="*/ 56 h 191"/>
              <a:gd name="T64" fmla="*/ 165 w 227"/>
              <a:gd name="T65" fmla="*/ 12 h 191"/>
              <a:gd name="T66" fmla="*/ 153 w 227"/>
              <a:gd name="T67" fmla="*/ 0 h 191"/>
              <a:gd name="T68" fmla="*/ 74 w 227"/>
              <a:gd name="T69" fmla="*/ 0 h 191"/>
              <a:gd name="T70" fmla="*/ 62 w 227"/>
              <a:gd name="T71" fmla="*/ 12 h 191"/>
              <a:gd name="T72" fmla="*/ 62 w 227"/>
              <a:gd name="T73" fmla="*/ 56 h 191"/>
              <a:gd name="T74" fmla="*/ 74 w 227"/>
              <a:gd name="T75" fmla="*/ 68 h 191"/>
              <a:gd name="T76" fmla="*/ 216 w 227"/>
              <a:gd name="T77" fmla="*/ 131 h 191"/>
              <a:gd name="T78" fmla="*/ 178 w 227"/>
              <a:gd name="T79" fmla="*/ 131 h 191"/>
              <a:gd name="T80" fmla="*/ 168 w 227"/>
              <a:gd name="T81" fmla="*/ 142 h 191"/>
              <a:gd name="T82" fmla="*/ 168 w 227"/>
              <a:gd name="T83" fmla="*/ 180 h 191"/>
              <a:gd name="T84" fmla="*/ 178 w 227"/>
              <a:gd name="T85" fmla="*/ 191 h 191"/>
              <a:gd name="T86" fmla="*/ 216 w 227"/>
              <a:gd name="T87" fmla="*/ 191 h 191"/>
              <a:gd name="T88" fmla="*/ 227 w 227"/>
              <a:gd name="T89" fmla="*/ 180 h 191"/>
              <a:gd name="T90" fmla="*/ 227 w 227"/>
              <a:gd name="T91" fmla="*/ 142 h 191"/>
              <a:gd name="T92" fmla="*/ 216 w 227"/>
              <a:gd name="T93" fmla="*/ 131 h 191"/>
              <a:gd name="T94" fmla="*/ 134 w 227"/>
              <a:gd name="T95" fmla="*/ 131 h 191"/>
              <a:gd name="T96" fmla="*/ 96 w 227"/>
              <a:gd name="T97" fmla="*/ 131 h 191"/>
              <a:gd name="T98" fmla="*/ 86 w 227"/>
              <a:gd name="T99" fmla="*/ 142 h 191"/>
              <a:gd name="T100" fmla="*/ 86 w 227"/>
              <a:gd name="T101" fmla="*/ 180 h 191"/>
              <a:gd name="T102" fmla="*/ 96 w 227"/>
              <a:gd name="T103" fmla="*/ 191 h 191"/>
              <a:gd name="T104" fmla="*/ 134 w 227"/>
              <a:gd name="T105" fmla="*/ 191 h 191"/>
              <a:gd name="T106" fmla="*/ 145 w 227"/>
              <a:gd name="T107" fmla="*/ 180 h 191"/>
              <a:gd name="T108" fmla="*/ 145 w 227"/>
              <a:gd name="T109" fmla="*/ 142 h 191"/>
              <a:gd name="T110" fmla="*/ 134 w 227"/>
              <a:gd name="T111" fmla="*/ 13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 h="191">
                <a:moveTo>
                  <a:pt x="49" y="131"/>
                </a:moveTo>
                <a:cubicBezTo>
                  <a:pt x="11" y="131"/>
                  <a:pt x="11" y="131"/>
                  <a:pt x="11" y="131"/>
                </a:cubicBezTo>
                <a:cubicBezTo>
                  <a:pt x="5" y="131"/>
                  <a:pt x="0" y="136"/>
                  <a:pt x="0" y="142"/>
                </a:cubicBezTo>
                <a:cubicBezTo>
                  <a:pt x="0" y="180"/>
                  <a:pt x="0" y="180"/>
                  <a:pt x="0" y="180"/>
                </a:cubicBezTo>
                <a:cubicBezTo>
                  <a:pt x="0" y="186"/>
                  <a:pt x="5" y="191"/>
                  <a:pt x="11" y="191"/>
                </a:cubicBezTo>
                <a:cubicBezTo>
                  <a:pt x="49" y="191"/>
                  <a:pt x="49" y="191"/>
                  <a:pt x="49" y="191"/>
                </a:cubicBezTo>
                <a:cubicBezTo>
                  <a:pt x="55" y="191"/>
                  <a:pt x="60" y="186"/>
                  <a:pt x="60" y="180"/>
                </a:cubicBezTo>
                <a:cubicBezTo>
                  <a:pt x="60" y="142"/>
                  <a:pt x="60" y="142"/>
                  <a:pt x="60" y="142"/>
                </a:cubicBezTo>
                <a:cubicBezTo>
                  <a:pt x="60" y="136"/>
                  <a:pt x="55" y="131"/>
                  <a:pt x="49" y="131"/>
                </a:cubicBezTo>
                <a:close/>
                <a:moveTo>
                  <a:pt x="32" y="120"/>
                </a:moveTo>
                <a:cubicBezTo>
                  <a:pt x="36" y="120"/>
                  <a:pt x="39" y="117"/>
                  <a:pt x="39" y="113"/>
                </a:cubicBezTo>
                <a:cubicBezTo>
                  <a:pt x="39" y="108"/>
                  <a:pt x="39" y="108"/>
                  <a:pt x="39" y="108"/>
                </a:cubicBezTo>
                <a:cubicBezTo>
                  <a:pt x="39" y="102"/>
                  <a:pt x="44" y="97"/>
                  <a:pt x="50" y="97"/>
                </a:cubicBezTo>
                <a:cubicBezTo>
                  <a:pt x="107" y="97"/>
                  <a:pt x="107" y="97"/>
                  <a:pt x="107" y="97"/>
                </a:cubicBezTo>
                <a:cubicBezTo>
                  <a:pt x="107" y="111"/>
                  <a:pt x="107" y="111"/>
                  <a:pt x="107" y="111"/>
                </a:cubicBezTo>
                <a:cubicBezTo>
                  <a:pt x="107" y="114"/>
                  <a:pt x="110" y="117"/>
                  <a:pt x="114" y="117"/>
                </a:cubicBezTo>
                <a:cubicBezTo>
                  <a:pt x="117" y="117"/>
                  <a:pt x="120" y="114"/>
                  <a:pt x="120" y="111"/>
                </a:cubicBezTo>
                <a:cubicBezTo>
                  <a:pt x="120" y="97"/>
                  <a:pt x="120" y="97"/>
                  <a:pt x="120" y="97"/>
                </a:cubicBezTo>
                <a:cubicBezTo>
                  <a:pt x="178" y="97"/>
                  <a:pt x="178" y="97"/>
                  <a:pt x="178" y="97"/>
                </a:cubicBezTo>
                <a:cubicBezTo>
                  <a:pt x="184" y="97"/>
                  <a:pt x="188" y="102"/>
                  <a:pt x="188" y="108"/>
                </a:cubicBezTo>
                <a:cubicBezTo>
                  <a:pt x="188" y="113"/>
                  <a:pt x="188" y="113"/>
                  <a:pt x="188" y="113"/>
                </a:cubicBezTo>
                <a:cubicBezTo>
                  <a:pt x="188" y="117"/>
                  <a:pt x="191" y="120"/>
                  <a:pt x="195" y="120"/>
                </a:cubicBezTo>
                <a:cubicBezTo>
                  <a:pt x="199" y="120"/>
                  <a:pt x="202" y="117"/>
                  <a:pt x="202" y="113"/>
                </a:cubicBezTo>
                <a:cubicBezTo>
                  <a:pt x="202" y="108"/>
                  <a:pt x="202" y="108"/>
                  <a:pt x="202" y="108"/>
                </a:cubicBezTo>
                <a:cubicBezTo>
                  <a:pt x="202" y="95"/>
                  <a:pt x="191" y="84"/>
                  <a:pt x="178" y="84"/>
                </a:cubicBezTo>
                <a:cubicBezTo>
                  <a:pt x="50" y="84"/>
                  <a:pt x="50" y="84"/>
                  <a:pt x="50" y="84"/>
                </a:cubicBezTo>
                <a:cubicBezTo>
                  <a:pt x="36" y="84"/>
                  <a:pt x="25" y="95"/>
                  <a:pt x="25" y="108"/>
                </a:cubicBezTo>
                <a:cubicBezTo>
                  <a:pt x="25" y="113"/>
                  <a:pt x="25" y="113"/>
                  <a:pt x="25" y="113"/>
                </a:cubicBezTo>
                <a:cubicBezTo>
                  <a:pt x="25" y="117"/>
                  <a:pt x="28" y="120"/>
                  <a:pt x="32" y="120"/>
                </a:cubicBezTo>
                <a:close/>
                <a:moveTo>
                  <a:pt x="74" y="68"/>
                </a:moveTo>
                <a:cubicBezTo>
                  <a:pt x="153" y="68"/>
                  <a:pt x="153" y="68"/>
                  <a:pt x="153" y="68"/>
                </a:cubicBezTo>
                <a:cubicBezTo>
                  <a:pt x="160" y="68"/>
                  <a:pt x="165" y="62"/>
                  <a:pt x="165" y="56"/>
                </a:cubicBezTo>
                <a:cubicBezTo>
                  <a:pt x="165" y="12"/>
                  <a:pt x="165" y="12"/>
                  <a:pt x="165" y="12"/>
                </a:cubicBezTo>
                <a:cubicBezTo>
                  <a:pt x="165" y="6"/>
                  <a:pt x="160" y="0"/>
                  <a:pt x="153" y="0"/>
                </a:cubicBezTo>
                <a:cubicBezTo>
                  <a:pt x="74" y="0"/>
                  <a:pt x="74" y="0"/>
                  <a:pt x="74" y="0"/>
                </a:cubicBezTo>
                <a:cubicBezTo>
                  <a:pt x="68" y="0"/>
                  <a:pt x="62" y="6"/>
                  <a:pt x="62" y="12"/>
                </a:cubicBezTo>
                <a:cubicBezTo>
                  <a:pt x="62" y="56"/>
                  <a:pt x="62" y="56"/>
                  <a:pt x="62" y="56"/>
                </a:cubicBezTo>
                <a:cubicBezTo>
                  <a:pt x="62" y="62"/>
                  <a:pt x="68" y="68"/>
                  <a:pt x="74" y="68"/>
                </a:cubicBezTo>
                <a:close/>
                <a:moveTo>
                  <a:pt x="216" y="131"/>
                </a:moveTo>
                <a:cubicBezTo>
                  <a:pt x="178" y="131"/>
                  <a:pt x="178" y="131"/>
                  <a:pt x="178" y="131"/>
                </a:cubicBezTo>
                <a:cubicBezTo>
                  <a:pt x="172" y="131"/>
                  <a:pt x="168" y="136"/>
                  <a:pt x="168" y="142"/>
                </a:cubicBezTo>
                <a:cubicBezTo>
                  <a:pt x="168" y="180"/>
                  <a:pt x="168" y="180"/>
                  <a:pt x="168" y="180"/>
                </a:cubicBezTo>
                <a:cubicBezTo>
                  <a:pt x="168" y="186"/>
                  <a:pt x="172" y="191"/>
                  <a:pt x="178" y="191"/>
                </a:cubicBezTo>
                <a:cubicBezTo>
                  <a:pt x="216" y="191"/>
                  <a:pt x="216" y="191"/>
                  <a:pt x="216" y="191"/>
                </a:cubicBezTo>
                <a:cubicBezTo>
                  <a:pt x="222" y="191"/>
                  <a:pt x="227" y="186"/>
                  <a:pt x="227" y="180"/>
                </a:cubicBezTo>
                <a:cubicBezTo>
                  <a:pt x="227" y="142"/>
                  <a:pt x="227" y="142"/>
                  <a:pt x="227" y="142"/>
                </a:cubicBezTo>
                <a:cubicBezTo>
                  <a:pt x="227" y="136"/>
                  <a:pt x="222" y="131"/>
                  <a:pt x="216" y="131"/>
                </a:cubicBezTo>
                <a:close/>
                <a:moveTo>
                  <a:pt x="134" y="131"/>
                </a:moveTo>
                <a:cubicBezTo>
                  <a:pt x="96" y="131"/>
                  <a:pt x="96" y="131"/>
                  <a:pt x="96" y="131"/>
                </a:cubicBezTo>
                <a:cubicBezTo>
                  <a:pt x="90" y="131"/>
                  <a:pt x="86" y="136"/>
                  <a:pt x="86" y="142"/>
                </a:cubicBezTo>
                <a:cubicBezTo>
                  <a:pt x="86" y="180"/>
                  <a:pt x="86" y="180"/>
                  <a:pt x="86" y="180"/>
                </a:cubicBezTo>
                <a:cubicBezTo>
                  <a:pt x="86" y="186"/>
                  <a:pt x="90" y="191"/>
                  <a:pt x="96" y="191"/>
                </a:cubicBezTo>
                <a:cubicBezTo>
                  <a:pt x="134" y="191"/>
                  <a:pt x="134" y="191"/>
                  <a:pt x="134" y="191"/>
                </a:cubicBezTo>
                <a:cubicBezTo>
                  <a:pt x="140" y="191"/>
                  <a:pt x="145" y="186"/>
                  <a:pt x="145" y="180"/>
                </a:cubicBezTo>
                <a:cubicBezTo>
                  <a:pt x="145" y="142"/>
                  <a:pt x="145" y="142"/>
                  <a:pt x="145" y="142"/>
                </a:cubicBezTo>
                <a:cubicBezTo>
                  <a:pt x="145" y="136"/>
                  <a:pt x="140" y="131"/>
                  <a:pt x="134" y="131"/>
                </a:cubicBezTo>
                <a:close/>
              </a:path>
            </a:pathLst>
          </a:custGeom>
          <a:solidFill>
            <a:srgbClr val="4D4D4D"/>
          </a:solidFill>
          <a:ln>
            <a:noFill/>
          </a:ln>
          <a:extLst/>
        </p:spPr>
        <p:txBody>
          <a:bodyPr vert="horz" wrap="square" lIns="85149" tIns="42574" rIns="85149" bIns="42574" numCol="1" anchor="t" anchorCtr="0" compatLnSpc="1">
            <a:prstTxWarp prst="textNoShape">
              <a:avLst/>
            </a:prstTxWarp>
          </a:bodyPr>
          <a:lstStyle/>
          <a:p>
            <a:endParaRPr lang="fr-FR" dirty="0"/>
          </a:p>
        </p:txBody>
      </p:sp>
      <p:sp>
        <p:nvSpPr>
          <p:cNvPr id="134" name="Rectangle à coins arrondis 87"/>
          <p:cNvSpPr/>
          <p:nvPr/>
        </p:nvSpPr>
        <p:spPr>
          <a:xfrm>
            <a:off x="2632310" y="1933112"/>
            <a:ext cx="50181" cy="56302"/>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solidFill>
            </a:endParaRPr>
          </a:p>
        </p:txBody>
      </p:sp>
      <p:sp>
        <p:nvSpPr>
          <p:cNvPr id="135" name="Freeform 9"/>
          <p:cNvSpPr>
            <a:spLocks noChangeAspect="1"/>
          </p:cNvSpPr>
          <p:nvPr/>
        </p:nvSpPr>
        <p:spPr bwMode="auto">
          <a:xfrm rot="7419322">
            <a:off x="3529614" y="1546618"/>
            <a:ext cx="326750" cy="357092"/>
          </a:xfrm>
          <a:custGeom>
            <a:avLst/>
            <a:gdLst>
              <a:gd name="T0" fmla="*/ 207 w 210"/>
              <a:gd name="T1" fmla="*/ 116 h 229"/>
              <a:gd name="T2" fmla="*/ 181 w 210"/>
              <a:gd name="T3" fmla="*/ 127 h 229"/>
              <a:gd name="T4" fmla="*/ 157 w 210"/>
              <a:gd name="T5" fmla="*/ 118 h 229"/>
              <a:gd name="T6" fmla="*/ 118 w 210"/>
              <a:gd name="T7" fmla="*/ 95 h 229"/>
              <a:gd name="T8" fmla="*/ 174 w 210"/>
              <a:gd name="T9" fmla="*/ 17 h 229"/>
              <a:gd name="T10" fmla="*/ 178 w 210"/>
              <a:gd name="T11" fmla="*/ 3 h 229"/>
              <a:gd name="T12" fmla="*/ 164 w 210"/>
              <a:gd name="T13" fmla="*/ 7 h 229"/>
              <a:gd name="T14" fmla="*/ 78 w 210"/>
              <a:gd name="T15" fmla="*/ 78 h 229"/>
              <a:gd name="T16" fmla="*/ 12 w 210"/>
              <a:gd name="T17" fmla="*/ 56 h 229"/>
              <a:gd name="T18" fmla="*/ 1 w 210"/>
              <a:gd name="T19" fmla="*/ 59 h 229"/>
              <a:gd name="T20" fmla="*/ 6 w 210"/>
              <a:gd name="T21" fmla="*/ 69 h 229"/>
              <a:gd name="T22" fmla="*/ 66 w 210"/>
              <a:gd name="T23" fmla="*/ 104 h 229"/>
              <a:gd name="T24" fmla="*/ 71 w 210"/>
              <a:gd name="T25" fmla="*/ 216 h 229"/>
              <a:gd name="T26" fmla="*/ 77 w 210"/>
              <a:gd name="T27" fmla="*/ 229 h 229"/>
              <a:gd name="T28" fmla="*/ 84 w 210"/>
              <a:gd name="T29" fmla="*/ 216 h 229"/>
              <a:gd name="T30" fmla="*/ 105 w 210"/>
              <a:gd name="T31" fmla="*/ 123 h 229"/>
              <a:gd name="T32" fmla="*/ 148 w 210"/>
              <a:gd name="T33" fmla="*/ 136 h 229"/>
              <a:gd name="T34" fmla="*/ 171 w 210"/>
              <a:gd name="T35" fmla="*/ 148 h 229"/>
              <a:gd name="T36" fmla="*/ 180 w 210"/>
              <a:gd name="T37" fmla="*/ 175 h 229"/>
              <a:gd name="T38" fmla="*/ 183 w 210"/>
              <a:gd name="T39" fmla="*/ 175 h 229"/>
              <a:gd name="T40" fmla="*/ 192 w 210"/>
              <a:gd name="T41" fmla="*/ 147 h 229"/>
              <a:gd name="T42" fmla="*/ 192 w 210"/>
              <a:gd name="T43" fmla="*/ 146 h 229"/>
              <a:gd name="T44" fmla="*/ 193 w 210"/>
              <a:gd name="T45" fmla="*/ 145 h 229"/>
              <a:gd name="T46" fmla="*/ 193 w 210"/>
              <a:gd name="T47" fmla="*/ 145 h 229"/>
              <a:gd name="T48" fmla="*/ 193 w 210"/>
              <a:gd name="T49" fmla="*/ 145 h 229"/>
              <a:gd name="T50" fmla="*/ 193 w 210"/>
              <a:gd name="T51" fmla="*/ 145 h 229"/>
              <a:gd name="T52" fmla="*/ 193 w 210"/>
              <a:gd name="T53" fmla="*/ 145 h 229"/>
              <a:gd name="T54" fmla="*/ 193 w 210"/>
              <a:gd name="T55" fmla="*/ 144 h 229"/>
              <a:gd name="T56" fmla="*/ 193 w 210"/>
              <a:gd name="T57" fmla="*/ 144 h 229"/>
              <a:gd name="T58" fmla="*/ 209 w 210"/>
              <a:gd name="T59" fmla="*/ 118 h 229"/>
              <a:gd name="T60" fmla="*/ 207 w 210"/>
              <a:gd name="T61" fmla="*/ 1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 h="229">
                <a:moveTo>
                  <a:pt x="207" y="116"/>
                </a:moveTo>
                <a:cubicBezTo>
                  <a:pt x="207" y="116"/>
                  <a:pt x="188" y="127"/>
                  <a:pt x="181" y="127"/>
                </a:cubicBezTo>
                <a:cubicBezTo>
                  <a:pt x="175" y="128"/>
                  <a:pt x="161" y="121"/>
                  <a:pt x="157" y="118"/>
                </a:cubicBezTo>
                <a:cubicBezTo>
                  <a:pt x="136" y="106"/>
                  <a:pt x="136" y="104"/>
                  <a:pt x="118" y="95"/>
                </a:cubicBezTo>
                <a:cubicBezTo>
                  <a:pt x="174" y="17"/>
                  <a:pt x="174" y="17"/>
                  <a:pt x="174" y="17"/>
                </a:cubicBezTo>
                <a:cubicBezTo>
                  <a:pt x="181" y="8"/>
                  <a:pt x="180" y="5"/>
                  <a:pt x="178" y="3"/>
                </a:cubicBezTo>
                <a:cubicBezTo>
                  <a:pt x="175" y="0"/>
                  <a:pt x="167" y="5"/>
                  <a:pt x="164" y="7"/>
                </a:cubicBezTo>
                <a:cubicBezTo>
                  <a:pt x="142" y="23"/>
                  <a:pt x="78" y="78"/>
                  <a:pt x="78" y="78"/>
                </a:cubicBezTo>
                <a:cubicBezTo>
                  <a:pt x="56" y="68"/>
                  <a:pt x="28" y="57"/>
                  <a:pt x="12" y="56"/>
                </a:cubicBezTo>
                <a:cubicBezTo>
                  <a:pt x="5" y="55"/>
                  <a:pt x="2" y="57"/>
                  <a:pt x="1" y="59"/>
                </a:cubicBezTo>
                <a:cubicBezTo>
                  <a:pt x="0" y="61"/>
                  <a:pt x="1" y="65"/>
                  <a:pt x="6" y="69"/>
                </a:cubicBezTo>
                <a:cubicBezTo>
                  <a:pt x="18" y="80"/>
                  <a:pt x="44" y="94"/>
                  <a:pt x="66" y="104"/>
                </a:cubicBezTo>
                <a:cubicBezTo>
                  <a:pt x="66" y="104"/>
                  <a:pt x="67" y="189"/>
                  <a:pt x="71" y="216"/>
                </a:cubicBezTo>
                <a:cubicBezTo>
                  <a:pt x="71" y="219"/>
                  <a:pt x="72" y="228"/>
                  <a:pt x="77" y="229"/>
                </a:cubicBezTo>
                <a:cubicBezTo>
                  <a:pt x="80" y="229"/>
                  <a:pt x="82" y="227"/>
                  <a:pt x="84" y="216"/>
                </a:cubicBezTo>
                <a:cubicBezTo>
                  <a:pt x="105" y="123"/>
                  <a:pt x="105" y="123"/>
                  <a:pt x="105" y="123"/>
                </a:cubicBezTo>
                <a:cubicBezTo>
                  <a:pt x="125" y="130"/>
                  <a:pt x="125" y="129"/>
                  <a:pt x="148" y="136"/>
                </a:cubicBezTo>
                <a:cubicBezTo>
                  <a:pt x="154" y="138"/>
                  <a:pt x="168" y="144"/>
                  <a:pt x="171" y="148"/>
                </a:cubicBezTo>
                <a:cubicBezTo>
                  <a:pt x="176" y="154"/>
                  <a:pt x="180" y="175"/>
                  <a:pt x="180" y="175"/>
                </a:cubicBezTo>
                <a:cubicBezTo>
                  <a:pt x="181" y="177"/>
                  <a:pt x="182" y="177"/>
                  <a:pt x="183" y="175"/>
                </a:cubicBezTo>
                <a:cubicBezTo>
                  <a:pt x="192" y="147"/>
                  <a:pt x="192" y="147"/>
                  <a:pt x="192" y="147"/>
                </a:cubicBezTo>
                <a:cubicBezTo>
                  <a:pt x="192" y="146"/>
                  <a:pt x="192" y="146"/>
                  <a:pt x="192" y="146"/>
                </a:cubicBezTo>
                <a:cubicBezTo>
                  <a:pt x="193" y="145"/>
                  <a:pt x="193" y="145"/>
                  <a:pt x="193" y="145"/>
                </a:cubicBezTo>
                <a:cubicBezTo>
                  <a:pt x="193" y="145"/>
                  <a:pt x="193" y="145"/>
                  <a:pt x="193" y="145"/>
                </a:cubicBezTo>
                <a:cubicBezTo>
                  <a:pt x="193" y="145"/>
                  <a:pt x="193" y="145"/>
                  <a:pt x="193" y="145"/>
                </a:cubicBezTo>
                <a:cubicBezTo>
                  <a:pt x="193" y="145"/>
                  <a:pt x="193" y="145"/>
                  <a:pt x="193" y="145"/>
                </a:cubicBezTo>
                <a:cubicBezTo>
                  <a:pt x="193" y="145"/>
                  <a:pt x="193" y="145"/>
                  <a:pt x="193" y="145"/>
                </a:cubicBezTo>
                <a:cubicBezTo>
                  <a:pt x="193" y="144"/>
                  <a:pt x="193" y="144"/>
                  <a:pt x="193" y="144"/>
                </a:cubicBezTo>
                <a:cubicBezTo>
                  <a:pt x="193" y="144"/>
                  <a:pt x="193" y="144"/>
                  <a:pt x="193" y="144"/>
                </a:cubicBezTo>
                <a:cubicBezTo>
                  <a:pt x="209" y="118"/>
                  <a:pt x="209" y="118"/>
                  <a:pt x="209" y="118"/>
                </a:cubicBezTo>
                <a:cubicBezTo>
                  <a:pt x="210" y="116"/>
                  <a:pt x="209" y="115"/>
                  <a:pt x="207" y="116"/>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pic>
        <p:nvPicPr>
          <p:cNvPr id="137" name="Image 136"/>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196235" y="1589481"/>
            <a:ext cx="319887" cy="319887"/>
          </a:xfrm>
          <a:prstGeom prst="rect">
            <a:avLst/>
          </a:prstGeom>
        </p:spPr>
      </p:pic>
      <p:sp>
        <p:nvSpPr>
          <p:cNvPr id="138" name="ZoneTexte 137"/>
          <p:cNvSpPr txBox="1"/>
          <p:nvPr/>
        </p:nvSpPr>
        <p:spPr>
          <a:xfrm>
            <a:off x="3178125" y="3581749"/>
            <a:ext cx="914912" cy="514253"/>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Insurance is </a:t>
            </a:r>
            <a:r>
              <a:rPr lang="en-US" sz="800" b="1" dirty="0">
                <a:solidFill>
                  <a:srgbClr val="00B050"/>
                </a:solidFill>
                <a:latin typeface="Arial" panose="020B0604020202020204" pitchFamily="34" charset="0"/>
                <a:cs typeface="Arial" panose="020B0604020202020204" pitchFamily="34" charset="0"/>
                <a:sym typeface="Wingdings" panose="05000000000000000000" pitchFamily="2" charset="2"/>
              </a:rPr>
              <a:t>activated</a:t>
            </a:r>
          </a:p>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Automatic subscription</a:t>
            </a:r>
          </a:p>
        </p:txBody>
      </p:sp>
      <p:sp>
        <p:nvSpPr>
          <p:cNvPr id="139" name="Ellipse 138"/>
          <p:cNvSpPr/>
          <p:nvPr/>
        </p:nvSpPr>
        <p:spPr>
          <a:xfrm>
            <a:off x="2987824"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4</a:t>
            </a:r>
          </a:p>
        </p:txBody>
      </p:sp>
      <p:sp>
        <p:nvSpPr>
          <p:cNvPr id="140" name="Freeform 21"/>
          <p:cNvSpPr>
            <a:spLocks noChangeAspect="1" noEditPoints="1"/>
          </p:cNvSpPr>
          <p:nvPr/>
        </p:nvSpPr>
        <p:spPr bwMode="auto">
          <a:xfrm>
            <a:off x="4640701" y="1551498"/>
            <a:ext cx="221622" cy="324568"/>
          </a:xfrm>
          <a:custGeom>
            <a:avLst/>
            <a:gdLst>
              <a:gd name="T0" fmla="*/ 78 w 155"/>
              <a:gd name="T1" fmla="*/ 0 h 227"/>
              <a:gd name="T2" fmla="*/ 0 w 155"/>
              <a:gd name="T3" fmla="*/ 77 h 227"/>
              <a:gd name="T4" fmla="*/ 11 w 155"/>
              <a:gd name="T5" fmla="*/ 115 h 227"/>
              <a:gd name="T6" fmla="*/ 11 w 155"/>
              <a:gd name="T7" fmla="*/ 116 h 227"/>
              <a:gd name="T8" fmla="*/ 74 w 155"/>
              <a:gd name="T9" fmla="*/ 225 h 227"/>
              <a:gd name="T10" fmla="*/ 78 w 155"/>
              <a:gd name="T11" fmla="*/ 227 h 227"/>
              <a:gd name="T12" fmla="*/ 81 w 155"/>
              <a:gd name="T13" fmla="*/ 225 h 227"/>
              <a:gd name="T14" fmla="*/ 144 w 155"/>
              <a:gd name="T15" fmla="*/ 116 h 227"/>
              <a:gd name="T16" fmla="*/ 145 w 155"/>
              <a:gd name="T17" fmla="*/ 115 h 227"/>
              <a:gd name="T18" fmla="*/ 155 w 155"/>
              <a:gd name="T19" fmla="*/ 77 h 227"/>
              <a:gd name="T20" fmla="*/ 78 w 155"/>
              <a:gd name="T21" fmla="*/ 0 h 227"/>
              <a:gd name="T22" fmla="*/ 78 w 155"/>
              <a:gd name="T23" fmla="*/ 105 h 227"/>
              <a:gd name="T24" fmla="*/ 50 w 155"/>
              <a:gd name="T25" fmla="*/ 77 h 227"/>
              <a:gd name="T26" fmla="*/ 78 w 155"/>
              <a:gd name="T27" fmla="*/ 50 h 227"/>
              <a:gd name="T28" fmla="*/ 105 w 155"/>
              <a:gd name="T29" fmla="*/ 77 h 227"/>
              <a:gd name="T30" fmla="*/ 78 w 155"/>
              <a:gd name="T31" fmla="*/ 10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227">
                <a:moveTo>
                  <a:pt x="78" y="0"/>
                </a:moveTo>
                <a:cubicBezTo>
                  <a:pt x="35" y="0"/>
                  <a:pt x="0" y="35"/>
                  <a:pt x="0" y="77"/>
                </a:cubicBezTo>
                <a:cubicBezTo>
                  <a:pt x="0" y="91"/>
                  <a:pt x="4" y="104"/>
                  <a:pt x="11" y="115"/>
                </a:cubicBezTo>
                <a:cubicBezTo>
                  <a:pt x="11" y="116"/>
                  <a:pt x="11" y="116"/>
                  <a:pt x="11" y="116"/>
                </a:cubicBezTo>
                <a:cubicBezTo>
                  <a:pt x="74" y="225"/>
                  <a:pt x="74" y="225"/>
                  <a:pt x="74" y="225"/>
                </a:cubicBezTo>
                <a:cubicBezTo>
                  <a:pt x="74" y="226"/>
                  <a:pt x="76" y="227"/>
                  <a:pt x="78" y="227"/>
                </a:cubicBezTo>
                <a:cubicBezTo>
                  <a:pt x="79" y="227"/>
                  <a:pt x="81" y="226"/>
                  <a:pt x="81" y="225"/>
                </a:cubicBezTo>
                <a:cubicBezTo>
                  <a:pt x="144" y="116"/>
                  <a:pt x="144" y="116"/>
                  <a:pt x="144" y="116"/>
                </a:cubicBezTo>
                <a:cubicBezTo>
                  <a:pt x="144" y="116"/>
                  <a:pt x="144" y="116"/>
                  <a:pt x="145" y="115"/>
                </a:cubicBezTo>
                <a:cubicBezTo>
                  <a:pt x="151" y="104"/>
                  <a:pt x="155" y="91"/>
                  <a:pt x="155" y="77"/>
                </a:cubicBezTo>
                <a:cubicBezTo>
                  <a:pt x="155" y="35"/>
                  <a:pt x="120" y="0"/>
                  <a:pt x="78" y="0"/>
                </a:cubicBezTo>
                <a:close/>
                <a:moveTo>
                  <a:pt x="78" y="105"/>
                </a:moveTo>
                <a:cubicBezTo>
                  <a:pt x="62" y="105"/>
                  <a:pt x="50" y="93"/>
                  <a:pt x="50" y="77"/>
                </a:cubicBezTo>
                <a:cubicBezTo>
                  <a:pt x="50" y="62"/>
                  <a:pt x="62" y="50"/>
                  <a:pt x="78" y="50"/>
                </a:cubicBezTo>
                <a:cubicBezTo>
                  <a:pt x="93" y="50"/>
                  <a:pt x="105" y="62"/>
                  <a:pt x="105" y="77"/>
                </a:cubicBezTo>
                <a:cubicBezTo>
                  <a:pt x="105" y="93"/>
                  <a:pt x="93" y="105"/>
                  <a:pt x="78" y="105"/>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dirty="0"/>
          </a:p>
        </p:txBody>
      </p:sp>
      <p:pic>
        <p:nvPicPr>
          <p:cNvPr id="141" name="Image 140"/>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4975049" y="1558129"/>
            <a:ext cx="373091" cy="373091"/>
          </a:xfrm>
          <a:prstGeom prst="rect">
            <a:avLst/>
          </a:prstGeom>
          <a:ln>
            <a:noFill/>
          </a:ln>
        </p:spPr>
      </p:pic>
      <p:sp>
        <p:nvSpPr>
          <p:cNvPr id="142" name="Freeform 8"/>
          <p:cNvSpPr>
            <a:spLocks noChangeAspect="1" noEditPoints="1"/>
          </p:cNvSpPr>
          <p:nvPr/>
        </p:nvSpPr>
        <p:spPr bwMode="auto">
          <a:xfrm rot="2700000">
            <a:off x="417747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pic>
        <p:nvPicPr>
          <p:cNvPr id="144" name="Image 143"/>
          <p:cNvPicPr>
            <a:picLocks noChangeAspect="1"/>
          </p:cNvPicPr>
          <p:nvPr/>
        </p:nvPicPr>
        <p:blipFill>
          <a:blip r:embed="rId4"/>
          <a:stretch>
            <a:fillRect/>
          </a:stretch>
        </p:blipFill>
        <p:spPr>
          <a:xfrm>
            <a:off x="7840406" y="1555214"/>
            <a:ext cx="366770" cy="366770"/>
          </a:xfrm>
          <a:prstGeom prst="ellipse">
            <a:avLst/>
          </a:prstGeom>
          <a:ln>
            <a:solidFill>
              <a:schemeClr val="bg1"/>
            </a:solidFill>
          </a:ln>
        </p:spPr>
      </p:pic>
      <p:sp>
        <p:nvSpPr>
          <p:cNvPr id="145" name="Freeform 9"/>
          <p:cNvSpPr>
            <a:spLocks noChangeAspect="1"/>
          </p:cNvSpPr>
          <p:nvPr/>
        </p:nvSpPr>
        <p:spPr bwMode="auto">
          <a:xfrm rot="7419322">
            <a:off x="7373068" y="1546617"/>
            <a:ext cx="326750" cy="357092"/>
          </a:xfrm>
          <a:custGeom>
            <a:avLst/>
            <a:gdLst>
              <a:gd name="T0" fmla="*/ 207 w 210"/>
              <a:gd name="T1" fmla="*/ 116 h 229"/>
              <a:gd name="T2" fmla="*/ 181 w 210"/>
              <a:gd name="T3" fmla="*/ 127 h 229"/>
              <a:gd name="T4" fmla="*/ 157 w 210"/>
              <a:gd name="T5" fmla="*/ 118 h 229"/>
              <a:gd name="T6" fmla="*/ 118 w 210"/>
              <a:gd name="T7" fmla="*/ 95 h 229"/>
              <a:gd name="T8" fmla="*/ 174 w 210"/>
              <a:gd name="T9" fmla="*/ 17 h 229"/>
              <a:gd name="T10" fmla="*/ 178 w 210"/>
              <a:gd name="T11" fmla="*/ 3 h 229"/>
              <a:gd name="T12" fmla="*/ 164 w 210"/>
              <a:gd name="T13" fmla="*/ 7 h 229"/>
              <a:gd name="T14" fmla="*/ 78 w 210"/>
              <a:gd name="T15" fmla="*/ 78 h 229"/>
              <a:gd name="T16" fmla="*/ 12 w 210"/>
              <a:gd name="T17" fmla="*/ 56 h 229"/>
              <a:gd name="T18" fmla="*/ 1 w 210"/>
              <a:gd name="T19" fmla="*/ 59 h 229"/>
              <a:gd name="T20" fmla="*/ 6 w 210"/>
              <a:gd name="T21" fmla="*/ 69 h 229"/>
              <a:gd name="T22" fmla="*/ 66 w 210"/>
              <a:gd name="T23" fmla="*/ 104 h 229"/>
              <a:gd name="T24" fmla="*/ 71 w 210"/>
              <a:gd name="T25" fmla="*/ 216 h 229"/>
              <a:gd name="T26" fmla="*/ 77 w 210"/>
              <a:gd name="T27" fmla="*/ 229 h 229"/>
              <a:gd name="T28" fmla="*/ 84 w 210"/>
              <a:gd name="T29" fmla="*/ 216 h 229"/>
              <a:gd name="T30" fmla="*/ 105 w 210"/>
              <a:gd name="T31" fmla="*/ 123 h 229"/>
              <a:gd name="T32" fmla="*/ 148 w 210"/>
              <a:gd name="T33" fmla="*/ 136 h 229"/>
              <a:gd name="T34" fmla="*/ 171 w 210"/>
              <a:gd name="T35" fmla="*/ 148 h 229"/>
              <a:gd name="T36" fmla="*/ 180 w 210"/>
              <a:gd name="T37" fmla="*/ 175 h 229"/>
              <a:gd name="T38" fmla="*/ 183 w 210"/>
              <a:gd name="T39" fmla="*/ 175 h 229"/>
              <a:gd name="T40" fmla="*/ 192 w 210"/>
              <a:gd name="T41" fmla="*/ 147 h 229"/>
              <a:gd name="T42" fmla="*/ 192 w 210"/>
              <a:gd name="T43" fmla="*/ 146 h 229"/>
              <a:gd name="T44" fmla="*/ 193 w 210"/>
              <a:gd name="T45" fmla="*/ 145 h 229"/>
              <a:gd name="T46" fmla="*/ 193 w 210"/>
              <a:gd name="T47" fmla="*/ 145 h 229"/>
              <a:gd name="T48" fmla="*/ 193 w 210"/>
              <a:gd name="T49" fmla="*/ 145 h 229"/>
              <a:gd name="T50" fmla="*/ 193 w 210"/>
              <a:gd name="T51" fmla="*/ 145 h 229"/>
              <a:gd name="T52" fmla="*/ 193 w 210"/>
              <a:gd name="T53" fmla="*/ 145 h 229"/>
              <a:gd name="T54" fmla="*/ 193 w 210"/>
              <a:gd name="T55" fmla="*/ 144 h 229"/>
              <a:gd name="T56" fmla="*/ 193 w 210"/>
              <a:gd name="T57" fmla="*/ 144 h 229"/>
              <a:gd name="T58" fmla="*/ 209 w 210"/>
              <a:gd name="T59" fmla="*/ 118 h 229"/>
              <a:gd name="T60" fmla="*/ 207 w 210"/>
              <a:gd name="T61" fmla="*/ 1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 h="229">
                <a:moveTo>
                  <a:pt x="207" y="116"/>
                </a:moveTo>
                <a:cubicBezTo>
                  <a:pt x="207" y="116"/>
                  <a:pt x="188" y="127"/>
                  <a:pt x="181" y="127"/>
                </a:cubicBezTo>
                <a:cubicBezTo>
                  <a:pt x="175" y="128"/>
                  <a:pt x="161" y="121"/>
                  <a:pt x="157" y="118"/>
                </a:cubicBezTo>
                <a:cubicBezTo>
                  <a:pt x="136" y="106"/>
                  <a:pt x="136" y="104"/>
                  <a:pt x="118" y="95"/>
                </a:cubicBezTo>
                <a:cubicBezTo>
                  <a:pt x="174" y="17"/>
                  <a:pt x="174" y="17"/>
                  <a:pt x="174" y="17"/>
                </a:cubicBezTo>
                <a:cubicBezTo>
                  <a:pt x="181" y="8"/>
                  <a:pt x="180" y="5"/>
                  <a:pt x="178" y="3"/>
                </a:cubicBezTo>
                <a:cubicBezTo>
                  <a:pt x="175" y="0"/>
                  <a:pt x="167" y="5"/>
                  <a:pt x="164" y="7"/>
                </a:cubicBezTo>
                <a:cubicBezTo>
                  <a:pt x="142" y="23"/>
                  <a:pt x="78" y="78"/>
                  <a:pt x="78" y="78"/>
                </a:cubicBezTo>
                <a:cubicBezTo>
                  <a:pt x="56" y="68"/>
                  <a:pt x="28" y="57"/>
                  <a:pt x="12" y="56"/>
                </a:cubicBezTo>
                <a:cubicBezTo>
                  <a:pt x="5" y="55"/>
                  <a:pt x="2" y="57"/>
                  <a:pt x="1" y="59"/>
                </a:cubicBezTo>
                <a:cubicBezTo>
                  <a:pt x="0" y="61"/>
                  <a:pt x="1" y="65"/>
                  <a:pt x="6" y="69"/>
                </a:cubicBezTo>
                <a:cubicBezTo>
                  <a:pt x="18" y="80"/>
                  <a:pt x="44" y="94"/>
                  <a:pt x="66" y="104"/>
                </a:cubicBezTo>
                <a:cubicBezTo>
                  <a:pt x="66" y="104"/>
                  <a:pt x="67" y="189"/>
                  <a:pt x="71" y="216"/>
                </a:cubicBezTo>
                <a:cubicBezTo>
                  <a:pt x="71" y="219"/>
                  <a:pt x="72" y="228"/>
                  <a:pt x="77" y="229"/>
                </a:cubicBezTo>
                <a:cubicBezTo>
                  <a:pt x="80" y="229"/>
                  <a:pt x="82" y="227"/>
                  <a:pt x="84" y="216"/>
                </a:cubicBezTo>
                <a:cubicBezTo>
                  <a:pt x="105" y="123"/>
                  <a:pt x="105" y="123"/>
                  <a:pt x="105" y="123"/>
                </a:cubicBezTo>
                <a:cubicBezTo>
                  <a:pt x="125" y="130"/>
                  <a:pt x="125" y="129"/>
                  <a:pt x="148" y="136"/>
                </a:cubicBezTo>
                <a:cubicBezTo>
                  <a:pt x="154" y="138"/>
                  <a:pt x="168" y="144"/>
                  <a:pt x="171" y="148"/>
                </a:cubicBezTo>
                <a:cubicBezTo>
                  <a:pt x="176" y="154"/>
                  <a:pt x="180" y="175"/>
                  <a:pt x="180" y="175"/>
                </a:cubicBezTo>
                <a:cubicBezTo>
                  <a:pt x="181" y="177"/>
                  <a:pt x="182" y="177"/>
                  <a:pt x="183" y="175"/>
                </a:cubicBezTo>
                <a:cubicBezTo>
                  <a:pt x="192" y="147"/>
                  <a:pt x="192" y="147"/>
                  <a:pt x="192" y="147"/>
                </a:cubicBezTo>
                <a:cubicBezTo>
                  <a:pt x="192" y="146"/>
                  <a:pt x="192" y="146"/>
                  <a:pt x="192" y="146"/>
                </a:cubicBezTo>
                <a:cubicBezTo>
                  <a:pt x="193" y="145"/>
                  <a:pt x="193" y="145"/>
                  <a:pt x="193" y="145"/>
                </a:cubicBezTo>
                <a:cubicBezTo>
                  <a:pt x="193" y="145"/>
                  <a:pt x="193" y="145"/>
                  <a:pt x="193" y="145"/>
                </a:cubicBezTo>
                <a:cubicBezTo>
                  <a:pt x="193" y="145"/>
                  <a:pt x="193" y="145"/>
                  <a:pt x="193" y="145"/>
                </a:cubicBezTo>
                <a:cubicBezTo>
                  <a:pt x="193" y="145"/>
                  <a:pt x="193" y="145"/>
                  <a:pt x="193" y="145"/>
                </a:cubicBezTo>
                <a:cubicBezTo>
                  <a:pt x="193" y="145"/>
                  <a:pt x="193" y="145"/>
                  <a:pt x="193" y="145"/>
                </a:cubicBezTo>
                <a:cubicBezTo>
                  <a:pt x="193" y="144"/>
                  <a:pt x="193" y="144"/>
                  <a:pt x="193" y="144"/>
                </a:cubicBezTo>
                <a:cubicBezTo>
                  <a:pt x="193" y="144"/>
                  <a:pt x="193" y="144"/>
                  <a:pt x="193" y="144"/>
                </a:cubicBezTo>
                <a:cubicBezTo>
                  <a:pt x="209" y="118"/>
                  <a:pt x="209" y="118"/>
                  <a:pt x="209" y="118"/>
                </a:cubicBezTo>
                <a:cubicBezTo>
                  <a:pt x="210" y="116"/>
                  <a:pt x="209" y="115"/>
                  <a:pt x="207" y="116"/>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pic>
        <p:nvPicPr>
          <p:cNvPr id="146" name="Image 145"/>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6241716" y="1558129"/>
            <a:ext cx="373091" cy="373091"/>
          </a:xfrm>
          <a:prstGeom prst="rect">
            <a:avLst/>
          </a:prstGeom>
          <a:ln>
            <a:noFill/>
          </a:ln>
        </p:spPr>
      </p:pic>
    </p:spTree>
    <p:extLst>
      <p:ext uri="{BB962C8B-B14F-4D97-AF65-F5344CB8AC3E}">
        <p14:creationId xmlns:p14="http://schemas.microsoft.com/office/powerpoint/2010/main" val="18781193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252606" y="3047767"/>
            <a:ext cx="8567865" cy="16842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7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a:solidFill>
                  <a:schemeClr val="bg1"/>
                </a:solidFill>
              </a:rPr>
              <a:t>1</a:t>
            </a:r>
          </a:p>
        </p:txBody>
      </p:sp>
      <p:sp>
        <p:nvSpPr>
          <p:cNvPr id="21" name="Titre 20"/>
          <p:cNvSpPr>
            <a:spLocks noGrp="1"/>
          </p:cNvSpPr>
          <p:nvPr>
            <p:ph type="title"/>
          </p:nvPr>
        </p:nvSpPr>
        <p:spPr>
          <a:xfrm>
            <a:off x="683568" y="267494"/>
            <a:ext cx="8203565" cy="400110"/>
          </a:xfrm>
        </p:spPr>
        <p:txBody>
          <a:bodyPr/>
          <a:lstStyle/>
          <a:p>
            <a:r>
              <a:rPr lang="en-US" dirty="0"/>
              <a:t>Internal Processes  I  Underwriting</a:t>
            </a:r>
            <a:endParaRPr lang="fr-FR" dirty="0"/>
          </a:p>
        </p:txBody>
      </p:sp>
      <p:sp>
        <p:nvSpPr>
          <p:cNvPr id="12" name="Text Placeholder 5"/>
          <p:cNvSpPr>
            <a:spLocks noGrp="1"/>
          </p:cNvSpPr>
          <p:nvPr>
            <p:ph type="body" idx="14"/>
          </p:nvPr>
        </p:nvSpPr>
        <p:spPr>
          <a:xfrm>
            <a:off x="256867" y="915566"/>
            <a:ext cx="8563605" cy="360039"/>
          </a:xfrm>
        </p:spPr>
        <p:txBody>
          <a:bodyPr anchor="ctr"/>
          <a:lstStyle/>
          <a:p>
            <a:r>
              <a:rPr lang="en-US" dirty="0"/>
              <a:t>Illustration #3 - Car rental and related car insurance (DocuSign &amp; Visa)</a:t>
            </a:r>
          </a:p>
        </p:txBody>
      </p:sp>
      <p:grpSp>
        <p:nvGrpSpPr>
          <p:cNvPr id="149" name="Groupe 148"/>
          <p:cNvGrpSpPr/>
          <p:nvPr/>
        </p:nvGrpSpPr>
        <p:grpSpPr>
          <a:xfrm>
            <a:off x="1300185" y="3098086"/>
            <a:ext cx="228600" cy="228600"/>
            <a:chOff x="1300185" y="3536687"/>
            <a:chExt cx="228600" cy="228600"/>
          </a:xfrm>
        </p:grpSpPr>
        <p:sp>
          <p:nvSpPr>
            <p:cNvPr id="150" name="Rectangle 149"/>
            <p:cNvSpPr/>
            <p:nvPr/>
          </p:nvSpPr>
          <p:spPr>
            <a:xfrm>
              <a:off x="1300185" y="3536687"/>
              <a:ext cx="228600" cy="2286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51" name="Freeform 8"/>
            <p:cNvSpPr>
              <a:spLocks noChangeAspect="1" noEditPoints="1"/>
            </p:cNvSpPr>
            <p:nvPr/>
          </p:nvSpPr>
          <p:spPr bwMode="auto">
            <a:xfrm rot="5400000">
              <a:off x="1330813"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152" name="Freeform 8"/>
          <p:cNvSpPr>
            <a:spLocks noChangeAspect="1" noEditPoints="1"/>
          </p:cNvSpPr>
          <p:nvPr/>
        </p:nvSpPr>
        <p:spPr bwMode="auto">
          <a:xfrm rot="2700000">
            <a:off x="161325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3" name="Freeform 8"/>
          <p:cNvSpPr>
            <a:spLocks noChangeAspect="1" noEditPoints="1"/>
          </p:cNvSpPr>
          <p:nvPr/>
        </p:nvSpPr>
        <p:spPr bwMode="auto">
          <a:xfrm rot="2700000">
            <a:off x="192611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5" name="Freeform 8"/>
          <p:cNvSpPr>
            <a:spLocks noChangeAspect="1" noEditPoints="1"/>
          </p:cNvSpPr>
          <p:nvPr/>
        </p:nvSpPr>
        <p:spPr bwMode="auto">
          <a:xfrm rot="2700000">
            <a:off x="223898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8" name="ZoneTexte 157"/>
          <p:cNvSpPr txBox="1"/>
          <p:nvPr/>
        </p:nvSpPr>
        <p:spPr>
          <a:xfrm>
            <a:off x="1681455" y="2145485"/>
            <a:ext cx="1152809" cy="760475"/>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The customer chooses the car he wants to </a:t>
            </a:r>
            <a:r>
              <a:rPr lang="en-US" sz="800" dirty="0" smtClean="0">
                <a:solidFill>
                  <a:schemeClr val="tx2"/>
                </a:solidFill>
                <a:latin typeface="Arial" panose="020B0604020202020204" pitchFamily="34" charset="0"/>
                <a:cs typeface="Arial" panose="020B0604020202020204" pitchFamily="34" charset="0"/>
              </a:rPr>
              <a:t>rent </a:t>
            </a:r>
            <a:r>
              <a:rPr lang="en-US" sz="800" dirty="0">
                <a:solidFill>
                  <a:schemeClr val="tx2"/>
                </a:solidFill>
                <a:latin typeface="Arial" panose="020B0604020202020204" pitchFamily="34" charset="0"/>
                <a:cs typeface="Arial" panose="020B0604020202020204" pitchFamily="34" charset="0"/>
              </a:rPr>
              <a:t>after test-driving, evaluating their options, and completing any pre-approvals</a:t>
            </a:r>
          </a:p>
        </p:txBody>
      </p:sp>
      <p:sp>
        <p:nvSpPr>
          <p:cNvPr id="159" name="Ellipse 158"/>
          <p:cNvSpPr/>
          <p:nvPr/>
        </p:nvSpPr>
        <p:spPr>
          <a:xfrm>
            <a:off x="1491154"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1</a:t>
            </a:r>
          </a:p>
        </p:txBody>
      </p:sp>
      <p:sp>
        <p:nvSpPr>
          <p:cNvPr id="164" name="ZoneTexte 163"/>
          <p:cNvSpPr txBox="1"/>
          <p:nvPr/>
        </p:nvSpPr>
        <p:spPr>
          <a:xfrm>
            <a:off x="1681455" y="3581749"/>
            <a:ext cx="1145776" cy="268032"/>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The car identity is then registered on Blockchain</a:t>
            </a:r>
          </a:p>
        </p:txBody>
      </p:sp>
      <p:sp>
        <p:nvSpPr>
          <p:cNvPr id="165" name="Ellipse 164"/>
          <p:cNvSpPr/>
          <p:nvPr/>
        </p:nvSpPr>
        <p:spPr>
          <a:xfrm>
            <a:off x="1491154"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2</a:t>
            </a:r>
          </a:p>
        </p:txBody>
      </p:sp>
      <p:sp>
        <p:nvSpPr>
          <p:cNvPr id="167" name="ZoneTexte 166"/>
          <p:cNvSpPr txBox="1"/>
          <p:nvPr/>
        </p:nvSpPr>
        <p:spPr>
          <a:xfrm>
            <a:off x="256686" y="3832741"/>
            <a:ext cx="981616" cy="391143"/>
          </a:xfrm>
          <a:prstGeom prst="rect">
            <a:avLst/>
          </a:prstGeom>
          <a:noFill/>
        </p:spPr>
        <p:txBody>
          <a:bodyPr wrap="square" lIns="10800" tIns="10800" rIns="10800" bIns="10800" rtlCol="0">
            <a:spAutoFit/>
          </a:bodyPr>
          <a:lstStyle/>
          <a:p>
            <a:pPr algn="ctr"/>
            <a:r>
              <a:rPr lang="en-US" sz="1200" b="1" dirty="0">
                <a:solidFill>
                  <a:schemeClr val="bg1">
                    <a:lumMod val="50000"/>
                  </a:schemeClr>
                </a:solidFill>
                <a:latin typeface="Arial" panose="020B0604020202020204" pitchFamily="34" charset="0"/>
                <a:cs typeface="Arial" panose="020B0604020202020204" pitchFamily="34" charset="0"/>
              </a:rPr>
              <a:t>Blockchain side</a:t>
            </a:r>
          </a:p>
        </p:txBody>
      </p:sp>
      <p:sp>
        <p:nvSpPr>
          <p:cNvPr id="168" name="Freeform 8"/>
          <p:cNvSpPr>
            <a:spLocks noChangeAspect="1" noEditPoints="1"/>
          </p:cNvSpPr>
          <p:nvPr/>
        </p:nvSpPr>
        <p:spPr bwMode="auto">
          <a:xfrm rot="5400000">
            <a:off x="8218555" y="3128255"/>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75" name="Freeform 8"/>
          <p:cNvSpPr>
            <a:spLocks noChangeAspect="1" noEditPoints="1"/>
          </p:cNvSpPr>
          <p:nvPr/>
        </p:nvSpPr>
        <p:spPr bwMode="auto">
          <a:xfrm rot="2700000">
            <a:off x="6719055"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77" name="Freeform 8"/>
          <p:cNvSpPr>
            <a:spLocks noChangeAspect="1" noEditPoints="1"/>
          </p:cNvSpPr>
          <p:nvPr/>
        </p:nvSpPr>
        <p:spPr bwMode="auto">
          <a:xfrm rot="2700000">
            <a:off x="728012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78" name="Freeform 8"/>
          <p:cNvSpPr>
            <a:spLocks noChangeAspect="1" noEditPoints="1"/>
          </p:cNvSpPr>
          <p:nvPr/>
        </p:nvSpPr>
        <p:spPr bwMode="auto">
          <a:xfrm rot="2700000">
            <a:off x="759298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79" name="Freeform 8"/>
          <p:cNvSpPr>
            <a:spLocks noChangeAspect="1" noEditPoints="1"/>
          </p:cNvSpPr>
          <p:nvPr/>
        </p:nvSpPr>
        <p:spPr bwMode="auto">
          <a:xfrm rot="2700000">
            <a:off x="790585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85" name="ZoneTexte 184"/>
          <p:cNvSpPr txBox="1"/>
          <p:nvPr/>
        </p:nvSpPr>
        <p:spPr>
          <a:xfrm>
            <a:off x="3178125" y="2145485"/>
            <a:ext cx="914912" cy="637364"/>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The customer chooses the lease options for the car – low, mid or high mileage</a:t>
            </a:r>
          </a:p>
        </p:txBody>
      </p:sp>
      <p:sp>
        <p:nvSpPr>
          <p:cNvPr id="186" name="Ellipse 185"/>
          <p:cNvSpPr/>
          <p:nvPr/>
        </p:nvSpPr>
        <p:spPr>
          <a:xfrm>
            <a:off x="2987824"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3</a:t>
            </a:r>
          </a:p>
        </p:txBody>
      </p:sp>
      <p:sp>
        <p:nvSpPr>
          <p:cNvPr id="62" name="ZoneTexte 61"/>
          <p:cNvSpPr txBox="1"/>
          <p:nvPr/>
        </p:nvSpPr>
        <p:spPr>
          <a:xfrm>
            <a:off x="4514637" y="2145485"/>
            <a:ext cx="1004629" cy="760475"/>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The customer chooses the insurance options  </a:t>
            </a:r>
            <a:br>
              <a:rPr lang="en-US" sz="800" dirty="0">
                <a:solidFill>
                  <a:schemeClr val="tx2"/>
                </a:solidFill>
                <a:latin typeface="Arial" panose="020B0604020202020204" pitchFamily="34" charset="0"/>
                <a:cs typeface="Arial" panose="020B0604020202020204" pitchFamily="34" charset="0"/>
              </a:rPr>
            </a:br>
            <a:r>
              <a:rPr lang="en-US" sz="800" dirty="0">
                <a:solidFill>
                  <a:schemeClr val="tx2"/>
                </a:solidFill>
                <a:latin typeface="Arial" panose="020B0604020202020204" pitchFamily="34" charset="0"/>
                <a:cs typeface="Arial" panose="020B0604020202020204" pitchFamily="34" charset="0"/>
              </a:rPr>
              <a:t>- evaluating by coverage, </a:t>
            </a:r>
            <a:r>
              <a:rPr lang="en-US" sz="800" dirty="0" smtClean="0">
                <a:solidFill>
                  <a:schemeClr val="tx2"/>
                </a:solidFill>
                <a:latin typeface="Arial" panose="020B0604020202020204" pitchFamily="34" charset="0"/>
                <a:cs typeface="Arial" panose="020B0604020202020204" pitchFamily="34" charset="0"/>
              </a:rPr>
              <a:t>deductible </a:t>
            </a:r>
            <a:r>
              <a:rPr lang="en-US" sz="800" dirty="0">
                <a:solidFill>
                  <a:schemeClr val="tx2"/>
                </a:solidFill>
                <a:latin typeface="Arial" panose="020B0604020202020204" pitchFamily="34" charset="0"/>
                <a:cs typeface="Arial" panose="020B0604020202020204" pitchFamily="34" charset="0"/>
              </a:rPr>
              <a:t>and other factors</a:t>
            </a:r>
          </a:p>
        </p:txBody>
      </p:sp>
      <p:sp>
        <p:nvSpPr>
          <p:cNvPr id="63" name="Ellipse 62"/>
          <p:cNvSpPr/>
          <p:nvPr/>
        </p:nvSpPr>
        <p:spPr>
          <a:xfrm>
            <a:off x="4324336"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4</a:t>
            </a:r>
          </a:p>
        </p:txBody>
      </p:sp>
      <p:sp>
        <p:nvSpPr>
          <p:cNvPr id="64" name="ZoneTexte 63"/>
          <p:cNvSpPr txBox="1"/>
          <p:nvPr/>
        </p:nvSpPr>
        <p:spPr>
          <a:xfrm>
            <a:off x="5766018" y="2145485"/>
            <a:ext cx="1061080" cy="883585"/>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The customer links his Visa credit card details to pay for the lease and insurance and automatically cover in-car payments (</a:t>
            </a:r>
            <a:r>
              <a:rPr lang="en-US" sz="800" dirty="0" err="1">
                <a:solidFill>
                  <a:schemeClr val="tx2"/>
                </a:solidFill>
                <a:latin typeface="Arial" panose="020B0604020202020204" pitchFamily="34" charset="0"/>
                <a:cs typeface="Arial" panose="020B0604020202020204" pitchFamily="34" charset="0"/>
              </a:rPr>
              <a:t>e.g</a:t>
            </a:r>
            <a:r>
              <a:rPr lang="en-US" sz="800" dirty="0">
                <a:solidFill>
                  <a:schemeClr val="tx2"/>
                </a:solidFill>
                <a:latin typeface="Arial" panose="020B0604020202020204" pitchFamily="34" charset="0"/>
                <a:cs typeface="Arial" panose="020B0604020202020204" pitchFamily="34" charset="0"/>
              </a:rPr>
              <a:t> parking…)</a:t>
            </a:r>
          </a:p>
        </p:txBody>
      </p:sp>
      <p:sp>
        <p:nvSpPr>
          <p:cNvPr id="65" name="Ellipse 64"/>
          <p:cNvSpPr/>
          <p:nvPr/>
        </p:nvSpPr>
        <p:spPr>
          <a:xfrm>
            <a:off x="5575717"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6</a:t>
            </a:r>
          </a:p>
        </p:txBody>
      </p:sp>
      <p:sp>
        <p:nvSpPr>
          <p:cNvPr id="66" name="ZoneTexte 65"/>
          <p:cNvSpPr txBox="1"/>
          <p:nvPr/>
        </p:nvSpPr>
        <p:spPr>
          <a:xfrm>
            <a:off x="7297281" y="2145485"/>
            <a:ext cx="1182246" cy="760475"/>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With the lease and insurance contracts </a:t>
            </a:r>
            <a:r>
              <a:rPr lang="en-US" sz="800" dirty="0" err="1">
                <a:solidFill>
                  <a:schemeClr val="tx2"/>
                </a:solidFill>
                <a:latin typeface="Arial" panose="020B0604020202020204" pitchFamily="34" charset="0"/>
                <a:cs typeface="Arial" panose="020B0604020202020204" pitchFamily="34" charset="0"/>
              </a:rPr>
              <a:t>DocuSigned</a:t>
            </a:r>
            <a:r>
              <a:rPr lang="en-US" sz="800" dirty="0">
                <a:solidFill>
                  <a:schemeClr val="tx2"/>
                </a:solidFill>
                <a:latin typeface="Arial" panose="020B0604020202020204" pitchFamily="34" charset="0"/>
                <a:cs typeface="Arial" panose="020B0604020202020204" pitchFamily="34" charset="0"/>
              </a:rPr>
              <a:t> and the Visa credit card integrated, the customer is ready to drive</a:t>
            </a:r>
          </a:p>
        </p:txBody>
      </p:sp>
      <p:sp>
        <p:nvSpPr>
          <p:cNvPr id="67" name="Ellipse 66"/>
          <p:cNvSpPr/>
          <p:nvPr/>
        </p:nvSpPr>
        <p:spPr>
          <a:xfrm>
            <a:off x="7106980" y="2144291"/>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7</a:t>
            </a:r>
          </a:p>
        </p:txBody>
      </p:sp>
      <p:sp>
        <p:nvSpPr>
          <p:cNvPr id="68" name="ZoneTexte 67"/>
          <p:cNvSpPr txBox="1"/>
          <p:nvPr/>
        </p:nvSpPr>
        <p:spPr>
          <a:xfrm>
            <a:off x="7297281" y="3581749"/>
            <a:ext cx="1229854" cy="883585"/>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Once a customer has been driving the car, the system can start to track activities and potentially deliver savings on insurance, or advice about cheaper leasing option</a:t>
            </a:r>
          </a:p>
        </p:txBody>
      </p:sp>
      <p:sp>
        <p:nvSpPr>
          <p:cNvPr id="69" name="Ellipse 68"/>
          <p:cNvSpPr/>
          <p:nvPr/>
        </p:nvSpPr>
        <p:spPr>
          <a:xfrm>
            <a:off x="7106980"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8</a:t>
            </a:r>
          </a:p>
        </p:txBody>
      </p:sp>
      <p:grpSp>
        <p:nvGrpSpPr>
          <p:cNvPr id="71" name="Groupe 70"/>
          <p:cNvGrpSpPr/>
          <p:nvPr/>
        </p:nvGrpSpPr>
        <p:grpSpPr>
          <a:xfrm>
            <a:off x="6990498" y="3092913"/>
            <a:ext cx="228600" cy="238946"/>
            <a:chOff x="3486703" y="3531514"/>
            <a:chExt cx="228600" cy="238946"/>
          </a:xfrm>
        </p:grpSpPr>
        <p:sp>
          <p:nvSpPr>
            <p:cNvPr id="72" name="Rectangle 71"/>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73"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74" name="Freeform 8"/>
          <p:cNvSpPr>
            <a:spLocks noChangeAspect="1" noEditPoints="1"/>
          </p:cNvSpPr>
          <p:nvPr/>
        </p:nvSpPr>
        <p:spPr bwMode="auto">
          <a:xfrm rot="2700000">
            <a:off x="256901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75" name="Freeform 8"/>
          <p:cNvSpPr>
            <a:spLocks noChangeAspect="1" noEditPoints="1"/>
          </p:cNvSpPr>
          <p:nvPr/>
        </p:nvSpPr>
        <p:spPr bwMode="auto">
          <a:xfrm rot="2700000">
            <a:off x="288188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76" name="Freeform 8"/>
          <p:cNvSpPr>
            <a:spLocks noChangeAspect="1" noEditPoints="1"/>
          </p:cNvSpPr>
          <p:nvPr/>
        </p:nvSpPr>
        <p:spPr bwMode="auto">
          <a:xfrm rot="2700000">
            <a:off x="319474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77" name="Freeform 8"/>
          <p:cNvSpPr>
            <a:spLocks noChangeAspect="1" noEditPoints="1"/>
          </p:cNvSpPr>
          <p:nvPr/>
        </p:nvSpPr>
        <p:spPr bwMode="auto">
          <a:xfrm rot="2700000">
            <a:off x="350850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78" name="Freeform 8"/>
          <p:cNvSpPr>
            <a:spLocks noChangeAspect="1" noEditPoints="1"/>
          </p:cNvSpPr>
          <p:nvPr/>
        </p:nvSpPr>
        <p:spPr bwMode="auto">
          <a:xfrm rot="2700000">
            <a:off x="382136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80" name="Freeform 8"/>
          <p:cNvSpPr>
            <a:spLocks noChangeAspect="1" noEditPoints="1"/>
          </p:cNvSpPr>
          <p:nvPr/>
        </p:nvSpPr>
        <p:spPr bwMode="auto">
          <a:xfrm rot="2700000">
            <a:off x="451890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81" name="Freeform 8"/>
          <p:cNvSpPr>
            <a:spLocks noChangeAspect="1" noEditPoints="1"/>
          </p:cNvSpPr>
          <p:nvPr/>
        </p:nvSpPr>
        <p:spPr bwMode="auto">
          <a:xfrm rot="2700000">
            <a:off x="483177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82" name="Freeform 8"/>
          <p:cNvSpPr>
            <a:spLocks noChangeAspect="1" noEditPoints="1"/>
          </p:cNvSpPr>
          <p:nvPr/>
        </p:nvSpPr>
        <p:spPr bwMode="auto">
          <a:xfrm rot="2700000">
            <a:off x="514463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83" name="Freeform 8"/>
          <p:cNvSpPr>
            <a:spLocks noChangeAspect="1" noEditPoints="1"/>
          </p:cNvSpPr>
          <p:nvPr/>
        </p:nvSpPr>
        <p:spPr bwMode="auto">
          <a:xfrm rot="2700000">
            <a:off x="5475285"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84" name="Freeform 8"/>
          <p:cNvSpPr>
            <a:spLocks noChangeAspect="1" noEditPoints="1"/>
          </p:cNvSpPr>
          <p:nvPr/>
        </p:nvSpPr>
        <p:spPr bwMode="auto">
          <a:xfrm rot="2700000">
            <a:off x="5788149"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85" name="Freeform 8"/>
          <p:cNvSpPr>
            <a:spLocks noChangeAspect="1" noEditPoints="1"/>
          </p:cNvSpPr>
          <p:nvPr/>
        </p:nvSpPr>
        <p:spPr bwMode="auto">
          <a:xfrm rot="2700000">
            <a:off x="6101013"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86" name="Freeform 8"/>
          <p:cNvSpPr>
            <a:spLocks noChangeAspect="1" noEditPoints="1"/>
          </p:cNvSpPr>
          <p:nvPr/>
        </p:nvSpPr>
        <p:spPr bwMode="auto">
          <a:xfrm rot="2700000">
            <a:off x="6394373"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pic>
        <p:nvPicPr>
          <p:cNvPr id="87" name="Image 86"/>
          <p:cNvPicPr>
            <a:picLocks noChangeAspect="1"/>
          </p:cNvPicPr>
          <p:nvPr/>
        </p:nvPicPr>
        <p:blipFill rotWithShape="1">
          <a:blip r:embed="rId2"/>
          <a:srcRect l="16790" t="-11331"/>
          <a:stretch/>
        </p:blipFill>
        <p:spPr>
          <a:xfrm>
            <a:off x="1989164" y="1565768"/>
            <a:ext cx="638620" cy="338222"/>
          </a:xfrm>
          <a:prstGeom prst="rect">
            <a:avLst/>
          </a:prstGeom>
        </p:spPr>
      </p:pic>
      <p:sp>
        <p:nvSpPr>
          <p:cNvPr id="90" name="Freeform 9"/>
          <p:cNvSpPr>
            <a:spLocks noChangeAspect="1" noEditPoints="1"/>
          </p:cNvSpPr>
          <p:nvPr/>
        </p:nvSpPr>
        <p:spPr bwMode="auto">
          <a:xfrm>
            <a:off x="3327303" y="1535421"/>
            <a:ext cx="307861" cy="317657"/>
          </a:xfrm>
          <a:custGeom>
            <a:avLst/>
            <a:gdLst>
              <a:gd name="T0" fmla="*/ 154 w 220"/>
              <a:gd name="T1" fmla="*/ 62 h 227"/>
              <a:gd name="T2" fmla="*/ 180 w 220"/>
              <a:gd name="T3" fmla="*/ 62 h 227"/>
              <a:gd name="T4" fmla="*/ 158 w 220"/>
              <a:gd name="T5" fmla="*/ 25 h 227"/>
              <a:gd name="T6" fmla="*/ 138 w 220"/>
              <a:gd name="T7" fmla="*/ 51 h 227"/>
              <a:gd name="T8" fmla="*/ 154 w 220"/>
              <a:gd name="T9" fmla="*/ 55 h 227"/>
              <a:gd name="T10" fmla="*/ 38 w 220"/>
              <a:gd name="T11" fmla="*/ 126 h 227"/>
              <a:gd name="T12" fmla="*/ 62 w 220"/>
              <a:gd name="T13" fmla="*/ 126 h 227"/>
              <a:gd name="T14" fmla="*/ 60 w 220"/>
              <a:gd name="T15" fmla="*/ 61 h 227"/>
              <a:gd name="T16" fmla="*/ 126 w 220"/>
              <a:gd name="T17" fmla="*/ 56 h 227"/>
              <a:gd name="T18" fmla="*/ 121 w 220"/>
              <a:gd name="T19" fmla="*/ 19 h 227"/>
              <a:gd name="T20" fmla="*/ 105 w 220"/>
              <a:gd name="T21" fmla="*/ 6 h 227"/>
              <a:gd name="T22" fmla="*/ 81 w 220"/>
              <a:gd name="T23" fmla="*/ 0 h 227"/>
              <a:gd name="T24" fmla="*/ 76 w 220"/>
              <a:gd name="T25" fmla="*/ 19 h 227"/>
              <a:gd name="T26" fmla="*/ 54 w 220"/>
              <a:gd name="T27" fmla="*/ 25 h 227"/>
              <a:gd name="T28" fmla="*/ 60 w 220"/>
              <a:gd name="T29" fmla="*/ 61 h 227"/>
              <a:gd name="T30" fmla="*/ 50 w 220"/>
              <a:gd name="T31" fmla="*/ 96 h 227"/>
              <a:gd name="T32" fmla="*/ 50 w 220"/>
              <a:gd name="T33" fmla="*/ 72 h 227"/>
              <a:gd name="T34" fmla="*/ 167 w 220"/>
              <a:gd name="T35" fmla="*/ 73 h 227"/>
              <a:gd name="T36" fmla="*/ 167 w 220"/>
              <a:gd name="T37" fmla="*/ 179 h 227"/>
              <a:gd name="T38" fmla="*/ 167 w 220"/>
              <a:gd name="T39" fmla="*/ 73 h 227"/>
              <a:gd name="T40" fmla="*/ 169 w 220"/>
              <a:gd name="T41" fmla="*/ 151 h 227"/>
              <a:gd name="T42" fmla="*/ 151 w 220"/>
              <a:gd name="T43" fmla="*/ 151 h 227"/>
              <a:gd name="T44" fmla="*/ 134 w 220"/>
              <a:gd name="T45" fmla="*/ 115 h 227"/>
              <a:gd name="T46" fmla="*/ 160 w 220"/>
              <a:gd name="T47" fmla="*/ 123 h 227"/>
              <a:gd name="T48" fmla="*/ 201 w 220"/>
              <a:gd name="T49" fmla="*/ 101 h 227"/>
              <a:gd name="T50" fmla="*/ 154 w 220"/>
              <a:gd name="T51" fmla="*/ 189 h 227"/>
              <a:gd name="T52" fmla="*/ 149 w 220"/>
              <a:gd name="T53" fmla="*/ 201 h 227"/>
              <a:gd name="T54" fmla="*/ 26 w 220"/>
              <a:gd name="T55" fmla="*/ 196 h 227"/>
              <a:gd name="T56" fmla="*/ 31 w 220"/>
              <a:gd name="T57" fmla="*/ 51 h 227"/>
              <a:gd name="T58" fmla="*/ 43 w 220"/>
              <a:gd name="T59" fmla="*/ 25 h 227"/>
              <a:gd name="T60" fmla="*/ 0 w 220"/>
              <a:gd name="T61" fmla="*/ 47 h 227"/>
              <a:gd name="T62" fmla="*/ 23 w 220"/>
              <a:gd name="T63" fmla="*/ 227 h 227"/>
              <a:gd name="T64" fmla="*/ 180 w 220"/>
              <a:gd name="T65" fmla="*/ 204 h 227"/>
              <a:gd name="T66" fmla="*/ 167 w 220"/>
              <a:gd name="T67" fmla="*/ 190 h 227"/>
              <a:gd name="T68" fmla="*/ 50 w 220"/>
              <a:gd name="T69" fmla="*/ 155 h 227"/>
              <a:gd name="T70" fmla="*/ 50 w 220"/>
              <a:gd name="T71" fmla="*/ 179 h 227"/>
              <a:gd name="T72" fmla="*/ 50 w 220"/>
              <a:gd name="T73" fmla="*/ 15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0" h="227">
                <a:moveTo>
                  <a:pt x="154" y="55"/>
                </a:moveTo>
                <a:cubicBezTo>
                  <a:pt x="154" y="62"/>
                  <a:pt x="154" y="62"/>
                  <a:pt x="154" y="62"/>
                </a:cubicBezTo>
                <a:cubicBezTo>
                  <a:pt x="158" y="62"/>
                  <a:pt x="163" y="61"/>
                  <a:pt x="167" y="61"/>
                </a:cubicBezTo>
                <a:cubicBezTo>
                  <a:pt x="172" y="61"/>
                  <a:pt x="176" y="62"/>
                  <a:pt x="180" y="62"/>
                </a:cubicBezTo>
                <a:cubicBezTo>
                  <a:pt x="180" y="47"/>
                  <a:pt x="180" y="47"/>
                  <a:pt x="180" y="47"/>
                </a:cubicBezTo>
                <a:cubicBezTo>
                  <a:pt x="180" y="35"/>
                  <a:pt x="170" y="25"/>
                  <a:pt x="158" y="25"/>
                </a:cubicBezTo>
                <a:cubicBezTo>
                  <a:pt x="138" y="25"/>
                  <a:pt x="138" y="25"/>
                  <a:pt x="138" y="25"/>
                </a:cubicBezTo>
                <a:cubicBezTo>
                  <a:pt x="138" y="51"/>
                  <a:pt x="138" y="51"/>
                  <a:pt x="138" y="51"/>
                </a:cubicBezTo>
                <a:cubicBezTo>
                  <a:pt x="149" y="51"/>
                  <a:pt x="149" y="51"/>
                  <a:pt x="149" y="51"/>
                </a:cubicBezTo>
                <a:cubicBezTo>
                  <a:pt x="152" y="51"/>
                  <a:pt x="154" y="53"/>
                  <a:pt x="154" y="55"/>
                </a:cubicBezTo>
                <a:close/>
                <a:moveTo>
                  <a:pt x="50" y="114"/>
                </a:moveTo>
                <a:cubicBezTo>
                  <a:pt x="43" y="114"/>
                  <a:pt x="38" y="119"/>
                  <a:pt x="38" y="126"/>
                </a:cubicBezTo>
                <a:cubicBezTo>
                  <a:pt x="38" y="132"/>
                  <a:pt x="43" y="138"/>
                  <a:pt x="50" y="138"/>
                </a:cubicBezTo>
                <a:cubicBezTo>
                  <a:pt x="57" y="138"/>
                  <a:pt x="62" y="132"/>
                  <a:pt x="62" y="126"/>
                </a:cubicBezTo>
                <a:cubicBezTo>
                  <a:pt x="62" y="119"/>
                  <a:pt x="57" y="114"/>
                  <a:pt x="50" y="114"/>
                </a:cubicBezTo>
                <a:close/>
                <a:moveTo>
                  <a:pt x="60" y="61"/>
                </a:moveTo>
                <a:cubicBezTo>
                  <a:pt x="121" y="61"/>
                  <a:pt x="121" y="61"/>
                  <a:pt x="121" y="61"/>
                </a:cubicBezTo>
                <a:cubicBezTo>
                  <a:pt x="124" y="61"/>
                  <a:pt x="126" y="59"/>
                  <a:pt x="126" y="56"/>
                </a:cubicBezTo>
                <a:cubicBezTo>
                  <a:pt x="126" y="24"/>
                  <a:pt x="126" y="24"/>
                  <a:pt x="126" y="24"/>
                </a:cubicBezTo>
                <a:cubicBezTo>
                  <a:pt x="126" y="21"/>
                  <a:pt x="124" y="19"/>
                  <a:pt x="121" y="19"/>
                </a:cubicBezTo>
                <a:cubicBezTo>
                  <a:pt x="105" y="19"/>
                  <a:pt x="105" y="19"/>
                  <a:pt x="105" y="19"/>
                </a:cubicBezTo>
                <a:cubicBezTo>
                  <a:pt x="105" y="6"/>
                  <a:pt x="105" y="6"/>
                  <a:pt x="105" y="6"/>
                </a:cubicBezTo>
                <a:cubicBezTo>
                  <a:pt x="105" y="3"/>
                  <a:pt x="102" y="0"/>
                  <a:pt x="99" y="0"/>
                </a:cubicBezTo>
                <a:cubicBezTo>
                  <a:pt x="81" y="0"/>
                  <a:pt x="81" y="0"/>
                  <a:pt x="81" y="0"/>
                </a:cubicBezTo>
                <a:cubicBezTo>
                  <a:pt x="78" y="0"/>
                  <a:pt x="76" y="3"/>
                  <a:pt x="76" y="6"/>
                </a:cubicBezTo>
                <a:cubicBezTo>
                  <a:pt x="76" y="19"/>
                  <a:pt x="76" y="19"/>
                  <a:pt x="76" y="19"/>
                </a:cubicBezTo>
                <a:cubicBezTo>
                  <a:pt x="60" y="19"/>
                  <a:pt x="60" y="19"/>
                  <a:pt x="60" y="19"/>
                </a:cubicBezTo>
                <a:cubicBezTo>
                  <a:pt x="57" y="19"/>
                  <a:pt x="54" y="21"/>
                  <a:pt x="54" y="25"/>
                </a:cubicBezTo>
                <a:cubicBezTo>
                  <a:pt x="54" y="56"/>
                  <a:pt x="54" y="56"/>
                  <a:pt x="54" y="56"/>
                </a:cubicBezTo>
                <a:cubicBezTo>
                  <a:pt x="54" y="59"/>
                  <a:pt x="57" y="61"/>
                  <a:pt x="60" y="61"/>
                </a:cubicBezTo>
                <a:close/>
                <a:moveTo>
                  <a:pt x="38" y="84"/>
                </a:moveTo>
                <a:cubicBezTo>
                  <a:pt x="38" y="91"/>
                  <a:pt x="43" y="96"/>
                  <a:pt x="50" y="96"/>
                </a:cubicBezTo>
                <a:cubicBezTo>
                  <a:pt x="57" y="96"/>
                  <a:pt x="62" y="91"/>
                  <a:pt x="62" y="84"/>
                </a:cubicBezTo>
                <a:cubicBezTo>
                  <a:pt x="62" y="78"/>
                  <a:pt x="57" y="72"/>
                  <a:pt x="50" y="72"/>
                </a:cubicBezTo>
                <a:cubicBezTo>
                  <a:pt x="43" y="72"/>
                  <a:pt x="38" y="78"/>
                  <a:pt x="38" y="84"/>
                </a:cubicBezTo>
                <a:close/>
                <a:moveTo>
                  <a:pt x="167" y="73"/>
                </a:moveTo>
                <a:cubicBezTo>
                  <a:pt x="138" y="73"/>
                  <a:pt x="114" y="96"/>
                  <a:pt x="114" y="126"/>
                </a:cubicBezTo>
                <a:cubicBezTo>
                  <a:pt x="114" y="155"/>
                  <a:pt x="138" y="179"/>
                  <a:pt x="167" y="179"/>
                </a:cubicBezTo>
                <a:cubicBezTo>
                  <a:pt x="197" y="179"/>
                  <a:pt x="220" y="155"/>
                  <a:pt x="220" y="126"/>
                </a:cubicBezTo>
                <a:cubicBezTo>
                  <a:pt x="220" y="96"/>
                  <a:pt x="197" y="73"/>
                  <a:pt x="167" y="73"/>
                </a:cubicBezTo>
                <a:close/>
                <a:moveTo>
                  <a:pt x="201" y="119"/>
                </a:moveTo>
                <a:cubicBezTo>
                  <a:pt x="169" y="151"/>
                  <a:pt x="169" y="151"/>
                  <a:pt x="169" y="151"/>
                </a:cubicBezTo>
                <a:cubicBezTo>
                  <a:pt x="167" y="153"/>
                  <a:pt x="163" y="155"/>
                  <a:pt x="160" y="155"/>
                </a:cubicBezTo>
                <a:cubicBezTo>
                  <a:pt x="157" y="155"/>
                  <a:pt x="153" y="153"/>
                  <a:pt x="151" y="151"/>
                </a:cubicBezTo>
                <a:cubicBezTo>
                  <a:pt x="134" y="134"/>
                  <a:pt x="134" y="134"/>
                  <a:pt x="134" y="134"/>
                </a:cubicBezTo>
                <a:cubicBezTo>
                  <a:pt x="128" y="128"/>
                  <a:pt x="128" y="120"/>
                  <a:pt x="134" y="115"/>
                </a:cubicBezTo>
                <a:cubicBezTo>
                  <a:pt x="139" y="110"/>
                  <a:pt x="147" y="110"/>
                  <a:pt x="152" y="115"/>
                </a:cubicBezTo>
                <a:cubicBezTo>
                  <a:pt x="160" y="123"/>
                  <a:pt x="160" y="123"/>
                  <a:pt x="160" y="123"/>
                </a:cubicBezTo>
                <a:cubicBezTo>
                  <a:pt x="182" y="101"/>
                  <a:pt x="182" y="101"/>
                  <a:pt x="182" y="101"/>
                </a:cubicBezTo>
                <a:cubicBezTo>
                  <a:pt x="187" y="96"/>
                  <a:pt x="196" y="96"/>
                  <a:pt x="201" y="101"/>
                </a:cubicBezTo>
                <a:cubicBezTo>
                  <a:pt x="206" y="106"/>
                  <a:pt x="206" y="114"/>
                  <a:pt x="201" y="119"/>
                </a:cubicBezTo>
                <a:close/>
                <a:moveTo>
                  <a:pt x="154" y="189"/>
                </a:moveTo>
                <a:cubicBezTo>
                  <a:pt x="154" y="196"/>
                  <a:pt x="154" y="196"/>
                  <a:pt x="154" y="196"/>
                </a:cubicBezTo>
                <a:cubicBezTo>
                  <a:pt x="154" y="198"/>
                  <a:pt x="152" y="201"/>
                  <a:pt x="149" y="201"/>
                </a:cubicBezTo>
                <a:cubicBezTo>
                  <a:pt x="31" y="201"/>
                  <a:pt x="31" y="201"/>
                  <a:pt x="31" y="201"/>
                </a:cubicBezTo>
                <a:cubicBezTo>
                  <a:pt x="28" y="201"/>
                  <a:pt x="26" y="198"/>
                  <a:pt x="26" y="196"/>
                </a:cubicBezTo>
                <a:cubicBezTo>
                  <a:pt x="26" y="55"/>
                  <a:pt x="26" y="55"/>
                  <a:pt x="26" y="55"/>
                </a:cubicBezTo>
                <a:cubicBezTo>
                  <a:pt x="26" y="53"/>
                  <a:pt x="28" y="51"/>
                  <a:pt x="31" y="51"/>
                </a:cubicBezTo>
                <a:cubicBezTo>
                  <a:pt x="43" y="51"/>
                  <a:pt x="43" y="51"/>
                  <a:pt x="43" y="51"/>
                </a:cubicBezTo>
                <a:cubicBezTo>
                  <a:pt x="43" y="25"/>
                  <a:pt x="43" y="25"/>
                  <a:pt x="43" y="25"/>
                </a:cubicBezTo>
                <a:cubicBezTo>
                  <a:pt x="23" y="25"/>
                  <a:pt x="23" y="25"/>
                  <a:pt x="23" y="25"/>
                </a:cubicBezTo>
                <a:cubicBezTo>
                  <a:pt x="10" y="25"/>
                  <a:pt x="0" y="35"/>
                  <a:pt x="0" y="47"/>
                </a:cubicBezTo>
                <a:cubicBezTo>
                  <a:pt x="0" y="204"/>
                  <a:pt x="0" y="204"/>
                  <a:pt x="0" y="204"/>
                </a:cubicBezTo>
                <a:cubicBezTo>
                  <a:pt x="0" y="216"/>
                  <a:pt x="10" y="227"/>
                  <a:pt x="23" y="227"/>
                </a:cubicBezTo>
                <a:cubicBezTo>
                  <a:pt x="158" y="227"/>
                  <a:pt x="158" y="227"/>
                  <a:pt x="158" y="227"/>
                </a:cubicBezTo>
                <a:cubicBezTo>
                  <a:pt x="170" y="227"/>
                  <a:pt x="180" y="216"/>
                  <a:pt x="180" y="204"/>
                </a:cubicBezTo>
                <a:cubicBezTo>
                  <a:pt x="180" y="189"/>
                  <a:pt x="180" y="189"/>
                  <a:pt x="180" y="189"/>
                </a:cubicBezTo>
                <a:cubicBezTo>
                  <a:pt x="176" y="190"/>
                  <a:pt x="172" y="190"/>
                  <a:pt x="167" y="190"/>
                </a:cubicBezTo>
                <a:cubicBezTo>
                  <a:pt x="163" y="190"/>
                  <a:pt x="158" y="190"/>
                  <a:pt x="154" y="189"/>
                </a:cubicBezTo>
                <a:close/>
                <a:moveTo>
                  <a:pt x="50" y="155"/>
                </a:moveTo>
                <a:cubicBezTo>
                  <a:pt x="43" y="155"/>
                  <a:pt x="38" y="160"/>
                  <a:pt x="38" y="167"/>
                </a:cubicBezTo>
                <a:cubicBezTo>
                  <a:pt x="38" y="174"/>
                  <a:pt x="43" y="179"/>
                  <a:pt x="50" y="179"/>
                </a:cubicBezTo>
                <a:cubicBezTo>
                  <a:pt x="57" y="179"/>
                  <a:pt x="62" y="174"/>
                  <a:pt x="62" y="167"/>
                </a:cubicBezTo>
                <a:cubicBezTo>
                  <a:pt x="62" y="160"/>
                  <a:pt x="57" y="155"/>
                  <a:pt x="50" y="155"/>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91" name="Freeform 67"/>
          <p:cNvSpPr>
            <a:spLocks noEditPoints="1"/>
          </p:cNvSpPr>
          <p:nvPr/>
        </p:nvSpPr>
        <p:spPr bwMode="auto">
          <a:xfrm>
            <a:off x="4751742" y="1592815"/>
            <a:ext cx="246533" cy="289659"/>
          </a:xfrm>
          <a:custGeom>
            <a:avLst/>
            <a:gdLst>
              <a:gd name="T0" fmla="*/ 284 w 284"/>
              <a:gd name="T1" fmla="*/ 119 h 333"/>
              <a:gd name="T2" fmla="*/ 284 w 284"/>
              <a:gd name="T3" fmla="*/ 315 h 333"/>
              <a:gd name="T4" fmla="*/ 267 w 284"/>
              <a:gd name="T5" fmla="*/ 333 h 333"/>
              <a:gd name="T6" fmla="*/ 17 w 284"/>
              <a:gd name="T7" fmla="*/ 333 h 333"/>
              <a:gd name="T8" fmla="*/ 0 w 284"/>
              <a:gd name="T9" fmla="*/ 315 h 333"/>
              <a:gd name="T10" fmla="*/ 0 w 284"/>
              <a:gd name="T11" fmla="*/ 18 h 333"/>
              <a:gd name="T12" fmla="*/ 17 w 284"/>
              <a:gd name="T13" fmla="*/ 0 h 333"/>
              <a:gd name="T14" fmla="*/ 166 w 284"/>
              <a:gd name="T15" fmla="*/ 0 h 333"/>
              <a:gd name="T16" fmla="*/ 166 w 284"/>
              <a:gd name="T17" fmla="*/ 101 h 333"/>
              <a:gd name="T18" fmla="*/ 184 w 284"/>
              <a:gd name="T19" fmla="*/ 119 h 333"/>
              <a:gd name="T20" fmla="*/ 284 w 284"/>
              <a:gd name="T21" fmla="*/ 119 h 333"/>
              <a:gd name="T22" fmla="*/ 213 w 284"/>
              <a:gd name="T23" fmla="*/ 149 h 333"/>
              <a:gd name="T24" fmla="*/ 207 w 284"/>
              <a:gd name="T25" fmla="*/ 143 h 333"/>
              <a:gd name="T26" fmla="*/ 77 w 284"/>
              <a:gd name="T27" fmla="*/ 143 h 333"/>
              <a:gd name="T28" fmla="*/ 71 w 284"/>
              <a:gd name="T29" fmla="*/ 149 h 333"/>
              <a:gd name="T30" fmla="*/ 71 w 284"/>
              <a:gd name="T31" fmla="*/ 161 h 333"/>
              <a:gd name="T32" fmla="*/ 77 w 284"/>
              <a:gd name="T33" fmla="*/ 167 h 333"/>
              <a:gd name="T34" fmla="*/ 207 w 284"/>
              <a:gd name="T35" fmla="*/ 167 h 333"/>
              <a:gd name="T36" fmla="*/ 213 w 284"/>
              <a:gd name="T37" fmla="*/ 161 h 333"/>
              <a:gd name="T38" fmla="*/ 213 w 284"/>
              <a:gd name="T39" fmla="*/ 149 h 333"/>
              <a:gd name="T40" fmla="*/ 213 w 284"/>
              <a:gd name="T41" fmla="*/ 196 h 333"/>
              <a:gd name="T42" fmla="*/ 207 w 284"/>
              <a:gd name="T43" fmla="*/ 190 h 333"/>
              <a:gd name="T44" fmla="*/ 77 w 284"/>
              <a:gd name="T45" fmla="*/ 190 h 333"/>
              <a:gd name="T46" fmla="*/ 71 w 284"/>
              <a:gd name="T47" fmla="*/ 196 h 333"/>
              <a:gd name="T48" fmla="*/ 71 w 284"/>
              <a:gd name="T49" fmla="*/ 208 h 333"/>
              <a:gd name="T50" fmla="*/ 77 w 284"/>
              <a:gd name="T51" fmla="*/ 214 h 333"/>
              <a:gd name="T52" fmla="*/ 207 w 284"/>
              <a:gd name="T53" fmla="*/ 214 h 333"/>
              <a:gd name="T54" fmla="*/ 213 w 284"/>
              <a:gd name="T55" fmla="*/ 208 h 333"/>
              <a:gd name="T56" fmla="*/ 213 w 284"/>
              <a:gd name="T57" fmla="*/ 196 h 333"/>
              <a:gd name="T58" fmla="*/ 213 w 284"/>
              <a:gd name="T59" fmla="*/ 244 h 333"/>
              <a:gd name="T60" fmla="*/ 207 w 284"/>
              <a:gd name="T61" fmla="*/ 238 h 333"/>
              <a:gd name="T62" fmla="*/ 77 w 284"/>
              <a:gd name="T63" fmla="*/ 238 h 333"/>
              <a:gd name="T64" fmla="*/ 71 w 284"/>
              <a:gd name="T65" fmla="*/ 244 h 333"/>
              <a:gd name="T66" fmla="*/ 71 w 284"/>
              <a:gd name="T67" fmla="*/ 256 h 333"/>
              <a:gd name="T68" fmla="*/ 77 w 284"/>
              <a:gd name="T69" fmla="*/ 262 h 333"/>
              <a:gd name="T70" fmla="*/ 207 w 284"/>
              <a:gd name="T71" fmla="*/ 262 h 333"/>
              <a:gd name="T72" fmla="*/ 213 w 284"/>
              <a:gd name="T73" fmla="*/ 256 h 333"/>
              <a:gd name="T74" fmla="*/ 213 w 284"/>
              <a:gd name="T75" fmla="*/ 244 h 333"/>
              <a:gd name="T76" fmla="*/ 277 w 284"/>
              <a:gd name="T77" fmla="*/ 95 h 333"/>
              <a:gd name="T78" fmla="*/ 189 w 284"/>
              <a:gd name="T79" fmla="*/ 95 h 333"/>
              <a:gd name="T80" fmla="*/ 189 w 284"/>
              <a:gd name="T81" fmla="*/ 8 h 333"/>
              <a:gd name="T82" fmla="*/ 196 w 284"/>
              <a:gd name="T83" fmla="*/ 13 h 333"/>
              <a:gd name="T84" fmla="*/ 272 w 284"/>
              <a:gd name="T85" fmla="*/ 89 h 333"/>
              <a:gd name="T86" fmla="*/ 277 w 284"/>
              <a:gd name="T87" fmla="*/ 9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333">
                <a:moveTo>
                  <a:pt x="284" y="119"/>
                </a:moveTo>
                <a:cubicBezTo>
                  <a:pt x="284" y="315"/>
                  <a:pt x="284" y="315"/>
                  <a:pt x="284" y="315"/>
                </a:cubicBezTo>
                <a:cubicBezTo>
                  <a:pt x="284" y="325"/>
                  <a:pt x="276" y="333"/>
                  <a:pt x="267" y="333"/>
                </a:cubicBezTo>
                <a:cubicBezTo>
                  <a:pt x="17" y="333"/>
                  <a:pt x="17" y="333"/>
                  <a:pt x="17" y="333"/>
                </a:cubicBezTo>
                <a:cubicBezTo>
                  <a:pt x="7" y="333"/>
                  <a:pt x="0" y="325"/>
                  <a:pt x="0" y="315"/>
                </a:cubicBezTo>
                <a:cubicBezTo>
                  <a:pt x="0" y="18"/>
                  <a:pt x="0" y="18"/>
                  <a:pt x="0" y="18"/>
                </a:cubicBezTo>
                <a:cubicBezTo>
                  <a:pt x="0" y="8"/>
                  <a:pt x="7" y="0"/>
                  <a:pt x="17" y="0"/>
                </a:cubicBezTo>
                <a:cubicBezTo>
                  <a:pt x="166" y="0"/>
                  <a:pt x="166" y="0"/>
                  <a:pt x="166" y="0"/>
                </a:cubicBezTo>
                <a:cubicBezTo>
                  <a:pt x="166" y="101"/>
                  <a:pt x="166" y="101"/>
                  <a:pt x="166" y="101"/>
                </a:cubicBezTo>
                <a:cubicBezTo>
                  <a:pt x="166" y="111"/>
                  <a:pt x="174" y="119"/>
                  <a:pt x="184" y="119"/>
                </a:cubicBezTo>
                <a:lnTo>
                  <a:pt x="284" y="119"/>
                </a:lnTo>
                <a:close/>
                <a:moveTo>
                  <a:pt x="213" y="149"/>
                </a:moveTo>
                <a:cubicBezTo>
                  <a:pt x="213" y="145"/>
                  <a:pt x="211" y="143"/>
                  <a:pt x="207" y="143"/>
                </a:cubicBezTo>
                <a:cubicBezTo>
                  <a:pt x="77" y="143"/>
                  <a:pt x="77" y="143"/>
                  <a:pt x="77" y="143"/>
                </a:cubicBezTo>
                <a:cubicBezTo>
                  <a:pt x="73" y="143"/>
                  <a:pt x="71" y="145"/>
                  <a:pt x="71" y="149"/>
                </a:cubicBezTo>
                <a:cubicBezTo>
                  <a:pt x="71" y="161"/>
                  <a:pt x="71" y="161"/>
                  <a:pt x="71" y="161"/>
                </a:cubicBezTo>
                <a:cubicBezTo>
                  <a:pt x="71" y="164"/>
                  <a:pt x="73" y="167"/>
                  <a:pt x="77" y="167"/>
                </a:cubicBezTo>
                <a:cubicBezTo>
                  <a:pt x="207" y="167"/>
                  <a:pt x="207" y="167"/>
                  <a:pt x="207" y="167"/>
                </a:cubicBezTo>
                <a:cubicBezTo>
                  <a:pt x="211" y="167"/>
                  <a:pt x="213" y="164"/>
                  <a:pt x="213" y="161"/>
                </a:cubicBezTo>
                <a:lnTo>
                  <a:pt x="213" y="149"/>
                </a:lnTo>
                <a:close/>
                <a:moveTo>
                  <a:pt x="213" y="196"/>
                </a:moveTo>
                <a:cubicBezTo>
                  <a:pt x="213" y="193"/>
                  <a:pt x="211" y="190"/>
                  <a:pt x="207" y="190"/>
                </a:cubicBezTo>
                <a:cubicBezTo>
                  <a:pt x="77" y="190"/>
                  <a:pt x="77" y="190"/>
                  <a:pt x="77" y="190"/>
                </a:cubicBezTo>
                <a:cubicBezTo>
                  <a:pt x="73" y="190"/>
                  <a:pt x="71" y="193"/>
                  <a:pt x="71" y="196"/>
                </a:cubicBezTo>
                <a:cubicBezTo>
                  <a:pt x="71" y="208"/>
                  <a:pt x="71" y="208"/>
                  <a:pt x="71" y="208"/>
                </a:cubicBezTo>
                <a:cubicBezTo>
                  <a:pt x="71" y="212"/>
                  <a:pt x="73" y="214"/>
                  <a:pt x="77" y="214"/>
                </a:cubicBezTo>
                <a:cubicBezTo>
                  <a:pt x="207" y="214"/>
                  <a:pt x="207" y="214"/>
                  <a:pt x="207" y="214"/>
                </a:cubicBezTo>
                <a:cubicBezTo>
                  <a:pt x="211" y="214"/>
                  <a:pt x="213" y="212"/>
                  <a:pt x="213" y="208"/>
                </a:cubicBezTo>
                <a:lnTo>
                  <a:pt x="213" y="196"/>
                </a:lnTo>
                <a:close/>
                <a:moveTo>
                  <a:pt x="213" y="244"/>
                </a:moveTo>
                <a:cubicBezTo>
                  <a:pt x="213" y="240"/>
                  <a:pt x="211" y="238"/>
                  <a:pt x="207" y="238"/>
                </a:cubicBezTo>
                <a:cubicBezTo>
                  <a:pt x="77" y="238"/>
                  <a:pt x="77" y="238"/>
                  <a:pt x="77" y="238"/>
                </a:cubicBezTo>
                <a:cubicBezTo>
                  <a:pt x="73" y="238"/>
                  <a:pt x="71" y="240"/>
                  <a:pt x="71" y="244"/>
                </a:cubicBezTo>
                <a:cubicBezTo>
                  <a:pt x="71" y="256"/>
                  <a:pt x="71" y="256"/>
                  <a:pt x="71" y="256"/>
                </a:cubicBezTo>
                <a:cubicBezTo>
                  <a:pt x="71" y="259"/>
                  <a:pt x="73" y="262"/>
                  <a:pt x="77" y="262"/>
                </a:cubicBezTo>
                <a:cubicBezTo>
                  <a:pt x="207" y="262"/>
                  <a:pt x="207" y="262"/>
                  <a:pt x="207" y="262"/>
                </a:cubicBezTo>
                <a:cubicBezTo>
                  <a:pt x="211" y="262"/>
                  <a:pt x="213" y="259"/>
                  <a:pt x="213" y="256"/>
                </a:cubicBezTo>
                <a:lnTo>
                  <a:pt x="213" y="244"/>
                </a:lnTo>
                <a:close/>
                <a:moveTo>
                  <a:pt x="277" y="95"/>
                </a:moveTo>
                <a:cubicBezTo>
                  <a:pt x="189" y="95"/>
                  <a:pt x="189" y="95"/>
                  <a:pt x="189" y="95"/>
                </a:cubicBezTo>
                <a:cubicBezTo>
                  <a:pt x="189" y="8"/>
                  <a:pt x="189" y="8"/>
                  <a:pt x="189" y="8"/>
                </a:cubicBezTo>
                <a:cubicBezTo>
                  <a:pt x="192" y="9"/>
                  <a:pt x="194" y="11"/>
                  <a:pt x="196" y="13"/>
                </a:cubicBezTo>
                <a:cubicBezTo>
                  <a:pt x="272" y="89"/>
                  <a:pt x="272" y="89"/>
                  <a:pt x="272" y="89"/>
                </a:cubicBezTo>
                <a:cubicBezTo>
                  <a:pt x="274" y="91"/>
                  <a:pt x="275" y="93"/>
                  <a:pt x="277" y="9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grpSp>
        <p:nvGrpSpPr>
          <p:cNvPr id="94" name="Groupe 93"/>
          <p:cNvGrpSpPr/>
          <p:nvPr/>
        </p:nvGrpSpPr>
        <p:grpSpPr>
          <a:xfrm>
            <a:off x="4108956" y="3092913"/>
            <a:ext cx="228600" cy="238946"/>
            <a:chOff x="3486703" y="3531514"/>
            <a:chExt cx="228600" cy="238946"/>
          </a:xfrm>
        </p:grpSpPr>
        <p:sp>
          <p:nvSpPr>
            <p:cNvPr id="95" name="Rectangle 94"/>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96"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97" name="ZoneTexte 96"/>
          <p:cNvSpPr txBox="1"/>
          <p:nvPr/>
        </p:nvSpPr>
        <p:spPr>
          <a:xfrm>
            <a:off x="4518850" y="3581749"/>
            <a:ext cx="908819" cy="514253"/>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A corresponding smart contract is created on the Blockchain</a:t>
            </a:r>
          </a:p>
        </p:txBody>
      </p:sp>
      <p:sp>
        <p:nvSpPr>
          <p:cNvPr id="98" name="Ellipse 97"/>
          <p:cNvSpPr/>
          <p:nvPr/>
        </p:nvSpPr>
        <p:spPr>
          <a:xfrm>
            <a:off x="4328550"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5</a:t>
            </a:r>
          </a:p>
        </p:txBody>
      </p:sp>
      <p:sp>
        <p:nvSpPr>
          <p:cNvPr id="99" name="Freeform 21"/>
          <p:cNvSpPr>
            <a:spLocks noChangeAspect="1" noEditPoints="1"/>
          </p:cNvSpPr>
          <p:nvPr/>
        </p:nvSpPr>
        <p:spPr bwMode="auto">
          <a:xfrm>
            <a:off x="6063536" y="1540587"/>
            <a:ext cx="445300" cy="357025"/>
          </a:xfrm>
          <a:custGeom>
            <a:avLst/>
            <a:gdLst>
              <a:gd name="T0" fmla="*/ 24 w 227"/>
              <a:gd name="T1" fmla="*/ 46 h 182"/>
              <a:gd name="T2" fmla="*/ 0 w 227"/>
              <a:gd name="T3" fmla="*/ 174 h 182"/>
              <a:gd name="T4" fmla="*/ 44 w 227"/>
              <a:gd name="T5" fmla="*/ 100 h 182"/>
              <a:gd name="T6" fmla="*/ 55 w 227"/>
              <a:gd name="T7" fmla="*/ 106 h 182"/>
              <a:gd name="T8" fmla="*/ 38 w 227"/>
              <a:gd name="T9" fmla="*/ 109 h 182"/>
              <a:gd name="T10" fmla="*/ 45 w 227"/>
              <a:gd name="T11" fmla="*/ 108 h 182"/>
              <a:gd name="T12" fmla="*/ 45 w 227"/>
              <a:gd name="T13" fmla="*/ 121 h 182"/>
              <a:gd name="T14" fmla="*/ 39 w 227"/>
              <a:gd name="T15" fmla="*/ 101 h 182"/>
              <a:gd name="T16" fmla="*/ 23 w 227"/>
              <a:gd name="T17" fmla="*/ 98 h 182"/>
              <a:gd name="T18" fmla="*/ 28 w 227"/>
              <a:gd name="T19" fmla="*/ 106 h 182"/>
              <a:gd name="T20" fmla="*/ 18 w 227"/>
              <a:gd name="T21" fmla="*/ 114 h 182"/>
              <a:gd name="T22" fmla="*/ 18 w 227"/>
              <a:gd name="T23" fmla="*/ 116 h 182"/>
              <a:gd name="T24" fmla="*/ 35 w 227"/>
              <a:gd name="T25" fmla="*/ 123 h 182"/>
              <a:gd name="T26" fmla="*/ 20 w 227"/>
              <a:gd name="T27" fmla="*/ 131 h 182"/>
              <a:gd name="T28" fmla="*/ 31 w 227"/>
              <a:gd name="T29" fmla="*/ 131 h 182"/>
              <a:gd name="T30" fmla="*/ 23 w 227"/>
              <a:gd name="T31" fmla="*/ 161 h 182"/>
              <a:gd name="T32" fmla="*/ 29 w 227"/>
              <a:gd name="T33" fmla="*/ 147 h 182"/>
              <a:gd name="T34" fmla="*/ 33 w 227"/>
              <a:gd name="T35" fmla="*/ 163 h 182"/>
              <a:gd name="T36" fmla="*/ 47 w 227"/>
              <a:gd name="T37" fmla="*/ 161 h 182"/>
              <a:gd name="T38" fmla="*/ 46 w 227"/>
              <a:gd name="T39" fmla="*/ 154 h 182"/>
              <a:gd name="T40" fmla="*/ 47 w 227"/>
              <a:gd name="T41" fmla="*/ 148 h 182"/>
              <a:gd name="T42" fmla="*/ 38 w 227"/>
              <a:gd name="T43" fmla="*/ 123 h 182"/>
              <a:gd name="T44" fmla="*/ 53 w 227"/>
              <a:gd name="T45" fmla="*/ 131 h 182"/>
              <a:gd name="T46" fmla="*/ 63 w 227"/>
              <a:gd name="T47" fmla="*/ 161 h 182"/>
              <a:gd name="T48" fmla="*/ 61 w 227"/>
              <a:gd name="T49" fmla="*/ 158 h 182"/>
              <a:gd name="T50" fmla="*/ 61 w 227"/>
              <a:gd name="T51" fmla="*/ 153 h 182"/>
              <a:gd name="T52" fmla="*/ 63 w 227"/>
              <a:gd name="T53" fmla="*/ 149 h 182"/>
              <a:gd name="T54" fmla="*/ 75 w 227"/>
              <a:gd name="T55" fmla="*/ 158 h 182"/>
              <a:gd name="T56" fmla="*/ 75 w 227"/>
              <a:gd name="T57" fmla="*/ 156 h 182"/>
              <a:gd name="T58" fmla="*/ 77 w 227"/>
              <a:gd name="T59" fmla="*/ 158 h 182"/>
              <a:gd name="T60" fmla="*/ 76 w 227"/>
              <a:gd name="T61" fmla="*/ 90 h 182"/>
              <a:gd name="T62" fmla="*/ 92 w 227"/>
              <a:gd name="T63" fmla="*/ 97 h 182"/>
              <a:gd name="T64" fmla="*/ 106 w 227"/>
              <a:gd name="T65" fmla="*/ 154 h 182"/>
              <a:gd name="T66" fmla="*/ 102 w 227"/>
              <a:gd name="T67" fmla="*/ 164 h 182"/>
              <a:gd name="T68" fmla="*/ 101 w 227"/>
              <a:gd name="T69" fmla="*/ 161 h 182"/>
              <a:gd name="T70" fmla="*/ 108 w 227"/>
              <a:gd name="T71" fmla="*/ 147 h 182"/>
              <a:gd name="T72" fmla="*/ 111 w 227"/>
              <a:gd name="T73" fmla="*/ 107 h 182"/>
              <a:gd name="T74" fmla="*/ 118 w 227"/>
              <a:gd name="T75" fmla="*/ 111 h 182"/>
              <a:gd name="T76" fmla="*/ 113 w 227"/>
              <a:gd name="T77" fmla="*/ 162 h 182"/>
              <a:gd name="T78" fmla="*/ 115 w 227"/>
              <a:gd name="T79" fmla="*/ 156 h 182"/>
              <a:gd name="T80" fmla="*/ 135 w 227"/>
              <a:gd name="T81" fmla="*/ 157 h 182"/>
              <a:gd name="T82" fmla="*/ 133 w 227"/>
              <a:gd name="T83" fmla="*/ 156 h 182"/>
              <a:gd name="T84" fmla="*/ 129 w 227"/>
              <a:gd name="T85" fmla="*/ 149 h 182"/>
              <a:gd name="T86" fmla="*/ 136 w 227"/>
              <a:gd name="T87" fmla="*/ 111 h 182"/>
              <a:gd name="T88" fmla="*/ 136 w 227"/>
              <a:gd name="T89" fmla="*/ 102 h 182"/>
              <a:gd name="T90" fmla="*/ 146 w 227"/>
              <a:gd name="T91" fmla="*/ 164 h 182"/>
              <a:gd name="T92" fmla="*/ 147 w 227"/>
              <a:gd name="T93" fmla="*/ 147 h 182"/>
              <a:gd name="T94" fmla="*/ 154 w 227"/>
              <a:gd name="T95" fmla="*/ 161 h 182"/>
              <a:gd name="T96" fmla="*/ 147 w 227"/>
              <a:gd name="T97" fmla="*/ 90 h 182"/>
              <a:gd name="T98" fmla="*/ 167 w 227"/>
              <a:gd name="T99" fmla="*/ 111 h 182"/>
              <a:gd name="T100" fmla="*/ 87 w 227"/>
              <a:gd name="T101" fmla="*/ 95 h 182"/>
              <a:gd name="T102" fmla="*/ 82 w 227"/>
              <a:gd name="T103" fmla="*/ 98 h 182"/>
              <a:gd name="T104" fmla="*/ 192 w 227"/>
              <a:gd name="T105" fmla="*/ 72 h 182"/>
              <a:gd name="T106" fmla="*/ 152 w 227"/>
              <a:gd name="T107" fmla="*/ 156 h 182"/>
              <a:gd name="T108" fmla="*/ 104 w 227"/>
              <a:gd name="T109" fmla="*/ 103 h 182"/>
              <a:gd name="T110" fmla="*/ 87 w 227"/>
              <a:gd name="T111" fmla="*/ 102 h 182"/>
              <a:gd name="T112" fmla="*/ 85 w 227"/>
              <a:gd name="T113" fmla="*/ 107 h 182"/>
              <a:gd name="T114" fmla="*/ 150 w 227"/>
              <a:gd name="T115" fmla="*/ 14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7" h="182">
                <a:moveTo>
                  <a:pt x="19" y="59"/>
                </a:moveTo>
                <a:cubicBezTo>
                  <a:pt x="35" y="59"/>
                  <a:pt x="35" y="59"/>
                  <a:pt x="35" y="59"/>
                </a:cubicBezTo>
                <a:cubicBezTo>
                  <a:pt x="201" y="14"/>
                  <a:pt x="201" y="14"/>
                  <a:pt x="201" y="14"/>
                </a:cubicBezTo>
                <a:cubicBezTo>
                  <a:pt x="199" y="7"/>
                  <a:pt x="199" y="7"/>
                  <a:pt x="199" y="7"/>
                </a:cubicBezTo>
                <a:cubicBezTo>
                  <a:pt x="198" y="3"/>
                  <a:pt x="194" y="0"/>
                  <a:pt x="189" y="1"/>
                </a:cubicBezTo>
                <a:cubicBezTo>
                  <a:pt x="24" y="46"/>
                  <a:pt x="24" y="46"/>
                  <a:pt x="24" y="46"/>
                </a:cubicBezTo>
                <a:cubicBezTo>
                  <a:pt x="20" y="47"/>
                  <a:pt x="17" y="52"/>
                  <a:pt x="19" y="56"/>
                </a:cubicBezTo>
                <a:lnTo>
                  <a:pt x="19" y="59"/>
                </a:lnTo>
                <a:close/>
                <a:moveTo>
                  <a:pt x="179" y="64"/>
                </a:moveTo>
                <a:cubicBezTo>
                  <a:pt x="8" y="64"/>
                  <a:pt x="8" y="64"/>
                  <a:pt x="8" y="64"/>
                </a:cubicBezTo>
                <a:cubicBezTo>
                  <a:pt x="3" y="64"/>
                  <a:pt x="0" y="68"/>
                  <a:pt x="0" y="72"/>
                </a:cubicBezTo>
                <a:cubicBezTo>
                  <a:pt x="0" y="174"/>
                  <a:pt x="0" y="174"/>
                  <a:pt x="0" y="174"/>
                </a:cubicBezTo>
                <a:cubicBezTo>
                  <a:pt x="0" y="179"/>
                  <a:pt x="3" y="182"/>
                  <a:pt x="8" y="182"/>
                </a:cubicBezTo>
                <a:cubicBezTo>
                  <a:pt x="179" y="182"/>
                  <a:pt x="179" y="182"/>
                  <a:pt x="179" y="182"/>
                </a:cubicBezTo>
                <a:cubicBezTo>
                  <a:pt x="183" y="182"/>
                  <a:pt x="187" y="179"/>
                  <a:pt x="187" y="174"/>
                </a:cubicBezTo>
                <a:cubicBezTo>
                  <a:pt x="187" y="72"/>
                  <a:pt x="187" y="72"/>
                  <a:pt x="187" y="72"/>
                </a:cubicBezTo>
                <a:cubicBezTo>
                  <a:pt x="187" y="68"/>
                  <a:pt x="183" y="64"/>
                  <a:pt x="179" y="64"/>
                </a:cubicBezTo>
                <a:close/>
                <a:moveTo>
                  <a:pt x="44" y="100"/>
                </a:moveTo>
                <a:cubicBezTo>
                  <a:pt x="44" y="98"/>
                  <a:pt x="44" y="98"/>
                  <a:pt x="44" y="98"/>
                </a:cubicBezTo>
                <a:cubicBezTo>
                  <a:pt x="50" y="98"/>
                  <a:pt x="50" y="98"/>
                  <a:pt x="50" y="98"/>
                </a:cubicBezTo>
                <a:cubicBezTo>
                  <a:pt x="51" y="98"/>
                  <a:pt x="51" y="99"/>
                  <a:pt x="52" y="99"/>
                </a:cubicBezTo>
                <a:cubicBezTo>
                  <a:pt x="54" y="100"/>
                  <a:pt x="54" y="100"/>
                  <a:pt x="54" y="100"/>
                </a:cubicBezTo>
                <a:cubicBezTo>
                  <a:pt x="54" y="101"/>
                  <a:pt x="55" y="102"/>
                  <a:pt x="55" y="104"/>
                </a:cubicBezTo>
                <a:cubicBezTo>
                  <a:pt x="55" y="106"/>
                  <a:pt x="55" y="106"/>
                  <a:pt x="55" y="106"/>
                </a:cubicBezTo>
                <a:cubicBezTo>
                  <a:pt x="44" y="106"/>
                  <a:pt x="44" y="106"/>
                  <a:pt x="44" y="106"/>
                </a:cubicBezTo>
                <a:cubicBezTo>
                  <a:pt x="43" y="106"/>
                  <a:pt x="42" y="107"/>
                  <a:pt x="42" y="108"/>
                </a:cubicBezTo>
                <a:cubicBezTo>
                  <a:pt x="42" y="121"/>
                  <a:pt x="42" y="121"/>
                  <a:pt x="42" y="121"/>
                </a:cubicBezTo>
                <a:cubicBezTo>
                  <a:pt x="30" y="121"/>
                  <a:pt x="30" y="121"/>
                  <a:pt x="30" y="121"/>
                </a:cubicBezTo>
                <a:cubicBezTo>
                  <a:pt x="30" y="109"/>
                  <a:pt x="30" y="109"/>
                  <a:pt x="30" y="109"/>
                </a:cubicBezTo>
                <a:cubicBezTo>
                  <a:pt x="38" y="109"/>
                  <a:pt x="38" y="109"/>
                  <a:pt x="38" y="109"/>
                </a:cubicBezTo>
                <a:cubicBezTo>
                  <a:pt x="38" y="106"/>
                  <a:pt x="38" y="106"/>
                  <a:pt x="38" y="106"/>
                </a:cubicBezTo>
                <a:cubicBezTo>
                  <a:pt x="40" y="103"/>
                  <a:pt x="40" y="103"/>
                  <a:pt x="40" y="103"/>
                </a:cubicBezTo>
                <a:cubicBezTo>
                  <a:pt x="43" y="100"/>
                  <a:pt x="43" y="100"/>
                  <a:pt x="43" y="100"/>
                </a:cubicBezTo>
                <a:lnTo>
                  <a:pt x="44" y="100"/>
                </a:lnTo>
                <a:close/>
                <a:moveTo>
                  <a:pt x="45" y="114"/>
                </a:moveTo>
                <a:cubicBezTo>
                  <a:pt x="45" y="108"/>
                  <a:pt x="45" y="108"/>
                  <a:pt x="45" y="108"/>
                </a:cubicBezTo>
                <a:cubicBezTo>
                  <a:pt x="55" y="108"/>
                  <a:pt x="55" y="108"/>
                  <a:pt x="55" y="108"/>
                </a:cubicBezTo>
                <a:cubicBezTo>
                  <a:pt x="55" y="114"/>
                  <a:pt x="55" y="114"/>
                  <a:pt x="55" y="114"/>
                </a:cubicBezTo>
                <a:lnTo>
                  <a:pt x="45" y="114"/>
                </a:lnTo>
                <a:close/>
                <a:moveTo>
                  <a:pt x="55" y="116"/>
                </a:moveTo>
                <a:cubicBezTo>
                  <a:pt x="55" y="121"/>
                  <a:pt x="55" y="121"/>
                  <a:pt x="55" y="121"/>
                </a:cubicBezTo>
                <a:cubicBezTo>
                  <a:pt x="45" y="121"/>
                  <a:pt x="45" y="121"/>
                  <a:pt x="45" y="121"/>
                </a:cubicBezTo>
                <a:cubicBezTo>
                  <a:pt x="45" y="116"/>
                  <a:pt x="45" y="116"/>
                  <a:pt x="45" y="116"/>
                </a:cubicBezTo>
                <a:lnTo>
                  <a:pt x="55" y="116"/>
                </a:lnTo>
                <a:close/>
                <a:moveTo>
                  <a:pt x="31" y="98"/>
                </a:moveTo>
                <a:cubicBezTo>
                  <a:pt x="41" y="98"/>
                  <a:pt x="41" y="98"/>
                  <a:pt x="41" y="98"/>
                </a:cubicBezTo>
                <a:cubicBezTo>
                  <a:pt x="41" y="99"/>
                  <a:pt x="41" y="99"/>
                  <a:pt x="41" y="99"/>
                </a:cubicBezTo>
                <a:cubicBezTo>
                  <a:pt x="39" y="101"/>
                  <a:pt x="39" y="101"/>
                  <a:pt x="39" y="101"/>
                </a:cubicBezTo>
                <a:cubicBezTo>
                  <a:pt x="36" y="104"/>
                  <a:pt x="36" y="104"/>
                  <a:pt x="36" y="104"/>
                </a:cubicBezTo>
                <a:cubicBezTo>
                  <a:pt x="31" y="98"/>
                  <a:pt x="31" y="98"/>
                  <a:pt x="31" y="98"/>
                </a:cubicBezTo>
                <a:close/>
                <a:moveTo>
                  <a:pt x="18" y="104"/>
                </a:moveTo>
                <a:cubicBezTo>
                  <a:pt x="18" y="102"/>
                  <a:pt x="18" y="101"/>
                  <a:pt x="19" y="100"/>
                </a:cubicBezTo>
                <a:cubicBezTo>
                  <a:pt x="21" y="99"/>
                  <a:pt x="21" y="99"/>
                  <a:pt x="21" y="99"/>
                </a:cubicBezTo>
                <a:cubicBezTo>
                  <a:pt x="21" y="99"/>
                  <a:pt x="22" y="98"/>
                  <a:pt x="23" y="98"/>
                </a:cubicBezTo>
                <a:cubicBezTo>
                  <a:pt x="29" y="98"/>
                  <a:pt x="29" y="98"/>
                  <a:pt x="29" y="98"/>
                </a:cubicBezTo>
                <a:cubicBezTo>
                  <a:pt x="29" y="100"/>
                  <a:pt x="29" y="100"/>
                  <a:pt x="29" y="100"/>
                </a:cubicBezTo>
                <a:cubicBezTo>
                  <a:pt x="35" y="106"/>
                  <a:pt x="35" y="106"/>
                  <a:pt x="35" y="106"/>
                </a:cubicBezTo>
                <a:cubicBezTo>
                  <a:pt x="35" y="107"/>
                  <a:pt x="35" y="107"/>
                  <a:pt x="35" y="107"/>
                </a:cubicBezTo>
                <a:cubicBezTo>
                  <a:pt x="30" y="107"/>
                  <a:pt x="30" y="107"/>
                  <a:pt x="30" y="107"/>
                </a:cubicBezTo>
                <a:cubicBezTo>
                  <a:pt x="29" y="106"/>
                  <a:pt x="29" y="106"/>
                  <a:pt x="28" y="106"/>
                </a:cubicBezTo>
                <a:cubicBezTo>
                  <a:pt x="18" y="106"/>
                  <a:pt x="18" y="106"/>
                  <a:pt x="18" y="106"/>
                </a:cubicBezTo>
                <a:lnTo>
                  <a:pt x="18" y="104"/>
                </a:lnTo>
                <a:close/>
                <a:moveTo>
                  <a:pt x="18" y="108"/>
                </a:moveTo>
                <a:cubicBezTo>
                  <a:pt x="28" y="108"/>
                  <a:pt x="28" y="108"/>
                  <a:pt x="28" y="108"/>
                </a:cubicBezTo>
                <a:cubicBezTo>
                  <a:pt x="28" y="114"/>
                  <a:pt x="28" y="114"/>
                  <a:pt x="28" y="114"/>
                </a:cubicBezTo>
                <a:cubicBezTo>
                  <a:pt x="18" y="114"/>
                  <a:pt x="18" y="114"/>
                  <a:pt x="18" y="114"/>
                </a:cubicBezTo>
                <a:lnTo>
                  <a:pt x="18" y="108"/>
                </a:lnTo>
                <a:close/>
                <a:moveTo>
                  <a:pt x="18" y="116"/>
                </a:moveTo>
                <a:cubicBezTo>
                  <a:pt x="28" y="116"/>
                  <a:pt x="28" y="116"/>
                  <a:pt x="28" y="116"/>
                </a:cubicBezTo>
                <a:cubicBezTo>
                  <a:pt x="28" y="121"/>
                  <a:pt x="28" y="121"/>
                  <a:pt x="28" y="121"/>
                </a:cubicBezTo>
                <a:cubicBezTo>
                  <a:pt x="18" y="121"/>
                  <a:pt x="18" y="121"/>
                  <a:pt x="18" y="121"/>
                </a:cubicBezTo>
                <a:lnTo>
                  <a:pt x="18" y="116"/>
                </a:lnTo>
                <a:close/>
                <a:moveTo>
                  <a:pt x="19" y="129"/>
                </a:moveTo>
                <a:cubicBezTo>
                  <a:pt x="18" y="129"/>
                  <a:pt x="18" y="128"/>
                  <a:pt x="18" y="127"/>
                </a:cubicBezTo>
                <a:cubicBezTo>
                  <a:pt x="18" y="124"/>
                  <a:pt x="18" y="124"/>
                  <a:pt x="18" y="124"/>
                </a:cubicBezTo>
                <a:cubicBezTo>
                  <a:pt x="28" y="124"/>
                  <a:pt x="28" y="124"/>
                  <a:pt x="28" y="124"/>
                </a:cubicBezTo>
                <a:cubicBezTo>
                  <a:pt x="29" y="124"/>
                  <a:pt x="29" y="124"/>
                  <a:pt x="30" y="123"/>
                </a:cubicBezTo>
                <a:cubicBezTo>
                  <a:pt x="35" y="123"/>
                  <a:pt x="35" y="123"/>
                  <a:pt x="35" y="123"/>
                </a:cubicBezTo>
                <a:cubicBezTo>
                  <a:pt x="35" y="124"/>
                  <a:pt x="35" y="124"/>
                  <a:pt x="35" y="124"/>
                </a:cubicBezTo>
                <a:cubicBezTo>
                  <a:pt x="29" y="129"/>
                  <a:pt x="29" y="129"/>
                  <a:pt x="29" y="129"/>
                </a:cubicBezTo>
                <a:cubicBezTo>
                  <a:pt x="29" y="130"/>
                  <a:pt x="29" y="130"/>
                  <a:pt x="29" y="130"/>
                </a:cubicBezTo>
                <a:cubicBezTo>
                  <a:pt x="29" y="132"/>
                  <a:pt x="29" y="132"/>
                  <a:pt x="29" y="132"/>
                </a:cubicBezTo>
                <a:cubicBezTo>
                  <a:pt x="23" y="132"/>
                  <a:pt x="23" y="132"/>
                  <a:pt x="23" y="132"/>
                </a:cubicBezTo>
                <a:cubicBezTo>
                  <a:pt x="22" y="132"/>
                  <a:pt x="21" y="131"/>
                  <a:pt x="20" y="131"/>
                </a:cubicBezTo>
                <a:lnTo>
                  <a:pt x="19" y="129"/>
                </a:lnTo>
                <a:close/>
                <a:moveTo>
                  <a:pt x="36" y="126"/>
                </a:moveTo>
                <a:cubicBezTo>
                  <a:pt x="42" y="131"/>
                  <a:pt x="42" y="131"/>
                  <a:pt x="42" y="131"/>
                </a:cubicBezTo>
                <a:cubicBezTo>
                  <a:pt x="42" y="132"/>
                  <a:pt x="42" y="132"/>
                  <a:pt x="42" y="132"/>
                </a:cubicBezTo>
                <a:cubicBezTo>
                  <a:pt x="31" y="132"/>
                  <a:pt x="31" y="132"/>
                  <a:pt x="31" y="132"/>
                </a:cubicBezTo>
                <a:cubicBezTo>
                  <a:pt x="31" y="131"/>
                  <a:pt x="31" y="131"/>
                  <a:pt x="31" y="131"/>
                </a:cubicBezTo>
                <a:lnTo>
                  <a:pt x="36" y="126"/>
                </a:lnTo>
                <a:close/>
                <a:moveTo>
                  <a:pt x="33" y="163"/>
                </a:moveTo>
                <a:cubicBezTo>
                  <a:pt x="33" y="163"/>
                  <a:pt x="32" y="164"/>
                  <a:pt x="32" y="164"/>
                </a:cubicBezTo>
                <a:cubicBezTo>
                  <a:pt x="23" y="164"/>
                  <a:pt x="23" y="164"/>
                  <a:pt x="23" y="164"/>
                </a:cubicBezTo>
                <a:cubicBezTo>
                  <a:pt x="23" y="164"/>
                  <a:pt x="22" y="163"/>
                  <a:pt x="22" y="163"/>
                </a:cubicBezTo>
                <a:cubicBezTo>
                  <a:pt x="22" y="162"/>
                  <a:pt x="23" y="161"/>
                  <a:pt x="23" y="161"/>
                </a:cubicBezTo>
                <a:cubicBezTo>
                  <a:pt x="27" y="161"/>
                  <a:pt x="27" y="161"/>
                  <a:pt x="27" y="161"/>
                </a:cubicBezTo>
                <a:cubicBezTo>
                  <a:pt x="27" y="149"/>
                  <a:pt x="27" y="149"/>
                  <a:pt x="27" y="149"/>
                </a:cubicBezTo>
                <a:cubicBezTo>
                  <a:pt x="23" y="149"/>
                  <a:pt x="23" y="149"/>
                  <a:pt x="23" y="149"/>
                </a:cubicBezTo>
                <a:cubicBezTo>
                  <a:pt x="23" y="149"/>
                  <a:pt x="22" y="149"/>
                  <a:pt x="22" y="148"/>
                </a:cubicBezTo>
                <a:cubicBezTo>
                  <a:pt x="22" y="147"/>
                  <a:pt x="23" y="147"/>
                  <a:pt x="23" y="147"/>
                </a:cubicBezTo>
                <a:cubicBezTo>
                  <a:pt x="29" y="147"/>
                  <a:pt x="29" y="147"/>
                  <a:pt x="29" y="147"/>
                </a:cubicBezTo>
                <a:cubicBezTo>
                  <a:pt x="29" y="161"/>
                  <a:pt x="29" y="161"/>
                  <a:pt x="29" y="161"/>
                </a:cubicBezTo>
                <a:cubicBezTo>
                  <a:pt x="31" y="161"/>
                  <a:pt x="31" y="161"/>
                  <a:pt x="31" y="161"/>
                </a:cubicBezTo>
                <a:cubicBezTo>
                  <a:pt x="31" y="157"/>
                  <a:pt x="31" y="157"/>
                  <a:pt x="31" y="157"/>
                </a:cubicBezTo>
                <a:cubicBezTo>
                  <a:pt x="31" y="157"/>
                  <a:pt x="31" y="156"/>
                  <a:pt x="32" y="156"/>
                </a:cubicBezTo>
                <a:cubicBezTo>
                  <a:pt x="33" y="156"/>
                  <a:pt x="33" y="157"/>
                  <a:pt x="33" y="157"/>
                </a:cubicBezTo>
                <a:lnTo>
                  <a:pt x="33" y="163"/>
                </a:lnTo>
                <a:close/>
                <a:moveTo>
                  <a:pt x="48" y="154"/>
                </a:moveTo>
                <a:cubicBezTo>
                  <a:pt x="48" y="155"/>
                  <a:pt x="48" y="155"/>
                  <a:pt x="47" y="156"/>
                </a:cubicBezTo>
                <a:cubicBezTo>
                  <a:pt x="47" y="156"/>
                  <a:pt x="46" y="156"/>
                  <a:pt x="46" y="156"/>
                </a:cubicBezTo>
                <a:cubicBezTo>
                  <a:pt x="40" y="156"/>
                  <a:pt x="40" y="156"/>
                  <a:pt x="40" y="156"/>
                </a:cubicBezTo>
                <a:cubicBezTo>
                  <a:pt x="40" y="161"/>
                  <a:pt x="40" y="161"/>
                  <a:pt x="40" y="161"/>
                </a:cubicBezTo>
                <a:cubicBezTo>
                  <a:pt x="47" y="161"/>
                  <a:pt x="47" y="161"/>
                  <a:pt x="47" y="161"/>
                </a:cubicBezTo>
                <a:cubicBezTo>
                  <a:pt x="47" y="161"/>
                  <a:pt x="48" y="162"/>
                  <a:pt x="48" y="163"/>
                </a:cubicBezTo>
                <a:cubicBezTo>
                  <a:pt x="48" y="163"/>
                  <a:pt x="47" y="164"/>
                  <a:pt x="47" y="164"/>
                </a:cubicBezTo>
                <a:cubicBezTo>
                  <a:pt x="38" y="164"/>
                  <a:pt x="38" y="164"/>
                  <a:pt x="38" y="164"/>
                </a:cubicBezTo>
                <a:cubicBezTo>
                  <a:pt x="38" y="157"/>
                  <a:pt x="38" y="157"/>
                  <a:pt x="38" y="157"/>
                </a:cubicBezTo>
                <a:cubicBezTo>
                  <a:pt x="38" y="155"/>
                  <a:pt x="38" y="154"/>
                  <a:pt x="40" y="154"/>
                </a:cubicBezTo>
                <a:cubicBezTo>
                  <a:pt x="46" y="154"/>
                  <a:pt x="46" y="154"/>
                  <a:pt x="46" y="154"/>
                </a:cubicBezTo>
                <a:cubicBezTo>
                  <a:pt x="46" y="149"/>
                  <a:pt x="46" y="149"/>
                  <a:pt x="46" y="149"/>
                </a:cubicBezTo>
                <a:cubicBezTo>
                  <a:pt x="39" y="149"/>
                  <a:pt x="39" y="149"/>
                  <a:pt x="39" y="149"/>
                </a:cubicBezTo>
                <a:cubicBezTo>
                  <a:pt x="38" y="149"/>
                  <a:pt x="38" y="149"/>
                  <a:pt x="38" y="148"/>
                </a:cubicBezTo>
                <a:cubicBezTo>
                  <a:pt x="38" y="147"/>
                  <a:pt x="38" y="147"/>
                  <a:pt x="39" y="147"/>
                </a:cubicBezTo>
                <a:cubicBezTo>
                  <a:pt x="46" y="147"/>
                  <a:pt x="46" y="147"/>
                  <a:pt x="46" y="147"/>
                </a:cubicBezTo>
                <a:cubicBezTo>
                  <a:pt x="46" y="147"/>
                  <a:pt x="47" y="147"/>
                  <a:pt x="47" y="148"/>
                </a:cubicBezTo>
                <a:cubicBezTo>
                  <a:pt x="48" y="148"/>
                  <a:pt x="48" y="149"/>
                  <a:pt x="48" y="150"/>
                </a:cubicBezTo>
                <a:lnTo>
                  <a:pt x="48" y="154"/>
                </a:lnTo>
                <a:close/>
                <a:moveTo>
                  <a:pt x="44" y="132"/>
                </a:moveTo>
                <a:cubicBezTo>
                  <a:pt x="43" y="129"/>
                  <a:pt x="43" y="129"/>
                  <a:pt x="43" y="129"/>
                </a:cubicBezTo>
                <a:cubicBezTo>
                  <a:pt x="38" y="124"/>
                  <a:pt x="38" y="124"/>
                  <a:pt x="38" y="124"/>
                </a:cubicBezTo>
                <a:cubicBezTo>
                  <a:pt x="38" y="123"/>
                  <a:pt x="38" y="123"/>
                  <a:pt x="38" y="123"/>
                </a:cubicBezTo>
                <a:cubicBezTo>
                  <a:pt x="43" y="123"/>
                  <a:pt x="43" y="123"/>
                  <a:pt x="43" y="123"/>
                </a:cubicBezTo>
                <a:cubicBezTo>
                  <a:pt x="43" y="124"/>
                  <a:pt x="44" y="124"/>
                  <a:pt x="44" y="124"/>
                </a:cubicBezTo>
                <a:cubicBezTo>
                  <a:pt x="55" y="124"/>
                  <a:pt x="55" y="124"/>
                  <a:pt x="55" y="124"/>
                </a:cubicBezTo>
                <a:cubicBezTo>
                  <a:pt x="55" y="127"/>
                  <a:pt x="55" y="127"/>
                  <a:pt x="55" y="127"/>
                </a:cubicBezTo>
                <a:cubicBezTo>
                  <a:pt x="55" y="128"/>
                  <a:pt x="54" y="129"/>
                  <a:pt x="54" y="130"/>
                </a:cubicBezTo>
                <a:cubicBezTo>
                  <a:pt x="53" y="131"/>
                  <a:pt x="53" y="131"/>
                  <a:pt x="53" y="131"/>
                </a:cubicBezTo>
                <a:cubicBezTo>
                  <a:pt x="52" y="131"/>
                  <a:pt x="51" y="132"/>
                  <a:pt x="50" y="132"/>
                </a:cubicBezTo>
                <a:lnTo>
                  <a:pt x="44" y="132"/>
                </a:lnTo>
                <a:close/>
                <a:moveTo>
                  <a:pt x="63" y="153"/>
                </a:moveTo>
                <a:cubicBezTo>
                  <a:pt x="63" y="154"/>
                  <a:pt x="63" y="155"/>
                  <a:pt x="62" y="155"/>
                </a:cubicBezTo>
                <a:cubicBezTo>
                  <a:pt x="63" y="156"/>
                  <a:pt x="63" y="157"/>
                  <a:pt x="63" y="157"/>
                </a:cubicBezTo>
                <a:cubicBezTo>
                  <a:pt x="63" y="161"/>
                  <a:pt x="63" y="161"/>
                  <a:pt x="63" y="161"/>
                </a:cubicBezTo>
                <a:cubicBezTo>
                  <a:pt x="63" y="163"/>
                  <a:pt x="62" y="164"/>
                  <a:pt x="61" y="164"/>
                </a:cubicBezTo>
                <a:cubicBezTo>
                  <a:pt x="54" y="164"/>
                  <a:pt x="54" y="164"/>
                  <a:pt x="54" y="164"/>
                </a:cubicBezTo>
                <a:cubicBezTo>
                  <a:pt x="53" y="164"/>
                  <a:pt x="53" y="163"/>
                  <a:pt x="53" y="163"/>
                </a:cubicBezTo>
                <a:cubicBezTo>
                  <a:pt x="53" y="162"/>
                  <a:pt x="53" y="161"/>
                  <a:pt x="54" y="161"/>
                </a:cubicBezTo>
                <a:cubicBezTo>
                  <a:pt x="61" y="161"/>
                  <a:pt x="61" y="161"/>
                  <a:pt x="61" y="161"/>
                </a:cubicBezTo>
                <a:cubicBezTo>
                  <a:pt x="61" y="158"/>
                  <a:pt x="61" y="158"/>
                  <a:pt x="61" y="158"/>
                </a:cubicBezTo>
                <a:cubicBezTo>
                  <a:pt x="61" y="157"/>
                  <a:pt x="61" y="156"/>
                  <a:pt x="60" y="156"/>
                </a:cubicBezTo>
                <a:cubicBezTo>
                  <a:pt x="56" y="156"/>
                  <a:pt x="56" y="156"/>
                  <a:pt x="56" y="156"/>
                </a:cubicBezTo>
                <a:cubicBezTo>
                  <a:pt x="55" y="156"/>
                  <a:pt x="55" y="156"/>
                  <a:pt x="55" y="155"/>
                </a:cubicBezTo>
                <a:cubicBezTo>
                  <a:pt x="55" y="155"/>
                  <a:pt x="55" y="154"/>
                  <a:pt x="56" y="154"/>
                </a:cubicBezTo>
                <a:cubicBezTo>
                  <a:pt x="60" y="154"/>
                  <a:pt x="60" y="154"/>
                  <a:pt x="60" y="154"/>
                </a:cubicBezTo>
                <a:cubicBezTo>
                  <a:pt x="61" y="154"/>
                  <a:pt x="61" y="154"/>
                  <a:pt x="61" y="153"/>
                </a:cubicBezTo>
                <a:cubicBezTo>
                  <a:pt x="61" y="149"/>
                  <a:pt x="61" y="149"/>
                  <a:pt x="61" y="149"/>
                </a:cubicBezTo>
                <a:cubicBezTo>
                  <a:pt x="54" y="149"/>
                  <a:pt x="54" y="149"/>
                  <a:pt x="54" y="149"/>
                </a:cubicBezTo>
                <a:cubicBezTo>
                  <a:pt x="53" y="149"/>
                  <a:pt x="53" y="149"/>
                  <a:pt x="53" y="148"/>
                </a:cubicBezTo>
                <a:cubicBezTo>
                  <a:pt x="53" y="147"/>
                  <a:pt x="53" y="147"/>
                  <a:pt x="54" y="147"/>
                </a:cubicBezTo>
                <a:cubicBezTo>
                  <a:pt x="61" y="147"/>
                  <a:pt x="61" y="147"/>
                  <a:pt x="61" y="147"/>
                </a:cubicBezTo>
                <a:cubicBezTo>
                  <a:pt x="62" y="147"/>
                  <a:pt x="63" y="148"/>
                  <a:pt x="63" y="149"/>
                </a:cubicBezTo>
                <a:lnTo>
                  <a:pt x="63" y="153"/>
                </a:lnTo>
                <a:close/>
                <a:moveTo>
                  <a:pt x="77" y="158"/>
                </a:moveTo>
                <a:cubicBezTo>
                  <a:pt x="77" y="163"/>
                  <a:pt x="77" y="163"/>
                  <a:pt x="77" y="163"/>
                </a:cubicBezTo>
                <a:cubicBezTo>
                  <a:pt x="77" y="163"/>
                  <a:pt x="77" y="164"/>
                  <a:pt x="76" y="164"/>
                </a:cubicBezTo>
                <a:cubicBezTo>
                  <a:pt x="75" y="164"/>
                  <a:pt x="75" y="163"/>
                  <a:pt x="75" y="163"/>
                </a:cubicBezTo>
                <a:cubicBezTo>
                  <a:pt x="75" y="158"/>
                  <a:pt x="75" y="158"/>
                  <a:pt x="75" y="158"/>
                </a:cubicBezTo>
                <a:cubicBezTo>
                  <a:pt x="69" y="158"/>
                  <a:pt x="69" y="158"/>
                  <a:pt x="69" y="158"/>
                </a:cubicBezTo>
                <a:cubicBezTo>
                  <a:pt x="69" y="148"/>
                  <a:pt x="69" y="148"/>
                  <a:pt x="69" y="148"/>
                </a:cubicBezTo>
                <a:cubicBezTo>
                  <a:pt x="69" y="148"/>
                  <a:pt x="69" y="147"/>
                  <a:pt x="70" y="147"/>
                </a:cubicBezTo>
                <a:cubicBezTo>
                  <a:pt x="71" y="147"/>
                  <a:pt x="71" y="148"/>
                  <a:pt x="71" y="148"/>
                </a:cubicBezTo>
                <a:cubicBezTo>
                  <a:pt x="71" y="156"/>
                  <a:pt x="71" y="156"/>
                  <a:pt x="71" y="156"/>
                </a:cubicBezTo>
                <a:cubicBezTo>
                  <a:pt x="75" y="156"/>
                  <a:pt x="75" y="156"/>
                  <a:pt x="75" y="156"/>
                </a:cubicBezTo>
                <a:cubicBezTo>
                  <a:pt x="75" y="150"/>
                  <a:pt x="75" y="150"/>
                  <a:pt x="75" y="150"/>
                </a:cubicBezTo>
                <a:cubicBezTo>
                  <a:pt x="75" y="149"/>
                  <a:pt x="75" y="149"/>
                  <a:pt x="76" y="149"/>
                </a:cubicBezTo>
                <a:cubicBezTo>
                  <a:pt x="77" y="149"/>
                  <a:pt x="77" y="149"/>
                  <a:pt x="77" y="150"/>
                </a:cubicBezTo>
                <a:cubicBezTo>
                  <a:pt x="77" y="156"/>
                  <a:pt x="77" y="156"/>
                  <a:pt x="77" y="156"/>
                </a:cubicBezTo>
                <a:cubicBezTo>
                  <a:pt x="78" y="156"/>
                  <a:pt x="78" y="156"/>
                  <a:pt x="78" y="157"/>
                </a:cubicBezTo>
                <a:cubicBezTo>
                  <a:pt x="78" y="158"/>
                  <a:pt x="78" y="158"/>
                  <a:pt x="77" y="158"/>
                </a:cubicBezTo>
                <a:close/>
                <a:moveTo>
                  <a:pt x="93" y="108"/>
                </a:moveTo>
                <a:cubicBezTo>
                  <a:pt x="93" y="108"/>
                  <a:pt x="92" y="109"/>
                  <a:pt x="92" y="110"/>
                </a:cubicBezTo>
                <a:cubicBezTo>
                  <a:pt x="91" y="110"/>
                  <a:pt x="90" y="111"/>
                  <a:pt x="89" y="111"/>
                </a:cubicBezTo>
                <a:cubicBezTo>
                  <a:pt x="88" y="111"/>
                  <a:pt x="87" y="111"/>
                  <a:pt x="85" y="111"/>
                </a:cubicBezTo>
                <a:cubicBezTo>
                  <a:pt x="76" y="111"/>
                  <a:pt x="76" y="111"/>
                  <a:pt x="76" y="111"/>
                </a:cubicBezTo>
                <a:cubicBezTo>
                  <a:pt x="76" y="90"/>
                  <a:pt x="76" y="90"/>
                  <a:pt x="76" y="90"/>
                </a:cubicBezTo>
                <a:cubicBezTo>
                  <a:pt x="84" y="90"/>
                  <a:pt x="84" y="90"/>
                  <a:pt x="84" y="90"/>
                </a:cubicBezTo>
                <a:cubicBezTo>
                  <a:pt x="86" y="90"/>
                  <a:pt x="87" y="90"/>
                  <a:pt x="88" y="90"/>
                </a:cubicBezTo>
                <a:cubicBezTo>
                  <a:pt x="89" y="90"/>
                  <a:pt x="89" y="90"/>
                  <a:pt x="90" y="91"/>
                </a:cubicBezTo>
                <a:cubicBezTo>
                  <a:pt x="91" y="91"/>
                  <a:pt x="92" y="92"/>
                  <a:pt x="92" y="92"/>
                </a:cubicBezTo>
                <a:cubicBezTo>
                  <a:pt x="92" y="93"/>
                  <a:pt x="93" y="94"/>
                  <a:pt x="93" y="95"/>
                </a:cubicBezTo>
                <a:cubicBezTo>
                  <a:pt x="93" y="96"/>
                  <a:pt x="92" y="97"/>
                  <a:pt x="92" y="97"/>
                </a:cubicBezTo>
                <a:cubicBezTo>
                  <a:pt x="91" y="98"/>
                  <a:pt x="91" y="99"/>
                  <a:pt x="90" y="99"/>
                </a:cubicBezTo>
                <a:cubicBezTo>
                  <a:pt x="90" y="99"/>
                  <a:pt x="90" y="99"/>
                  <a:pt x="90" y="99"/>
                </a:cubicBezTo>
                <a:cubicBezTo>
                  <a:pt x="91" y="100"/>
                  <a:pt x="92" y="100"/>
                  <a:pt x="93" y="101"/>
                </a:cubicBezTo>
                <a:cubicBezTo>
                  <a:pt x="94" y="102"/>
                  <a:pt x="94" y="103"/>
                  <a:pt x="94" y="105"/>
                </a:cubicBezTo>
                <a:cubicBezTo>
                  <a:pt x="94" y="106"/>
                  <a:pt x="94" y="107"/>
                  <a:pt x="93" y="108"/>
                </a:cubicBezTo>
                <a:close/>
                <a:moveTo>
                  <a:pt x="106" y="154"/>
                </a:moveTo>
                <a:cubicBezTo>
                  <a:pt x="107" y="154"/>
                  <a:pt x="107" y="154"/>
                  <a:pt x="108" y="155"/>
                </a:cubicBezTo>
                <a:cubicBezTo>
                  <a:pt x="109" y="155"/>
                  <a:pt x="109" y="156"/>
                  <a:pt x="109" y="157"/>
                </a:cubicBezTo>
                <a:cubicBezTo>
                  <a:pt x="109" y="161"/>
                  <a:pt x="109" y="161"/>
                  <a:pt x="109" y="161"/>
                </a:cubicBezTo>
                <a:cubicBezTo>
                  <a:pt x="109" y="162"/>
                  <a:pt x="109" y="162"/>
                  <a:pt x="108" y="163"/>
                </a:cubicBezTo>
                <a:cubicBezTo>
                  <a:pt x="108" y="163"/>
                  <a:pt x="107" y="164"/>
                  <a:pt x="106" y="164"/>
                </a:cubicBezTo>
                <a:cubicBezTo>
                  <a:pt x="102" y="164"/>
                  <a:pt x="102" y="164"/>
                  <a:pt x="102" y="164"/>
                </a:cubicBezTo>
                <a:cubicBezTo>
                  <a:pt x="101" y="164"/>
                  <a:pt x="101" y="163"/>
                  <a:pt x="100" y="163"/>
                </a:cubicBezTo>
                <a:cubicBezTo>
                  <a:pt x="99" y="163"/>
                  <a:pt x="99" y="163"/>
                  <a:pt x="99" y="163"/>
                </a:cubicBezTo>
                <a:cubicBezTo>
                  <a:pt x="99" y="163"/>
                  <a:pt x="98" y="162"/>
                  <a:pt x="98" y="162"/>
                </a:cubicBezTo>
                <a:cubicBezTo>
                  <a:pt x="98" y="161"/>
                  <a:pt x="99" y="161"/>
                  <a:pt x="99" y="161"/>
                </a:cubicBezTo>
                <a:cubicBezTo>
                  <a:pt x="99" y="161"/>
                  <a:pt x="100" y="161"/>
                  <a:pt x="100" y="161"/>
                </a:cubicBezTo>
                <a:cubicBezTo>
                  <a:pt x="101" y="161"/>
                  <a:pt x="101" y="161"/>
                  <a:pt x="101" y="161"/>
                </a:cubicBezTo>
                <a:cubicBezTo>
                  <a:pt x="101" y="161"/>
                  <a:pt x="101" y="161"/>
                  <a:pt x="102" y="161"/>
                </a:cubicBezTo>
                <a:cubicBezTo>
                  <a:pt x="106" y="161"/>
                  <a:pt x="106" y="161"/>
                  <a:pt x="106" y="161"/>
                </a:cubicBezTo>
                <a:cubicBezTo>
                  <a:pt x="106" y="156"/>
                  <a:pt x="106" y="156"/>
                  <a:pt x="106" y="156"/>
                </a:cubicBezTo>
                <a:cubicBezTo>
                  <a:pt x="100" y="156"/>
                  <a:pt x="100" y="156"/>
                  <a:pt x="100" y="156"/>
                </a:cubicBezTo>
                <a:cubicBezTo>
                  <a:pt x="100" y="147"/>
                  <a:pt x="100" y="147"/>
                  <a:pt x="100" y="147"/>
                </a:cubicBezTo>
                <a:cubicBezTo>
                  <a:pt x="108" y="147"/>
                  <a:pt x="108" y="147"/>
                  <a:pt x="108" y="147"/>
                </a:cubicBezTo>
                <a:cubicBezTo>
                  <a:pt x="108" y="147"/>
                  <a:pt x="109" y="147"/>
                  <a:pt x="109" y="148"/>
                </a:cubicBezTo>
                <a:cubicBezTo>
                  <a:pt x="109" y="149"/>
                  <a:pt x="108" y="149"/>
                  <a:pt x="108" y="149"/>
                </a:cubicBezTo>
                <a:cubicBezTo>
                  <a:pt x="102" y="149"/>
                  <a:pt x="102" y="149"/>
                  <a:pt x="102" y="149"/>
                </a:cubicBezTo>
                <a:cubicBezTo>
                  <a:pt x="102" y="154"/>
                  <a:pt x="102" y="154"/>
                  <a:pt x="102" y="154"/>
                </a:cubicBezTo>
                <a:lnTo>
                  <a:pt x="106" y="154"/>
                </a:lnTo>
                <a:close/>
                <a:moveTo>
                  <a:pt x="111" y="107"/>
                </a:moveTo>
                <a:cubicBezTo>
                  <a:pt x="103" y="107"/>
                  <a:pt x="103" y="107"/>
                  <a:pt x="103" y="107"/>
                </a:cubicBezTo>
                <a:cubicBezTo>
                  <a:pt x="102" y="111"/>
                  <a:pt x="102" y="111"/>
                  <a:pt x="102" y="111"/>
                </a:cubicBezTo>
                <a:cubicBezTo>
                  <a:pt x="96" y="111"/>
                  <a:pt x="96" y="111"/>
                  <a:pt x="96" y="111"/>
                </a:cubicBezTo>
                <a:cubicBezTo>
                  <a:pt x="104" y="90"/>
                  <a:pt x="104" y="90"/>
                  <a:pt x="104" y="90"/>
                </a:cubicBezTo>
                <a:cubicBezTo>
                  <a:pt x="110" y="90"/>
                  <a:pt x="110" y="90"/>
                  <a:pt x="110" y="90"/>
                </a:cubicBezTo>
                <a:cubicBezTo>
                  <a:pt x="118" y="111"/>
                  <a:pt x="118" y="111"/>
                  <a:pt x="118" y="111"/>
                </a:cubicBezTo>
                <a:cubicBezTo>
                  <a:pt x="113" y="111"/>
                  <a:pt x="113" y="111"/>
                  <a:pt x="113" y="111"/>
                </a:cubicBezTo>
                <a:lnTo>
                  <a:pt x="111" y="107"/>
                </a:lnTo>
                <a:close/>
                <a:moveTo>
                  <a:pt x="124" y="162"/>
                </a:moveTo>
                <a:cubicBezTo>
                  <a:pt x="124" y="163"/>
                  <a:pt x="123" y="164"/>
                  <a:pt x="122" y="164"/>
                </a:cubicBezTo>
                <a:cubicBezTo>
                  <a:pt x="115" y="164"/>
                  <a:pt x="115" y="164"/>
                  <a:pt x="115" y="164"/>
                </a:cubicBezTo>
                <a:cubicBezTo>
                  <a:pt x="114" y="164"/>
                  <a:pt x="113" y="163"/>
                  <a:pt x="113" y="162"/>
                </a:cubicBezTo>
                <a:cubicBezTo>
                  <a:pt x="113" y="148"/>
                  <a:pt x="113" y="148"/>
                  <a:pt x="113" y="148"/>
                </a:cubicBezTo>
                <a:cubicBezTo>
                  <a:pt x="113" y="148"/>
                  <a:pt x="114" y="147"/>
                  <a:pt x="114" y="147"/>
                </a:cubicBezTo>
                <a:cubicBezTo>
                  <a:pt x="116" y="147"/>
                  <a:pt x="116" y="147"/>
                  <a:pt x="116" y="147"/>
                </a:cubicBezTo>
                <a:cubicBezTo>
                  <a:pt x="116" y="147"/>
                  <a:pt x="117" y="148"/>
                  <a:pt x="117" y="148"/>
                </a:cubicBezTo>
                <a:cubicBezTo>
                  <a:pt x="117" y="149"/>
                  <a:pt x="116" y="149"/>
                  <a:pt x="115" y="149"/>
                </a:cubicBezTo>
                <a:cubicBezTo>
                  <a:pt x="115" y="156"/>
                  <a:pt x="115" y="156"/>
                  <a:pt x="115" y="156"/>
                </a:cubicBezTo>
                <a:cubicBezTo>
                  <a:pt x="123" y="156"/>
                  <a:pt x="123" y="156"/>
                  <a:pt x="123" y="156"/>
                </a:cubicBezTo>
                <a:cubicBezTo>
                  <a:pt x="124" y="156"/>
                  <a:pt x="124" y="157"/>
                  <a:pt x="124" y="158"/>
                </a:cubicBezTo>
                <a:lnTo>
                  <a:pt x="124" y="162"/>
                </a:lnTo>
                <a:close/>
                <a:moveTo>
                  <a:pt x="139" y="153"/>
                </a:moveTo>
                <a:cubicBezTo>
                  <a:pt x="139" y="154"/>
                  <a:pt x="139" y="154"/>
                  <a:pt x="138" y="155"/>
                </a:cubicBezTo>
                <a:cubicBezTo>
                  <a:pt x="135" y="157"/>
                  <a:pt x="135" y="157"/>
                  <a:pt x="135" y="157"/>
                </a:cubicBezTo>
                <a:cubicBezTo>
                  <a:pt x="135" y="158"/>
                  <a:pt x="135" y="158"/>
                  <a:pt x="135" y="158"/>
                </a:cubicBezTo>
                <a:cubicBezTo>
                  <a:pt x="135" y="163"/>
                  <a:pt x="135" y="163"/>
                  <a:pt x="135" y="163"/>
                </a:cubicBezTo>
                <a:cubicBezTo>
                  <a:pt x="135" y="163"/>
                  <a:pt x="135" y="164"/>
                  <a:pt x="134" y="164"/>
                </a:cubicBezTo>
                <a:cubicBezTo>
                  <a:pt x="133" y="164"/>
                  <a:pt x="133" y="163"/>
                  <a:pt x="133" y="163"/>
                </a:cubicBezTo>
                <a:cubicBezTo>
                  <a:pt x="133" y="157"/>
                  <a:pt x="133" y="157"/>
                  <a:pt x="133" y="157"/>
                </a:cubicBezTo>
                <a:cubicBezTo>
                  <a:pt x="133" y="157"/>
                  <a:pt x="133" y="157"/>
                  <a:pt x="133" y="156"/>
                </a:cubicBezTo>
                <a:cubicBezTo>
                  <a:pt x="136" y="154"/>
                  <a:pt x="136" y="154"/>
                  <a:pt x="136" y="154"/>
                </a:cubicBezTo>
                <a:cubicBezTo>
                  <a:pt x="137" y="153"/>
                  <a:pt x="137" y="153"/>
                  <a:pt x="137" y="152"/>
                </a:cubicBezTo>
                <a:cubicBezTo>
                  <a:pt x="137" y="149"/>
                  <a:pt x="137" y="149"/>
                  <a:pt x="137" y="149"/>
                </a:cubicBezTo>
                <a:cubicBezTo>
                  <a:pt x="131" y="149"/>
                  <a:pt x="131" y="149"/>
                  <a:pt x="131" y="149"/>
                </a:cubicBezTo>
                <a:cubicBezTo>
                  <a:pt x="131" y="150"/>
                  <a:pt x="130" y="150"/>
                  <a:pt x="130" y="150"/>
                </a:cubicBezTo>
                <a:cubicBezTo>
                  <a:pt x="129" y="150"/>
                  <a:pt x="129" y="150"/>
                  <a:pt x="129" y="149"/>
                </a:cubicBezTo>
                <a:cubicBezTo>
                  <a:pt x="129" y="148"/>
                  <a:pt x="129" y="148"/>
                  <a:pt x="129" y="148"/>
                </a:cubicBezTo>
                <a:cubicBezTo>
                  <a:pt x="129" y="148"/>
                  <a:pt x="129" y="147"/>
                  <a:pt x="130" y="147"/>
                </a:cubicBezTo>
                <a:cubicBezTo>
                  <a:pt x="139" y="147"/>
                  <a:pt x="139" y="147"/>
                  <a:pt x="139" y="147"/>
                </a:cubicBezTo>
                <a:lnTo>
                  <a:pt x="139" y="153"/>
                </a:lnTo>
                <a:close/>
                <a:moveTo>
                  <a:pt x="141" y="111"/>
                </a:moveTo>
                <a:cubicBezTo>
                  <a:pt x="136" y="111"/>
                  <a:pt x="136" y="111"/>
                  <a:pt x="136" y="111"/>
                </a:cubicBezTo>
                <a:cubicBezTo>
                  <a:pt x="127" y="96"/>
                  <a:pt x="127" y="96"/>
                  <a:pt x="127" y="96"/>
                </a:cubicBezTo>
                <a:cubicBezTo>
                  <a:pt x="127" y="111"/>
                  <a:pt x="127" y="111"/>
                  <a:pt x="127" y="111"/>
                </a:cubicBezTo>
                <a:cubicBezTo>
                  <a:pt x="121" y="111"/>
                  <a:pt x="121" y="111"/>
                  <a:pt x="121" y="111"/>
                </a:cubicBezTo>
                <a:cubicBezTo>
                  <a:pt x="121" y="90"/>
                  <a:pt x="121" y="90"/>
                  <a:pt x="121" y="90"/>
                </a:cubicBezTo>
                <a:cubicBezTo>
                  <a:pt x="128" y="90"/>
                  <a:pt x="128" y="90"/>
                  <a:pt x="128" y="90"/>
                </a:cubicBezTo>
                <a:cubicBezTo>
                  <a:pt x="136" y="102"/>
                  <a:pt x="136" y="102"/>
                  <a:pt x="136" y="102"/>
                </a:cubicBezTo>
                <a:cubicBezTo>
                  <a:pt x="136" y="90"/>
                  <a:pt x="136" y="90"/>
                  <a:pt x="136" y="90"/>
                </a:cubicBezTo>
                <a:cubicBezTo>
                  <a:pt x="141" y="90"/>
                  <a:pt x="141" y="90"/>
                  <a:pt x="141" y="90"/>
                </a:cubicBezTo>
                <a:lnTo>
                  <a:pt x="141" y="111"/>
                </a:lnTo>
                <a:close/>
                <a:moveTo>
                  <a:pt x="154" y="161"/>
                </a:moveTo>
                <a:cubicBezTo>
                  <a:pt x="154" y="163"/>
                  <a:pt x="153" y="164"/>
                  <a:pt x="152" y="164"/>
                </a:cubicBezTo>
                <a:cubicBezTo>
                  <a:pt x="146" y="164"/>
                  <a:pt x="146" y="164"/>
                  <a:pt x="146" y="164"/>
                </a:cubicBezTo>
                <a:cubicBezTo>
                  <a:pt x="144" y="164"/>
                  <a:pt x="144" y="163"/>
                  <a:pt x="144" y="161"/>
                </a:cubicBezTo>
                <a:cubicBezTo>
                  <a:pt x="144" y="156"/>
                  <a:pt x="144" y="156"/>
                  <a:pt x="144" y="156"/>
                </a:cubicBezTo>
                <a:cubicBezTo>
                  <a:pt x="144" y="156"/>
                  <a:pt x="144" y="155"/>
                  <a:pt x="144" y="155"/>
                </a:cubicBezTo>
                <a:cubicBezTo>
                  <a:pt x="145" y="155"/>
                  <a:pt x="145" y="154"/>
                  <a:pt x="146" y="154"/>
                </a:cubicBezTo>
                <a:cubicBezTo>
                  <a:pt x="146" y="148"/>
                  <a:pt x="146" y="148"/>
                  <a:pt x="146" y="148"/>
                </a:cubicBezTo>
                <a:cubicBezTo>
                  <a:pt x="146" y="148"/>
                  <a:pt x="146" y="147"/>
                  <a:pt x="147" y="147"/>
                </a:cubicBezTo>
                <a:cubicBezTo>
                  <a:pt x="151" y="147"/>
                  <a:pt x="151" y="147"/>
                  <a:pt x="151" y="147"/>
                </a:cubicBezTo>
                <a:cubicBezTo>
                  <a:pt x="152" y="147"/>
                  <a:pt x="152" y="148"/>
                  <a:pt x="152" y="148"/>
                </a:cubicBezTo>
                <a:cubicBezTo>
                  <a:pt x="152" y="154"/>
                  <a:pt x="152" y="154"/>
                  <a:pt x="152" y="154"/>
                </a:cubicBezTo>
                <a:cubicBezTo>
                  <a:pt x="153" y="154"/>
                  <a:pt x="153" y="155"/>
                  <a:pt x="154" y="155"/>
                </a:cubicBezTo>
                <a:cubicBezTo>
                  <a:pt x="154" y="155"/>
                  <a:pt x="154" y="156"/>
                  <a:pt x="154" y="156"/>
                </a:cubicBezTo>
                <a:lnTo>
                  <a:pt x="154" y="161"/>
                </a:lnTo>
                <a:close/>
                <a:moveTo>
                  <a:pt x="160" y="111"/>
                </a:moveTo>
                <a:cubicBezTo>
                  <a:pt x="154" y="103"/>
                  <a:pt x="154" y="103"/>
                  <a:pt x="154" y="103"/>
                </a:cubicBezTo>
                <a:cubicBezTo>
                  <a:pt x="152" y="104"/>
                  <a:pt x="152" y="104"/>
                  <a:pt x="152" y="104"/>
                </a:cubicBezTo>
                <a:cubicBezTo>
                  <a:pt x="152" y="111"/>
                  <a:pt x="152" y="111"/>
                  <a:pt x="152" y="111"/>
                </a:cubicBezTo>
                <a:cubicBezTo>
                  <a:pt x="147" y="111"/>
                  <a:pt x="147" y="111"/>
                  <a:pt x="147" y="111"/>
                </a:cubicBezTo>
                <a:cubicBezTo>
                  <a:pt x="147" y="90"/>
                  <a:pt x="147" y="90"/>
                  <a:pt x="147" y="90"/>
                </a:cubicBezTo>
                <a:cubicBezTo>
                  <a:pt x="152" y="90"/>
                  <a:pt x="152" y="90"/>
                  <a:pt x="152" y="90"/>
                </a:cubicBezTo>
                <a:cubicBezTo>
                  <a:pt x="152" y="99"/>
                  <a:pt x="152" y="99"/>
                  <a:pt x="152" y="99"/>
                </a:cubicBezTo>
                <a:cubicBezTo>
                  <a:pt x="160" y="90"/>
                  <a:pt x="160" y="90"/>
                  <a:pt x="160" y="90"/>
                </a:cubicBezTo>
                <a:cubicBezTo>
                  <a:pt x="167" y="90"/>
                  <a:pt x="167" y="90"/>
                  <a:pt x="167" y="90"/>
                </a:cubicBezTo>
                <a:cubicBezTo>
                  <a:pt x="158" y="100"/>
                  <a:pt x="158" y="100"/>
                  <a:pt x="158" y="100"/>
                </a:cubicBezTo>
                <a:cubicBezTo>
                  <a:pt x="167" y="111"/>
                  <a:pt x="167" y="111"/>
                  <a:pt x="167" y="111"/>
                </a:cubicBezTo>
                <a:lnTo>
                  <a:pt x="160" y="111"/>
                </a:lnTo>
                <a:close/>
                <a:moveTo>
                  <a:pt x="84" y="98"/>
                </a:moveTo>
                <a:cubicBezTo>
                  <a:pt x="85" y="98"/>
                  <a:pt x="85" y="98"/>
                  <a:pt x="86" y="98"/>
                </a:cubicBezTo>
                <a:cubicBezTo>
                  <a:pt x="86" y="98"/>
                  <a:pt x="87" y="97"/>
                  <a:pt x="87" y="97"/>
                </a:cubicBezTo>
                <a:cubicBezTo>
                  <a:pt x="87" y="97"/>
                  <a:pt x="87" y="96"/>
                  <a:pt x="87" y="96"/>
                </a:cubicBezTo>
                <a:cubicBezTo>
                  <a:pt x="87" y="95"/>
                  <a:pt x="87" y="95"/>
                  <a:pt x="87" y="95"/>
                </a:cubicBezTo>
                <a:cubicBezTo>
                  <a:pt x="87" y="94"/>
                  <a:pt x="86" y="94"/>
                  <a:pt x="86" y="94"/>
                </a:cubicBezTo>
                <a:cubicBezTo>
                  <a:pt x="85" y="94"/>
                  <a:pt x="85" y="94"/>
                  <a:pt x="84" y="94"/>
                </a:cubicBezTo>
                <a:cubicBezTo>
                  <a:pt x="84" y="94"/>
                  <a:pt x="83" y="94"/>
                  <a:pt x="82" y="94"/>
                </a:cubicBezTo>
                <a:cubicBezTo>
                  <a:pt x="81" y="94"/>
                  <a:pt x="81" y="94"/>
                  <a:pt x="81" y="94"/>
                </a:cubicBezTo>
                <a:cubicBezTo>
                  <a:pt x="81" y="98"/>
                  <a:pt x="81" y="98"/>
                  <a:pt x="81" y="98"/>
                </a:cubicBezTo>
                <a:cubicBezTo>
                  <a:pt x="82" y="98"/>
                  <a:pt x="82" y="98"/>
                  <a:pt x="82" y="98"/>
                </a:cubicBezTo>
                <a:cubicBezTo>
                  <a:pt x="83" y="98"/>
                  <a:pt x="84" y="98"/>
                  <a:pt x="84" y="98"/>
                </a:cubicBezTo>
                <a:close/>
                <a:moveTo>
                  <a:pt x="226" y="105"/>
                </a:moveTo>
                <a:cubicBezTo>
                  <a:pt x="208" y="39"/>
                  <a:pt x="208" y="39"/>
                  <a:pt x="208" y="39"/>
                </a:cubicBezTo>
                <a:cubicBezTo>
                  <a:pt x="134" y="59"/>
                  <a:pt x="134" y="59"/>
                  <a:pt x="134" y="59"/>
                </a:cubicBezTo>
                <a:cubicBezTo>
                  <a:pt x="179" y="59"/>
                  <a:pt x="179" y="59"/>
                  <a:pt x="179" y="59"/>
                </a:cubicBezTo>
                <a:cubicBezTo>
                  <a:pt x="186" y="59"/>
                  <a:pt x="192" y="65"/>
                  <a:pt x="192" y="72"/>
                </a:cubicBezTo>
                <a:cubicBezTo>
                  <a:pt x="192" y="123"/>
                  <a:pt x="192" y="123"/>
                  <a:pt x="192" y="123"/>
                </a:cubicBezTo>
                <a:cubicBezTo>
                  <a:pt x="220" y="115"/>
                  <a:pt x="220" y="115"/>
                  <a:pt x="220" y="115"/>
                </a:cubicBezTo>
                <a:cubicBezTo>
                  <a:pt x="225" y="114"/>
                  <a:pt x="227" y="110"/>
                  <a:pt x="226" y="105"/>
                </a:cubicBezTo>
                <a:close/>
                <a:moveTo>
                  <a:pt x="146" y="161"/>
                </a:moveTo>
                <a:cubicBezTo>
                  <a:pt x="152" y="161"/>
                  <a:pt x="152" y="161"/>
                  <a:pt x="152" y="161"/>
                </a:cubicBezTo>
                <a:cubicBezTo>
                  <a:pt x="152" y="156"/>
                  <a:pt x="152" y="156"/>
                  <a:pt x="152" y="156"/>
                </a:cubicBezTo>
                <a:cubicBezTo>
                  <a:pt x="146" y="156"/>
                  <a:pt x="146" y="156"/>
                  <a:pt x="146" y="156"/>
                </a:cubicBezTo>
                <a:lnTo>
                  <a:pt x="146" y="161"/>
                </a:lnTo>
                <a:close/>
                <a:moveTo>
                  <a:pt x="104" y="103"/>
                </a:moveTo>
                <a:cubicBezTo>
                  <a:pt x="110" y="103"/>
                  <a:pt x="110" y="103"/>
                  <a:pt x="110" y="103"/>
                </a:cubicBezTo>
                <a:cubicBezTo>
                  <a:pt x="107" y="95"/>
                  <a:pt x="107" y="95"/>
                  <a:pt x="107" y="95"/>
                </a:cubicBezTo>
                <a:lnTo>
                  <a:pt x="104" y="103"/>
                </a:lnTo>
                <a:close/>
                <a:moveTo>
                  <a:pt x="115" y="161"/>
                </a:moveTo>
                <a:cubicBezTo>
                  <a:pt x="122" y="161"/>
                  <a:pt x="122" y="161"/>
                  <a:pt x="122" y="161"/>
                </a:cubicBezTo>
                <a:cubicBezTo>
                  <a:pt x="122" y="158"/>
                  <a:pt x="122" y="158"/>
                  <a:pt x="122" y="158"/>
                </a:cubicBezTo>
                <a:cubicBezTo>
                  <a:pt x="115" y="158"/>
                  <a:pt x="115" y="158"/>
                  <a:pt x="115" y="158"/>
                </a:cubicBezTo>
                <a:lnTo>
                  <a:pt x="115" y="161"/>
                </a:lnTo>
                <a:close/>
                <a:moveTo>
                  <a:pt x="87" y="102"/>
                </a:moveTo>
                <a:cubicBezTo>
                  <a:pt x="86" y="102"/>
                  <a:pt x="86" y="102"/>
                  <a:pt x="85" y="102"/>
                </a:cubicBezTo>
                <a:cubicBezTo>
                  <a:pt x="84" y="102"/>
                  <a:pt x="83" y="102"/>
                  <a:pt x="82" y="102"/>
                </a:cubicBezTo>
                <a:cubicBezTo>
                  <a:pt x="81" y="102"/>
                  <a:pt x="81" y="102"/>
                  <a:pt x="81" y="102"/>
                </a:cubicBezTo>
                <a:cubicBezTo>
                  <a:pt x="81" y="107"/>
                  <a:pt x="81" y="107"/>
                  <a:pt x="81" y="107"/>
                </a:cubicBezTo>
                <a:cubicBezTo>
                  <a:pt x="82" y="107"/>
                  <a:pt x="82" y="107"/>
                  <a:pt x="82" y="107"/>
                </a:cubicBezTo>
                <a:cubicBezTo>
                  <a:pt x="83" y="107"/>
                  <a:pt x="84" y="107"/>
                  <a:pt x="85" y="107"/>
                </a:cubicBezTo>
                <a:cubicBezTo>
                  <a:pt x="86" y="107"/>
                  <a:pt x="86" y="107"/>
                  <a:pt x="87" y="107"/>
                </a:cubicBezTo>
                <a:cubicBezTo>
                  <a:pt x="87" y="107"/>
                  <a:pt x="88" y="106"/>
                  <a:pt x="88" y="106"/>
                </a:cubicBezTo>
                <a:cubicBezTo>
                  <a:pt x="88" y="106"/>
                  <a:pt x="88" y="105"/>
                  <a:pt x="88" y="105"/>
                </a:cubicBezTo>
                <a:cubicBezTo>
                  <a:pt x="88" y="104"/>
                  <a:pt x="88" y="103"/>
                  <a:pt x="88" y="103"/>
                </a:cubicBezTo>
                <a:cubicBezTo>
                  <a:pt x="88" y="103"/>
                  <a:pt x="87" y="102"/>
                  <a:pt x="87" y="102"/>
                </a:cubicBezTo>
                <a:close/>
                <a:moveTo>
                  <a:pt x="150" y="149"/>
                </a:moveTo>
                <a:cubicBezTo>
                  <a:pt x="148" y="149"/>
                  <a:pt x="148" y="149"/>
                  <a:pt x="148" y="149"/>
                </a:cubicBezTo>
                <a:cubicBezTo>
                  <a:pt x="148" y="154"/>
                  <a:pt x="148" y="154"/>
                  <a:pt x="148" y="154"/>
                </a:cubicBezTo>
                <a:cubicBezTo>
                  <a:pt x="150" y="154"/>
                  <a:pt x="150" y="154"/>
                  <a:pt x="150" y="154"/>
                </a:cubicBezTo>
                <a:lnTo>
                  <a:pt x="150" y="14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pic>
        <p:nvPicPr>
          <p:cNvPr id="100" name="Picture 16" descr="Afficher l'image d'origine"/>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l="19650" t="353" r="17143" b="37355"/>
          <a:stretch/>
        </p:blipFill>
        <p:spPr bwMode="auto">
          <a:xfrm>
            <a:off x="7591654" y="1499109"/>
            <a:ext cx="464649" cy="457919"/>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p:cNvSpPr/>
          <p:nvPr/>
        </p:nvSpPr>
        <p:spPr>
          <a:xfrm>
            <a:off x="1675515"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02" name="Rectangle 101"/>
          <p:cNvSpPr/>
          <p:nvPr/>
        </p:nvSpPr>
        <p:spPr>
          <a:xfrm>
            <a:off x="2951842"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03" name="Rectangle 102"/>
          <p:cNvSpPr/>
          <p:nvPr/>
        </p:nvSpPr>
        <p:spPr>
          <a:xfrm>
            <a:off x="4366613"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04" name="Rectangle 103"/>
          <p:cNvSpPr/>
          <p:nvPr/>
        </p:nvSpPr>
        <p:spPr>
          <a:xfrm>
            <a:off x="5711769"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105" name="Rectangle 104"/>
          <p:cNvSpPr/>
          <p:nvPr/>
        </p:nvSpPr>
        <p:spPr>
          <a:xfrm>
            <a:off x="7219098" y="1459364"/>
            <a:ext cx="1160063" cy="5668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cxnSp>
        <p:nvCxnSpPr>
          <p:cNvPr id="106" name="Connecteur droit avec flèche 105"/>
          <p:cNvCxnSpPr>
            <a:cxnSpLocks/>
          </p:cNvCxnSpPr>
          <p:nvPr/>
        </p:nvCxnSpPr>
        <p:spPr>
          <a:xfrm>
            <a:off x="1414484"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a:cxnSpLocks/>
          </p:cNvCxnSpPr>
          <p:nvPr/>
        </p:nvCxnSpPr>
        <p:spPr>
          <a:xfrm>
            <a:off x="4228169"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eur droit avec flèche 107"/>
          <p:cNvCxnSpPr>
            <a:cxnSpLocks/>
          </p:cNvCxnSpPr>
          <p:nvPr/>
        </p:nvCxnSpPr>
        <p:spPr>
          <a:xfrm>
            <a:off x="7083396"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8" name="Freeform 17"/>
          <p:cNvSpPr>
            <a:spLocks noChangeAspect="1"/>
          </p:cNvSpPr>
          <p:nvPr/>
        </p:nvSpPr>
        <p:spPr bwMode="auto">
          <a:xfrm>
            <a:off x="5050377" y="1709565"/>
            <a:ext cx="154197" cy="225819"/>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109" name="Freeform 17"/>
          <p:cNvSpPr>
            <a:spLocks noChangeAspect="1"/>
          </p:cNvSpPr>
          <p:nvPr/>
        </p:nvSpPr>
        <p:spPr bwMode="auto">
          <a:xfrm>
            <a:off x="3682225" y="1709565"/>
            <a:ext cx="154197" cy="225819"/>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112" name="ZoneTexte 111"/>
          <p:cNvSpPr txBox="1"/>
          <p:nvPr/>
        </p:nvSpPr>
        <p:spPr>
          <a:xfrm>
            <a:off x="256686" y="2032541"/>
            <a:ext cx="981616" cy="391143"/>
          </a:xfrm>
          <a:prstGeom prst="rect">
            <a:avLst/>
          </a:prstGeom>
          <a:noFill/>
        </p:spPr>
        <p:txBody>
          <a:bodyPr wrap="square" lIns="10800" tIns="10800" rIns="10800" bIns="10800" rtlCol="0">
            <a:spAutoFit/>
          </a:bodyPr>
          <a:lstStyle/>
          <a:p>
            <a:pPr algn="ctr"/>
            <a:r>
              <a:rPr lang="en-US" sz="1200" b="1" dirty="0">
                <a:solidFill>
                  <a:schemeClr val="tx2"/>
                </a:solidFill>
                <a:latin typeface="Arial" panose="020B0604020202020204" pitchFamily="34" charset="0"/>
                <a:cs typeface="Arial" panose="020B0604020202020204" pitchFamily="34" charset="0"/>
              </a:rPr>
              <a:t>Client</a:t>
            </a:r>
            <a:br>
              <a:rPr lang="en-US" sz="1200" b="1" dirty="0">
                <a:solidFill>
                  <a:schemeClr val="tx2"/>
                </a:solidFill>
                <a:latin typeface="Arial" panose="020B0604020202020204" pitchFamily="34" charset="0"/>
                <a:cs typeface="Arial" panose="020B0604020202020204" pitchFamily="34" charset="0"/>
              </a:rPr>
            </a:br>
            <a:r>
              <a:rPr lang="en-US" sz="1200" b="1" dirty="0">
                <a:solidFill>
                  <a:schemeClr val="tx2"/>
                </a:solidFill>
                <a:latin typeface="Arial" panose="020B0604020202020204" pitchFamily="34" charset="0"/>
                <a:cs typeface="Arial" panose="020B0604020202020204" pitchFamily="34" charset="0"/>
              </a:rPr>
              <a:t>side</a:t>
            </a:r>
          </a:p>
        </p:txBody>
      </p:sp>
      <p:sp>
        <p:nvSpPr>
          <p:cNvPr id="113"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19</a:t>
            </a:fld>
            <a:endParaRPr lang="en-US" dirty="0"/>
          </a:p>
        </p:txBody>
      </p:sp>
    </p:spTree>
    <p:extLst>
      <p:ext uri="{BB962C8B-B14F-4D97-AF65-F5344CB8AC3E}">
        <p14:creationId xmlns:p14="http://schemas.microsoft.com/office/powerpoint/2010/main" val="40403449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Agenda</a:t>
            </a:r>
          </a:p>
        </p:txBody>
      </p:sp>
      <p:graphicFrame>
        <p:nvGraphicFramePr>
          <p:cNvPr id="30" name="Tableau 29"/>
          <p:cNvGraphicFramePr>
            <a:graphicFrameLocks noGrp="1"/>
          </p:cNvGraphicFramePr>
          <p:nvPr>
            <p:extLst>
              <p:ext uri="{D42A27DB-BD31-4B8C-83A1-F6EECF244321}">
                <p14:modId xmlns:p14="http://schemas.microsoft.com/office/powerpoint/2010/main" val="3495196387"/>
              </p:ext>
            </p:extLst>
          </p:nvPr>
        </p:nvGraphicFramePr>
        <p:xfrm>
          <a:off x="1820198" y="1050920"/>
          <a:ext cx="6264696" cy="3033000"/>
        </p:xfrm>
        <a:graphic>
          <a:graphicData uri="http://schemas.openxmlformats.org/drawingml/2006/table">
            <a:tbl>
              <a:tblPr firstRow="1" bandRow="1">
                <a:tableStyleId>{2D5ABB26-0587-4C30-8999-92F81FD0307C}</a:tableStyleId>
              </a:tblPr>
              <a:tblGrid>
                <a:gridCol w="6264696">
                  <a:extLst>
                    <a:ext uri="{9D8B030D-6E8A-4147-A177-3AD203B41FA5}">
                      <a16:colId xmlns:a16="http://schemas.microsoft.com/office/drawing/2014/main" xmlns="" val="20000"/>
                    </a:ext>
                  </a:extLst>
                </a:gridCol>
              </a:tblGrid>
              <a:tr h="75825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2"/>
                          </a:solidFill>
                          <a:effectLst/>
                          <a:uLnTx/>
                          <a:uFillTx/>
                          <a:latin typeface="+mn-lt"/>
                          <a:ea typeface="+mn-ea"/>
                          <a:cs typeface="+mn-cs"/>
                        </a:rPr>
                        <a:t>Blockchain: what is it and what is at </a:t>
                      </a:r>
                      <a:r>
                        <a:rPr kumimoji="0" lang="en-US" sz="1600" b="1" i="0" u="none" strike="noStrike" kern="1200" cap="none" spc="0" normalizeH="0" baseline="0" noProof="0" dirty="0" smtClean="0">
                          <a:ln>
                            <a:noFill/>
                          </a:ln>
                          <a:solidFill>
                            <a:schemeClr val="tx2"/>
                          </a:solidFill>
                          <a:effectLst/>
                          <a:uLnTx/>
                          <a:uFillTx/>
                          <a:latin typeface="+mn-lt"/>
                          <a:ea typeface="+mn-ea"/>
                          <a:cs typeface="+mn-cs"/>
                        </a:rPr>
                        <a:t>stake ?</a:t>
                      </a:r>
                      <a:endParaRPr kumimoji="0" lang="en-US" sz="1600" b="1" i="0" u="none" strike="noStrike" kern="1200" cap="none" spc="0" normalizeH="0" baseline="0" noProof="0" dirty="0">
                        <a:ln>
                          <a:noFill/>
                        </a:ln>
                        <a:solidFill>
                          <a:schemeClr val="tx2"/>
                        </a:solidFill>
                        <a:effectLst/>
                        <a:uLnTx/>
                        <a:uFillTx/>
                        <a:latin typeface="+mn-lt"/>
                        <a:ea typeface="+mn-ea"/>
                        <a:cs typeface="+mn-cs"/>
                      </a:endParaRPr>
                    </a:p>
                  </a:txBody>
                  <a:tcPr anchor="ctr"/>
                </a:tc>
                <a:extLst>
                  <a:ext uri="{0D108BD9-81ED-4DB2-BD59-A6C34878D82A}">
                    <a16:rowId xmlns:a16="http://schemas.microsoft.com/office/drawing/2014/main" xmlns="" val="10000"/>
                  </a:ext>
                </a:extLst>
              </a:tr>
              <a:tr h="75825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2"/>
                          </a:solidFill>
                          <a:effectLst/>
                          <a:uLnTx/>
                          <a:uFillTx/>
                          <a:latin typeface="+mn-lt"/>
                          <a:ea typeface="+mn-ea"/>
                          <a:cs typeface="+mn-cs"/>
                        </a:rPr>
                        <a:t>Opportunities and challenges for the (re)insurance industry</a:t>
                      </a:r>
                    </a:p>
                  </a:txBody>
                  <a:tcPr anchor="ctr"/>
                </a:tc>
                <a:extLst>
                  <a:ext uri="{0D108BD9-81ED-4DB2-BD59-A6C34878D82A}">
                    <a16:rowId xmlns:a16="http://schemas.microsoft.com/office/drawing/2014/main" xmlns="" val="10001"/>
                  </a:ext>
                </a:extLst>
              </a:tr>
              <a:tr h="75825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2"/>
                          </a:solidFill>
                          <a:effectLst/>
                          <a:uLnTx/>
                          <a:uFillTx/>
                          <a:latin typeface="+mn-lt"/>
                          <a:ea typeface="+mn-ea"/>
                          <a:cs typeface="+mn-cs"/>
                        </a:rPr>
                        <a:t>SCOR </a:t>
                      </a:r>
                      <a:r>
                        <a:rPr kumimoji="0" lang="en-US" sz="1600" b="1" i="0" u="none" strike="noStrike" kern="1200" cap="none" spc="0" normalizeH="0" baseline="0" noProof="0" dirty="0" err="1" smtClean="0">
                          <a:ln>
                            <a:noFill/>
                          </a:ln>
                          <a:solidFill>
                            <a:schemeClr val="tx2"/>
                          </a:solidFill>
                          <a:effectLst/>
                          <a:uLnTx/>
                          <a:uFillTx/>
                          <a:latin typeface="+mn-lt"/>
                          <a:ea typeface="+mn-ea"/>
                          <a:cs typeface="+mn-cs"/>
                        </a:rPr>
                        <a:t>Blockchain</a:t>
                      </a:r>
                      <a:r>
                        <a:rPr kumimoji="0" lang="en-US" sz="1600" b="1" i="0" u="none" strike="noStrike" kern="1200" cap="none" spc="0" normalizeH="0" baseline="0" noProof="0" dirty="0" smtClean="0">
                          <a:ln>
                            <a:noFill/>
                          </a:ln>
                          <a:solidFill>
                            <a:schemeClr val="tx2"/>
                          </a:solidFill>
                          <a:effectLst/>
                          <a:uLnTx/>
                          <a:uFillTx/>
                          <a:latin typeface="+mn-lt"/>
                          <a:ea typeface="+mn-ea"/>
                          <a:cs typeface="+mn-cs"/>
                        </a:rPr>
                        <a:t> “Proof-of-Concept”</a:t>
                      </a:r>
                      <a:endParaRPr kumimoji="0" lang="en-US" sz="1600" b="1" i="0" u="none" strike="noStrike" kern="1200" cap="none" spc="0" normalizeH="0" baseline="0" noProof="0" dirty="0">
                        <a:ln>
                          <a:noFill/>
                        </a:ln>
                        <a:solidFill>
                          <a:schemeClr val="tx2"/>
                        </a:solidFill>
                        <a:effectLst/>
                        <a:uLnTx/>
                        <a:uFillTx/>
                        <a:latin typeface="+mn-lt"/>
                        <a:ea typeface="+mn-ea"/>
                        <a:cs typeface="+mn-cs"/>
                      </a:endParaRPr>
                    </a:p>
                  </a:txBody>
                  <a:tcPr anchor="ctr"/>
                </a:tc>
                <a:extLst>
                  <a:ext uri="{0D108BD9-81ED-4DB2-BD59-A6C34878D82A}">
                    <a16:rowId xmlns:a16="http://schemas.microsoft.com/office/drawing/2014/main" xmlns="" val="10002"/>
                  </a:ext>
                </a:extLst>
              </a:tr>
              <a:tr h="758250">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smtClean="0">
                          <a:ln>
                            <a:noFill/>
                          </a:ln>
                          <a:solidFill>
                            <a:schemeClr val="tx2"/>
                          </a:solidFill>
                          <a:effectLst/>
                          <a:uLnTx/>
                          <a:uFillTx/>
                          <a:latin typeface="+mn-lt"/>
                          <a:ea typeface="+mn-ea"/>
                          <a:cs typeface="+mn-cs"/>
                        </a:rPr>
                        <a:t>What’s next ?</a:t>
                      </a:r>
                      <a:endParaRPr kumimoji="0" lang="en-US" sz="1600" b="1" i="0" u="none" strike="noStrike" kern="1200" cap="none" spc="0" normalizeH="0" baseline="0" noProof="0" dirty="0">
                        <a:ln>
                          <a:noFill/>
                        </a:ln>
                        <a:solidFill>
                          <a:schemeClr val="tx2"/>
                        </a:solidFill>
                        <a:effectLst/>
                        <a:uLnTx/>
                        <a:uFillTx/>
                        <a:latin typeface="+mn-lt"/>
                        <a:ea typeface="+mn-ea"/>
                        <a:cs typeface="+mn-cs"/>
                      </a:endParaRPr>
                    </a:p>
                  </a:txBody>
                  <a:tcPr anchor="ctr"/>
                </a:tc>
                <a:extLst>
                  <a:ext uri="{0D108BD9-81ED-4DB2-BD59-A6C34878D82A}">
                    <a16:rowId xmlns:a16="http://schemas.microsoft.com/office/drawing/2014/main" xmlns="" val="10003"/>
                  </a:ext>
                </a:extLst>
              </a:tr>
            </a:tbl>
          </a:graphicData>
        </a:graphic>
      </p:graphicFrame>
      <p:sp>
        <p:nvSpPr>
          <p:cNvPr id="31" name="Text Placeholder 62"/>
          <p:cNvSpPr txBox="1">
            <a:spLocks/>
          </p:cNvSpPr>
          <p:nvPr/>
        </p:nvSpPr>
        <p:spPr>
          <a:xfrm>
            <a:off x="1299815" y="1224262"/>
            <a:ext cx="414000" cy="41400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a:solidFill>
                  <a:schemeClr val="bg1"/>
                </a:solidFill>
              </a:rPr>
              <a:t>1</a:t>
            </a:r>
          </a:p>
        </p:txBody>
      </p:sp>
      <p:sp>
        <p:nvSpPr>
          <p:cNvPr id="32" name="Text Placeholder 62"/>
          <p:cNvSpPr txBox="1">
            <a:spLocks/>
          </p:cNvSpPr>
          <p:nvPr/>
        </p:nvSpPr>
        <p:spPr>
          <a:xfrm>
            <a:off x="1299815" y="1995686"/>
            <a:ext cx="414000" cy="41400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a:solidFill>
                  <a:schemeClr val="bg1"/>
                </a:solidFill>
              </a:rPr>
              <a:t>2</a:t>
            </a:r>
          </a:p>
        </p:txBody>
      </p:sp>
      <p:sp>
        <p:nvSpPr>
          <p:cNvPr id="33" name="Text Placeholder 62"/>
          <p:cNvSpPr txBox="1">
            <a:spLocks/>
          </p:cNvSpPr>
          <p:nvPr/>
        </p:nvSpPr>
        <p:spPr>
          <a:xfrm>
            <a:off x="1299815" y="2741596"/>
            <a:ext cx="414000" cy="41400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a:solidFill>
                  <a:schemeClr val="bg1"/>
                </a:solidFill>
              </a:rPr>
              <a:t>3</a:t>
            </a:r>
          </a:p>
        </p:txBody>
      </p:sp>
      <p:sp>
        <p:nvSpPr>
          <p:cNvPr id="34" name="Text Placeholder 62"/>
          <p:cNvSpPr txBox="1">
            <a:spLocks/>
          </p:cNvSpPr>
          <p:nvPr/>
        </p:nvSpPr>
        <p:spPr>
          <a:xfrm>
            <a:off x="1299815" y="3502688"/>
            <a:ext cx="414000" cy="41400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a:solidFill>
                  <a:schemeClr val="bg1"/>
                </a:solidFill>
              </a:rPr>
              <a:t>4</a:t>
            </a:r>
          </a:p>
        </p:txBody>
      </p:sp>
      <p:sp>
        <p:nvSpPr>
          <p:cNvPr id="8" name="Slide Number Placeholder 5"/>
          <p:cNvSpPr>
            <a:spLocks noGrp="1"/>
          </p:cNvSpPr>
          <p:nvPr>
            <p:ph type="sldNum" sz="quarter" idx="4"/>
          </p:nvPr>
        </p:nvSpPr>
        <p:spPr>
          <a:xfrm>
            <a:off x="8527134" y="4885228"/>
            <a:ext cx="360000" cy="138499"/>
          </a:xfrm>
          <a:prstGeom prst="rect">
            <a:avLst/>
          </a:prstGeom>
        </p:spPr>
        <p:txBody>
          <a:bodyPr vert="horz" lIns="0" tIns="0" rIns="0" bIns="0" rtlCol="0" anchor="ctr"/>
          <a:lstStyle>
            <a:lvl1pPr algn="ctr">
              <a:defRPr sz="900">
                <a:solidFill>
                  <a:schemeClr val="bg1"/>
                </a:solidFill>
              </a:defRPr>
            </a:lvl1pPr>
          </a:lstStyle>
          <a:p>
            <a:fld id="{8EB99C4E-4C2F-4FAC-9585-2BCE7E79DDB0}" type="slidenum">
              <a:rPr lang="en-US" smtClean="0"/>
              <a:pPr/>
              <a:t>2</a:t>
            </a:fld>
            <a:endParaRPr lang="en-US" dirty="0"/>
          </a:p>
        </p:txBody>
      </p:sp>
    </p:spTree>
    <p:extLst>
      <p:ext uri="{BB962C8B-B14F-4D97-AF65-F5344CB8AC3E}">
        <p14:creationId xmlns:p14="http://schemas.microsoft.com/office/powerpoint/2010/main" val="215829164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a:solidFill>
                  <a:schemeClr val="bg1"/>
                </a:solidFill>
              </a:rPr>
              <a:t>1</a:t>
            </a:r>
          </a:p>
        </p:txBody>
      </p:sp>
      <p:sp>
        <p:nvSpPr>
          <p:cNvPr id="21" name="Titre 20"/>
          <p:cNvSpPr>
            <a:spLocks noGrp="1"/>
          </p:cNvSpPr>
          <p:nvPr>
            <p:ph type="title"/>
          </p:nvPr>
        </p:nvSpPr>
        <p:spPr>
          <a:xfrm>
            <a:off x="683568" y="267494"/>
            <a:ext cx="8203565" cy="400110"/>
          </a:xfrm>
        </p:spPr>
        <p:txBody>
          <a:bodyPr/>
          <a:lstStyle/>
          <a:p>
            <a:r>
              <a:rPr lang="en-US" dirty="0"/>
              <a:t>Internal Processes  I  Underwriting</a:t>
            </a:r>
            <a:endParaRPr lang="fr-FR" dirty="0"/>
          </a:p>
        </p:txBody>
      </p:sp>
      <p:sp>
        <p:nvSpPr>
          <p:cNvPr id="12" name="Text Placeholder 5"/>
          <p:cNvSpPr>
            <a:spLocks noGrp="1"/>
          </p:cNvSpPr>
          <p:nvPr>
            <p:ph type="body" idx="14"/>
          </p:nvPr>
        </p:nvSpPr>
        <p:spPr>
          <a:xfrm>
            <a:off x="256867" y="915566"/>
            <a:ext cx="8563605" cy="360039"/>
          </a:xfrm>
        </p:spPr>
        <p:txBody>
          <a:bodyPr anchor="ctr"/>
          <a:lstStyle/>
          <a:p>
            <a:r>
              <a:rPr lang="en-US" dirty="0"/>
              <a:t>Illustration #3 - Car rental and related car insurance (DocuSign &amp; Visa)</a:t>
            </a:r>
          </a:p>
        </p:txBody>
      </p:sp>
      <p:grpSp>
        <p:nvGrpSpPr>
          <p:cNvPr id="79" name="Groupe 78"/>
          <p:cNvGrpSpPr/>
          <p:nvPr/>
        </p:nvGrpSpPr>
        <p:grpSpPr>
          <a:xfrm>
            <a:off x="1619672" y="1553306"/>
            <a:ext cx="6120680" cy="3268421"/>
            <a:chOff x="1231738" y="1428239"/>
            <a:chExt cx="7442525" cy="4785295"/>
          </a:xfrm>
        </p:grpSpPr>
        <p:pic>
          <p:nvPicPr>
            <p:cNvPr id="89" name="Image 88">
              <a:hlinkClick r:id="rId2"/>
            </p:cNvPr>
            <p:cNvPicPr>
              <a:picLocks noChangeAspect="1"/>
            </p:cNvPicPr>
            <p:nvPr/>
          </p:nvPicPr>
          <p:blipFill>
            <a:blip r:embed="rId3"/>
            <a:stretch>
              <a:fillRect/>
            </a:stretch>
          </p:blipFill>
          <p:spPr>
            <a:xfrm>
              <a:off x="1231738" y="1428239"/>
              <a:ext cx="7442525" cy="4785295"/>
            </a:xfrm>
            <a:prstGeom prst="rect">
              <a:avLst/>
            </a:prstGeom>
          </p:spPr>
        </p:pic>
        <p:pic>
          <p:nvPicPr>
            <p:cNvPr id="92" name="Picture 4" descr="https://lh4.googleusercontent.com/-QUHpxF62P8A/AAAAAAAAAAI/AAAAAAAAAEQ/VtR-2ZXatV0/photo.jpg">
              <a:hlinkClick r:id="rId2"/>
            </p:cNvPr>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4418796" y="3418321"/>
              <a:ext cx="1068409" cy="1068409"/>
            </a:xfrm>
            <a:prstGeom prst="rect">
              <a:avLst/>
            </a:prstGeom>
            <a:noFill/>
          </p:spPr>
        </p:pic>
      </p:grpSp>
      <p:sp>
        <p:nvSpPr>
          <p:cNvPr id="93"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20</a:t>
            </a:fld>
            <a:endParaRPr lang="en-US" dirty="0"/>
          </a:p>
        </p:txBody>
      </p:sp>
    </p:spTree>
    <p:extLst>
      <p:ext uri="{BB962C8B-B14F-4D97-AF65-F5344CB8AC3E}">
        <p14:creationId xmlns:p14="http://schemas.microsoft.com/office/powerpoint/2010/main" val="3371589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p:cNvSpPr/>
          <p:nvPr/>
        </p:nvSpPr>
        <p:spPr>
          <a:xfrm>
            <a:off x="252606" y="3047767"/>
            <a:ext cx="8567865" cy="16842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7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a:solidFill>
                  <a:schemeClr val="bg1"/>
                </a:solidFill>
              </a:rPr>
              <a:t>1</a:t>
            </a:r>
          </a:p>
        </p:txBody>
      </p:sp>
      <p:sp>
        <p:nvSpPr>
          <p:cNvPr id="21" name="Titre 20"/>
          <p:cNvSpPr>
            <a:spLocks noGrp="1"/>
          </p:cNvSpPr>
          <p:nvPr>
            <p:ph type="title"/>
          </p:nvPr>
        </p:nvSpPr>
        <p:spPr>
          <a:xfrm>
            <a:off x="683568" y="267494"/>
            <a:ext cx="8203565" cy="400110"/>
          </a:xfrm>
        </p:spPr>
        <p:txBody>
          <a:bodyPr/>
          <a:lstStyle/>
          <a:p>
            <a:r>
              <a:rPr lang="en-US" dirty="0"/>
              <a:t>Internal Processes  I  Claims Handling</a:t>
            </a:r>
            <a:endParaRPr lang="fr-FR" dirty="0"/>
          </a:p>
        </p:txBody>
      </p:sp>
      <p:sp>
        <p:nvSpPr>
          <p:cNvPr id="10" name="Text Placeholder 5"/>
          <p:cNvSpPr>
            <a:spLocks noGrp="1"/>
          </p:cNvSpPr>
          <p:nvPr>
            <p:ph type="body" idx="14"/>
          </p:nvPr>
        </p:nvSpPr>
        <p:spPr>
          <a:xfrm>
            <a:off x="256867" y="915566"/>
            <a:ext cx="8563605" cy="360039"/>
          </a:xfrm>
        </p:spPr>
        <p:txBody>
          <a:bodyPr anchor="ctr"/>
          <a:lstStyle/>
          <a:p>
            <a:r>
              <a:rPr lang="en-US" dirty="0"/>
              <a:t>Illustration #1 - Weather index-based farm insurance</a:t>
            </a:r>
          </a:p>
        </p:txBody>
      </p:sp>
      <p:grpSp>
        <p:nvGrpSpPr>
          <p:cNvPr id="62" name="Groupe 61"/>
          <p:cNvGrpSpPr/>
          <p:nvPr/>
        </p:nvGrpSpPr>
        <p:grpSpPr>
          <a:xfrm>
            <a:off x="1300185" y="3098086"/>
            <a:ext cx="228600" cy="228600"/>
            <a:chOff x="1300185" y="3536687"/>
            <a:chExt cx="228600" cy="228600"/>
          </a:xfrm>
        </p:grpSpPr>
        <p:sp>
          <p:nvSpPr>
            <p:cNvPr id="63" name="Rectangle 62"/>
            <p:cNvSpPr/>
            <p:nvPr/>
          </p:nvSpPr>
          <p:spPr>
            <a:xfrm>
              <a:off x="1300185" y="3536687"/>
              <a:ext cx="228600" cy="2286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4" name="Freeform 8"/>
            <p:cNvSpPr>
              <a:spLocks noChangeAspect="1" noEditPoints="1"/>
            </p:cNvSpPr>
            <p:nvPr/>
          </p:nvSpPr>
          <p:spPr bwMode="auto">
            <a:xfrm rot="5400000">
              <a:off x="1330813"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65" name="Freeform 8"/>
          <p:cNvSpPr>
            <a:spLocks noChangeAspect="1" noEditPoints="1"/>
          </p:cNvSpPr>
          <p:nvPr/>
        </p:nvSpPr>
        <p:spPr bwMode="auto">
          <a:xfrm rot="2700000">
            <a:off x="161325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23" name="Freeform 8"/>
          <p:cNvSpPr>
            <a:spLocks noChangeAspect="1" noEditPoints="1"/>
          </p:cNvSpPr>
          <p:nvPr/>
        </p:nvSpPr>
        <p:spPr bwMode="auto">
          <a:xfrm rot="2700000">
            <a:off x="192611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25" name="Freeform 8"/>
          <p:cNvSpPr>
            <a:spLocks noChangeAspect="1" noEditPoints="1"/>
          </p:cNvSpPr>
          <p:nvPr/>
        </p:nvSpPr>
        <p:spPr bwMode="auto">
          <a:xfrm rot="2700000">
            <a:off x="223898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26" name="ZoneTexte 125"/>
          <p:cNvSpPr txBox="1"/>
          <p:nvPr/>
        </p:nvSpPr>
        <p:spPr>
          <a:xfrm>
            <a:off x="1681455" y="2140538"/>
            <a:ext cx="1440100" cy="575809"/>
          </a:xfrm>
          <a:prstGeom prst="rect">
            <a:avLst/>
          </a:prstGeom>
          <a:noFill/>
        </p:spPr>
        <p:txBody>
          <a:bodyPr wrap="square" lIns="10800" tIns="10800" rIns="10800" bIns="10800" rtlCol="0">
            <a:spAutoFit/>
          </a:bodyPr>
          <a:lstStyle/>
          <a:p>
            <a:r>
              <a:rPr lang="en-US" sz="900" dirty="0">
                <a:solidFill>
                  <a:schemeClr val="tx2"/>
                </a:solidFill>
                <a:latin typeface="Arial" panose="020B0604020202020204" pitchFamily="34" charset="0"/>
                <a:cs typeface="Arial" panose="020B0604020202020204" pitchFamily="34" charset="0"/>
              </a:rPr>
              <a:t>Underwriting of an </a:t>
            </a:r>
            <a:r>
              <a:rPr lang="en-US" sz="900" dirty="0" smtClean="0">
                <a:solidFill>
                  <a:schemeClr val="tx2"/>
                </a:solidFill>
                <a:latin typeface="Arial" panose="020B0604020202020204" pitchFamily="34" charset="0"/>
                <a:cs typeface="Arial" panose="020B0604020202020204" pitchFamily="34" charset="0"/>
              </a:rPr>
              <a:t>“business interruption" </a:t>
            </a:r>
            <a:r>
              <a:rPr lang="en-US" sz="900" dirty="0">
                <a:solidFill>
                  <a:schemeClr val="tx2"/>
                </a:solidFill>
                <a:latin typeface="Arial" panose="020B0604020202020204" pitchFamily="34" charset="0"/>
                <a:cs typeface="Arial" panose="020B0604020202020204" pitchFamily="34" charset="0"/>
              </a:rPr>
              <a:t>insurance between a farmer and an insurer</a:t>
            </a:r>
          </a:p>
        </p:txBody>
      </p:sp>
      <p:sp>
        <p:nvSpPr>
          <p:cNvPr id="127" name="Ellipse 126"/>
          <p:cNvSpPr/>
          <p:nvPr/>
        </p:nvSpPr>
        <p:spPr>
          <a:xfrm>
            <a:off x="1491154" y="2139344"/>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1</a:t>
            </a:r>
          </a:p>
        </p:txBody>
      </p:sp>
      <p:sp>
        <p:nvSpPr>
          <p:cNvPr id="128" name="ZoneTexte 127"/>
          <p:cNvSpPr txBox="1"/>
          <p:nvPr/>
        </p:nvSpPr>
        <p:spPr>
          <a:xfrm>
            <a:off x="1681455" y="3581749"/>
            <a:ext cx="1370584" cy="575809"/>
          </a:xfrm>
          <a:prstGeom prst="rect">
            <a:avLst/>
          </a:prstGeom>
          <a:noFill/>
        </p:spPr>
        <p:txBody>
          <a:bodyPr wrap="square" lIns="10800" tIns="10800" rIns="10800" bIns="10800" rtlCol="0">
            <a:spAutoFit/>
          </a:bodyPr>
          <a:lstStyle/>
          <a:p>
            <a:r>
              <a:rPr lang="en-US" sz="9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Creation of a Smart Contract in a blockchain including a “drought” </a:t>
            </a:r>
            <a:r>
              <a:rPr lang="en-US" sz="900" dirty="0" smtClean="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guarantee</a:t>
            </a:r>
            <a:endParaRPr lang="en-US" sz="9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endParaRPr>
          </a:p>
        </p:txBody>
      </p:sp>
      <p:sp>
        <p:nvSpPr>
          <p:cNvPr id="129" name="Ellipse 128"/>
          <p:cNvSpPr/>
          <p:nvPr/>
        </p:nvSpPr>
        <p:spPr>
          <a:xfrm>
            <a:off x="1491154"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2</a:t>
            </a:r>
          </a:p>
        </p:txBody>
      </p:sp>
      <p:sp>
        <p:nvSpPr>
          <p:cNvPr id="131" name="ZoneTexte 130"/>
          <p:cNvSpPr txBox="1"/>
          <p:nvPr/>
        </p:nvSpPr>
        <p:spPr>
          <a:xfrm>
            <a:off x="256686" y="3832741"/>
            <a:ext cx="981616" cy="391143"/>
          </a:xfrm>
          <a:prstGeom prst="rect">
            <a:avLst/>
          </a:prstGeom>
          <a:noFill/>
        </p:spPr>
        <p:txBody>
          <a:bodyPr wrap="square" lIns="10800" tIns="10800" rIns="10800" bIns="10800" rtlCol="0">
            <a:spAutoFit/>
          </a:bodyPr>
          <a:lstStyle/>
          <a:p>
            <a:pPr algn="ctr"/>
            <a:r>
              <a:rPr lang="en-US" sz="1200" b="1" dirty="0">
                <a:solidFill>
                  <a:schemeClr val="bg1">
                    <a:lumMod val="50000"/>
                  </a:schemeClr>
                </a:solidFill>
                <a:latin typeface="Arial" panose="020B0604020202020204" pitchFamily="34" charset="0"/>
                <a:cs typeface="Arial" panose="020B0604020202020204" pitchFamily="34" charset="0"/>
              </a:rPr>
              <a:t>Blockchain side</a:t>
            </a:r>
          </a:p>
        </p:txBody>
      </p:sp>
      <p:sp>
        <p:nvSpPr>
          <p:cNvPr id="132" name="Freeform 8"/>
          <p:cNvSpPr>
            <a:spLocks noChangeAspect="1" noEditPoints="1"/>
          </p:cNvSpPr>
          <p:nvPr/>
        </p:nvSpPr>
        <p:spPr bwMode="auto">
          <a:xfrm rot="5400000">
            <a:off x="8652669" y="3128255"/>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33" name="Freeform 8"/>
          <p:cNvSpPr>
            <a:spLocks noChangeAspect="1" noEditPoints="1"/>
          </p:cNvSpPr>
          <p:nvPr/>
        </p:nvSpPr>
        <p:spPr bwMode="auto">
          <a:xfrm rot="2700000">
            <a:off x="521174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34" name="Freeform 8"/>
          <p:cNvSpPr>
            <a:spLocks noChangeAspect="1" noEditPoints="1"/>
          </p:cNvSpPr>
          <p:nvPr/>
        </p:nvSpPr>
        <p:spPr bwMode="auto">
          <a:xfrm rot="2700000">
            <a:off x="552461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35" name="Freeform 8"/>
          <p:cNvSpPr>
            <a:spLocks noChangeAspect="1" noEditPoints="1"/>
          </p:cNvSpPr>
          <p:nvPr/>
        </p:nvSpPr>
        <p:spPr bwMode="auto">
          <a:xfrm rot="2700000">
            <a:off x="7088508"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36" name="Freeform 8"/>
          <p:cNvSpPr>
            <a:spLocks noChangeAspect="1" noEditPoints="1"/>
          </p:cNvSpPr>
          <p:nvPr/>
        </p:nvSpPr>
        <p:spPr bwMode="auto">
          <a:xfrm rot="2700000">
            <a:off x="740137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37" name="Freeform 8"/>
          <p:cNvSpPr>
            <a:spLocks noChangeAspect="1" noEditPoints="1"/>
          </p:cNvSpPr>
          <p:nvPr/>
        </p:nvSpPr>
        <p:spPr bwMode="auto">
          <a:xfrm rot="2700000">
            <a:off x="771423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38" name="Freeform 8"/>
          <p:cNvSpPr>
            <a:spLocks noChangeAspect="1" noEditPoints="1"/>
          </p:cNvSpPr>
          <p:nvPr/>
        </p:nvSpPr>
        <p:spPr bwMode="auto">
          <a:xfrm rot="2700000">
            <a:off x="802710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39" name="Freeform 8"/>
          <p:cNvSpPr>
            <a:spLocks noChangeAspect="1" noEditPoints="1"/>
          </p:cNvSpPr>
          <p:nvPr/>
        </p:nvSpPr>
        <p:spPr bwMode="auto">
          <a:xfrm rot="2700000">
            <a:off x="833996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nvGrpSpPr>
          <p:cNvPr id="140" name="Groupe 139"/>
          <p:cNvGrpSpPr/>
          <p:nvPr/>
        </p:nvGrpSpPr>
        <p:grpSpPr>
          <a:xfrm>
            <a:off x="3018682" y="3092913"/>
            <a:ext cx="228600" cy="238946"/>
            <a:chOff x="3486703" y="3531514"/>
            <a:chExt cx="228600" cy="238946"/>
          </a:xfrm>
        </p:grpSpPr>
        <p:sp>
          <p:nvSpPr>
            <p:cNvPr id="141" name="Rectangle 140"/>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42"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143" name="Freeform 8"/>
          <p:cNvSpPr>
            <a:spLocks noChangeAspect="1" noEditPoints="1"/>
          </p:cNvSpPr>
          <p:nvPr/>
        </p:nvSpPr>
        <p:spPr bwMode="auto">
          <a:xfrm rot="2700000">
            <a:off x="583747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44" name="Freeform 8"/>
          <p:cNvSpPr>
            <a:spLocks noChangeAspect="1" noEditPoints="1"/>
          </p:cNvSpPr>
          <p:nvPr/>
        </p:nvSpPr>
        <p:spPr bwMode="auto">
          <a:xfrm rot="2700000">
            <a:off x="425028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45" name="ZoneTexte 144"/>
          <p:cNvSpPr txBox="1"/>
          <p:nvPr/>
        </p:nvSpPr>
        <p:spPr>
          <a:xfrm>
            <a:off x="3613046" y="2140538"/>
            <a:ext cx="1276987" cy="575809"/>
          </a:xfrm>
          <a:prstGeom prst="rect">
            <a:avLst/>
          </a:prstGeom>
          <a:noFill/>
        </p:spPr>
        <p:txBody>
          <a:bodyPr wrap="square" lIns="10800" tIns="10800" rIns="10800" bIns="10800" rtlCol="0">
            <a:spAutoFit/>
          </a:bodyPr>
          <a:lstStyle/>
          <a:p>
            <a:r>
              <a:rPr lang="en-US" sz="900" dirty="0">
                <a:solidFill>
                  <a:schemeClr val="tx2"/>
                </a:solidFill>
                <a:latin typeface="Arial" panose="020B0604020202020204" pitchFamily="34" charset="0"/>
                <a:cs typeface="Arial" panose="020B0604020202020204" pitchFamily="34" charset="0"/>
              </a:rPr>
              <a:t>The rainfall data is measured by an external service </a:t>
            </a:r>
            <a:br>
              <a:rPr lang="en-US" sz="900" dirty="0">
                <a:solidFill>
                  <a:schemeClr val="tx2"/>
                </a:solidFill>
                <a:latin typeface="Arial" panose="020B0604020202020204" pitchFamily="34" charset="0"/>
                <a:cs typeface="Arial" panose="020B0604020202020204" pitchFamily="34" charset="0"/>
              </a:rPr>
            </a:br>
            <a:r>
              <a:rPr lang="en-US" sz="900" dirty="0">
                <a:solidFill>
                  <a:schemeClr val="tx2"/>
                </a:solidFill>
                <a:latin typeface="Arial" panose="020B0604020202020204" pitchFamily="34" charset="0"/>
                <a:cs typeface="Arial" panose="020B0604020202020204" pitchFamily="34" charset="0"/>
              </a:rPr>
              <a:t>(Ex: Pleinchamp.com) </a:t>
            </a:r>
          </a:p>
        </p:txBody>
      </p:sp>
      <p:sp>
        <p:nvSpPr>
          <p:cNvPr id="146" name="Ellipse 145"/>
          <p:cNvSpPr/>
          <p:nvPr/>
        </p:nvSpPr>
        <p:spPr>
          <a:xfrm>
            <a:off x="3422746" y="2139344"/>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3</a:t>
            </a:r>
          </a:p>
        </p:txBody>
      </p:sp>
      <p:sp>
        <p:nvSpPr>
          <p:cNvPr id="147" name="ZoneTexte 146"/>
          <p:cNvSpPr txBox="1"/>
          <p:nvPr/>
        </p:nvSpPr>
        <p:spPr>
          <a:xfrm>
            <a:off x="3613047" y="3581749"/>
            <a:ext cx="1489755" cy="1129807"/>
          </a:xfrm>
          <a:prstGeom prst="rect">
            <a:avLst/>
          </a:prstGeom>
          <a:noFill/>
        </p:spPr>
        <p:txBody>
          <a:bodyPr wrap="square" lIns="10800" tIns="10800" rIns="10800" bIns="10800" rtlCol="0">
            <a:spAutoFit/>
          </a:bodyPr>
          <a:lstStyle/>
          <a:p>
            <a:r>
              <a:rPr lang="en-US" sz="9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Rainfall data is made available on the Blockchain by an Oracle on a regular basis</a:t>
            </a:r>
          </a:p>
          <a:p>
            <a:r>
              <a:rPr lang="en-US" sz="9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The Smart Contract checks that the "conditions" imposed by the contract are not fulfilled</a:t>
            </a:r>
          </a:p>
        </p:txBody>
      </p:sp>
      <p:sp>
        <p:nvSpPr>
          <p:cNvPr id="148" name="Ellipse 147"/>
          <p:cNvSpPr/>
          <p:nvPr/>
        </p:nvSpPr>
        <p:spPr>
          <a:xfrm>
            <a:off x="3422746"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4</a:t>
            </a:r>
          </a:p>
        </p:txBody>
      </p:sp>
      <p:sp>
        <p:nvSpPr>
          <p:cNvPr id="149" name="ZoneTexte 148"/>
          <p:cNvSpPr txBox="1"/>
          <p:nvPr/>
        </p:nvSpPr>
        <p:spPr>
          <a:xfrm>
            <a:off x="5206305" y="2140538"/>
            <a:ext cx="1587433" cy="575809"/>
          </a:xfrm>
          <a:prstGeom prst="rect">
            <a:avLst/>
          </a:prstGeom>
          <a:noFill/>
        </p:spPr>
        <p:txBody>
          <a:bodyPr wrap="square" lIns="10800" tIns="10800" rIns="10800" bIns="10800" rtlCol="0">
            <a:spAutoFit/>
          </a:bodyPr>
          <a:lstStyle/>
          <a:p>
            <a:r>
              <a:rPr lang="en-US" sz="900" dirty="0">
                <a:solidFill>
                  <a:schemeClr val="tx2"/>
                </a:solidFill>
                <a:latin typeface="Arial" panose="020B0604020202020204" pitchFamily="34" charset="0"/>
                <a:cs typeface="Arial" panose="020B0604020202020204" pitchFamily="34" charset="0"/>
              </a:rPr>
              <a:t>Occurrence of a period of 15 consecutive days without rain (i.e. reaching the insurance guarantee threshold)</a:t>
            </a:r>
          </a:p>
        </p:txBody>
      </p:sp>
      <p:sp>
        <p:nvSpPr>
          <p:cNvPr id="150" name="Ellipse 149"/>
          <p:cNvSpPr/>
          <p:nvPr/>
        </p:nvSpPr>
        <p:spPr>
          <a:xfrm>
            <a:off x="5016006" y="2139344"/>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5</a:t>
            </a:r>
          </a:p>
        </p:txBody>
      </p:sp>
      <p:grpSp>
        <p:nvGrpSpPr>
          <p:cNvPr id="151" name="Groupe 150"/>
          <p:cNvGrpSpPr/>
          <p:nvPr/>
        </p:nvGrpSpPr>
        <p:grpSpPr>
          <a:xfrm>
            <a:off x="4901182" y="3092913"/>
            <a:ext cx="228600" cy="238946"/>
            <a:chOff x="3486703" y="3531514"/>
            <a:chExt cx="228600" cy="238946"/>
          </a:xfrm>
        </p:grpSpPr>
        <p:sp>
          <p:nvSpPr>
            <p:cNvPr id="152" name="Rectangle 151"/>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53"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154" name="Freeform 8"/>
          <p:cNvSpPr>
            <a:spLocks noChangeAspect="1" noEditPoints="1"/>
          </p:cNvSpPr>
          <p:nvPr/>
        </p:nvSpPr>
        <p:spPr bwMode="auto">
          <a:xfrm rot="2700000">
            <a:off x="3935737"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5" name="Freeform 8"/>
          <p:cNvSpPr>
            <a:spLocks noChangeAspect="1" noEditPoints="1"/>
          </p:cNvSpPr>
          <p:nvPr/>
        </p:nvSpPr>
        <p:spPr bwMode="auto">
          <a:xfrm rot="2700000">
            <a:off x="364604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6" name="Freeform 8"/>
          <p:cNvSpPr>
            <a:spLocks noChangeAspect="1" noEditPoints="1"/>
          </p:cNvSpPr>
          <p:nvPr/>
        </p:nvSpPr>
        <p:spPr bwMode="auto">
          <a:xfrm rot="2700000">
            <a:off x="3327421" y="3097874"/>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7" name="Freeform 8"/>
          <p:cNvSpPr>
            <a:spLocks noChangeAspect="1" noEditPoints="1"/>
          </p:cNvSpPr>
          <p:nvPr/>
        </p:nvSpPr>
        <p:spPr bwMode="auto">
          <a:xfrm rot="2700000">
            <a:off x="460425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8" name="ZoneTexte 157"/>
          <p:cNvSpPr txBox="1"/>
          <p:nvPr/>
        </p:nvSpPr>
        <p:spPr>
          <a:xfrm>
            <a:off x="7156308" y="2140538"/>
            <a:ext cx="1443432" cy="714308"/>
          </a:xfrm>
          <a:prstGeom prst="rect">
            <a:avLst/>
          </a:prstGeom>
          <a:noFill/>
        </p:spPr>
        <p:txBody>
          <a:bodyPr wrap="square" lIns="10800" tIns="10800" rIns="10800" bIns="10800" rtlCol="0">
            <a:spAutoFit/>
          </a:bodyPr>
          <a:lstStyle/>
          <a:p>
            <a:r>
              <a:rPr lang="en-US" sz="900" dirty="0" smtClean="0">
                <a:solidFill>
                  <a:schemeClr val="tx2"/>
                </a:solidFill>
                <a:latin typeface="Arial" panose="020B0604020202020204" pitchFamily="34" charset="0"/>
                <a:cs typeface="Arial" panose="020B0604020202020204" pitchFamily="34" charset="0"/>
              </a:rPr>
              <a:t>Compensation received by </a:t>
            </a:r>
            <a:r>
              <a:rPr lang="en-US" sz="900" dirty="0">
                <a:solidFill>
                  <a:schemeClr val="tx2"/>
                </a:solidFill>
                <a:latin typeface="Arial" panose="020B0604020202020204" pitchFamily="34" charset="0"/>
                <a:cs typeface="Arial" panose="020B0604020202020204" pitchFamily="34" charset="0"/>
              </a:rPr>
              <a:t>the farmer without declaration of loss and without the intervention of an insurance expert</a:t>
            </a:r>
          </a:p>
        </p:txBody>
      </p:sp>
      <p:sp>
        <p:nvSpPr>
          <p:cNvPr id="159" name="Ellipse 158"/>
          <p:cNvSpPr/>
          <p:nvPr/>
        </p:nvSpPr>
        <p:spPr>
          <a:xfrm>
            <a:off x="6966008" y="2139344"/>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8</a:t>
            </a:r>
          </a:p>
        </p:txBody>
      </p:sp>
      <p:sp>
        <p:nvSpPr>
          <p:cNvPr id="160" name="ZoneTexte 159"/>
          <p:cNvSpPr txBox="1"/>
          <p:nvPr/>
        </p:nvSpPr>
        <p:spPr>
          <a:xfrm>
            <a:off x="7156308" y="3581749"/>
            <a:ext cx="1630384" cy="575809"/>
          </a:xfrm>
          <a:prstGeom prst="rect">
            <a:avLst/>
          </a:prstGeom>
          <a:noFill/>
        </p:spPr>
        <p:txBody>
          <a:bodyPr wrap="square" lIns="10800" tIns="10800" rIns="10800" bIns="10800" rtlCol="0">
            <a:spAutoFit/>
          </a:bodyPr>
          <a:lstStyle/>
          <a:p>
            <a:r>
              <a:rPr lang="en-US" sz="9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Automatic issue of a compensation order to the farmer for the predefined compensation amount</a:t>
            </a:r>
          </a:p>
        </p:txBody>
      </p:sp>
      <p:sp>
        <p:nvSpPr>
          <p:cNvPr id="161" name="Ellipse 160"/>
          <p:cNvSpPr/>
          <p:nvPr/>
        </p:nvSpPr>
        <p:spPr>
          <a:xfrm>
            <a:off x="6966008"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7</a:t>
            </a:r>
          </a:p>
        </p:txBody>
      </p:sp>
      <p:grpSp>
        <p:nvGrpSpPr>
          <p:cNvPr id="162" name="Groupe 161"/>
          <p:cNvGrpSpPr/>
          <p:nvPr/>
        </p:nvGrpSpPr>
        <p:grpSpPr>
          <a:xfrm>
            <a:off x="6793738" y="3092913"/>
            <a:ext cx="228600" cy="238946"/>
            <a:chOff x="3486703" y="3531514"/>
            <a:chExt cx="228600" cy="238946"/>
          </a:xfrm>
        </p:grpSpPr>
        <p:sp>
          <p:nvSpPr>
            <p:cNvPr id="163" name="Rectangle 162"/>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64"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165" name="Freeform 8"/>
          <p:cNvSpPr>
            <a:spLocks noChangeAspect="1" noEditPoints="1"/>
          </p:cNvSpPr>
          <p:nvPr/>
        </p:nvSpPr>
        <p:spPr bwMode="auto">
          <a:xfrm rot="2700000">
            <a:off x="6480129"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66" name="Freeform 8"/>
          <p:cNvSpPr>
            <a:spLocks noChangeAspect="1" noEditPoints="1"/>
          </p:cNvSpPr>
          <p:nvPr/>
        </p:nvSpPr>
        <p:spPr bwMode="auto">
          <a:xfrm rot="2700000">
            <a:off x="6170012" y="3097874"/>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67" name="Freeform 8"/>
          <p:cNvSpPr>
            <a:spLocks noChangeAspect="1" noEditPoints="1"/>
          </p:cNvSpPr>
          <p:nvPr/>
        </p:nvSpPr>
        <p:spPr bwMode="auto">
          <a:xfrm rot="2700000">
            <a:off x="2590247"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85" name="ZoneTexte 184"/>
          <p:cNvSpPr txBox="1"/>
          <p:nvPr/>
        </p:nvSpPr>
        <p:spPr>
          <a:xfrm>
            <a:off x="5204299" y="3581749"/>
            <a:ext cx="1391001" cy="575809"/>
          </a:xfrm>
          <a:prstGeom prst="rect">
            <a:avLst/>
          </a:prstGeom>
          <a:noFill/>
        </p:spPr>
        <p:txBody>
          <a:bodyPr wrap="square" lIns="10800" tIns="10800" rIns="10800" bIns="10800" rtlCol="0">
            <a:spAutoFit/>
          </a:bodyPr>
          <a:lstStyle/>
          <a:p>
            <a:r>
              <a:rPr lang="en-US" sz="9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The Smart Contract automatically triggers compensation for the farmer</a:t>
            </a:r>
          </a:p>
        </p:txBody>
      </p:sp>
      <p:sp>
        <p:nvSpPr>
          <p:cNvPr id="186" name="Ellipse 185"/>
          <p:cNvSpPr/>
          <p:nvPr/>
        </p:nvSpPr>
        <p:spPr>
          <a:xfrm>
            <a:off x="5013998"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6</a:t>
            </a:r>
          </a:p>
        </p:txBody>
      </p:sp>
      <p:grpSp>
        <p:nvGrpSpPr>
          <p:cNvPr id="187" name="Groupe 186"/>
          <p:cNvGrpSpPr/>
          <p:nvPr/>
        </p:nvGrpSpPr>
        <p:grpSpPr>
          <a:xfrm>
            <a:off x="2001953" y="1509810"/>
            <a:ext cx="491847" cy="543546"/>
            <a:chOff x="1351532" y="2488621"/>
            <a:chExt cx="958470" cy="1059219"/>
          </a:xfrm>
        </p:grpSpPr>
        <p:cxnSp>
          <p:nvCxnSpPr>
            <p:cNvPr id="188" name="Connecteur droit avec flèche 187"/>
            <p:cNvCxnSpPr/>
            <p:nvPr/>
          </p:nvCxnSpPr>
          <p:spPr>
            <a:xfrm flipH="1">
              <a:off x="1584938" y="2701923"/>
              <a:ext cx="402664" cy="193843"/>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9" name="Freeform 17"/>
            <p:cNvSpPr>
              <a:spLocks noChangeAspect="1"/>
            </p:cNvSpPr>
            <p:nvPr/>
          </p:nvSpPr>
          <p:spPr bwMode="auto">
            <a:xfrm>
              <a:off x="1351532" y="2854695"/>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dirty="0">
                <a:solidFill>
                  <a:schemeClr val="tx2"/>
                </a:solidFill>
              </a:endParaRPr>
            </a:p>
          </p:txBody>
        </p:sp>
        <p:sp>
          <p:nvSpPr>
            <p:cNvPr id="190" name="Freeform 17"/>
            <p:cNvSpPr>
              <a:spLocks noChangeAspect="1"/>
            </p:cNvSpPr>
            <p:nvPr/>
          </p:nvSpPr>
          <p:spPr bwMode="auto">
            <a:xfrm>
              <a:off x="2084243" y="2488621"/>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191" name="ZoneTexte 190"/>
            <p:cNvSpPr txBox="1"/>
            <p:nvPr/>
          </p:nvSpPr>
          <p:spPr>
            <a:xfrm>
              <a:off x="1696385" y="2953027"/>
              <a:ext cx="376414" cy="594813"/>
            </a:xfrm>
            <a:prstGeom prst="rect">
              <a:avLst/>
            </a:prstGeom>
            <a:solidFill>
              <a:schemeClr val="bg1"/>
            </a:solidFill>
          </p:spPr>
          <p:txBody>
            <a:bodyPr wrap="square" rtlCol="0">
              <a:spAutoFit/>
            </a:bodyPr>
            <a:lstStyle/>
            <a:p>
              <a:endParaRPr lang="fr-FR" dirty="0">
                <a:solidFill>
                  <a:schemeClr val="tx2"/>
                </a:solidFill>
              </a:endParaRPr>
            </a:p>
          </p:txBody>
        </p:sp>
        <p:sp>
          <p:nvSpPr>
            <p:cNvPr id="192" name="Freeform 41"/>
            <p:cNvSpPr>
              <a:spLocks noChangeAspect="1" noEditPoints="1"/>
            </p:cNvSpPr>
            <p:nvPr/>
          </p:nvSpPr>
          <p:spPr bwMode="auto">
            <a:xfrm>
              <a:off x="1741338" y="2874408"/>
              <a:ext cx="330476" cy="414464"/>
            </a:xfrm>
            <a:custGeom>
              <a:avLst/>
              <a:gdLst>
                <a:gd name="T0" fmla="*/ 32 w 181"/>
                <a:gd name="T1" fmla="*/ 181 h 227"/>
                <a:gd name="T2" fmla="*/ 32 w 181"/>
                <a:gd name="T3" fmla="*/ 191 h 227"/>
                <a:gd name="T4" fmla="*/ 132 w 181"/>
                <a:gd name="T5" fmla="*/ 186 h 227"/>
                <a:gd name="T6" fmla="*/ 32 w 181"/>
                <a:gd name="T7" fmla="*/ 63 h 227"/>
                <a:gd name="T8" fmla="*/ 86 w 181"/>
                <a:gd name="T9" fmla="*/ 58 h 227"/>
                <a:gd name="T10" fmla="*/ 32 w 181"/>
                <a:gd name="T11" fmla="*/ 52 h 227"/>
                <a:gd name="T12" fmla="*/ 32 w 181"/>
                <a:gd name="T13" fmla="*/ 63 h 227"/>
                <a:gd name="T14" fmla="*/ 81 w 181"/>
                <a:gd name="T15" fmla="*/ 88 h 227"/>
                <a:gd name="T16" fmla="*/ 81 w 181"/>
                <a:gd name="T17" fmla="*/ 78 h 227"/>
                <a:gd name="T18" fmla="*/ 27 w 181"/>
                <a:gd name="T19" fmla="*/ 83 h 227"/>
                <a:gd name="T20" fmla="*/ 127 w 181"/>
                <a:gd name="T21" fmla="*/ 155 h 227"/>
                <a:gd name="T22" fmla="*/ 27 w 181"/>
                <a:gd name="T23" fmla="*/ 160 h 227"/>
                <a:gd name="T24" fmla="*/ 127 w 181"/>
                <a:gd name="T25" fmla="*/ 165 h 227"/>
                <a:gd name="T26" fmla="*/ 127 w 181"/>
                <a:gd name="T27" fmla="*/ 155 h 227"/>
                <a:gd name="T28" fmla="*/ 122 w 181"/>
                <a:gd name="T29" fmla="*/ 0 h 227"/>
                <a:gd name="T30" fmla="*/ 43 w 181"/>
                <a:gd name="T31" fmla="*/ 0 h 227"/>
                <a:gd name="T32" fmla="*/ 33 w 181"/>
                <a:gd name="T33" fmla="*/ 10 h 227"/>
                <a:gd name="T34" fmla="*/ 111 w 181"/>
                <a:gd name="T35" fmla="*/ 11 h 227"/>
                <a:gd name="T36" fmla="*/ 170 w 181"/>
                <a:gd name="T37" fmla="*/ 195 h 227"/>
                <a:gd name="T38" fmla="*/ 181 w 181"/>
                <a:gd name="T39" fmla="*/ 185 h 227"/>
                <a:gd name="T40" fmla="*/ 180 w 181"/>
                <a:gd name="T41" fmla="*/ 59 h 227"/>
                <a:gd name="T42" fmla="*/ 103 w 181"/>
                <a:gd name="T43" fmla="*/ 18 h 227"/>
                <a:gd name="T44" fmla="*/ 0 w 181"/>
                <a:gd name="T45" fmla="*/ 42 h 227"/>
                <a:gd name="T46" fmla="*/ 25 w 181"/>
                <a:gd name="T47" fmla="*/ 227 h 227"/>
                <a:gd name="T48" fmla="*/ 163 w 181"/>
                <a:gd name="T49" fmla="*/ 203 h 227"/>
                <a:gd name="T50" fmla="*/ 162 w 181"/>
                <a:gd name="T51" fmla="*/ 77 h 227"/>
                <a:gd name="T52" fmla="*/ 155 w 181"/>
                <a:gd name="T53" fmla="*/ 203 h 227"/>
                <a:gd name="T54" fmla="*/ 25 w 181"/>
                <a:gd name="T55" fmla="*/ 219 h 227"/>
                <a:gd name="T56" fmla="*/ 8 w 181"/>
                <a:gd name="T57" fmla="*/ 42 h 227"/>
                <a:gd name="T58" fmla="*/ 96 w 181"/>
                <a:gd name="T59" fmla="*/ 26 h 227"/>
                <a:gd name="T60" fmla="*/ 122 w 181"/>
                <a:gd name="T61" fmla="*/ 84 h 227"/>
                <a:gd name="T62" fmla="*/ 155 w 181"/>
                <a:gd name="T63" fmla="*/ 203 h 227"/>
                <a:gd name="T64" fmla="*/ 32 w 181"/>
                <a:gd name="T65" fmla="*/ 129 h 227"/>
                <a:gd name="T66" fmla="*/ 32 w 181"/>
                <a:gd name="T67" fmla="*/ 140 h 227"/>
                <a:gd name="T68" fmla="*/ 132 w 181"/>
                <a:gd name="T69" fmla="*/ 134 h 227"/>
                <a:gd name="T70" fmla="*/ 27 w 181"/>
                <a:gd name="T71" fmla="*/ 109 h 227"/>
                <a:gd name="T72" fmla="*/ 127 w 181"/>
                <a:gd name="T73" fmla="*/ 114 h 227"/>
                <a:gd name="T74" fmla="*/ 127 w 181"/>
                <a:gd name="T75" fmla="*/ 104 h 227"/>
                <a:gd name="T76" fmla="*/ 27 w 181"/>
                <a:gd name="T77" fmla="*/ 10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 h="227">
                  <a:moveTo>
                    <a:pt x="127" y="181"/>
                  </a:moveTo>
                  <a:cubicBezTo>
                    <a:pt x="32" y="181"/>
                    <a:pt x="32" y="181"/>
                    <a:pt x="32" y="181"/>
                  </a:cubicBezTo>
                  <a:cubicBezTo>
                    <a:pt x="29" y="181"/>
                    <a:pt x="27" y="183"/>
                    <a:pt x="27" y="186"/>
                  </a:cubicBezTo>
                  <a:cubicBezTo>
                    <a:pt x="27" y="189"/>
                    <a:pt x="29" y="191"/>
                    <a:pt x="32" y="191"/>
                  </a:cubicBezTo>
                  <a:cubicBezTo>
                    <a:pt x="127" y="191"/>
                    <a:pt x="127" y="191"/>
                    <a:pt x="127" y="191"/>
                  </a:cubicBezTo>
                  <a:cubicBezTo>
                    <a:pt x="130" y="191"/>
                    <a:pt x="132" y="189"/>
                    <a:pt x="132" y="186"/>
                  </a:cubicBezTo>
                  <a:cubicBezTo>
                    <a:pt x="132" y="183"/>
                    <a:pt x="130" y="181"/>
                    <a:pt x="127" y="181"/>
                  </a:cubicBezTo>
                  <a:close/>
                  <a:moveTo>
                    <a:pt x="32" y="63"/>
                  </a:moveTo>
                  <a:cubicBezTo>
                    <a:pt x="81" y="63"/>
                    <a:pt x="81" y="63"/>
                    <a:pt x="81" y="63"/>
                  </a:cubicBezTo>
                  <a:cubicBezTo>
                    <a:pt x="84" y="63"/>
                    <a:pt x="86" y="60"/>
                    <a:pt x="86" y="58"/>
                  </a:cubicBezTo>
                  <a:cubicBezTo>
                    <a:pt x="86" y="55"/>
                    <a:pt x="84" y="52"/>
                    <a:pt x="81" y="52"/>
                  </a:cubicBezTo>
                  <a:cubicBezTo>
                    <a:pt x="32" y="52"/>
                    <a:pt x="32" y="52"/>
                    <a:pt x="32" y="52"/>
                  </a:cubicBezTo>
                  <a:cubicBezTo>
                    <a:pt x="29" y="52"/>
                    <a:pt x="27" y="55"/>
                    <a:pt x="27" y="58"/>
                  </a:cubicBezTo>
                  <a:cubicBezTo>
                    <a:pt x="27" y="60"/>
                    <a:pt x="29" y="63"/>
                    <a:pt x="32" y="63"/>
                  </a:cubicBezTo>
                  <a:close/>
                  <a:moveTo>
                    <a:pt x="32" y="88"/>
                  </a:moveTo>
                  <a:cubicBezTo>
                    <a:pt x="81" y="88"/>
                    <a:pt x="81" y="88"/>
                    <a:pt x="81" y="88"/>
                  </a:cubicBezTo>
                  <a:cubicBezTo>
                    <a:pt x="84" y="88"/>
                    <a:pt x="86" y="86"/>
                    <a:pt x="86" y="83"/>
                  </a:cubicBezTo>
                  <a:cubicBezTo>
                    <a:pt x="86" y="80"/>
                    <a:pt x="84" y="78"/>
                    <a:pt x="81" y="78"/>
                  </a:cubicBezTo>
                  <a:cubicBezTo>
                    <a:pt x="32" y="78"/>
                    <a:pt x="32" y="78"/>
                    <a:pt x="32" y="78"/>
                  </a:cubicBezTo>
                  <a:cubicBezTo>
                    <a:pt x="29" y="78"/>
                    <a:pt x="27" y="80"/>
                    <a:pt x="27" y="83"/>
                  </a:cubicBezTo>
                  <a:cubicBezTo>
                    <a:pt x="27" y="86"/>
                    <a:pt x="29" y="88"/>
                    <a:pt x="32" y="88"/>
                  </a:cubicBezTo>
                  <a:close/>
                  <a:moveTo>
                    <a:pt x="127" y="155"/>
                  </a:moveTo>
                  <a:cubicBezTo>
                    <a:pt x="32" y="155"/>
                    <a:pt x="32" y="155"/>
                    <a:pt x="32" y="155"/>
                  </a:cubicBezTo>
                  <a:cubicBezTo>
                    <a:pt x="29" y="155"/>
                    <a:pt x="27" y="157"/>
                    <a:pt x="27" y="160"/>
                  </a:cubicBezTo>
                  <a:cubicBezTo>
                    <a:pt x="27" y="163"/>
                    <a:pt x="29" y="165"/>
                    <a:pt x="32" y="165"/>
                  </a:cubicBezTo>
                  <a:cubicBezTo>
                    <a:pt x="127" y="165"/>
                    <a:pt x="127" y="165"/>
                    <a:pt x="127" y="165"/>
                  </a:cubicBezTo>
                  <a:cubicBezTo>
                    <a:pt x="130" y="165"/>
                    <a:pt x="132" y="163"/>
                    <a:pt x="132" y="160"/>
                  </a:cubicBezTo>
                  <a:cubicBezTo>
                    <a:pt x="132" y="157"/>
                    <a:pt x="130" y="155"/>
                    <a:pt x="127" y="155"/>
                  </a:cubicBezTo>
                  <a:close/>
                  <a:moveTo>
                    <a:pt x="180" y="59"/>
                  </a:moveTo>
                  <a:cubicBezTo>
                    <a:pt x="122" y="0"/>
                    <a:pt x="122" y="0"/>
                    <a:pt x="122" y="0"/>
                  </a:cubicBezTo>
                  <a:cubicBezTo>
                    <a:pt x="121" y="0"/>
                    <a:pt x="121" y="0"/>
                    <a:pt x="121" y="0"/>
                  </a:cubicBezTo>
                  <a:cubicBezTo>
                    <a:pt x="43" y="0"/>
                    <a:pt x="43" y="0"/>
                    <a:pt x="43" y="0"/>
                  </a:cubicBezTo>
                  <a:cubicBezTo>
                    <a:pt x="33" y="0"/>
                    <a:pt x="25" y="5"/>
                    <a:pt x="20" y="13"/>
                  </a:cubicBezTo>
                  <a:cubicBezTo>
                    <a:pt x="24" y="11"/>
                    <a:pt x="29" y="10"/>
                    <a:pt x="33" y="10"/>
                  </a:cubicBezTo>
                  <a:cubicBezTo>
                    <a:pt x="111" y="10"/>
                    <a:pt x="111" y="10"/>
                    <a:pt x="111" y="10"/>
                  </a:cubicBezTo>
                  <a:cubicBezTo>
                    <a:pt x="111" y="11"/>
                    <a:pt x="111" y="11"/>
                    <a:pt x="111" y="11"/>
                  </a:cubicBezTo>
                  <a:cubicBezTo>
                    <a:pt x="170" y="70"/>
                    <a:pt x="170" y="70"/>
                    <a:pt x="170" y="70"/>
                  </a:cubicBezTo>
                  <a:cubicBezTo>
                    <a:pt x="170" y="195"/>
                    <a:pt x="170" y="195"/>
                    <a:pt x="170" y="195"/>
                  </a:cubicBezTo>
                  <a:cubicBezTo>
                    <a:pt x="170" y="199"/>
                    <a:pt x="169" y="202"/>
                    <a:pt x="168" y="206"/>
                  </a:cubicBezTo>
                  <a:cubicBezTo>
                    <a:pt x="175" y="201"/>
                    <a:pt x="181" y="194"/>
                    <a:pt x="181" y="185"/>
                  </a:cubicBezTo>
                  <a:cubicBezTo>
                    <a:pt x="181" y="59"/>
                    <a:pt x="181" y="59"/>
                    <a:pt x="181" y="59"/>
                  </a:cubicBezTo>
                  <a:lnTo>
                    <a:pt x="180" y="59"/>
                  </a:lnTo>
                  <a:close/>
                  <a:moveTo>
                    <a:pt x="104" y="18"/>
                  </a:moveTo>
                  <a:cubicBezTo>
                    <a:pt x="103" y="18"/>
                    <a:pt x="103" y="18"/>
                    <a:pt x="103" y="18"/>
                  </a:cubicBezTo>
                  <a:cubicBezTo>
                    <a:pt x="25" y="18"/>
                    <a:pt x="25" y="18"/>
                    <a:pt x="25" y="18"/>
                  </a:cubicBezTo>
                  <a:cubicBezTo>
                    <a:pt x="11" y="18"/>
                    <a:pt x="0" y="29"/>
                    <a:pt x="0" y="42"/>
                  </a:cubicBezTo>
                  <a:cubicBezTo>
                    <a:pt x="0" y="203"/>
                    <a:pt x="0" y="203"/>
                    <a:pt x="0" y="203"/>
                  </a:cubicBezTo>
                  <a:cubicBezTo>
                    <a:pt x="0" y="216"/>
                    <a:pt x="11" y="227"/>
                    <a:pt x="25" y="227"/>
                  </a:cubicBezTo>
                  <a:cubicBezTo>
                    <a:pt x="137" y="227"/>
                    <a:pt x="137" y="227"/>
                    <a:pt x="137" y="227"/>
                  </a:cubicBezTo>
                  <a:cubicBezTo>
                    <a:pt x="151" y="227"/>
                    <a:pt x="163" y="216"/>
                    <a:pt x="163" y="203"/>
                  </a:cubicBezTo>
                  <a:cubicBezTo>
                    <a:pt x="163" y="77"/>
                    <a:pt x="163" y="77"/>
                    <a:pt x="163" y="77"/>
                  </a:cubicBezTo>
                  <a:cubicBezTo>
                    <a:pt x="162" y="77"/>
                    <a:pt x="162" y="77"/>
                    <a:pt x="162" y="77"/>
                  </a:cubicBezTo>
                  <a:lnTo>
                    <a:pt x="104" y="18"/>
                  </a:lnTo>
                  <a:close/>
                  <a:moveTo>
                    <a:pt x="155" y="203"/>
                  </a:moveTo>
                  <a:cubicBezTo>
                    <a:pt x="155" y="212"/>
                    <a:pt x="147" y="219"/>
                    <a:pt x="137" y="219"/>
                  </a:cubicBezTo>
                  <a:cubicBezTo>
                    <a:pt x="25" y="219"/>
                    <a:pt x="25" y="219"/>
                    <a:pt x="25" y="219"/>
                  </a:cubicBezTo>
                  <a:cubicBezTo>
                    <a:pt x="16" y="219"/>
                    <a:pt x="8" y="212"/>
                    <a:pt x="8" y="203"/>
                  </a:cubicBezTo>
                  <a:cubicBezTo>
                    <a:pt x="8" y="42"/>
                    <a:pt x="8" y="42"/>
                    <a:pt x="8" y="42"/>
                  </a:cubicBezTo>
                  <a:cubicBezTo>
                    <a:pt x="8" y="33"/>
                    <a:pt x="16" y="26"/>
                    <a:pt x="25" y="26"/>
                  </a:cubicBezTo>
                  <a:cubicBezTo>
                    <a:pt x="96" y="26"/>
                    <a:pt x="96" y="26"/>
                    <a:pt x="96" y="26"/>
                  </a:cubicBezTo>
                  <a:cubicBezTo>
                    <a:pt x="96" y="59"/>
                    <a:pt x="96" y="59"/>
                    <a:pt x="96" y="59"/>
                  </a:cubicBezTo>
                  <a:cubicBezTo>
                    <a:pt x="96" y="73"/>
                    <a:pt x="107" y="84"/>
                    <a:pt x="122" y="84"/>
                  </a:cubicBezTo>
                  <a:cubicBezTo>
                    <a:pt x="155" y="84"/>
                    <a:pt x="155" y="84"/>
                    <a:pt x="155" y="84"/>
                  </a:cubicBezTo>
                  <a:lnTo>
                    <a:pt x="155" y="203"/>
                  </a:lnTo>
                  <a:close/>
                  <a:moveTo>
                    <a:pt x="127" y="129"/>
                  </a:moveTo>
                  <a:cubicBezTo>
                    <a:pt x="32" y="129"/>
                    <a:pt x="32" y="129"/>
                    <a:pt x="32" y="129"/>
                  </a:cubicBezTo>
                  <a:cubicBezTo>
                    <a:pt x="29" y="129"/>
                    <a:pt x="27" y="132"/>
                    <a:pt x="27" y="134"/>
                  </a:cubicBezTo>
                  <a:cubicBezTo>
                    <a:pt x="27" y="137"/>
                    <a:pt x="29" y="140"/>
                    <a:pt x="32" y="140"/>
                  </a:cubicBezTo>
                  <a:cubicBezTo>
                    <a:pt x="127" y="140"/>
                    <a:pt x="127" y="140"/>
                    <a:pt x="127" y="140"/>
                  </a:cubicBezTo>
                  <a:cubicBezTo>
                    <a:pt x="130" y="140"/>
                    <a:pt x="132" y="137"/>
                    <a:pt x="132" y="134"/>
                  </a:cubicBezTo>
                  <a:cubicBezTo>
                    <a:pt x="132" y="132"/>
                    <a:pt x="130" y="129"/>
                    <a:pt x="127" y="129"/>
                  </a:cubicBezTo>
                  <a:close/>
                  <a:moveTo>
                    <a:pt x="27" y="109"/>
                  </a:moveTo>
                  <a:cubicBezTo>
                    <a:pt x="27" y="112"/>
                    <a:pt x="29" y="114"/>
                    <a:pt x="32" y="114"/>
                  </a:cubicBezTo>
                  <a:cubicBezTo>
                    <a:pt x="127" y="114"/>
                    <a:pt x="127" y="114"/>
                    <a:pt x="127" y="114"/>
                  </a:cubicBezTo>
                  <a:cubicBezTo>
                    <a:pt x="130" y="114"/>
                    <a:pt x="132" y="112"/>
                    <a:pt x="132" y="109"/>
                  </a:cubicBezTo>
                  <a:cubicBezTo>
                    <a:pt x="132" y="106"/>
                    <a:pt x="130" y="104"/>
                    <a:pt x="127" y="104"/>
                  </a:cubicBezTo>
                  <a:cubicBezTo>
                    <a:pt x="32" y="104"/>
                    <a:pt x="32" y="104"/>
                    <a:pt x="32" y="104"/>
                  </a:cubicBezTo>
                  <a:cubicBezTo>
                    <a:pt x="29" y="104"/>
                    <a:pt x="27" y="106"/>
                    <a:pt x="27" y="10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grpSp>
      <p:grpSp>
        <p:nvGrpSpPr>
          <p:cNvPr id="2" name="Groupe 1"/>
          <p:cNvGrpSpPr/>
          <p:nvPr/>
        </p:nvGrpSpPr>
        <p:grpSpPr>
          <a:xfrm>
            <a:off x="3894279" y="1468469"/>
            <a:ext cx="539303" cy="517155"/>
            <a:chOff x="4399727" y="2466140"/>
            <a:chExt cx="868550" cy="832884"/>
          </a:xfrm>
          <a:solidFill>
            <a:schemeClr val="tx2"/>
          </a:solidFill>
        </p:grpSpPr>
        <p:sp>
          <p:nvSpPr>
            <p:cNvPr id="195" name="Freeform 29"/>
            <p:cNvSpPr>
              <a:spLocks noChangeAspect="1" noEditPoints="1"/>
            </p:cNvSpPr>
            <p:nvPr/>
          </p:nvSpPr>
          <p:spPr bwMode="auto">
            <a:xfrm>
              <a:off x="4552213" y="2466140"/>
              <a:ext cx="431050" cy="432000"/>
            </a:xfrm>
            <a:custGeom>
              <a:avLst/>
              <a:gdLst>
                <a:gd name="T0" fmla="*/ 56 w 227"/>
                <a:gd name="T1" fmla="*/ 62 h 227"/>
                <a:gd name="T2" fmla="*/ 61 w 227"/>
                <a:gd name="T3" fmla="*/ 51 h 227"/>
                <a:gd name="T4" fmla="*/ 41 w 227"/>
                <a:gd name="T5" fmla="*/ 40 h 227"/>
                <a:gd name="T6" fmla="*/ 52 w 227"/>
                <a:gd name="T7" fmla="*/ 60 h 227"/>
                <a:gd name="T8" fmla="*/ 120 w 227"/>
                <a:gd name="T9" fmla="*/ 32 h 227"/>
                <a:gd name="T10" fmla="*/ 114 w 227"/>
                <a:gd name="T11" fmla="*/ 0 h 227"/>
                <a:gd name="T12" fmla="*/ 107 w 227"/>
                <a:gd name="T13" fmla="*/ 32 h 227"/>
                <a:gd name="T14" fmla="*/ 52 w 227"/>
                <a:gd name="T15" fmla="*/ 167 h 227"/>
                <a:gd name="T16" fmla="*/ 41 w 227"/>
                <a:gd name="T17" fmla="*/ 187 h 227"/>
                <a:gd name="T18" fmla="*/ 50 w 227"/>
                <a:gd name="T19" fmla="*/ 187 h 227"/>
                <a:gd name="T20" fmla="*/ 61 w 227"/>
                <a:gd name="T21" fmla="*/ 167 h 227"/>
                <a:gd name="T22" fmla="*/ 32 w 227"/>
                <a:gd name="T23" fmla="*/ 107 h 227"/>
                <a:gd name="T24" fmla="*/ 0 w 227"/>
                <a:gd name="T25" fmla="*/ 114 h 227"/>
                <a:gd name="T26" fmla="*/ 32 w 227"/>
                <a:gd name="T27" fmla="*/ 120 h 227"/>
                <a:gd name="T28" fmla="*/ 32 w 227"/>
                <a:gd name="T29" fmla="*/ 107 h 227"/>
                <a:gd name="T30" fmla="*/ 48 w 227"/>
                <a:gd name="T31" fmla="*/ 114 h 227"/>
                <a:gd name="T32" fmla="*/ 180 w 227"/>
                <a:gd name="T33" fmla="*/ 114 h 227"/>
                <a:gd name="T34" fmla="*/ 114 w 227"/>
                <a:gd name="T35" fmla="*/ 167 h 227"/>
                <a:gd name="T36" fmla="*/ 114 w 227"/>
                <a:gd name="T37" fmla="*/ 60 h 227"/>
                <a:gd name="T38" fmla="*/ 114 w 227"/>
                <a:gd name="T39" fmla="*/ 167 h 227"/>
                <a:gd name="T40" fmla="*/ 167 w 227"/>
                <a:gd name="T41" fmla="*/ 51 h 227"/>
                <a:gd name="T42" fmla="*/ 172 w 227"/>
                <a:gd name="T43" fmla="*/ 62 h 227"/>
                <a:gd name="T44" fmla="*/ 187 w 227"/>
                <a:gd name="T45" fmla="*/ 49 h 227"/>
                <a:gd name="T46" fmla="*/ 178 w 227"/>
                <a:gd name="T47" fmla="*/ 40 h 227"/>
                <a:gd name="T48" fmla="*/ 195 w 227"/>
                <a:gd name="T49" fmla="*/ 107 h 227"/>
                <a:gd name="T50" fmla="*/ 195 w 227"/>
                <a:gd name="T51" fmla="*/ 120 h 227"/>
                <a:gd name="T52" fmla="*/ 227 w 227"/>
                <a:gd name="T53" fmla="*/ 114 h 227"/>
                <a:gd name="T54" fmla="*/ 114 w 227"/>
                <a:gd name="T55" fmla="*/ 189 h 227"/>
                <a:gd name="T56" fmla="*/ 107 w 227"/>
                <a:gd name="T57" fmla="*/ 221 h 227"/>
                <a:gd name="T58" fmla="*/ 120 w 227"/>
                <a:gd name="T59" fmla="*/ 221 h 227"/>
                <a:gd name="T60" fmla="*/ 114 w 227"/>
                <a:gd name="T61" fmla="*/ 189 h 227"/>
                <a:gd name="T62" fmla="*/ 167 w 227"/>
                <a:gd name="T63" fmla="*/ 167 h 227"/>
                <a:gd name="T64" fmla="*/ 178 w 227"/>
                <a:gd name="T65" fmla="*/ 187 h 227"/>
                <a:gd name="T66" fmla="*/ 187 w 227"/>
                <a:gd name="T67" fmla="*/ 187 h 227"/>
                <a:gd name="T68" fmla="*/ 176 w 227"/>
                <a:gd name="T69" fmla="*/ 16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227">
                  <a:moveTo>
                    <a:pt x="52" y="60"/>
                  </a:moveTo>
                  <a:cubicBezTo>
                    <a:pt x="53" y="62"/>
                    <a:pt x="54" y="62"/>
                    <a:pt x="56" y="62"/>
                  </a:cubicBezTo>
                  <a:cubicBezTo>
                    <a:pt x="58" y="62"/>
                    <a:pt x="59" y="62"/>
                    <a:pt x="61" y="60"/>
                  </a:cubicBezTo>
                  <a:cubicBezTo>
                    <a:pt x="63" y="58"/>
                    <a:pt x="63" y="54"/>
                    <a:pt x="61" y="51"/>
                  </a:cubicBezTo>
                  <a:cubicBezTo>
                    <a:pt x="50" y="40"/>
                    <a:pt x="50" y="40"/>
                    <a:pt x="50" y="40"/>
                  </a:cubicBezTo>
                  <a:cubicBezTo>
                    <a:pt x="47" y="38"/>
                    <a:pt x="43" y="38"/>
                    <a:pt x="41" y="40"/>
                  </a:cubicBezTo>
                  <a:cubicBezTo>
                    <a:pt x="38" y="43"/>
                    <a:pt x="38" y="47"/>
                    <a:pt x="41" y="49"/>
                  </a:cubicBezTo>
                  <a:lnTo>
                    <a:pt x="52" y="60"/>
                  </a:lnTo>
                  <a:close/>
                  <a:moveTo>
                    <a:pt x="114" y="38"/>
                  </a:moveTo>
                  <a:cubicBezTo>
                    <a:pt x="117" y="38"/>
                    <a:pt x="120" y="35"/>
                    <a:pt x="120" y="32"/>
                  </a:cubicBezTo>
                  <a:cubicBezTo>
                    <a:pt x="120" y="6"/>
                    <a:pt x="120" y="6"/>
                    <a:pt x="120" y="6"/>
                  </a:cubicBezTo>
                  <a:cubicBezTo>
                    <a:pt x="120" y="3"/>
                    <a:pt x="117" y="0"/>
                    <a:pt x="114" y="0"/>
                  </a:cubicBezTo>
                  <a:cubicBezTo>
                    <a:pt x="110" y="0"/>
                    <a:pt x="107" y="3"/>
                    <a:pt x="107" y="6"/>
                  </a:cubicBezTo>
                  <a:cubicBezTo>
                    <a:pt x="107" y="32"/>
                    <a:pt x="107" y="32"/>
                    <a:pt x="107" y="32"/>
                  </a:cubicBezTo>
                  <a:cubicBezTo>
                    <a:pt x="107" y="35"/>
                    <a:pt x="110" y="38"/>
                    <a:pt x="114" y="38"/>
                  </a:cubicBezTo>
                  <a:close/>
                  <a:moveTo>
                    <a:pt x="52" y="167"/>
                  </a:moveTo>
                  <a:cubicBezTo>
                    <a:pt x="41" y="178"/>
                    <a:pt x="41" y="178"/>
                    <a:pt x="41" y="178"/>
                  </a:cubicBezTo>
                  <a:cubicBezTo>
                    <a:pt x="38" y="180"/>
                    <a:pt x="38" y="184"/>
                    <a:pt x="41" y="187"/>
                  </a:cubicBezTo>
                  <a:cubicBezTo>
                    <a:pt x="42" y="188"/>
                    <a:pt x="43" y="189"/>
                    <a:pt x="45" y="189"/>
                  </a:cubicBezTo>
                  <a:cubicBezTo>
                    <a:pt x="47" y="189"/>
                    <a:pt x="48" y="188"/>
                    <a:pt x="50" y="187"/>
                  </a:cubicBezTo>
                  <a:cubicBezTo>
                    <a:pt x="61" y="176"/>
                    <a:pt x="61" y="176"/>
                    <a:pt x="61" y="176"/>
                  </a:cubicBezTo>
                  <a:cubicBezTo>
                    <a:pt x="63" y="173"/>
                    <a:pt x="63" y="169"/>
                    <a:pt x="61" y="167"/>
                  </a:cubicBezTo>
                  <a:cubicBezTo>
                    <a:pt x="58" y="164"/>
                    <a:pt x="54" y="164"/>
                    <a:pt x="52" y="167"/>
                  </a:cubicBezTo>
                  <a:close/>
                  <a:moveTo>
                    <a:pt x="32" y="107"/>
                  </a:moveTo>
                  <a:cubicBezTo>
                    <a:pt x="7" y="107"/>
                    <a:pt x="7" y="107"/>
                    <a:pt x="7" y="107"/>
                  </a:cubicBezTo>
                  <a:cubicBezTo>
                    <a:pt x="3" y="107"/>
                    <a:pt x="0" y="110"/>
                    <a:pt x="0" y="114"/>
                  </a:cubicBezTo>
                  <a:cubicBezTo>
                    <a:pt x="0" y="117"/>
                    <a:pt x="3" y="120"/>
                    <a:pt x="7" y="120"/>
                  </a:cubicBezTo>
                  <a:cubicBezTo>
                    <a:pt x="32" y="120"/>
                    <a:pt x="32" y="120"/>
                    <a:pt x="32" y="120"/>
                  </a:cubicBezTo>
                  <a:cubicBezTo>
                    <a:pt x="36" y="120"/>
                    <a:pt x="39" y="117"/>
                    <a:pt x="39" y="114"/>
                  </a:cubicBezTo>
                  <a:cubicBezTo>
                    <a:pt x="39" y="110"/>
                    <a:pt x="36" y="107"/>
                    <a:pt x="32" y="107"/>
                  </a:cubicBezTo>
                  <a:close/>
                  <a:moveTo>
                    <a:pt x="114" y="48"/>
                  </a:moveTo>
                  <a:cubicBezTo>
                    <a:pt x="77" y="48"/>
                    <a:pt x="48" y="77"/>
                    <a:pt x="48" y="114"/>
                  </a:cubicBezTo>
                  <a:cubicBezTo>
                    <a:pt x="48" y="150"/>
                    <a:pt x="77" y="180"/>
                    <a:pt x="114" y="180"/>
                  </a:cubicBezTo>
                  <a:cubicBezTo>
                    <a:pt x="150" y="180"/>
                    <a:pt x="180" y="150"/>
                    <a:pt x="180" y="114"/>
                  </a:cubicBezTo>
                  <a:cubicBezTo>
                    <a:pt x="180" y="77"/>
                    <a:pt x="150" y="48"/>
                    <a:pt x="114" y="48"/>
                  </a:cubicBezTo>
                  <a:close/>
                  <a:moveTo>
                    <a:pt x="114" y="167"/>
                  </a:moveTo>
                  <a:cubicBezTo>
                    <a:pt x="84" y="167"/>
                    <a:pt x="60" y="143"/>
                    <a:pt x="60" y="114"/>
                  </a:cubicBezTo>
                  <a:cubicBezTo>
                    <a:pt x="60" y="84"/>
                    <a:pt x="84" y="60"/>
                    <a:pt x="114" y="60"/>
                  </a:cubicBezTo>
                  <a:cubicBezTo>
                    <a:pt x="143" y="60"/>
                    <a:pt x="167" y="84"/>
                    <a:pt x="167" y="114"/>
                  </a:cubicBezTo>
                  <a:cubicBezTo>
                    <a:pt x="167" y="143"/>
                    <a:pt x="143" y="167"/>
                    <a:pt x="114" y="167"/>
                  </a:cubicBezTo>
                  <a:close/>
                  <a:moveTo>
                    <a:pt x="178" y="40"/>
                  </a:moveTo>
                  <a:cubicBezTo>
                    <a:pt x="167" y="51"/>
                    <a:pt x="167" y="51"/>
                    <a:pt x="167" y="51"/>
                  </a:cubicBezTo>
                  <a:cubicBezTo>
                    <a:pt x="165" y="54"/>
                    <a:pt x="165" y="58"/>
                    <a:pt x="167" y="60"/>
                  </a:cubicBezTo>
                  <a:cubicBezTo>
                    <a:pt x="168" y="62"/>
                    <a:pt x="170" y="62"/>
                    <a:pt x="172" y="62"/>
                  </a:cubicBezTo>
                  <a:cubicBezTo>
                    <a:pt x="173" y="62"/>
                    <a:pt x="175" y="62"/>
                    <a:pt x="176" y="60"/>
                  </a:cubicBezTo>
                  <a:cubicBezTo>
                    <a:pt x="187" y="49"/>
                    <a:pt x="187" y="49"/>
                    <a:pt x="187" y="49"/>
                  </a:cubicBezTo>
                  <a:cubicBezTo>
                    <a:pt x="189" y="47"/>
                    <a:pt x="189" y="43"/>
                    <a:pt x="187" y="40"/>
                  </a:cubicBezTo>
                  <a:cubicBezTo>
                    <a:pt x="185" y="38"/>
                    <a:pt x="181" y="38"/>
                    <a:pt x="178" y="40"/>
                  </a:cubicBezTo>
                  <a:close/>
                  <a:moveTo>
                    <a:pt x="221" y="107"/>
                  </a:moveTo>
                  <a:cubicBezTo>
                    <a:pt x="195" y="107"/>
                    <a:pt x="195" y="107"/>
                    <a:pt x="195" y="107"/>
                  </a:cubicBezTo>
                  <a:cubicBezTo>
                    <a:pt x="192" y="107"/>
                    <a:pt x="189" y="110"/>
                    <a:pt x="189" y="114"/>
                  </a:cubicBezTo>
                  <a:cubicBezTo>
                    <a:pt x="189" y="117"/>
                    <a:pt x="192" y="120"/>
                    <a:pt x="195" y="120"/>
                  </a:cubicBezTo>
                  <a:cubicBezTo>
                    <a:pt x="221" y="120"/>
                    <a:pt x="221" y="120"/>
                    <a:pt x="221" y="120"/>
                  </a:cubicBezTo>
                  <a:cubicBezTo>
                    <a:pt x="224" y="120"/>
                    <a:pt x="227" y="117"/>
                    <a:pt x="227" y="114"/>
                  </a:cubicBezTo>
                  <a:cubicBezTo>
                    <a:pt x="227" y="110"/>
                    <a:pt x="224" y="107"/>
                    <a:pt x="221" y="107"/>
                  </a:cubicBezTo>
                  <a:close/>
                  <a:moveTo>
                    <a:pt x="114" y="189"/>
                  </a:moveTo>
                  <a:cubicBezTo>
                    <a:pt x="110" y="189"/>
                    <a:pt x="107" y="192"/>
                    <a:pt x="107" y="195"/>
                  </a:cubicBezTo>
                  <a:cubicBezTo>
                    <a:pt x="107" y="221"/>
                    <a:pt x="107" y="221"/>
                    <a:pt x="107" y="221"/>
                  </a:cubicBezTo>
                  <a:cubicBezTo>
                    <a:pt x="107" y="224"/>
                    <a:pt x="110" y="227"/>
                    <a:pt x="114" y="227"/>
                  </a:cubicBezTo>
                  <a:cubicBezTo>
                    <a:pt x="117" y="227"/>
                    <a:pt x="120" y="224"/>
                    <a:pt x="120" y="221"/>
                  </a:cubicBezTo>
                  <a:cubicBezTo>
                    <a:pt x="120" y="195"/>
                    <a:pt x="120" y="195"/>
                    <a:pt x="120" y="195"/>
                  </a:cubicBezTo>
                  <a:cubicBezTo>
                    <a:pt x="120" y="192"/>
                    <a:pt x="117" y="189"/>
                    <a:pt x="114" y="189"/>
                  </a:cubicBezTo>
                  <a:close/>
                  <a:moveTo>
                    <a:pt x="176" y="167"/>
                  </a:moveTo>
                  <a:cubicBezTo>
                    <a:pt x="174" y="164"/>
                    <a:pt x="170" y="164"/>
                    <a:pt x="167" y="167"/>
                  </a:cubicBezTo>
                  <a:cubicBezTo>
                    <a:pt x="165" y="169"/>
                    <a:pt x="165" y="173"/>
                    <a:pt x="167" y="176"/>
                  </a:cubicBezTo>
                  <a:cubicBezTo>
                    <a:pt x="178" y="187"/>
                    <a:pt x="178" y="187"/>
                    <a:pt x="178" y="187"/>
                  </a:cubicBezTo>
                  <a:cubicBezTo>
                    <a:pt x="179" y="188"/>
                    <a:pt x="181" y="189"/>
                    <a:pt x="183" y="189"/>
                  </a:cubicBezTo>
                  <a:cubicBezTo>
                    <a:pt x="184" y="189"/>
                    <a:pt x="186" y="188"/>
                    <a:pt x="187" y="187"/>
                  </a:cubicBezTo>
                  <a:cubicBezTo>
                    <a:pt x="189" y="184"/>
                    <a:pt x="189" y="180"/>
                    <a:pt x="187" y="178"/>
                  </a:cubicBezTo>
                  <a:lnTo>
                    <a:pt x="176" y="167"/>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196" name="Freeform 8"/>
            <p:cNvSpPr>
              <a:spLocks noChangeAspect="1" noEditPoints="1"/>
            </p:cNvSpPr>
            <p:nvPr/>
          </p:nvSpPr>
          <p:spPr bwMode="auto">
            <a:xfrm>
              <a:off x="4843923" y="2857445"/>
              <a:ext cx="424354" cy="432000"/>
            </a:xfrm>
            <a:custGeom>
              <a:avLst/>
              <a:gdLst>
                <a:gd name="T0" fmla="*/ 65 w 222"/>
                <a:gd name="T1" fmla="*/ 36 h 226"/>
                <a:gd name="T2" fmla="*/ 53 w 222"/>
                <a:gd name="T3" fmla="*/ 0 h 226"/>
                <a:gd name="T4" fmla="*/ 42 w 222"/>
                <a:gd name="T5" fmla="*/ 36 h 226"/>
                <a:gd name="T6" fmla="*/ 148 w 222"/>
                <a:gd name="T7" fmla="*/ 47 h 226"/>
                <a:gd name="T8" fmla="*/ 159 w 222"/>
                <a:gd name="T9" fmla="*/ 11 h 226"/>
                <a:gd name="T10" fmla="*/ 137 w 222"/>
                <a:gd name="T11" fmla="*/ 11 h 226"/>
                <a:gd name="T12" fmla="*/ 148 w 222"/>
                <a:gd name="T13" fmla="*/ 47 h 226"/>
                <a:gd name="T14" fmla="*/ 107 w 222"/>
                <a:gd name="T15" fmla="*/ 69 h 226"/>
                <a:gd name="T16" fmla="*/ 111 w 222"/>
                <a:gd name="T17" fmla="*/ 82 h 226"/>
                <a:gd name="T18" fmla="*/ 201 w 222"/>
                <a:gd name="T19" fmla="*/ 49 h 226"/>
                <a:gd name="T20" fmla="*/ 169 w 222"/>
                <a:gd name="T21" fmla="*/ 29 h 226"/>
                <a:gd name="T22" fmla="*/ 148 w 222"/>
                <a:gd name="T23" fmla="*/ 58 h 226"/>
                <a:gd name="T24" fmla="*/ 127 w 222"/>
                <a:gd name="T25" fmla="*/ 29 h 226"/>
                <a:gd name="T26" fmla="*/ 75 w 222"/>
                <a:gd name="T27" fmla="*/ 36 h 226"/>
                <a:gd name="T28" fmla="*/ 32 w 222"/>
                <a:gd name="T29" fmla="*/ 36 h 226"/>
                <a:gd name="T30" fmla="*/ 28 w 222"/>
                <a:gd name="T31" fmla="*/ 29 h 226"/>
                <a:gd name="T32" fmla="*/ 0 w 222"/>
                <a:gd name="T33" fmla="*/ 179 h 226"/>
                <a:gd name="T34" fmla="*/ 63 w 222"/>
                <a:gd name="T35" fmla="*/ 226 h 226"/>
                <a:gd name="T36" fmla="*/ 222 w 222"/>
                <a:gd name="T37" fmla="*/ 179 h 226"/>
                <a:gd name="T38" fmla="*/ 201 w 222"/>
                <a:gd name="T39" fmla="*/ 49 h 226"/>
                <a:gd name="T40" fmla="*/ 133 w 222"/>
                <a:gd name="T41" fmla="*/ 76 h 226"/>
                <a:gd name="T42" fmla="*/ 146 w 222"/>
                <a:gd name="T43" fmla="*/ 63 h 226"/>
                <a:gd name="T44" fmla="*/ 136 w 222"/>
                <a:gd name="T45" fmla="*/ 93 h 226"/>
                <a:gd name="T46" fmla="*/ 130 w 222"/>
                <a:gd name="T47" fmla="*/ 81 h 226"/>
                <a:gd name="T48" fmla="*/ 126 w 222"/>
                <a:gd name="T49" fmla="*/ 63 h 226"/>
                <a:gd name="T50" fmla="*/ 111 w 222"/>
                <a:gd name="T51" fmla="*/ 63 h 226"/>
                <a:gd name="T52" fmla="*/ 116 w 222"/>
                <a:gd name="T53" fmla="*/ 93 h 226"/>
                <a:gd name="T54" fmla="*/ 101 w 222"/>
                <a:gd name="T55" fmla="*/ 86 h 226"/>
                <a:gd name="T56" fmla="*/ 92 w 222"/>
                <a:gd name="T57" fmla="*/ 93 h 226"/>
                <a:gd name="T58" fmla="*/ 65 w 222"/>
                <a:gd name="T59" fmla="*/ 63 h 226"/>
                <a:gd name="T60" fmla="*/ 90 w 222"/>
                <a:gd name="T61" fmla="*/ 78 h 226"/>
                <a:gd name="T62" fmla="*/ 65 w 222"/>
                <a:gd name="T63" fmla="*/ 93 h 226"/>
                <a:gd name="T64" fmla="*/ 12 w 222"/>
                <a:gd name="T65" fmla="*/ 179 h 226"/>
                <a:gd name="T66" fmla="*/ 28 w 222"/>
                <a:gd name="T67" fmla="*/ 101 h 226"/>
                <a:gd name="T68" fmla="*/ 190 w 222"/>
                <a:gd name="T69" fmla="*/ 96 h 226"/>
                <a:gd name="T70" fmla="*/ 174 w 222"/>
                <a:gd name="T71" fmla="*/ 195 h 226"/>
                <a:gd name="T72" fmla="*/ 12 w 222"/>
                <a:gd name="T73" fmla="*/ 179 h 226"/>
                <a:gd name="T74" fmla="*/ 174 w 222"/>
                <a:gd name="T75" fmla="*/ 216 h 226"/>
                <a:gd name="T76" fmla="*/ 38 w 222"/>
                <a:gd name="T77" fmla="*/ 206 h 226"/>
                <a:gd name="T78" fmla="*/ 202 w 222"/>
                <a:gd name="T79" fmla="*/ 179 h 226"/>
                <a:gd name="T80" fmla="*/ 212 w 222"/>
                <a:gd name="T81" fmla="*/ 89 h 226"/>
                <a:gd name="T82" fmla="*/ 84 w 222"/>
                <a:gd name="T83" fmla="*/ 78 h 226"/>
                <a:gd name="T84" fmla="*/ 71 w 222"/>
                <a:gd name="T85" fmla="*/ 68 h 226"/>
                <a:gd name="T86" fmla="*/ 74 w 222"/>
                <a:gd name="T87" fmla="*/ 88 h 226"/>
                <a:gd name="T88" fmla="*/ 118 w 222"/>
                <a:gd name="T89" fmla="*/ 132 h 226"/>
                <a:gd name="T90" fmla="*/ 79 w 222"/>
                <a:gd name="T91" fmla="*/ 119 h 226"/>
                <a:gd name="T92" fmla="*/ 95 w 222"/>
                <a:gd name="T93" fmla="*/ 124 h 226"/>
                <a:gd name="T94" fmla="*/ 78 w 222"/>
                <a:gd name="T95" fmla="*/ 168 h 226"/>
                <a:gd name="T96" fmla="*/ 120 w 222"/>
                <a:gd name="T97" fmla="*/ 178 h 226"/>
                <a:gd name="T98" fmla="*/ 94 w 222"/>
                <a:gd name="T99" fmla="*/ 16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 h="226">
                  <a:moveTo>
                    <a:pt x="53" y="47"/>
                  </a:moveTo>
                  <a:cubicBezTo>
                    <a:pt x="60" y="47"/>
                    <a:pt x="65" y="42"/>
                    <a:pt x="65" y="36"/>
                  </a:cubicBezTo>
                  <a:cubicBezTo>
                    <a:pt x="65" y="11"/>
                    <a:pt x="65" y="11"/>
                    <a:pt x="65" y="11"/>
                  </a:cubicBezTo>
                  <a:cubicBezTo>
                    <a:pt x="65" y="5"/>
                    <a:pt x="60" y="0"/>
                    <a:pt x="53" y="0"/>
                  </a:cubicBezTo>
                  <a:cubicBezTo>
                    <a:pt x="47" y="0"/>
                    <a:pt x="42" y="5"/>
                    <a:pt x="42" y="11"/>
                  </a:cubicBezTo>
                  <a:cubicBezTo>
                    <a:pt x="42" y="36"/>
                    <a:pt x="42" y="36"/>
                    <a:pt x="42" y="36"/>
                  </a:cubicBezTo>
                  <a:cubicBezTo>
                    <a:pt x="42" y="42"/>
                    <a:pt x="47" y="47"/>
                    <a:pt x="53" y="47"/>
                  </a:cubicBezTo>
                  <a:close/>
                  <a:moveTo>
                    <a:pt x="148" y="47"/>
                  </a:moveTo>
                  <a:cubicBezTo>
                    <a:pt x="154" y="47"/>
                    <a:pt x="159" y="42"/>
                    <a:pt x="159" y="36"/>
                  </a:cubicBezTo>
                  <a:cubicBezTo>
                    <a:pt x="159" y="11"/>
                    <a:pt x="159" y="11"/>
                    <a:pt x="159" y="11"/>
                  </a:cubicBezTo>
                  <a:cubicBezTo>
                    <a:pt x="159" y="5"/>
                    <a:pt x="154" y="0"/>
                    <a:pt x="148" y="0"/>
                  </a:cubicBezTo>
                  <a:cubicBezTo>
                    <a:pt x="142" y="0"/>
                    <a:pt x="137" y="5"/>
                    <a:pt x="137" y="11"/>
                  </a:cubicBezTo>
                  <a:cubicBezTo>
                    <a:pt x="137" y="36"/>
                    <a:pt x="137" y="36"/>
                    <a:pt x="137" y="36"/>
                  </a:cubicBezTo>
                  <a:cubicBezTo>
                    <a:pt x="137" y="42"/>
                    <a:pt x="142" y="47"/>
                    <a:pt x="148" y="47"/>
                  </a:cubicBezTo>
                  <a:close/>
                  <a:moveTo>
                    <a:pt x="107" y="69"/>
                  </a:moveTo>
                  <a:cubicBezTo>
                    <a:pt x="107" y="69"/>
                    <a:pt x="107" y="69"/>
                    <a:pt x="107" y="69"/>
                  </a:cubicBezTo>
                  <a:cubicBezTo>
                    <a:pt x="103" y="82"/>
                    <a:pt x="103" y="82"/>
                    <a:pt x="103" y="82"/>
                  </a:cubicBezTo>
                  <a:cubicBezTo>
                    <a:pt x="111" y="82"/>
                    <a:pt x="111" y="82"/>
                    <a:pt x="111" y="82"/>
                  </a:cubicBezTo>
                  <a:lnTo>
                    <a:pt x="107" y="69"/>
                  </a:lnTo>
                  <a:close/>
                  <a:moveTo>
                    <a:pt x="201" y="49"/>
                  </a:moveTo>
                  <a:cubicBezTo>
                    <a:pt x="197" y="38"/>
                    <a:pt x="187" y="29"/>
                    <a:pt x="174" y="29"/>
                  </a:cubicBezTo>
                  <a:cubicBezTo>
                    <a:pt x="169" y="29"/>
                    <a:pt x="169" y="29"/>
                    <a:pt x="169" y="29"/>
                  </a:cubicBezTo>
                  <a:cubicBezTo>
                    <a:pt x="169" y="36"/>
                    <a:pt x="169" y="36"/>
                    <a:pt x="169" y="36"/>
                  </a:cubicBezTo>
                  <a:cubicBezTo>
                    <a:pt x="169" y="48"/>
                    <a:pt x="160" y="58"/>
                    <a:pt x="148" y="58"/>
                  </a:cubicBezTo>
                  <a:cubicBezTo>
                    <a:pt x="136" y="58"/>
                    <a:pt x="127" y="48"/>
                    <a:pt x="127" y="36"/>
                  </a:cubicBezTo>
                  <a:cubicBezTo>
                    <a:pt x="127" y="29"/>
                    <a:pt x="127" y="29"/>
                    <a:pt x="127" y="29"/>
                  </a:cubicBezTo>
                  <a:cubicBezTo>
                    <a:pt x="75" y="29"/>
                    <a:pt x="75" y="29"/>
                    <a:pt x="75" y="29"/>
                  </a:cubicBezTo>
                  <a:cubicBezTo>
                    <a:pt x="75" y="36"/>
                    <a:pt x="75" y="36"/>
                    <a:pt x="75" y="36"/>
                  </a:cubicBezTo>
                  <a:cubicBezTo>
                    <a:pt x="75" y="48"/>
                    <a:pt x="65" y="58"/>
                    <a:pt x="53" y="58"/>
                  </a:cubicBezTo>
                  <a:cubicBezTo>
                    <a:pt x="42" y="58"/>
                    <a:pt x="32" y="48"/>
                    <a:pt x="32" y="36"/>
                  </a:cubicBezTo>
                  <a:cubicBezTo>
                    <a:pt x="32" y="29"/>
                    <a:pt x="32" y="29"/>
                    <a:pt x="32" y="29"/>
                  </a:cubicBezTo>
                  <a:cubicBezTo>
                    <a:pt x="28" y="29"/>
                    <a:pt x="28" y="29"/>
                    <a:pt x="28" y="29"/>
                  </a:cubicBezTo>
                  <a:cubicBezTo>
                    <a:pt x="13" y="29"/>
                    <a:pt x="0" y="41"/>
                    <a:pt x="0" y="57"/>
                  </a:cubicBezTo>
                  <a:cubicBezTo>
                    <a:pt x="0" y="179"/>
                    <a:pt x="0" y="179"/>
                    <a:pt x="0" y="179"/>
                  </a:cubicBezTo>
                  <a:cubicBezTo>
                    <a:pt x="0" y="193"/>
                    <a:pt x="11" y="204"/>
                    <a:pt x="24" y="206"/>
                  </a:cubicBezTo>
                  <a:cubicBezTo>
                    <a:pt x="33" y="218"/>
                    <a:pt x="47" y="226"/>
                    <a:pt x="63" y="226"/>
                  </a:cubicBezTo>
                  <a:cubicBezTo>
                    <a:pt x="174" y="226"/>
                    <a:pt x="174" y="226"/>
                    <a:pt x="174" y="226"/>
                  </a:cubicBezTo>
                  <a:cubicBezTo>
                    <a:pt x="200" y="226"/>
                    <a:pt x="222" y="205"/>
                    <a:pt x="222" y="179"/>
                  </a:cubicBezTo>
                  <a:cubicBezTo>
                    <a:pt x="222" y="89"/>
                    <a:pt x="222" y="89"/>
                    <a:pt x="222" y="89"/>
                  </a:cubicBezTo>
                  <a:cubicBezTo>
                    <a:pt x="222" y="72"/>
                    <a:pt x="213" y="58"/>
                    <a:pt x="201" y="49"/>
                  </a:cubicBezTo>
                  <a:close/>
                  <a:moveTo>
                    <a:pt x="126" y="63"/>
                  </a:moveTo>
                  <a:cubicBezTo>
                    <a:pt x="133" y="76"/>
                    <a:pt x="133" y="76"/>
                    <a:pt x="133" y="76"/>
                  </a:cubicBezTo>
                  <a:cubicBezTo>
                    <a:pt x="140" y="63"/>
                    <a:pt x="140" y="63"/>
                    <a:pt x="140" y="63"/>
                  </a:cubicBezTo>
                  <a:cubicBezTo>
                    <a:pt x="146" y="63"/>
                    <a:pt x="146" y="63"/>
                    <a:pt x="146" y="63"/>
                  </a:cubicBezTo>
                  <a:cubicBezTo>
                    <a:pt x="136" y="81"/>
                    <a:pt x="136" y="81"/>
                    <a:pt x="136" y="81"/>
                  </a:cubicBezTo>
                  <a:cubicBezTo>
                    <a:pt x="136" y="93"/>
                    <a:pt x="136" y="93"/>
                    <a:pt x="136" y="93"/>
                  </a:cubicBezTo>
                  <a:cubicBezTo>
                    <a:pt x="130" y="93"/>
                    <a:pt x="130" y="93"/>
                    <a:pt x="130" y="93"/>
                  </a:cubicBezTo>
                  <a:cubicBezTo>
                    <a:pt x="130" y="81"/>
                    <a:pt x="130" y="81"/>
                    <a:pt x="130" y="81"/>
                  </a:cubicBezTo>
                  <a:cubicBezTo>
                    <a:pt x="119" y="63"/>
                    <a:pt x="119" y="63"/>
                    <a:pt x="119" y="63"/>
                  </a:cubicBezTo>
                  <a:lnTo>
                    <a:pt x="126" y="63"/>
                  </a:lnTo>
                  <a:close/>
                  <a:moveTo>
                    <a:pt x="104" y="63"/>
                  </a:moveTo>
                  <a:cubicBezTo>
                    <a:pt x="111" y="63"/>
                    <a:pt x="111" y="63"/>
                    <a:pt x="111" y="63"/>
                  </a:cubicBezTo>
                  <a:cubicBezTo>
                    <a:pt x="122" y="93"/>
                    <a:pt x="122" y="93"/>
                    <a:pt x="122" y="93"/>
                  </a:cubicBezTo>
                  <a:cubicBezTo>
                    <a:pt x="116" y="93"/>
                    <a:pt x="116" y="93"/>
                    <a:pt x="116" y="93"/>
                  </a:cubicBezTo>
                  <a:cubicBezTo>
                    <a:pt x="113" y="86"/>
                    <a:pt x="113" y="86"/>
                    <a:pt x="113" y="86"/>
                  </a:cubicBezTo>
                  <a:cubicBezTo>
                    <a:pt x="101" y="86"/>
                    <a:pt x="101" y="86"/>
                    <a:pt x="101" y="86"/>
                  </a:cubicBezTo>
                  <a:cubicBezTo>
                    <a:pt x="98" y="93"/>
                    <a:pt x="98" y="93"/>
                    <a:pt x="98" y="93"/>
                  </a:cubicBezTo>
                  <a:cubicBezTo>
                    <a:pt x="92" y="93"/>
                    <a:pt x="92" y="93"/>
                    <a:pt x="92" y="93"/>
                  </a:cubicBezTo>
                  <a:lnTo>
                    <a:pt x="104" y="63"/>
                  </a:lnTo>
                  <a:close/>
                  <a:moveTo>
                    <a:pt x="65" y="63"/>
                  </a:moveTo>
                  <a:cubicBezTo>
                    <a:pt x="73" y="63"/>
                    <a:pt x="73" y="63"/>
                    <a:pt x="73" y="63"/>
                  </a:cubicBezTo>
                  <a:cubicBezTo>
                    <a:pt x="82" y="63"/>
                    <a:pt x="90" y="66"/>
                    <a:pt x="90" y="78"/>
                  </a:cubicBezTo>
                  <a:cubicBezTo>
                    <a:pt x="90" y="90"/>
                    <a:pt x="82" y="93"/>
                    <a:pt x="73" y="93"/>
                  </a:cubicBezTo>
                  <a:cubicBezTo>
                    <a:pt x="65" y="93"/>
                    <a:pt x="65" y="93"/>
                    <a:pt x="65" y="93"/>
                  </a:cubicBezTo>
                  <a:lnTo>
                    <a:pt x="65" y="63"/>
                  </a:lnTo>
                  <a:close/>
                  <a:moveTo>
                    <a:pt x="12" y="179"/>
                  </a:moveTo>
                  <a:cubicBezTo>
                    <a:pt x="12" y="96"/>
                    <a:pt x="12" y="96"/>
                    <a:pt x="12" y="96"/>
                  </a:cubicBezTo>
                  <a:cubicBezTo>
                    <a:pt x="16" y="99"/>
                    <a:pt x="22" y="101"/>
                    <a:pt x="28" y="101"/>
                  </a:cubicBezTo>
                  <a:cubicBezTo>
                    <a:pt x="174" y="101"/>
                    <a:pt x="174" y="101"/>
                    <a:pt x="174" y="101"/>
                  </a:cubicBezTo>
                  <a:cubicBezTo>
                    <a:pt x="180" y="101"/>
                    <a:pt x="186" y="99"/>
                    <a:pt x="190" y="96"/>
                  </a:cubicBezTo>
                  <a:cubicBezTo>
                    <a:pt x="190" y="179"/>
                    <a:pt x="190" y="179"/>
                    <a:pt x="190" y="179"/>
                  </a:cubicBezTo>
                  <a:cubicBezTo>
                    <a:pt x="190" y="188"/>
                    <a:pt x="183" y="195"/>
                    <a:pt x="174" y="195"/>
                  </a:cubicBezTo>
                  <a:cubicBezTo>
                    <a:pt x="28" y="195"/>
                    <a:pt x="28" y="195"/>
                    <a:pt x="28" y="195"/>
                  </a:cubicBezTo>
                  <a:cubicBezTo>
                    <a:pt x="19" y="195"/>
                    <a:pt x="12" y="188"/>
                    <a:pt x="12" y="179"/>
                  </a:cubicBezTo>
                  <a:close/>
                  <a:moveTo>
                    <a:pt x="212" y="179"/>
                  </a:moveTo>
                  <a:cubicBezTo>
                    <a:pt x="212" y="199"/>
                    <a:pt x="195" y="216"/>
                    <a:pt x="174" y="216"/>
                  </a:cubicBezTo>
                  <a:cubicBezTo>
                    <a:pt x="63" y="216"/>
                    <a:pt x="63" y="216"/>
                    <a:pt x="63" y="216"/>
                  </a:cubicBezTo>
                  <a:cubicBezTo>
                    <a:pt x="53" y="216"/>
                    <a:pt x="45" y="213"/>
                    <a:pt x="38" y="206"/>
                  </a:cubicBezTo>
                  <a:cubicBezTo>
                    <a:pt x="174" y="206"/>
                    <a:pt x="174" y="206"/>
                    <a:pt x="174" y="206"/>
                  </a:cubicBezTo>
                  <a:cubicBezTo>
                    <a:pt x="189" y="206"/>
                    <a:pt x="202" y="194"/>
                    <a:pt x="202" y="179"/>
                  </a:cubicBezTo>
                  <a:cubicBezTo>
                    <a:pt x="202" y="64"/>
                    <a:pt x="202" y="64"/>
                    <a:pt x="202" y="64"/>
                  </a:cubicBezTo>
                  <a:cubicBezTo>
                    <a:pt x="208" y="70"/>
                    <a:pt x="212" y="79"/>
                    <a:pt x="212" y="89"/>
                  </a:cubicBezTo>
                  <a:lnTo>
                    <a:pt x="212" y="179"/>
                  </a:lnTo>
                  <a:close/>
                  <a:moveTo>
                    <a:pt x="84" y="78"/>
                  </a:moveTo>
                  <a:cubicBezTo>
                    <a:pt x="84" y="72"/>
                    <a:pt x="79" y="68"/>
                    <a:pt x="74" y="68"/>
                  </a:cubicBezTo>
                  <a:cubicBezTo>
                    <a:pt x="71" y="68"/>
                    <a:pt x="71" y="68"/>
                    <a:pt x="71" y="68"/>
                  </a:cubicBezTo>
                  <a:cubicBezTo>
                    <a:pt x="71" y="88"/>
                    <a:pt x="71" y="88"/>
                    <a:pt x="71" y="88"/>
                  </a:cubicBezTo>
                  <a:cubicBezTo>
                    <a:pt x="74" y="88"/>
                    <a:pt x="74" y="88"/>
                    <a:pt x="74" y="88"/>
                  </a:cubicBezTo>
                  <a:cubicBezTo>
                    <a:pt x="79" y="88"/>
                    <a:pt x="84" y="85"/>
                    <a:pt x="84" y="78"/>
                  </a:cubicBezTo>
                  <a:close/>
                  <a:moveTo>
                    <a:pt x="118" y="132"/>
                  </a:moveTo>
                  <a:cubicBezTo>
                    <a:pt x="118" y="120"/>
                    <a:pt x="110" y="114"/>
                    <a:pt x="98" y="114"/>
                  </a:cubicBezTo>
                  <a:cubicBezTo>
                    <a:pt x="92" y="114"/>
                    <a:pt x="85" y="116"/>
                    <a:pt x="79" y="119"/>
                  </a:cubicBezTo>
                  <a:cubicBezTo>
                    <a:pt x="80" y="129"/>
                    <a:pt x="80" y="129"/>
                    <a:pt x="80" y="129"/>
                  </a:cubicBezTo>
                  <a:cubicBezTo>
                    <a:pt x="84" y="126"/>
                    <a:pt x="90" y="124"/>
                    <a:pt x="95" y="124"/>
                  </a:cubicBezTo>
                  <a:cubicBezTo>
                    <a:pt x="100" y="124"/>
                    <a:pt x="105" y="127"/>
                    <a:pt x="105" y="132"/>
                  </a:cubicBezTo>
                  <a:cubicBezTo>
                    <a:pt x="105" y="144"/>
                    <a:pt x="84" y="162"/>
                    <a:pt x="78" y="168"/>
                  </a:cubicBezTo>
                  <a:cubicBezTo>
                    <a:pt x="78" y="178"/>
                    <a:pt x="78" y="178"/>
                    <a:pt x="78" y="178"/>
                  </a:cubicBezTo>
                  <a:cubicBezTo>
                    <a:pt x="120" y="178"/>
                    <a:pt x="120" y="178"/>
                    <a:pt x="120" y="178"/>
                  </a:cubicBezTo>
                  <a:cubicBezTo>
                    <a:pt x="120" y="168"/>
                    <a:pt x="120" y="168"/>
                    <a:pt x="120" y="168"/>
                  </a:cubicBezTo>
                  <a:cubicBezTo>
                    <a:pt x="94" y="168"/>
                    <a:pt x="94" y="168"/>
                    <a:pt x="94" y="168"/>
                  </a:cubicBezTo>
                  <a:cubicBezTo>
                    <a:pt x="104" y="158"/>
                    <a:pt x="118" y="146"/>
                    <a:pt x="118" y="132"/>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fr-FR"/>
            </a:p>
          </p:txBody>
        </p:sp>
        <p:sp>
          <p:nvSpPr>
            <p:cNvPr id="197" name="Freeform 10"/>
            <p:cNvSpPr>
              <a:spLocks noChangeAspect="1" noEditPoints="1"/>
            </p:cNvSpPr>
            <p:nvPr/>
          </p:nvSpPr>
          <p:spPr bwMode="auto">
            <a:xfrm>
              <a:off x="4399727" y="2867024"/>
              <a:ext cx="298696" cy="432000"/>
            </a:xfrm>
            <a:custGeom>
              <a:avLst/>
              <a:gdLst>
                <a:gd name="T0" fmla="*/ 186 w 376"/>
                <a:gd name="T1" fmla="*/ 180 h 400"/>
                <a:gd name="T2" fmla="*/ 123 w 376"/>
                <a:gd name="T3" fmla="*/ 336 h 400"/>
                <a:gd name="T4" fmla="*/ 188 w 376"/>
                <a:gd name="T5" fmla="*/ 400 h 400"/>
                <a:gd name="T6" fmla="*/ 253 w 376"/>
                <a:gd name="T7" fmla="*/ 336 h 400"/>
                <a:gd name="T8" fmla="*/ 190 w 376"/>
                <a:gd name="T9" fmla="*/ 180 h 400"/>
                <a:gd name="T10" fmla="*/ 186 w 376"/>
                <a:gd name="T11" fmla="*/ 180 h 400"/>
                <a:gd name="T12" fmla="*/ 313 w 376"/>
                <a:gd name="T13" fmla="*/ 2 h 400"/>
                <a:gd name="T14" fmla="*/ 309 w 376"/>
                <a:gd name="T15" fmla="*/ 2 h 400"/>
                <a:gd name="T16" fmla="*/ 246 w 376"/>
                <a:gd name="T17" fmla="*/ 159 h 400"/>
                <a:gd name="T18" fmla="*/ 311 w 376"/>
                <a:gd name="T19" fmla="*/ 223 h 400"/>
                <a:gd name="T20" fmla="*/ 376 w 376"/>
                <a:gd name="T21" fmla="*/ 159 h 400"/>
                <a:gd name="T22" fmla="*/ 313 w 376"/>
                <a:gd name="T23" fmla="*/ 2 h 400"/>
                <a:gd name="T24" fmla="*/ 67 w 376"/>
                <a:gd name="T25" fmla="*/ 2 h 400"/>
                <a:gd name="T26" fmla="*/ 62 w 376"/>
                <a:gd name="T27" fmla="*/ 2 h 400"/>
                <a:gd name="T28" fmla="*/ 0 w 376"/>
                <a:gd name="T29" fmla="*/ 159 h 400"/>
                <a:gd name="T30" fmla="*/ 65 w 376"/>
                <a:gd name="T31" fmla="*/ 223 h 400"/>
                <a:gd name="T32" fmla="*/ 129 w 376"/>
                <a:gd name="T33" fmla="*/ 159 h 400"/>
                <a:gd name="T34" fmla="*/ 67 w 376"/>
                <a:gd name="T35" fmla="*/ 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0">
                  <a:moveTo>
                    <a:pt x="186" y="180"/>
                  </a:moveTo>
                  <a:cubicBezTo>
                    <a:pt x="175" y="262"/>
                    <a:pt x="123" y="279"/>
                    <a:pt x="123" y="336"/>
                  </a:cubicBezTo>
                  <a:cubicBezTo>
                    <a:pt x="123" y="372"/>
                    <a:pt x="153" y="400"/>
                    <a:pt x="188" y="400"/>
                  </a:cubicBezTo>
                  <a:cubicBezTo>
                    <a:pt x="223" y="400"/>
                    <a:pt x="253" y="372"/>
                    <a:pt x="253" y="336"/>
                  </a:cubicBezTo>
                  <a:cubicBezTo>
                    <a:pt x="253" y="279"/>
                    <a:pt x="200" y="262"/>
                    <a:pt x="190" y="180"/>
                  </a:cubicBezTo>
                  <a:cubicBezTo>
                    <a:pt x="190" y="177"/>
                    <a:pt x="186" y="177"/>
                    <a:pt x="186" y="180"/>
                  </a:cubicBezTo>
                  <a:close/>
                  <a:moveTo>
                    <a:pt x="313" y="2"/>
                  </a:moveTo>
                  <a:cubicBezTo>
                    <a:pt x="313" y="0"/>
                    <a:pt x="309" y="0"/>
                    <a:pt x="309" y="2"/>
                  </a:cubicBezTo>
                  <a:cubicBezTo>
                    <a:pt x="299" y="84"/>
                    <a:pt x="246" y="101"/>
                    <a:pt x="246" y="159"/>
                  </a:cubicBezTo>
                  <a:cubicBezTo>
                    <a:pt x="246" y="194"/>
                    <a:pt x="276" y="223"/>
                    <a:pt x="311" y="223"/>
                  </a:cubicBezTo>
                  <a:cubicBezTo>
                    <a:pt x="346" y="223"/>
                    <a:pt x="376" y="194"/>
                    <a:pt x="376" y="159"/>
                  </a:cubicBezTo>
                  <a:cubicBezTo>
                    <a:pt x="376" y="101"/>
                    <a:pt x="324" y="84"/>
                    <a:pt x="313" y="2"/>
                  </a:cubicBezTo>
                  <a:close/>
                  <a:moveTo>
                    <a:pt x="67" y="2"/>
                  </a:moveTo>
                  <a:cubicBezTo>
                    <a:pt x="67" y="0"/>
                    <a:pt x="63" y="0"/>
                    <a:pt x="62" y="2"/>
                  </a:cubicBezTo>
                  <a:cubicBezTo>
                    <a:pt x="52" y="84"/>
                    <a:pt x="0" y="101"/>
                    <a:pt x="0" y="159"/>
                  </a:cubicBezTo>
                  <a:cubicBezTo>
                    <a:pt x="0" y="194"/>
                    <a:pt x="30" y="223"/>
                    <a:pt x="65" y="223"/>
                  </a:cubicBezTo>
                  <a:cubicBezTo>
                    <a:pt x="100" y="223"/>
                    <a:pt x="129" y="194"/>
                    <a:pt x="129" y="159"/>
                  </a:cubicBezTo>
                  <a:cubicBezTo>
                    <a:pt x="129" y="101"/>
                    <a:pt x="77" y="84"/>
                    <a:pt x="67"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e 5"/>
          <p:cNvGrpSpPr/>
          <p:nvPr/>
        </p:nvGrpSpPr>
        <p:grpSpPr>
          <a:xfrm>
            <a:off x="5353560" y="1623146"/>
            <a:ext cx="519434" cy="243853"/>
            <a:chOff x="5229160" y="2605858"/>
            <a:chExt cx="691367" cy="324568"/>
          </a:xfrm>
        </p:grpSpPr>
        <p:pic>
          <p:nvPicPr>
            <p:cNvPr id="198" name="Image 197"/>
            <p:cNvPicPr>
              <a:picLocks noChangeAspect="1"/>
            </p:cNvPicPr>
            <p:nvPr/>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5612187" y="2612078"/>
              <a:ext cx="308340" cy="308340"/>
            </a:xfrm>
            <a:prstGeom prst="rect">
              <a:avLst/>
            </a:prstGeom>
          </p:spPr>
        </p:pic>
        <p:sp>
          <p:nvSpPr>
            <p:cNvPr id="199" name="Freeform 29"/>
            <p:cNvSpPr>
              <a:spLocks noChangeAspect="1" noEditPoints="1"/>
            </p:cNvSpPr>
            <p:nvPr/>
          </p:nvSpPr>
          <p:spPr bwMode="auto">
            <a:xfrm>
              <a:off x="5229160" y="2605858"/>
              <a:ext cx="323855" cy="324568"/>
            </a:xfrm>
            <a:custGeom>
              <a:avLst/>
              <a:gdLst>
                <a:gd name="T0" fmla="*/ 56 w 227"/>
                <a:gd name="T1" fmla="*/ 62 h 227"/>
                <a:gd name="T2" fmla="*/ 61 w 227"/>
                <a:gd name="T3" fmla="*/ 51 h 227"/>
                <a:gd name="T4" fmla="*/ 41 w 227"/>
                <a:gd name="T5" fmla="*/ 40 h 227"/>
                <a:gd name="T6" fmla="*/ 52 w 227"/>
                <a:gd name="T7" fmla="*/ 60 h 227"/>
                <a:gd name="T8" fmla="*/ 120 w 227"/>
                <a:gd name="T9" fmla="*/ 32 h 227"/>
                <a:gd name="T10" fmla="*/ 114 w 227"/>
                <a:gd name="T11" fmla="*/ 0 h 227"/>
                <a:gd name="T12" fmla="*/ 107 w 227"/>
                <a:gd name="T13" fmla="*/ 32 h 227"/>
                <a:gd name="T14" fmla="*/ 52 w 227"/>
                <a:gd name="T15" fmla="*/ 167 h 227"/>
                <a:gd name="T16" fmla="*/ 41 w 227"/>
                <a:gd name="T17" fmla="*/ 187 h 227"/>
                <a:gd name="T18" fmla="*/ 50 w 227"/>
                <a:gd name="T19" fmla="*/ 187 h 227"/>
                <a:gd name="T20" fmla="*/ 61 w 227"/>
                <a:gd name="T21" fmla="*/ 167 h 227"/>
                <a:gd name="T22" fmla="*/ 32 w 227"/>
                <a:gd name="T23" fmla="*/ 107 h 227"/>
                <a:gd name="T24" fmla="*/ 0 w 227"/>
                <a:gd name="T25" fmla="*/ 114 h 227"/>
                <a:gd name="T26" fmla="*/ 32 w 227"/>
                <a:gd name="T27" fmla="*/ 120 h 227"/>
                <a:gd name="T28" fmla="*/ 32 w 227"/>
                <a:gd name="T29" fmla="*/ 107 h 227"/>
                <a:gd name="T30" fmla="*/ 48 w 227"/>
                <a:gd name="T31" fmla="*/ 114 h 227"/>
                <a:gd name="T32" fmla="*/ 180 w 227"/>
                <a:gd name="T33" fmla="*/ 114 h 227"/>
                <a:gd name="T34" fmla="*/ 114 w 227"/>
                <a:gd name="T35" fmla="*/ 167 h 227"/>
                <a:gd name="T36" fmla="*/ 114 w 227"/>
                <a:gd name="T37" fmla="*/ 60 h 227"/>
                <a:gd name="T38" fmla="*/ 114 w 227"/>
                <a:gd name="T39" fmla="*/ 167 h 227"/>
                <a:gd name="T40" fmla="*/ 167 w 227"/>
                <a:gd name="T41" fmla="*/ 51 h 227"/>
                <a:gd name="T42" fmla="*/ 172 w 227"/>
                <a:gd name="T43" fmla="*/ 62 h 227"/>
                <a:gd name="T44" fmla="*/ 187 w 227"/>
                <a:gd name="T45" fmla="*/ 49 h 227"/>
                <a:gd name="T46" fmla="*/ 178 w 227"/>
                <a:gd name="T47" fmla="*/ 40 h 227"/>
                <a:gd name="T48" fmla="*/ 195 w 227"/>
                <a:gd name="T49" fmla="*/ 107 h 227"/>
                <a:gd name="T50" fmla="*/ 195 w 227"/>
                <a:gd name="T51" fmla="*/ 120 h 227"/>
                <a:gd name="T52" fmla="*/ 227 w 227"/>
                <a:gd name="T53" fmla="*/ 114 h 227"/>
                <a:gd name="T54" fmla="*/ 114 w 227"/>
                <a:gd name="T55" fmla="*/ 189 h 227"/>
                <a:gd name="T56" fmla="*/ 107 w 227"/>
                <a:gd name="T57" fmla="*/ 221 h 227"/>
                <a:gd name="T58" fmla="*/ 120 w 227"/>
                <a:gd name="T59" fmla="*/ 221 h 227"/>
                <a:gd name="T60" fmla="*/ 114 w 227"/>
                <a:gd name="T61" fmla="*/ 189 h 227"/>
                <a:gd name="T62" fmla="*/ 167 w 227"/>
                <a:gd name="T63" fmla="*/ 167 h 227"/>
                <a:gd name="T64" fmla="*/ 178 w 227"/>
                <a:gd name="T65" fmla="*/ 187 h 227"/>
                <a:gd name="T66" fmla="*/ 187 w 227"/>
                <a:gd name="T67" fmla="*/ 187 h 227"/>
                <a:gd name="T68" fmla="*/ 176 w 227"/>
                <a:gd name="T69" fmla="*/ 16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227">
                  <a:moveTo>
                    <a:pt x="52" y="60"/>
                  </a:moveTo>
                  <a:cubicBezTo>
                    <a:pt x="53" y="62"/>
                    <a:pt x="54" y="62"/>
                    <a:pt x="56" y="62"/>
                  </a:cubicBezTo>
                  <a:cubicBezTo>
                    <a:pt x="58" y="62"/>
                    <a:pt x="59" y="62"/>
                    <a:pt x="61" y="60"/>
                  </a:cubicBezTo>
                  <a:cubicBezTo>
                    <a:pt x="63" y="58"/>
                    <a:pt x="63" y="54"/>
                    <a:pt x="61" y="51"/>
                  </a:cubicBezTo>
                  <a:cubicBezTo>
                    <a:pt x="50" y="40"/>
                    <a:pt x="50" y="40"/>
                    <a:pt x="50" y="40"/>
                  </a:cubicBezTo>
                  <a:cubicBezTo>
                    <a:pt x="47" y="38"/>
                    <a:pt x="43" y="38"/>
                    <a:pt x="41" y="40"/>
                  </a:cubicBezTo>
                  <a:cubicBezTo>
                    <a:pt x="38" y="43"/>
                    <a:pt x="38" y="47"/>
                    <a:pt x="41" y="49"/>
                  </a:cubicBezTo>
                  <a:lnTo>
                    <a:pt x="52" y="60"/>
                  </a:lnTo>
                  <a:close/>
                  <a:moveTo>
                    <a:pt x="114" y="38"/>
                  </a:moveTo>
                  <a:cubicBezTo>
                    <a:pt x="117" y="38"/>
                    <a:pt x="120" y="35"/>
                    <a:pt x="120" y="32"/>
                  </a:cubicBezTo>
                  <a:cubicBezTo>
                    <a:pt x="120" y="6"/>
                    <a:pt x="120" y="6"/>
                    <a:pt x="120" y="6"/>
                  </a:cubicBezTo>
                  <a:cubicBezTo>
                    <a:pt x="120" y="3"/>
                    <a:pt x="117" y="0"/>
                    <a:pt x="114" y="0"/>
                  </a:cubicBezTo>
                  <a:cubicBezTo>
                    <a:pt x="110" y="0"/>
                    <a:pt x="107" y="3"/>
                    <a:pt x="107" y="6"/>
                  </a:cubicBezTo>
                  <a:cubicBezTo>
                    <a:pt x="107" y="32"/>
                    <a:pt x="107" y="32"/>
                    <a:pt x="107" y="32"/>
                  </a:cubicBezTo>
                  <a:cubicBezTo>
                    <a:pt x="107" y="35"/>
                    <a:pt x="110" y="38"/>
                    <a:pt x="114" y="38"/>
                  </a:cubicBezTo>
                  <a:close/>
                  <a:moveTo>
                    <a:pt x="52" y="167"/>
                  </a:moveTo>
                  <a:cubicBezTo>
                    <a:pt x="41" y="178"/>
                    <a:pt x="41" y="178"/>
                    <a:pt x="41" y="178"/>
                  </a:cubicBezTo>
                  <a:cubicBezTo>
                    <a:pt x="38" y="180"/>
                    <a:pt x="38" y="184"/>
                    <a:pt x="41" y="187"/>
                  </a:cubicBezTo>
                  <a:cubicBezTo>
                    <a:pt x="42" y="188"/>
                    <a:pt x="43" y="189"/>
                    <a:pt x="45" y="189"/>
                  </a:cubicBezTo>
                  <a:cubicBezTo>
                    <a:pt x="47" y="189"/>
                    <a:pt x="48" y="188"/>
                    <a:pt x="50" y="187"/>
                  </a:cubicBezTo>
                  <a:cubicBezTo>
                    <a:pt x="61" y="176"/>
                    <a:pt x="61" y="176"/>
                    <a:pt x="61" y="176"/>
                  </a:cubicBezTo>
                  <a:cubicBezTo>
                    <a:pt x="63" y="173"/>
                    <a:pt x="63" y="169"/>
                    <a:pt x="61" y="167"/>
                  </a:cubicBezTo>
                  <a:cubicBezTo>
                    <a:pt x="58" y="164"/>
                    <a:pt x="54" y="164"/>
                    <a:pt x="52" y="167"/>
                  </a:cubicBezTo>
                  <a:close/>
                  <a:moveTo>
                    <a:pt x="32" y="107"/>
                  </a:moveTo>
                  <a:cubicBezTo>
                    <a:pt x="7" y="107"/>
                    <a:pt x="7" y="107"/>
                    <a:pt x="7" y="107"/>
                  </a:cubicBezTo>
                  <a:cubicBezTo>
                    <a:pt x="3" y="107"/>
                    <a:pt x="0" y="110"/>
                    <a:pt x="0" y="114"/>
                  </a:cubicBezTo>
                  <a:cubicBezTo>
                    <a:pt x="0" y="117"/>
                    <a:pt x="3" y="120"/>
                    <a:pt x="7" y="120"/>
                  </a:cubicBezTo>
                  <a:cubicBezTo>
                    <a:pt x="32" y="120"/>
                    <a:pt x="32" y="120"/>
                    <a:pt x="32" y="120"/>
                  </a:cubicBezTo>
                  <a:cubicBezTo>
                    <a:pt x="36" y="120"/>
                    <a:pt x="39" y="117"/>
                    <a:pt x="39" y="114"/>
                  </a:cubicBezTo>
                  <a:cubicBezTo>
                    <a:pt x="39" y="110"/>
                    <a:pt x="36" y="107"/>
                    <a:pt x="32" y="107"/>
                  </a:cubicBezTo>
                  <a:close/>
                  <a:moveTo>
                    <a:pt x="114" y="48"/>
                  </a:moveTo>
                  <a:cubicBezTo>
                    <a:pt x="77" y="48"/>
                    <a:pt x="48" y="77"/>
                    <a:pt x="48" y="114"/>
                  </a:cubicBezTo>
                  <a:cubicBezTo>
                    <a:pt x="48" y="150"/>
                    <a:pt x="77" y="180"/>
                    <a:pt x="114" y="180"/>
                  </a:cubicBezTo>
                  <a:cubicBezTo>
                    <a:pt x="150" y="180"/>
                    <a:pt x="180" y="150"/>
                    <a:pt x="180" y="114"/>
                  </a:cubicBezTo>
                  <a:cubicBezTo>
                    <a:pt x="180" y="77"/>
                    <a:pt x="150" y="48"/>
                    <a:pt x="114" y="48"/>
                  </a:cubicBezTo>
                  <a:close/>
                  <a:moveTo>
                    <a:pt x="114" y="167"/>
                  </a:moveTo>
                  <a:cubicBezTo>
                    <a:pt x="84" y="167"/>
                    <a:pt x="60" y="143"/>
                    <a:pt x="60" y="114"/>
                  </a:cubicBezTo>
                  <a:cubicBezTo>
                    <a:pt x="60" y="84"/>
                    <a:pt x="84" y="60"/>
                    <a:pt x="114" y="60"/>
                  </a:cubicBezTo>
                  <a:cubicBezTo>
                    <a:pt x="143" y="60"/>
                    <a:pt x="167" y="84"/>
                    <a:pt x="167" y="114"/>
                  </a:cubicBezTo>
                  <a:cubicBezTo>
                    <a:pt x="167" y="143"/>
                    <a:pt x="143" y="167"/>
                    <a:pt x="114" y="167"/>
                  </a:cubicBezTo>
                  <a:close/>
                  <a:moveTo>
                    <a:pt x="178" y="40"/>
                  </a:moveTo>
                  <a:cubicBezTo>
                    <a:pt x="167" y="51"/>
                    <a:pt x="167" y="51"/>
                    <a:pt x="167" y="51"/>
                  </a:cubicBezTo>
                  <a:cubicBezTo>
                    <a:pt x="165" y="54"/>
                    <a:pt x="165" y="58"/>
                    <a:pt x="167" y="60"/>
                  </a:cubicBezTo>
                  <a:cubicBezTo>
                    <a:pt x="168" y="62"/>
                    <a:pt x="170" y="62"/>
                    <a:pt x="172" y="62"/>
                  </a:cubicBezTo>
                  <a:cubicBezTo>
                    <a:pt x="173" y="62"/>
                    <a:pt x="175" y="62"/>
                    <a:pt x="176" y="60"/>
                  </a:cubicBezTo>
                  <a:cubicBezTo>
                    <a:pt x="187" y="49"/>
                    <a:pt x="187" y="49"/>
                    <a:pt x="187" y="49"/>
                  </a:cubicBezTo>
                  <a:cubicBezTo>
                    <a:pt x="189" y="47"/>
                    <a:pt x="189" y="43"/>
                    <a:pt x="187" y="40"/>
                  </a:cubicBezTo>
                  <a:cubicBezTo>
                    <a:pt x="185" y="38"/>
                    <a:pt x="181" y="38"/>
                    <a:pt x="178" y="40"/>
                  </a:cubicBezTo>
                  <a:close/>
                  <a:moveTo>
                    <a:pt x="221" y="107"/>
                  </a:moveTo>
                  <a:cubicBezTo>
                    <a:pt x="195" y="107"/>
                    <a:pt x="195" y="107"/>
                    <a:pt x="195" y="107"/>
                  </a:cubicBezTo>
                  <a:cubicBezTo>
                    <a:pt x="192" y="107"/>
                    <a:pt x="189" y="110"/>
                    <a:pt x="189" y="114"/>
                  </a:cubicBezTo>
                  <a:cubicBezTo>
                    <a:pt x="189" y="117"/>
                    <a:pt x="192" y="120"/>
                    <a:pt x="195" y="120"/>
                  </a:cubicBezTo>
                  <a:cubicBezTo>
                    <a:pt x="221" y="120"/>
                    <a:pt x="221" y="120"/>
                    <a:pt x="221" y="120"/>
                  </a:cubicBezTo>
                  <a:cubicBezTo>
                    <a:pt x="224" y="120"/>
                    <a:pt x="227" y="117"/>
                    <a:pt x="227" y="114"/>
                  </a:cubicBezTo>
                  <a:cubicBezTo>
                    <a:pt x="227" y="110"/>
                    <a:pt x="224" y="107"/>
                    <a:pt x="221" y="107"/>
                  </a:cubicBezTo>
                  <a:close/>
                  <a:moveTo>
                    <a:pt x="114" y="189"/>
                  </a:moveTo>
                  <a:cubicBezTo>
                    <a:pt x="110" y="189"/>
                    <a:pt x="107" y="192"/>
                    <a:pt x="107" y="195"/>
                  </a:cubicBezTo>
                  <a:cubicBezTo>
                    <a:pt x="107" y="221"/>
                    <a:pt x="107" y="221"/>
                    <a:pt x="107" y="221"/>
                  </a:cubicBezTo>
                  <a:cubicBezTo>
                    <a:pt x="107" y="224"/>
                    <a:pt x="110" y="227"/>
                    <a:pt x="114" y="227"/>
                  </a:cubicBezTo>
                  <a:cubicBezTo>
                    <a:pt x="117" y="227"/>
                    <a:pt x="120" y="224"/>
                    <a:pt x="120" y="221"/>
                  </a:cubicBezTo>
                  <a:cubicBezTo>
                    <a:pt x="120" y="195"/>
                    <a:pt x="120" y="195"/>
                    <a:pt x="120" y="195"/>
                  </a:cubicBezTo>
                  <a:cubicBezTo>
                    <a:pt x="120" y="192"/>
                    <a:pt x="117" y="189"/>
                    <a:pt x="114" y="189"/>
                  </a:cubicBezTo>
                  <a:close/>
                  <a:moveTo>
                    <a:pt x="176" y="167"/>
                  </a:moveTo>
                  <a:cubicBezTo>
                    <a:pt x="174" y="164"/>
                    <a:pt x="170" y="164"/>
                    <a:pt x="167" y="167"/>
                  </a:cubicBezTo>
                  <a:cubicBezTo>
                    <a:pt x="165" y="169"/>
                    <a:pt x="165" y="173"/>
                    <a:pt x="167" y="176"/>
                  </a:cubicBezTo>
                  <a:cubicBezTo>
                    <a:pt x="178" y="187"/>
                    <a:pt x="178" y="187"/>
                    <a:pt x="178" y="187"/>
                  </a:cubicBezTo>
                  <a:cubicBezTo>
                    <a:pt x="179" y="188"/>
                    <a:pt x="181" y="189"/>
                    <a:pt x="183" y="189"/>
                  </a:cubicBezTo>
                  <a:cubicBezTo>
                    <a:pt x="184" y="189"/>
                    <a:pt x="186" y="188"/>
                    <a:pt x="187" y="187"/>
                  </a:cubicBezTo>
                  <a:cubicBezTo>
                    <a:pt x="189" y="184"/>
                    <a:pt x="189" y="180"/>
                    <a:pt x="187" y="178"/>
                  </a:cubicBezTo>
                  <a:lnTo>
                    <a:pt x="176" y="167"/>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3" name="ZoneTexte 2"/>
          <p:cNvSpPr txBox="1"/>
          <p:nvPr/>
        </p:nvSpPr>
        <p:spPr>
          <a:xfrm>
            <a:off x="5897580" y="1648553"/>
            <a:ext cx="494968" cy="151009"/>
          </a:xfrm>
          <a:prstGeom prst="rect">
            <a:avLst/>
          </a:prstGeom>
          <a:noFill/>
        </p:spPr>
        <p:txBody>
          <a:bodyPr wrap="square" lIns="0" tIns="0" rIns="0" bIns="0" rtlCol="0" anchor="ctr">
            <a:noAutofit/>
          </a:bodyPr>
          <a:lstStyle/>
          <a:p>
            <a:pPr algn="ctr">
              <a:buClr>
                <a:schemeClr val="tx2"/>
              </a:buClr>
            </a:pPr>
            <a:r>
              <a:rPr lang="en-GB" sz="800" b="1" dirty="0">
                <a:solidFill>
                  <a:schemeClr val="tx2"/>
                </a:solidFill>
              </a:rPr>
              <a:t>15 days</a:t>
            </a:r>
          </a:p>
        </p:txBody>
      </p:sp>
      <p:grpSp>
        <p:nvGrpSpPr>
          <p:cNvPr id="4" name="Groupe 3"/>
          <p:cNvGrpSpPr/>
          <p:nvPr/>
        </p:nvGrpSpPr>
        <p:grpSpPr>
          <a:xfrm>
            <a:off x="7613996" y="1525308"/>
            <a:ext cx="491847" cy="543546"/>
            <a:chOff x="7562352" y="2469459"/>
            <a:chExt cx="595135" cy="657691"/>
          </a:xfrm>
        </p:grpSpPr>
        <p:grpSp>
          <p:nvGrpSpPr>
            <p:cNvPr id="200" name="Groupe 199"/>
            <p:cNvGrpSpPr/>
            <p:nvPr/>
          </p:nvGrpSpPr>
          <p:grpSpPr>
            <a:xfrm>
              <a:off x="7562352" y="2469459"/>
              <a:ext cx="595135" cy="657691"/>
              <a:chOff x="1351532" y="2488621"/>
              <a:chExt cx="958470" cy="1059219"/>
            </a:xfrm>
          </p:grpSpPr>
          <p:cxnSp>
            <p:nvCxnSpPr>
              <p:cNvPr id="201" name="Connecteur droit avec flèche 200"/>
              <p:cNvCxnSpPr/>
              <p:nvPr/>
            </p:nvCxnSpPr>
            <p:spPr>
              <a:xfrm flipH="1">
                <a:off x="1584938" y="2701923"/>
                <a:ext cx="402664" cy="193843"/>
              </a:xfrm>
              <a:prstGeom prst="straightConnector1">
                <a:avLst/>
              </a:prstGeom>
              <a:ln>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2" name="Freeform 17"/>
              <p:cNvSpPr>
                <a:spLocks noChangeAspect="1"/>
              </p:cNvSpPr>
              <p:nvPr/>
            </p:nvSpPr>
            <p:spPr bwMode="auto">
              <a:xfrm>
                <a:off x="1351532" y="2854695"/>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dirty="0">
                  <a:solidFill>
                    <a:schemeClr val="tx2"/>
                  </a:solidFill>
                </a:endParaRPr>
              </a:p>
            </p:txBody>
          </p:sp>
          <p:sp>
            <p:nvSpPr>
              <p:cNvPr id="203" name="Freeform 17"/>
              <p:cNvSpPr>
                <a:spLocks noChangeAspect="1"/>
              </p:cNvSpPr>
              <p:nvPr/>
            </p:nvSpPr>
            <p:spPr bwMode="auto">
              <a:xfrm>
                <a:off x="2084243" y="2488621"/>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204" name="ZoneTexte 203"/>
              <p:cNvSpPr txBox="1"/>
              <p:nvPr/>
            </p:nvSpPr>
            <p:spPr>
              <a:xfrm>
                <a:off x="1696385" y="2953027"/>
                <a:ext cx="376414" cy="594813"/>
              </a:xfrm>
              <a:prstGeom prst="rect">
                <a:avLst/>
              </a:prstGeom>
              <a:solidFill>
                <a:schemeClr val="bg1"/>
              </a:solidFill>
            </p:spPr>
            <p:txBody>
              <a:bodyPr wrap="square" rtlCol="0">
                <a:spAutoFit/>
              </a:bodyPr>
              <a:lstStyle/>
              <a:p>
                <a:endParaRPr lang="fr-FR" dirty="0">
                  <a:solidFill>
                    <a:schemeClr val="tx2"/>
                  </a:solidFill>
                </a:endParaRPr>
              </a:p>
            </p:txBody>
          </p:sp>
        </p:grpSp>
        <p:grpSp>
          <p:nvGrpSpPr>
            <p:cNvPr id="206" name="Groupe 205"/>
            <p:cNvGrpSpPr/>
            <p:nvPr/>
          </p:nvGrpSpPr>
          <p:grpSpPr>
            <a:xfrm>
              <a:off x="7824459" y="2754913"/>
              <a:ext cx="254713" cy="235623"/>
              <a:chOff x="6409487" y="2232034"/>
              <a:chExt cx="988506" cy="1024263"/>
            </a:xfrm>
          </p:grpSpPr>
          <p:sp>
            <p:nvSpPr>
              <p:cNvPr id="207" name="Freeform 20"/>
              <p:cNvSpPr>
                <a:spLocks noChangeAspect="1" noEditPoints="1"/>
              </p:cNvSpPr>
              <p:nvPr/>
            </p:nvSpPr>
            <p:spPr bwMode="auto">
              <a:xfrm>
                <a:off x="6409487" y="2232034"/>
                <a:ext cx="988506" cy="1024263"/>
              </a:xfrm>
              <a:custGeom>
                <a:avLst/>
                <a:gdLst>
                  <a:gd name="T0" fmla="*/ 27 w 235"/>
                  <a:gd name="T1" fmla="*/ 189 h 243"/>
                  <a:gd name="T2" fmla="*/ 27 w 235"/>
                  <a:gd name="T3" fmla="*/ 208 h 243"/>
                  <a:gd name="T4" fmla="*/ 207 w 235"/>
                  <a:gd name="T5" fmla="*/ 171 h 243"/>
                  <a:gd name="T6" fmla="*/ 144 w 235"/>
                  <a:gd name="T7" fmla="*/ 68 h 243"/>
                  <a:gd name="T8" fmla="*/ 121 w 235"/>
                  <a:gd name="T9" fmla="*/ 66 h 243"/>
                  <a:gd name="T10" fmla="*/ 144 w 235"/>
                  <a:gd name="T11" fmla="*/ 68 h 243"/>
                  <a:gd name="T12" fmla="*/ 99 w 235"/>
                  <a:gd name="T13" fmla="*/ 59 h 243"/>
                  <a:gd name="T14" fmla="*/ 76 w 235"/>
                  <a:gd name="T15" fmla="*/ 57 h 243"/>
                  <a:gd name="T16" fmla="*/ 40 w 235"/>
                  <a:gd name="T17" fmla="*/ 160 h 243"/>
                  <a:gd name="T18" fmla="*/ 19 w 235"/>
                  <a:gd name="T19" fmla="*/ 132 h 243"/>
                  <a:gd name="T20" fmla="*/ 160 w 235"/>
                  <a:gd name="T21" fmla="*/ 198 h 243"/>
                  <a:gd name="T22" fmla="*/ 174 w 235"/>
                  <a:gd name="T23" fmla="*/ 179 h 243"/>
                  <a:gd name="T24" fmla="*/ 18 w 235"/>
                  <a:gd name="T25" fmla="*/ 120 h 243"/>
                  <a:gd name="T26" fmla="*/ 198 w 235"/>
                  <a:gd name="T27" fmla="*/ 98 h 243"/>
                  <a:gd name="T28" fmla="*/ 34 w 235"/>
                  <a:gd name="T29" fmla="*/ 142 h 243"/>
                  <a:gd name="T30" fmla="*/ 174 w 235"/>
                  <a:gd name="T31" fmla="*/ 169 h 243"/>
                  <a:gd name="T32" fmla="*/ 204 w 235"/>
                  <a:gd name="T33" fmla="*/ 90 h 243"/>
                  <a:gd name="T34" fmla="*/ 160 w 235"/>
                  <a:gd name="T35" fmla="*/ 121 h 243"/>
                  <a:gd name="T36" fmla="*/ 14 w 235"/>
                  <a:gd name="T37" fmla="*/ 68 h 243"/>
                  <a:gd name="T38" fmla="*/ 160 w 235"/>
                  <a:gd name="T39" fmla="*/ 110 h 243"/>
                  <a:gd name="T40" fmla="*/ 61 w 235"/>
                  <a:gd name="T41" fmla="*/ 16 h 243"/>
                  <a:gd name="T42" fmla="*/ 18 w 235"/>
                  <a:gd name="T43" fmla="*/ 120 h 243"/>
                  <a:gd name="T44" fmla="*/ 69 w 235"/>
                  <a:gd name="T45" fmla="*/ 31 h 243"/>
                  <a:gd name="T46" fmla="*/ 89 w 235"/>
                  <a:gd name="T47" fmla="*/ 35 h 243"/>
                  <a:gd name="T48" fmla="*/ 129 w 235"/>
                  <a:gd name="T49" fmla="*/ 38 h 243"/>
                  <a:gd name="T50" fmla="*/ 115 w 235"/>
                  <a:gd name="T51" fmla="*/ 44 h 243"/>
                  <a:gd name="T52" fmla="*/ 97 w 235"/>
                  <a:gd name="T53" fmla="*/ 43 h 243"/>
                  <a:gd name="T54" fmla="*/ 138 w 235"/>
                  <a:gd name="T55" fmla="*/ 55 h 243"/>
                  <a:gd name="T56" fmla="*/ 160 w 235"/>
                  <a:gd name="T57" fmla="*/ 76 h 243"/>
                  <a:gd name="T58" fmla="*/ 152 w 235"/>
                  <a:gd name="T59" fmla="*/ 95 h 243"/>
                  <a:gd name="T60" fmla="*/ 132 w 235"/>
                  <a:gd name="T61" fmla="*/ 91 h 243"/>
                  <a:gd name="T62" fmla="*/ 108 w 235"/>
                  <a:gd name="T63" fmla="*/ 95 h 243"/>
                  <a:gd name="T64" fmla="*/ 88 w 235"/>
                  <a:gd name="T65" fmla="*/ 88 h 243"/>
                  <a:gd name="T66" fmla="*/ 122 w 235"/>
                  <a:gd name="T67" fmla="*/ 84 h 243"/>
                  <a:gd name="T68" fmla="*/ 107 w 235"/>
                  <a:gd name="T69" fmla="*/ 67 h 243"/>
                  <a:gd name="T70" fmla="*/ 61 w 235"/>
                  <a:gd name="T71" fmla="*/ 6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5" h="243">
                    <a:moveTo>
                      <a:pt x="160" y="209"/>
                    </a:moveTo>
                    <a:cubicBezTo>
                      <a:pt x="114" y="224"/>
                      <a:pt x="54" y="215"/>
                      <a:pt x="27" y="189"/>
                    </a:cubicBezTo>
                    <a:cubicBezTo>
                      <a:pt x="21" y="183"/>
                      <a:pt x="17" y="177"/>
                      <a:pt x="15" y="171"/>
                    </a:cubicBezTo>
                    <a:cubicBezTo>
                      <a:pt x="11" y="183"/>
                      <a:pt x="15" y="196"/>
                      <a:pt x="27" y="208"/>
                    </a:cubicBezTo>
                    <a:cubicBezTo>
                      <a:pt x="54" y="234"/>
                      <a:pt x="114" y="243"/>
                      <a:pt x="160" y="227"/>
                    </a:cubicBezTo>
                    <a:cubicBezTo>
                      <a:pt x="196" y="215"/>
                      <a:pt x="213" y="193"/>
                      <a:pt x="207" y="171"/>
                    </a:cubicBezTo>
                    <a:cubicBezTo>
                      <a:pt x="202" y="186"/>
                      <a:pt x="186" y="200"/>
                      <a:pt x="160" y="209"/>
                    </a:cubicBezTo>
                    <a:close/>
                    <a:moveTo>
                      <a:pt x="144" y="68"/>
                    </a:moveTo>
                    <a:cubicBezTo>
                      <a:pt x="142" y="66"/>
                      <a:pt x="138" y="65"/>
                      <a:pt x="134" y="65"/>
                    </a:cubicBezTo>
                    <a:cubicBezTo>
                      <a:pt x="132" y="65"/>
                      <a:pt x="128" y="65"/>
                      <a:pt x="121" y="66"/>
                    </a:cubicBezTo>
                    <a:cubicBezTo>
                      <a:pt x="136" y="79"/>
                      <a:pt x="136" y="79"/>
                      <a:pt x="136" y="79"/>
                    </a:cubicBezTo>
                    <a:cubicBezTo>
                      <a:pt x="145" y="76"/>
                      <a:pt x="148" y="72"/>
                      <a:pt x="144" y="68"/>
                    </a:cubicBezTo>
                    <a:close/>
                    <a:moveTo>
                      <a:pt x="86" y="60"/>
                    </a:moveTo>
                    <a:cubicBezTo>
                      <a:pt x="87" y="60"/>
                      <a:pt x="91" y="60"/>
                      <a:pt x="99" y="59"/>
                    </a:cubicBezTo>
                    <a:cubicBezTo>
                      <a:pt x="85" y="47"/>
                      <a:pt x="85" y="47"/>
                      <a:pt x="85" y="47"/>
                    </a:cubicBezTo>
                    <a:cubicBezTo>
                      <a:pt x="75" y="50"/>
                      <a:pt x="72" y="53"/>
                      <a:pt x="76" y="57"/>
                    </a:cubicBezTo>
                    <a:cubicBezTo>
                      <a:pt x="78" y="59"/>
                      <a:pt x="82" y="60"/>
                      <a:pt x="86" y="60"/>
                    </a:cubicBezTo>
                    <a:close/>
                    <a:moveTo>
                      <a:pt x="40" y="160"/>
                    </a:moveTo>
                    <a:cubicBezTo>
                      <a:pt x="33" y="153"/>
                      <a:pt x="29" y="146"/>
                      <a:pt x="27" y="138"/>
                    </a:cubicBezTo>
                    <a:cubicBezTo>
                      <a:pt x="24" y="136"/>
                      <a:pt x="21" y="134"/>
                      <a:pt x="19" y="132"/>
                    </a:cubicBezTo>
                    <a:cubicBezTo>
                      <a:pt x="9" y="147"/>
                      <a:pt x="11" y="164"/>
                      <a:pt x="27" y="179"/>
                    </a:cubicBezTo>
                    <a:cubicBezTo>
                      <a:pt x="54" y="205"/>
                      <a:pt x="114" y="213"/>
                      <a:pt x="160" y="198"/>
                    </a:cubicBezTo>
                    <a:cubicBezTo>
                      <a:pt x="185" y="190"/>
                      <a:pt x="201" y="176"/>
                      <a:pt x="206" y="162"/>
                    </a:cubicBezTo>
                    <a:cubicBezTo>
                      <a:pt x="198" y="169"/>
                      <a:pt x="187" y="175"/>
                      <a:pt x="174" y="179"/>
                    </a:cubicBezTo>
                    <a:cubicBezTo>
                      <a:pt x="128" y="195"/>
                      <a:pt x="68" y="186"/>
                      <a:pt x="40" y="160"/>
                    </a:cubicBezTo>
                    <a:close/>
                    <a:moveTo>
                      <a:pt x="18" y="120"/>
                    </a:moveTo>
                    <a:cubicBezTo>
                      <a:pt x="45" y="146"/>
                      <a:pt x="105" y="155"/>
                      <a:pt x="151" y="140"/>
                    </a:cubicBezTo>
                    <a:cubicBezTo>
                      <a:pt x="179" y="130"/>
                      <a:pt x="195" y="115"/>
                      <a:pt x="198" y="98"/>
                    </a:cubicBezTo>
                    <a:cubicBezTo>
                      <a:pt x="202" y="118"/>
                      <a:pt x="185" y="139"/>
                      <a:pt x="151" y="150"/>
                    </a:cubicBezTo>
                    <a:cubicBezTo>
                      <a:pt x="113" y="163"/>
                      <a:pt x="65" y="159"/>
                      <a:pt x="34" y="142"/>
                    </a:cubicBezTo>
                    <a:cubicBezTo>
                      <a:pt x="36" y="145"/>
                      <a:pt x="38" y="147"/>
                      <a:pt x="40" y="150"/>
                    </a:cubicBezTo>
                    <a:cubicBezTo>
                      <a:pt x="68" y="176"/>
                      <a:pt x="128" y="184"/>
                      <a:pt x="174" y="169"/>
                    </a:cubicBezTo>
                    <a:cubicBezTo>
                      <a:pt x="220" y="153"/>
                      <a:pt x="235" y="120"/>
                      <a:pt x="208" y="94"/>
                    </a:cubicBezTo>
                    <a:cubicBezTo>
                      <a:pt x="206" y="93"/>
                      <a:pt x="205" y="91"/>
                      <a:pt x="204" y="90"/>
                    </a:cubicBezTo>
                    <a:cubicBezTo>
                      <a:pt x="202" y="93"/>
                      <a:pt x="200" y="95"/>
                      <a:pt x="198" y="98"/>
                    </a:cubicBezTo>
                    <a:cubicBezTo>
                      <a:pt x="190" y="107"/>
                      <a:pt x="177" y="115"/>
                      <a:pt x="160" y="121"/>
                    </a:cubicBezTo>
                    <a:cubicBezTo>
                      <a:pt x="114" y="136"/>
                      <a:pt x="54" y="128"/>
                      <a:pt x="27" y="102"/>
                    </a:cubicBezTo>
                    <a:cubicBezTo>
                      <a:pt x="16" y="91"/>
                      <a:pt x="12" y="79"/>
                      <a:pt x="14" y="68"/>
                    </a:cubicBezTo>
                    <a:cubicBezTo>
                      <a:pt x="15" y="76"/>
                      <a:pt x="19" y="84"/>
                      <a:pt x="27" y="91"/>
                    </a:cubicBezTo>
                    <a:cubicBezTo>
                      <a:pt x="54" y="117"/>
                      <a:pt x="114" y="126"/>
                      <a:pt x="160" y="110"/>
                    </a:cubicBezTo>
                    <a:cubicBezTo>
                      <a:pt x="207" y="95"/>
                      <a:pt x="222" y="61"/>
                      <a:pt x="194" y="35"/>
                    </a:cubicBezTo>
                    <a:cubicBezTo>
                      <a:pt x="167" y="9"/>
                      <a:pt x="107" y="0"/>
                      <a:pt x="61" y="16"/>
                    </a:cubicBezTo>
                    <a:cubicBezTo>
                      <a:pt x="27" y="27"/>
                      <a:pt x="10" y="48"/>
                      <a:pt x="14" y="68"/>
                    </a:cubicBezTo>
                    <a:cubicBezTo>
                      <a:pt x="0" y="84"/>
                      <a:pt x="0" y="104"/>
                      <a:pt x="18" y="120"/>
                    </a:cubicBezTo>
                    <a:close/>
                    <a:moveTo>
                      <a:pt x="77" y="39"/>
                    </a:moveTo>
                    <a:cubicBezTo>
                      <a:pt x="69" y="31"/>
                      <a:pt x="69" y="31"/>
                      <a:pt x="69" y="31"/>
                    </a:cubicBezTo>
                    <a:cubicBezTo>
                      <a:pt x="81" y="27"/>
                      <a:pt x="81" y="27"/>
                      <a:pt x="81" y="27"/>
                    </a:cubicBezTo>
                    <a:cubicBezTo>
                      <a:pt x="89" y="35"/>
                      <a:pt x="89" y="35"/>
                      <a:pt x="89" y="35"/>
                    </a:cubicBezTo>
                    <a:cubicBezTo>
                      <a:pt x="96" y="33"/>
                      <a:pt x="103" y="32"/>
                      <a:pt x="110" y="32"/>
                    </a:cubicBezTo>
                    <a:cubicBezTo>
                      <a:pt x="119" y="32"/>
                      <a:pt x="125" y="34"/>
                      <a:pt x="129" y="38"/>
                    </a:cubicBezTo>
                    <a:cubicBezTo>
                      <a:pt x="130" y="39"/>
                      <a:pt x="130" y="39"/>
                      <a:pt x="130" y="39"/>
                    </a:cubicBezTo>
                    <a:cubicBezTo>
                      <a:pt x="115" y="44"/>
                      <a:pt x="115" y="44"/>
                      <a:pt x="115" y="44"/>
                    </a:cubicBezTo>
                    <a:cubicBezTo>
                      <a:pt x="113" y="42"/>
                      <a:pt x="110" y="41"/>
                      <a:pt x="107" y="40"/>
                    </a:cubicBezTo>
                    <a:cubicBezTo>
                      <a:pt x="105" y="40"/>
                      <a:pt x="101" y="41"/>
                      <a:pt x="97" y="43"/>
                    </a:cubicBezTo>
                    <a:cubicBezTo>
                      <a:pt x="112" y="57"/>
                      <a:pt x="112" y="57"/>
                      <a:pt x="112" y="57"/>
                    </a:cubicBezTo>
                    <a:cubicBezTo>
                      <a:pt x="124" y="56"/>
                      <a:pt x="132" y="55"/>
                      <a:pt x="138" y="55"/>
                    </a:cubicBezTo>
                    <a:cubicBezTo>
                      <a:pt x="147" y="56"/>
                      <a:pt x="154" y="58"/>
                      <a:pt x="159" y="62"/>
                    </a:cubicBezTo>
                    <a:cubicBezTo>
                      <a:pt x="163" y="67"/>
                      <a:pt x="164" y="71"/>
                      <a:pt x="160" y="76"/>
                    </a:cubicBezTo>
                    <a:cubicBezTo>
                      <a:pt x="157" y="81"/>
                      <a:pt x="152" y="84"/>
                      <a:pt x="144" y="87"/>
                    </a:cubicBezTo>
                    <a:cubicBezTo>
                      <a:pt x="152" y="95"/>
                      <a:pt x="152" y="95"/>
                      <a:pt x="152" y="95"/>
                    </a:cubicBezTo>
                    <a:cubicBezTo>
                      <a:pt x="140" y="99"/>
                      <a:pt x="140" y="99"/>
                      <a:pt x="140" y="99"/>
                    </a:cubicBezTo>
                    <a:cubicBezTo>
                      <a:pt x="132" y="91"/>
                      <a:pt x="132" y="91"/>
                      <a:pt x="132" y="91"/>
                    </a:cubicBezTo>
                    <a:cubicBezTo>
                      <a:pt x="130" y="92"/>
                      <a:pt x="130" y="92"/>
                      <a:pt x="130" y="92"/>
                    </a:cubicBezTo>
                    <a:cubicBezTo>
                      <a:pt x="123" y="94"/>
                      <a:pt x="116" y="95"/>
                      <a:pt x="108" y="95"/>
                    </a:cubicBezTo>
                    <a:cubicBezTo>
                      <a:pt x="99" y="95"/>
                      <a:pt x="93" y="93"/>
                      <a:pt x="89" y="89"/>
                    </a:cubicBezTo>
                    <a:cubicBezTo>
                      <a:pt x="88" y="88"/>
                      <a:pt x="88" y="88"/>
                      <a:pt x="88" y="88"/>
                    </a:cubicBezTo>
                    <a:cubicBezTo>
                      <a:pt x="103" y="83"/>
                      <a:pt x="103" y="83"/>
                      <a:pt x="103" y="83"/>
                    </a:cubicBezTo>
                    <a:cubicBezTo>
                      <a:pt x="107" y="87"/>
                      <a:pt x="113" y="87"/>
                      <a:pt x="122" y="84"/>
                    </a:cubicBezTo>
                    <a:cubicBezTo>
                      <a:pt x="124" y="83"/>
                      <a:pt x="124" y="83"/>
                      <a:pt x="124" y="83"/>
                    </a:cubicBezTo>
                    <a:cubicBezTo>
                      <a:pt x="107" y="67"/>
                      <a:pt x="107" y="67"/>
                      <a:pt x="107" y="67"/>
                    </a:cubicBezTo>
                    <a:cubicBezTo>
                      <a:pt x="96" y="69"/>
                      <a:pt x="88" y="69"/>
                      <a:pt x="82" y="69"/>
                    </a:cubicBezTo>
                    <a:cubicBezTo>
                      <a:pt x="72" y="69"/>
                      <a:pt x="65" y="66"/>
                      <a:pt x="61" y="62"/>
                    </a:cubicBezTo>
                    <a:cubicBezTo>
                      <a:pt x="52" y="54"/>
                      <a:pt x="58" y="46"/>
                      <a:pt x="77" y="3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208" name="Ellipse 207"/>
              <p:cNvSpPr/>
              <p:nvPr/>
            </p:nvSpPr>
            <p:spPr>
              <a:xfrm>
                <a:off x="6583459" y="2292741"/>
                <a:ext cx="652837" cy="4093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err="1"/>
              </a:p>
            </p:txBody>
          </p:sp>
        </p:grpSp>
      </p:grpSp>
      <p:cxnSp>
        <p:nvCxnSpPr>
          <p:cNvPr id="209" name="Connecteur droit avec flèche 208"/>
          <p:cNvCxnSpPr>
            <a:cxnSpLocks/>
          </p:cNvCxnSpPr>
          <p:nvPr/>
        </p:nvCxnSpPr>
        <p:spPr>
          <a:xfrm>
            <a:off x="1414484"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Connecteur droit avec flèche 209"/>
          <p:cNvCxnSpPr>
            <a:cxnSpLocks/>
          </p:cNvCxnSpPr>
          <p:nvPr/>
        </p:nvCxnSpPr>
        <p:spPr>
          <a:xfrm>
            <a:off x="3128910"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Connecteur droit avec flèche 210"/>
          <p:cNvCxnSpPr>
            <a:cxnSpLocks/>
          </p:cNvCxnSpPr>
          <p:nvPr/>
        </p:nvCxnSpPr>
        <p:spPr>
          <a:xfrm>
            <a:off x="5013997"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Connecteur droit avec flèche 211"/>
          <p:cNvCxnSpPr>
            <a:cxnSpLocks/>
          </p:cNvCxnSpPr>
          <p:nvPr/>
        </p:nvCxnSpPr>
        <p:spPr>
          <a:xfrm flipV="1">
            <a:off x="6881422" y="2593684"/>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675515" y="1454417"/>
            <a:ext cx="1160063" cy="566852"/>
          </a:xfrm>
          <a:prstGeom prst="rect">
            <a:avLst/>
          </a:prstGeom>
          <a:noFill/>
          <a:ln w="12700">
            <a:solidFill>
              <a:schemeClr val="bg1">
                <a:lumMod val="75000"/>
              </a:schemeClr>
            </a:solidFill>
            <a:miter lim="800000"/>
            <a:headEnd/>
            <a:tailEnd/>
          </a:ln>
        </p:spPr>
        <p:txBody>
          <a:bodyPr vert="horz" wrap="square" lIns="88490" tIns="44244" rIns="88490" bIns="44244" numCol="1" anchor="ctr" anchorCtr="0" compatLnSpc="1">
            <a:prstTxWarp prst="textNoShape">
              <a:avLst/>
            </a:prstTxWarp>
          </a:bodyPr>
          <a:lstStyle/>
          <a:p>
            <a:pPr algn="just">
              <a:buClr>
                <a:srgbClr val="F08A00"/>
              </a:buClr>
            </a:pPr>
            <a:endParaRPr lang="fr-FR" sz="1100" b="1" dirty="0" err="1">
              <a:solidFill>
                <a:schemeClr val="bg1">
                  <a:lumMod val="50000"/>
                </a:schemeClr>
              </a:solidFill>
            </a:endParaRPr>
          </a:p>
        </p:txBody>
      </p:sp>
      <p:sp>
        <p:nvSpPr>
          <p:cNvPr id="213" name="Rectangle 212"/>
          <p:cNvSpPr/>
          <p:nvPr/>
        </p:nvSpPr>
        <p:spPr>
          <a:xfrm>
            <a:off x="3541262" y="1454417"/>
            <a:ext cx="1160063" cy="566852"/>
          </a:xfrm>
          <a:prstGeom prst="rect">
            <a:avLst/>
          </a:prstGeom>
          <a:noFill/>
          <a:ln w="12700">
            <a:solidFill>
              <a:schemeClr val="bg1">
                <a:lumMod val="75000"/>
              </a:schemeClr>
            </a:solidFill>
            <a:miter lim="800000"/>
            <a:headEnd/>
            <a:tailEnd/>
          </a:ln>
        </p:spPr>
        <p:txBody>
          <a:bodyPr rot="0" spcFirstLastPara="0" vertOverflow="overflow" horzOverflow="overflow" vert="horz" wrap="square" lIns="88490" tIns="44244" rIns="88490" bIns="44244" numCol="1" spcCol="0" rtlCol="0" fromWordArt="0" anchor="ctr" anchorCtr="0" forceAA="0" compatLnSpc="1">
            <a:prstTxWarp prst="textNoShape">
              <a:avLst/>
            </a:prstTxWarp>
            <a:noAutofit/>
          </a:bodyPr>
          <a:lstStyle/>
          <a:p>
            <a:pPr algn="just">
              <a:buClr>
                <a:srgbClr val="F08A00"/>
              </a:buClr>
            </a:pPr>
            <a:endParaRPr lang="fr-FR" sz="1100" b="1" dirty="0" err="1">
              <a:solidFill>
                <a:schemeClr val="bg1">
                  <a:lumMod val="50000"/>
                </a:schemeClr>
              </a:solidFill>
            </a:endParaRPr>
          </a:p>
        </p:txBody>
      </p:sp>
      <p:sp>
        <p:nvSpPr>
          <p:cNvPr id="214" name="Rectangle 213"/>
          <p:cNvSpPr/>
          <p:nvPr/>
        </p:nvSpPr>
        <p:spPr>
          <a:xfrm>
            <a:off x="5251596" y="1454417"/>
            <a:ext cx="1160063" cy="566852"/>
          </a:xfrm>
          <a:prstGeom prst="rect">
            <a:avLst/>
          </a:prstGeom>
          <a:noFill/>
          <a:ln w="12700">
            <a:solidFill>
              <a:schemeClr val="bg1">
                <a:lumMod val="75000"/>
              </a:schemeClr>
            </a:solidFill>
            <a:miter lim="800000"/>
            <a:headEnd/>
            <a:tailEnd/>
          </a:ln>
        </p:spPr>
        <p:txBody>
          <a:bodyPr rot="0" spcFirstLastPara="0" vertOverflow="overflow" horzOverflow="overflow" vert="horz" wrap="square" lIns="88490" tIns="44244" rIns="88490" bIns="44244" numCol="1" spcCol="0" rtlCol="0" fromWordArt="0" anchor="ctr" anchorCtr="0" forceAA="0" compatLnSpc="1">
            <a:prstTxWarp prst="textNoShape">
              <a:avLst/>
            </a:prstTxWarp>
            <a:noAutofit/>
          </a:bodyPr>
          <a:lstStyle/>
          <a:p>
            <a:pPr algn="just">
              <a:buClr>
                <a:srgbClr val="F08A00"/>
              </a:buClr>
            </a:pPr>
            <a:endParaRPr lang="fr-FR" sz="1100" b="1" dirty="0" err="1">
              <a:solidFill>
                <a:schemeClr val="bg1">
                  <a:lumMod val="50000"/>
                </a:schemeClr>
              </a:solidFill>
            </a:endParaRPr>
          </a:p>
        </p:txBody>
      </p:sp>
      <p:sp>
        <p:nvSpPr>
          <p:cNvPr id="215" name="Rectangle 214"/>
          <p:cNvSpPr/>
          <p:nvPr/>
        </p:nvSpPr>
        <p:spPr>
          <a:xfrm>
            <a:off x="7252258" y="1454417"/>
            <a:ext cx="1160063" cy="566852"/>
          </a:xfrm>
          <a:prstGeom prst="rect">
            <a:avLst/>
          </a:prstGeom>
          <a:noFill/>
          <a:ln w="12700">
            <a:solidFill>
              <a:schemeClr val="bg1">
                <a:lumMod val="75000"/>
              </a:schemeClr>
            </a:solidFill>
            <a:miter lim="800000"/>
            <a:headEnd/>
            <a:tailEnd/>
          </a:ln>
        </p:spPr>
        <p:txBody>
          <a:bodyPr rot="0" spcFirstLastPara="0" vertOverflow="overflow" horzOverflow="overflow" vert="horz" wrap="square" lIns="88490" tIns="44244" rIns="88490" bIns="44244" numCol="1" spcCol="0" rtlCol="0" fromWordArt="0" anchor="ctr" anchorCtr="0" forceAA="0" compatLnSpc="1">
            <a:prstTxWarp prst="textNoShape">
              <a:avLst/>
            </a:prstTxWarp>
            <a:noAutofit/>
          </a:bodyPr>
          <a:lstStyle/>
          <a:p>
            <a:pPr algn="just">
              <a:buClr>
                <a:srgbClr val="F08A00"/>
              </a:buClr>
            </a:pPr>
            <a:endParaRPr lang="fr-FR" sz="1100" b="1" dirty="0" err="1">
              <a:solidFill>
                <a:schemeClr val="bg1">
                  <a:lumMod val="50000"/>
                </a:schemeClr>
              </a:solidFill>
            </a:endParaRPr>
          </a:p>
        </p:txBody>
      </p:sp>
      <p:sp>
        <p:nvSpPr>
          <p:cNvPr id="89" name="ZoneTexte 88"/>
          <p:cNvSpPr txBox="1"/>
          <p:nvPr/>
        </p:nvSpPr>
        <p:spPr>
          <a:xfrm>
            <a:off x="256686" y="2032541"/>
            <a:ext cx="981616" cy="391143"/>
          </a:xfrm>
          <a:prstGeom prst="rect">
            <a:avLst/>
          </a:prstGeom>
          <a:noFill/>
        </p:spPr>
        <p:txBody>
          <a:bodyPr wrap="square" lIns="10800" tIns="10800" rIns="10800" bIns="10800" rtlCol="0">
            <a:spAutoFit/>
          </a:bodyPr>
          <a:lstStyle/>
          <a:p>
            <a:pPr algn="ctr"/>
            <a:r>
              <a:rPr lang="en-US" sz="1200" b="1" dirty="0">
                <a:solidFill>
                  <a:schemeClr val="tx2"/>
                </a:solidFill>
                <a:latin typeface="Arial" panose="020B0604020202020204" pitchFamily="34" charset="0"/>
                <a:cs typeface="Arial" panose="020B0604020202020204" pitchFamily="34" charset="0"/>
              </a:rPr>
              <a:t>Client</a:t>
            </a:r>
            <a:br>
              <a:rPr lang="en-US" sz="1200" b="1" dirty="0">
                <a:solidFill>
                  <a:schemeClr val="tx2"/>
                </a:solidFill>
                <a:latin typeface="Arial" panose="020B0604020202020204" pitchFamily="34" charset="0"/>
                <a:cs typeface="Arial" panose="020B0604020202020204" pitchFamily="34" charset="0"/>
              </a:rPr>
            </a:br>
            <a:r>
              <a:rPr lang="en-US" sz="1200" b="1" dirty="0">
                <a:solidFill>
                  <a:schemeClr val="tx2"/>
                </a:solidFill>
                <a:latin typeface="Arial" panose="020B0604020202020204" pitchFamily="34" charset="0"/>
                <a:cs typeface="Arial" panose="020B0604020202020204" pitchFamily="34" charset="0"/>
              </a:rPr>
              <a:t>side</a:t>
            </a:r>
          </a:p>
        </p:txBody>
      </p:sp>
      <p:sp>
        <p:nvSpPr>
          <p:cNvPr id="90"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21</a:t>
            </a:fld>
            <a:endParaRPr lang="en-US" dirty="0"/>
          </a:p>
        </p:txBody>
      </p:sp>
    </p:spTree>
    <p:extLst>
      <p:ext uri="{BB962C8B-B14F-4D97-AF65-F5344CB8AC3E}">
        <p14:creationId xmlns:p14="http://schemas.microsoft.com/office/powerpoint/2010/main" val="76464841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104"/>
          <p:cNvSpPr/>
          <p:nvPr/>
        </p:nvSpPr>
        <p:spPr>
          <a:xfrm>
            <a:off x="252606" y="3047767"/>
            <a:ext cx="8567865" cy="16842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grpSp>
        <p:nvGrpSpPr>
          <p:cNvPr id="69" name="Groupe 68"/>
          <p:cNvGrpSpPr/>
          <p:nvPr/>
        </p:nvGrpSpPr>
        <p:grpSpPr>
          <a:xfrm>
            <a:off x="7231130" y="1535617"/>
            <a:ext cx="491847" cy="543546"/>
            <a:chOff x="7562352" y="2469459"/>
            <a:chExt cx="595135" cy="657691"/>
          </a:xfrm>
        </p:grpSpPr>
        <p:grpSp>
          <p:nvGrpSpPr>
            <p:cNvPr id="71" name="Groupe 70"/>
            <p:cNvGrpSpPr/>
            <p:nvPr/>
          </p:nvGrpSpPr>
          <p:grpSpPr>
            <a:xfrm>
              <a:off x="7562352" y="2469459"/>
              <a:ext cx="595135" cy="657691"/>
              <a:chOff x="1351532" y="2488621"/>
              <a:chExt cx="958470" cy="1059219"/>
            </a:xfrm>
          </p:grpSpPr>
          <p:cxnSp>
            <p:nvCxnSpPr>
              <p:cNvPr id="75" name="Connecteur droit avec flèche 74"/>
              <p:cNvCxnSpPr/>
              <p:nvPr/>
            </p:nvCxnSpPr>
            <p:spPr>
              <a:xfrm flipH="1">
                <a:off x="1584938" y="2701923"/>
                <a:ext cx="402664" cy="193843"/>
              </a:xfrm>
              <a:prstGeom prst="straightConnector1">
                <a:avLst/>
              </a:prstGeom>
              <a:ln>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6" name="Freeform 17"/>
              <p:cNvSpPr>
                <a:spLocks noChangeAspect="1"/>
              </p:cNvSpPr>
              <p:nvPr/>
            </p:nvSpPr>
            <p:spPr bwMode="auto">
              <a:xfrm>
                <a:off x="1351532" y="2854695"/>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dirty="0">
                  <a:solidFill>
                    <a:schemeClr val="tx2"/>
                  </a:solidFill>
                </a:endParaRPr>
              </a:p>
            </p:txBody>
          </p:sp>
          <p:sp>
            <p:nvSpPr>
              <p:cNvPr id="77" name="Freeform 17"/>
              <p:cNvSpPr>
                <a:spLocks noChangeAspect="1"/>
              </p:cNvSpPr>
              <p:nvPr/>
            </p:nvSpPr>
            <p:spPr bwMode="auto">
              <a:xfrm>
                <a:off x="2084243" y="2488621"/>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78" name="ZoneTexte 77"/>
              <p:cNvSpPr txBox="1"/>
              <p:nvPr/>
            </p:nvSpPr>
            <p:spPr>
              <a:xfrm>
                <a:off x="1696385" y="2953027"/>
                <a:ext cx="376414" cy="594813"/>
              </a:xfrm>
              <a:prstGeom prst="rect">
                <a:avLst/>
              </a:prstGeom>
              <a:solidFill>
                <a:schemeClr val="bg1"/>
              </a:solidFill>
            </p:spPr>
            <p:txBody>
              <a:bodyPr wrap="square" rtlCol="0">
                <a:spAutoFit/>
              </a:bodyPr>
              <a:lstStyle/>
              <a:p>
                <a:endParaRPr lang="fr-FR" dirty="0">
                  <a:solidFill>
                    <a:schemeClr val="tx2"/>
                  </a:solidFill>
                </a:endParaRPr>
              </a:p>
            </p:txBody>
          </p:sp>
        </p:grpSp>
        <p:grpSp>
          <p:nvGrpSpPr>
            <p:cNvPr id="72" name="Groupe 71"/>
            <p:cNvGrpSpPr/>
            <p:nvPr/>
          </p:nvGrpSpPr>
          <p:grpSpPr>
            <a:xfrm>
              <a:off x="7824459" y="2754913"/>
              <a:ext cx="254713" cy="235623"/>
              <a:chOff x="6409487" y="2232034"/>
              <a:chExt cx="988506" cy="1024263"/>
            </a:xfrm>
          </p:grpSpPr>
          <p:sp>
            <p:nvSpPr>
              <p:cNvPr id="73" name="Freeform 20"/>
              <p:cNvSpPr>
                <a:spLocks noChangeAspect="1" noEditPoints="1"/>
              </p:cNvSpPr>
              <p:nvPr/>
            </p:nvSpPr>
            <p:spPr bwMode="auto">
              <a:xfrm>
                <a:off x="6409487" y="2232034"/>
                <a:ext cx="988506" cy="1024263"/>
              </a:xfrm>
              <a:custGeom>
                <a:avLst/>
                <a:gdLst>
                  <a:gd name="T0" fmla="*/ 27 w 235"/>
                  <a:gd name="T1" fmla="*/ 189 h 243"/>
                  <a:gd name="T2" fmla="*/ 27 w 235"/>
                  <a:gd name="T3" fmla="*/ 208 h 243"/>
                  <a:gd name="T4" fmla="*/ 207 w 235"/>
                  <a:gd name="T5" fmla="*/ 171 h 243"/>
                  <a:gd name="T6" fmla="*/ 144 w 235"/>
                  <a:gd name="T7" fmla="*/ 68 h 243"/>
                  <a:gd name="T8" fmla="*/ 121 w 235"/>
                  <a:gd name="T9" fmla="*/ 66 h 243"/>
                  <a:gd name="T10" fmla="*/ 144 w 235"/>
                  <a:gd name="T11" fmla="*/ 68 h 243"/>
                  <a:gd name="T12" fmla="*/ 99 w 235"/>
                  <a:gd name="T13" fmla="*/ 59 h 243"/>
                  <a:gd name="T14" fmla="*/ 76 w 235"/>
                  <a:gd name="T15" fmla="*/ 57 h 243"/>
                  <a:gd name="T16" fmla="*/ 40 w 235"/>
                  <a:gd name="T17" fmla="*/ 160 h 243"/>
                  <a:gd name="T18" fmla="*/ 19 w 235"/>
                  <a:gd name="T19" fmla="*/ 132 h 243"/>
                  <a:gd name="T20" fmla="*/ 160 w 235"/>
                  <a:gd name="T21" fmla="*/ 198 h 243"/>
                  <a:gd name="T22" fmla="*/ 174 w 235"/>
                  <a:gd name="T23" fmla="*/ 179 h 243"/>
                  <a:gd name="T24" fmla="*/ 18 w 235"/>
                  <a:gd name="T25" fmla="*/ 120 h 243"/>
                  <a:gd name="T26" fmla="*/ 198 w 235"/>
                  <a:gd name="T27" fmla="*/ 98 h 243"/>
                  <a:gd name="T28" fmla="*/ 34 w 235"/>
                  <a:gd name="T29" fmla="*/ 142 h 243"/>
                  <a:gd name="T30" fmla="*/ 174 w 235"/>
                  <a:gd name="T31" fmla="*/ 169 h 243"/>
                  <a:gd name="T32" fmla="*/ 204 w 235"/>
                  <a:gd name="T33" fmla="*/ 90 h 243"/>
                  <a:gd name="T34" fmla="*/ 160 w 235"/>
                  <a:gd name="T35" fmla="*/ 121 h 243"/>
                  <a:gd name="T36" fmla="*/ 14 w 235"/>
                  <a:gd name="T37" fmla="*/ 68 h 243"/>
                  <a:gd name="T38" fmla="*/ 160 w 235"/>
                  <a:gd name="T39" fmla="*/ 110 h 243"/>
                  <a:gd name="T40" fmla="*/ 61 w 235"/>
                  <a:gd name="T41" fmla="*/ 16 h 243"/>
                  <a:gd name="T42" fmla="*/ 18 w 235"/>
                  <a:gd name="T43" fmla="*/ 120 h 243"/>
                  <a:gd name="T44" fmla="*/ 69 w 235"/>
                  <a:gd name="T45" fmla="*/ 31 h 243"/>
                  <a:gd name="T46" fmla="*/ 89 w 235"/>
                  <a:gd name="T47" fmla="*/ 35 h 243"/>
                  <a:gd name="T48" fmla="*/ 129 w 235"/>
                  <a:gd name="T49" fmla="*/ 38 h 243"/>
                  <a:gd name="T50" fmla="*/ 115 w 235"/>
                  <a:gd name="T51" fmla="*/ 44 h 243"/>
                  <a:gd name="T52" fmla="*/ 97 w 235"/>
                  <a:gd name="T53" fmla="*/ 43 h 243"/>
                  <a:gd name="T54" fmla="*/ 138 w 235"/>
                  <a:gd name="T55" fmla="*/ 55 h 243"/>
                  <a:gd name="T56" fmla="*/ 160 w 235"/>
                  <a:gd name="T57" fmla="*/ 76 h 243"/>
                  <a:gd name="T58" fmla="*/ 152 w 235"/>
                  <a:gd name="T59" fmla="*/ 95 h 243"/>
                  <a:gd name="T60" fmla="*/ 132 w 235"/>
                  <a:gd name="T61" fmla="*/ 91 h 243"/>
                  <a:gd name="T62" fmla="*/ 108 w 235"/>
                  <a:gd name="T63" fmla="*/ 95 h 243"/>
                  <a:gd name="T64" fmla="*/ 88 w 235"/>
                  <a:gd name="T65" fmla="*/ 88 h 243"/>
                  <a:gd name="T66" fmla="*/ 122 w 235"/>
                  <a:gd name="T67" fmla="*/ 84 h 243"/>
                  <a:gd name="T68" fmla="*/ 107 w 235"/>
                  <a:gd name="T69" fmla="*/ 67 h 243"/>
                  <a:gd name="T70" fmla="*/ 61 w 235"/>
                  <a:gd name="T71" fmla="*/ 6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5" h="243">
                    <a:moveTo>
                      <a:pt x="160" y="209"/>
                    </a:moveTo>
                    <a:cubicBezTo>
                      <a:pt x="114" y="224"/>
                      <a:pt x="54" y="215"/>
                      <a:pt x="27" y="189"/>
                    </a:cubicBezTo>
                    <a:cubicBezTo>
                      <a:pt x="21" y="183"/>
                      <a:pt x="17" y="177"/>
                      <a:pt x="15" y="171"/>
                    </a:cubicBezTo>
                    <a:cubicBezTo>
                      <a:pt x="11" y="183"/>
                      <a:pt x="15" y="196"/>
                      <a:pt x="27" y="208"/>
                    </a:cubicBezTo>
                    <a:cubicBezTo>
                      <a:pt x="54" y="234"/>
                      <a:pt x="114" y="243"/>
                      <a:pt x="160" y="227"/>
                    </a:cubicBezTo>
                    <a:cubicBezTo>
                      <a:pt x="196" y="215"/>
                      <a:pt x="213" y="193"/>
                      <a:pt x="207" y="171"/>
                    </a:cubicBezTo>
                    <a:cubicBezTo>
                      <a:pt x="202" y="186"/>
                      <a:pt x="186" y="200"/>
                      <a:pt x="160" y="209"/>
                    </a:cubicBezTo>
                    <a:close/>
                    <a:moveTo>
                      <a:pt x="144" y="68"/>
                    </a:moveTo>
                    <a:cubicBezTo>
                      <a:pt x="142" y="66"/>
                      <a:pt x="138" y="65"/>
                      <a:pt x="134" y="65"/>
                    </a:cubicBezTo>
                    <a:cubicBezTo>
                      <a:pt x="132" y="65"/>
                      <a:pt x="128" y="65"/>
                      <a:pt x="121" y="66"/>
                    </a:cubicBezTo>
                    <a:cubicBezTo>
                      <a:pt x="136" y="79"/>
                      <a:pt x="136" y="79"/>
                      <a:pt x="136" y="79"/>
                    </a:cubicBezTo>
                    <a:cubicBezTo>
                      <a:pt x="145" y="76"/>
                      <a:pt x="148" y="72"/>
                      <a:pt x="144" y="68"/>
                    </a:cubicBezTo>
                    <a:close/>
                    <a:moveTo>
                      <a:pt x="86" y="60"/>
                    </a:moveTo>
                    <a:cubicBezTo>
                      <a:pt x="87" y="60"/>
                      <a:pt x="91" y="60"/>
                      <a:pt x="99" y="59"/>
                    </a:cubicBezTo>
                    <a:cubicBezTo>
                      <a:pt x="85" y="47"/>
                      <a:pt x="85" y="47"/>
                      <a:pt x="85" y="47"/>
                    </a:cubicBezTo>
                    <a:cubicBezTo>
                      <a:pt x="75" y="50"/>
                      <a:pt x="72" y="53"/>
                      <a:pt x="76" y="57"/>
                    </a:cubicBezTo>
                    <a:cubicBezTo>
                      <a:pt x="78" y="59"/>
                      <a:pt x="82" y="60"/>
                      <a:pt x="86" y="60"/>
                    </a:cubicBezTo>
                    <a:close/>
                    <a:moveTo>
                      <a:pt x="40" y="160"/>
                    </a:moveTo>
                    <a:cubicBezTo>
                      <a:pt x="33" y="153"/>
                      <a:pt x="29" y="146"/>
                      <a:pt x="27" y="138"/>
                    </a:cubicBezTo>
                    <a:cubicBezTo>
                      <a:pt x="24" y="136"/>
                      <a:pt x="21" y="134"/>
                      <a:pt x="19" y="132"/>
                    </a:cubicBezTo>
                    <a:cubicBezTo>
                      <a:pt x="9" y="147"/>
                      <a:pt x="11" y="164"/>
                      <a:pt x="27" y="179"/>
                    </a:cubicBezTo>
                    <a:cubicBezTo>
                      <a:pt x="54" y="205"/>
                      <a:pt x="114" y="213"/>
                      <a:pt x="160" y="198"/>
                    </a:cubicBezTo>
                    <a:cubicBezTo>
                      <a:pt x="185" y="190"/>
                      <a:pt x="201" y="176"/>
                      <a:pt x="206" y="162"/>
                    </a:cubicBezTo>
                    <a:cubicBezTo>
                      <a:pt x="198" y="169"/>
                      <a:pt x="187" y="175"/>
                      <a:pt x="174" y="179"/>
                    </a:cubicBezTo>
                    <a:cubicBezTo>
                      <a:pt x="128" y="195"/>
                      <a:pt x="68" y="186"/>
                      <a:pt x="40" y="160"/>
                    </a:cubicBezTo>
                    <a:close/>
                    <a:moveTo>
                      <a:pt x="18" y="120"/>
                    </a:moveTo>
                    <a:cubicBezTo>
                      <a:pt x="45" y="146"/>
                      <a:pt x="105" y="155"/>
                      <a:pt x="151" y="140"/>
                    </a:cubicBezTo>
                    <a:cubicBezTo>
                      <a:pt x="179" y="130"/>
                      <a:pt x="195" y="115"/>
                      <a:pt x="198" y="98"/>
                    </a:cubicBezTo>
                    <a:cubicBezTo>
                      <a:pt x="202" y="118"/>
                      <a:pt x="185" y="139"/>
                      <a:pt x="151" y="150"/>
                    </a:cubicBezTo>
                    <a:cubicBezTo>
                      <a:pt x="113" y="163"/>
                      <a:pt x="65" y="159"/>
                      <a:pt x="34" y="142"/>
                    </a:cubicBezTo>
                    <a:cubicBezTo>
                      <a:pt x="36" y="145"/>
                      <a:pt x="38" y="147"/>
                      <a:pt x="40" y="150"/>
                    </a:cubicBezTo>
                    <a:cubicBezTo>
                      <a:pt x="68" y="176"/>
                      <a:pt x="128" y="184"/>
                      <a:pt x="174" y="169"/>
                    </a:cubicBezTo>
                    <a:cubicBezTo>
                      <a:pt x="220" y="153"/>
                      <a:pt x="235" y="120"/>
                      <a:pt x="208" y="94"/>
                    </a:cubicBezTo>
                    <a:cubicBezTo>
                      <a:pt x="206" y="93"/>
                      <a:pt x="205" y="91"/>
                      <a:pt x="204" y="90"/>
                    </a:cubicBezTo>
                    <a:cubicBezTo>
                      <a:pt x="202" y="93"/>
                      <a:pt x="200" y="95"/>
                      <a:pt x="198" y="98"/>
                    </a:cubicBezTo>
                    <a:cubicBezTo>
                      <a:pt x="190" y="107"/>
                      <a:pt x="177" y="115"/>
                      <a:pt x="160" y="121"/>
                    </a:cubicBezTo>
                    <a:cubicBezTo>
                      <a:pt x="114" y="136"/>
                      <a:pt x="54" y="128"/>
                      <a:pt x="27" y="102"/>
                    </a:cubicBezTo>
                    <a:cubicBezTo>
                      <a:pt x="16" y="91"/>
                      <a:pt x="12" y="79"/>
                      <a:pt x="14" y="68"/>
                    </a:cubicBezTo>
                    <a:cubicBezTo>
                      <a:pt x="15" y="76"/>
                      <a:pt x="19" y="84"/>
                      <a:pt x="27" y="91"/>
                    </a:cubicBezTo>
                    <a:cubicBezTo>
                      <a:pt x="54" y="117"/>
                      <a:pt x="114" y="126"/>
                      <a:pt x="160" y="110"/>
                    </a:cubicBezTo>
                    <a:cubicBezTo>
                      <a:pt x="207" y="95"/>
                      <a:pt x="222" y="61"/>
                      <a:pt x="194" y="35"/>
                    </a:cubicBezTo>
                    <a:cubicBezTo>
                      <a:pt x="167" y="9"/>
                      <a:pt x="107" y="0"/>
                      <a:pt x="61" y="16"/>
                    </a:cubicBezTo>
                    <a:cubicBezTo>
                      <a:pt x="27" y="27"/>
                      <a:pt x="10" y="48"/>
                      <a:pt x="14" y="68"/>
                    </a:cubicBezTo>
                    <a:cubicBezTo>
                      <a:pt x="0" y="84"/>
                      <a:pt x="0" y="104"/>
                      <a:pt x="18" y="120"/>
                    </a:cubicBezTo>
                    <a:close/>
                    <a:moveTo>
                      <a:pt x="77" y="39"/>
                    </a:moveTo>
                    <a:cubicBezTo>
                      <a:pt x="69" y="31"/>
                      <a:pt x="69" y="31"/>
                      <a:pt x="69" y="31"/>
                    </a:cubicBezTo>
                    <a:cubicBezTo>
                      <a:pt x="81" y="27"/>
                      <a:pt x="81" y="27"/>
                      <a:pt x="81" y="27"/>
                    </a:cubicBezTo>
                    <a:cubicBezTo>
                      <a:pt x="89" y="35"/>
                      <a:pt x="89" y="35"/>
                      <a:pt x="89" y="35"/>
                    </a:cubicBezTo>
                    <a:cubicBezTo>
                      <a:pt x="96" y="33"/>
                      <a:pt x="103" y="32"/>
                      <a:pt x="110" y="32"/>
                    </a:cubicBezTo>
                    <a:cubicBezTo>
                      <a:pt x="119" y="32"/>
                      <a:pt x="125" y="34"/>
                      <a:pt x="129" y="38"/>
                    </a:cubicBezTo>
                    <a:cubicBezTo>
                      <a:pt x="130" y="39"/>
                      <a:pt x="130" y="39"/>
                      <a:pt x="130" y="39"/>
                    </a:cubicBezTo>
                    <a:cubicBezTo>
                      <a:pt x="115" y="44"/>
                      <a:pt x="115" y="44"/>
                      <a:pt x="115" y="44"/>
                    </a:cubicBezTo>
                    <a:cubicBezTo>
                      <a:pt x="113" y="42"/>
                      <a:pt x="110" y="41"/>
                      <a:pt x="107" y="40"/>
                    </a:cubicBezTo>
                    <a:cubicBezTo>
                      <a:pt x="105" y="40"/>
                      <a:pt x="101" y="41"/>
                      <a:pt x="97" y="43"/>
                    </a:cubicBezTo>
                    <a:cubicBezTo>
                      <a:pt x="112" y="57"/>
                      <a:pt x="112" y="57"/>
                      <a:pt x="112" y="57"/>
                    </a:cubicBezTo>
                    <a:cubicBezTo>
                      <a:pt x="124" y="56"/>
                      <a:pt x="132" y="55"/>
                      <a:pt x="138" y="55"/>
                    </a:cubicBezTo>
                    <a:cubicBezTo>
                      <a:pt x="147" y="56"/>
                      <a:pt x="154" y="58"/>
                      <a:pt x="159" y="62"/>
                    </a:cubicBezTo>
                    <a:cubicBezTo>
                      <a:pt x="163" y="67"/>
                      <a:pt x="164" y="71"/>
                      <a:pt x="160" y="76"/>
                    </a:cubicBezTo>
                    <a:cubicBezTo>
                      <a:pt x="157" y="81"/>
                      <a:pt x="152" y="84"/>
                      <a:pt x="144" y="87"/>
                    </a:cubicBezTo>
                    <a:cubicBezTo>
                      <a:pt x="152" y="95"/>
                      <a:pt x="152" y="95"/>
                      <a:pt x="152" y="95"/>
                    </a:cubicBezTo>
                    <a:cubicBezTo>
                      <a:pt x="140" y="99"/>
                      <a:pt x="140" y="99"/>
                      <a:pt x="140" y="99"/>
                    </a:cubicBezTo>
                    <a:cubicBezTo>
                      <a:pt x="132" y="91"/>
                      <a:pt x="132" y="91"/>
                      <a:pt x="132" y="91"/>
                    </a:cubicBezTo>
                    <a:cubicBezTo>
                      <a:pt x="130" y="92"/>
                      <a:pt x="130" y="92"/>
                      <a:pt x="130" y="92"/>
                    </a:cubicBezTo>
                    <a:cubicBezTo>
                      <a:pt x="123" y="94"/>
                      <a:pt x="116" y="95"/>
                      <a:pt x="108" y="95"/>
                    </a:cubicBezTo>
                    <a:cubicBezTo>
                      <a:pt x="99" y="95"/>
                      <a:pt x="93" y="93"/>
                      <a:pt x="89" y="89"/>
                    </a:cubicBezTo>
                    <a:cubicBezTo>
                      <a:pt x="88" y="88"/>
                      <a:pt x="88" y="88"/>
                      <a:pt x="88" y="88"/>
                    </a:cubicBezTo>
                    <a:cubicBezTo>
                      <a:pt x="103" y="83"/>
                      <a:pt x="103" y="83"/>
                      <a:pt x="103" y="83"/>
                    </a:cubicBezTo>
                    <a:cubicBezTo>
                      <a:pt x="107" y="87"/>
                      <a:pt x="113" y="87"/>
                      <a:pt x="122" y="84"/>
                    </a:cubicBezTo>
                    <a:cubicBezTo>
                      <a:pt x="124" y="83"/>
                      <a:pt x="124" y="83"/>
                      <a:pt x="124" y="83"/>
                    </a:cubicBezTo>
                    <a:cubicBezTo>
                      <a:pt x="107" y="67"/>
                      <a:pt x="107" y="67"/>
                      <a:pt x="107" y="67"/>
                    </a:cubicBezTo>
                    <a:cubicBezTo>
                      <a:pt x="96" y="69"/>
                      <a:pt x="88" y="69"/>
                      <a:pt x="82" y="69"/>
                    </a:cubicBezTo>
                    <a:cubicBezTo>
                      <a:pt x="72" y="69"/>
                      <a:pt x="65" y="66"/>
                      <a:pt x="61" y="62"/>
                    </a:cubicBezTo>
                    <a:cubicBezTo>
                      <a:pt x="52" y="54"/>
                      <a:pt x="58" y="46"/>
                      <a:pt x="77" y="3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74" name="Ellipse 73"/>
              <p:cNvSpPr/>
              <p:nvPr/>
            </p:nvSpPr>
            <p:spPr>
              <a:xfrm>
                <a:off x="6583459" y="2292741"/>
                <a:ext cx="652837" cy="40934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err="1"/>
              </a:p>
            </p:txBody>
          </p:sp>
        </p:grpSp>
      </p:grpSp>
      <p:sp>
        <p:nvSpPr>
          <p:cNvPr id="7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a:solidFill>
                  <a:schemeClr val="bg1"/>
                </a:solidFill>
              </a:rPr>
              <a:t>1</a:t>
            </a:r>
          </a:p>
        </p:txBody>
      </p:sp>
      <p:sp>
        <p:nvSpPr>
          <p:cNvPr id="21" name="Titre 20"/>
          <p:cNvSpPr>
            <a:spLocks noGrp="1"/>
          </p:cNvSpPr>
          <p:nvPr>
            <p:ph type="title"/>
          </p:nvPr>
        </p:nvSpPr>
        <p:spPr>
          <a:xfrm>
            <a:off x="683568" y="267494"/>
            <a:ext cx="8203565" cy="400110"/>
          </a:xfrm>
        </p:spPr>
        <p:txBody>
          <a:bodyPr/>
          <a:lstStyle/>
          <a:p>
            <a:r>
              <a:rPr lang="en-US" dirty="0"/>
              <a:t>Internal Processes  I  Claims Handling</a:t>
            </a:r>
            <a:endParaRPr lang="fr-FR" dirty="0"/>
          </a:p>
        </p:txBody>
      </p:sp>
      <p:sp>
        <p:nvSpPr>
          <p:cNvPr id="10" name="Text Placeholder 5"/>
          <p:cNvSpPr>
            <a:spLocks noGrp="1"/>
          </p:cNvSpPr>
          <p:nvPr>
            <p:ph type="body" idx="14"/>
          </p:nvPr>
        </p:nvSpPr>
        <p:spPr>
          <a:xfrm>
            <a:off x="256867" y="915566"/>
            <a:ext cx="8563605" cy="360039"/>
          </a:xfrm>
        </p:spPr>
        <p:txBody>
          <a:bodyPr anchor="ctr"/>
          <a:lstStyle/>
          <a:p>
            <a:r>
              <a:rPr lang="en-US" dirty="0"/>
              <a:t>Illustration #2 - Flight insurance delay compensation (</a:t>
            </a:r>
            <a:r>
              <a:rPr lang="en-US" dirty="0" err="1"/>
              <a:t>InsurETH</a:t>
            </a:r>
            <a:r>
              <a:rPr lang="en-US" dirty="0"/>
              <a:t>)</a:t>
            </a:r>
          </a:p>
        </p:txBody>
      </p:sp>
      <p:grpSp>
        <p:nvGrpSpPr>
          <p:cNvPr id="32" name="Groupe 31"/>
          <p:cNvGrpSpPr/>
          <p:nvPr/>
        </p:nvGrpSpPr>
        <p:grpSpPr>
          <a:xfrm>
            <a:off x="1300185" y="3098086"/>
            <a:ext cx="228600" cy="228600"/>
            <a:chOff x="1300185" y="3536687"/>
            <a:chExt cx="228600" cy="228600"/>
          </a:xfrm>
        </p:grpSpPr>
        <p:sp>
          <p:nvSpPr>
            <p:cNvPr id="33" name="Rectangle 32"/>
            <p:cNvSpPr/>
            <p:nvPr/>
          </p:nvSpPr>
          <p:spPr>
            <a:xfrm>
              <a:off x="1300185" y="3536687"/>
              <a:ext cx="228600" cy="2286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34" name="Freeform 8"/>
            <p:cNvSpPr>
              <a:spLocks noChangeAspect="1" noEditPoints="1"/>
            </p:cNvSpPr>
            <p:nvPr/>
          </p:nvSpPr>
          <p:spPr bwMode="auto">
            <a:xfrm rot="5400000">
              <a:off x="1330813"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35" name="Freeform 8"/>
          <p:cNvSpPr>
            <a:spLocks noChangeAspect="1" noEditPoints="1"/>
          </p:cNvSpPr>
          <p:nvPr/>
        </p:nvSpPr>
        <p:spPr bwMode="auto">
          <a:xfrm rot="2700000">
            <a:off x="161325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36" name="Freeform 8"/>
          <p:cNvSpPr>
            <a:spLocks noChangeAspect="1" noEditPoints="1"/>
          </p:cNvSpPr>
          <p:nvPr/>
        </p:nvSpPr>
        <p:spPr bwMode="auto">
          <a:xfrm rot="2700000">
            <a:off x="192611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37" name="Freeform 8"/>
          <p:cNvSpPr>
            <a:spLocks noChangeAspect="1" noEditPoints="1"/>
          </p:cNvSpPr>
          <p:nvPr/>
        </p:nvSpPr>
        <p:spPr bwMode="auto">
          <a:xfrm rot="2700000">
            <a:off x="255184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38" name="Freeform 8"/>
          <p:cNvSpPr>
            <a:spLocks noChangeAspect="1" noEditPoints="1"/>
          </p:cNvSpPr>
          <p:nvPr/>
        </p:nvSpPr>
        <p:spPr bwMode="auto">
          <a:xfrm rot="2700000">
            <a:off x="223898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39" name="Freeform 8"/>
          <p:cNvSpPr>
            <a:spLocks noChangeAspect="1" noEditPoints="1"/>
          </p:cNvSpPr>
          <p:nvPr/>
        </p:nvSpPr>
        <p:spPr bwMode="auto">
          <a:xfrm rot="2700000">
            <a:off x="2864708"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40" name="Freeform 8"/>
          <p:cNvSpPr>
            <a:spLocks noChangeAspect="1" noEditPoints="1"/>
          </p:cNvSpPr>
          <p:nvPr/>
        </p:nvSpPr>
        <p:spPr bwMode="auto">
          <a:xfrm rot="2700000">
            <a:off x="317757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41" name="ZoneTexte 40"/>
          <p:cNvSpPr txBox="1"/>
          <p:nvPr/>
        </p:nvSpPr>
        <p:spPr>
          <a:xfrm>
            <a:off x="1681454" y="2145365"/>
            <a:ext cx="1841714" cy="437309"/>
          </a:xfrm>
          <a:prstGeom prst="rect">
            <a:avLst/>
          </a:prstGeom>
          <a:noFill/>
        </p:spPr>
        <p:txBody>
          <a:bodyPr wrap="square" lIns="10800" tIns="10800" rIns="10800" bIns="10800" rtlCol="0">
            <a:spAutoFit/>
          </a:bodyPr>
          <a:lstStyle/>
          <a:p>
            <a:r>
              <a:rPr lang="en-US" sz="900" dirty="0" smtClean="0">
                <a:solidFill>
                  <a:schemeClr val="tx2"/>
                </a:solidFill>
                <a:latin typeface="Arial" panose="020B0604020202020204" pitchFamily="34" charset="0"/>
                <a:cs typeface="Arial" panose="020B0604020202020204" pitchFamily="34" charset="0"/>
              </a:rPr>
              <a:t>An </a:t>
            </a:r>
            <a:r>
              <a:rPr lang="en-US" sz="900" dirty="0">
                <a:solidFill>
                  <a:schemeClr val="tx2"/>
                </a:solidFill>
                <a:latin typeface="Arial" panose="020B0604020202020204" pitchFamily="34" charset="0"/>
                <a:cs typeface="Arial" panose="020B0604020202020204" pitchFamily="34" charset="0"/>
              </a:rPr>
              <a:t>individual </a:t>
            </a:r>
            <a:r>
              <a:rPr lang="en-US" sz="900" dirty="0" smtClean="0">
                <a:solidFill>
                  <a:schemeClr val="tx2"/>
                </a:solidFill>
                <a:latin typeface="Arial" panose="020B0604020202020204" pitchFamily="34" charset="0"/>
                <a:cs typeface="Arial" panose="020B0604020202020204" pitchFamily="34" charset="0"/>
              </a:rPr>
              <a:t>underwrites </a:t>
            </a:r>
            <a:r>
              <a:rPr lang="en-US" sz="900" dirty="0">
                <a:solidFill>
                  <a:schemeClr val="tx2"/>
                </a:solidFill>
                <a:latin typeface="Arial" panose="020B0604020202020204" pitchFamily="34" charset="0"/>
                <a:cs typeface="Arial" panose="020B0604020202020204" pitchFamily="34" charset="0"/>
              </a:rPr>
              <a:t>an automated flight insurance to protect him from flight delay </a:t>
            </a:r>
          </a:p>
        </p:txBody>
      </p:sp>
      <p:sp>
        <p:nvSpPr>
          <p:cNvPr id="47" name="ZoneTexte 46"/>
          <p:cNvSpPr txBox="1"/>
          <p:nvPr/>
        </p:nvSpPr>
        <p:spPr>
          <a:xfrm>
            <a:off x="1681455" y="3581749"/>
            <a:ext cx="1459274" cy="852808"/>
          </a:xfrm>
          <a:prstGeom prst="rect">
            <a:avLst/>
          </a:prstGeom>
          <a:noFill/>
        </p:spPr>
        <p:txBody>
          <a:bodyPr wrap="square" lIns="10800" tIns="10800" rIns="10800" bIns="10800" rtlCol="0">
            <a:spAutoFit/>
          </a:bodyPr>
          <a:lstStyle/>
          <a:p>
            <a:r>
              <a:rPr lang="en-US" sz="9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A contract with specific policy conditions is built and added in the public ledger of the Blockchain. The individual remains anonymous</a:t>
            </a:r>
          </a:p>
        </p:txBody>
      </p:sp>
      <p:sp>
        <p:nvSpPr>
          <p:cNvPr id="48" name="Ellipse 47"/>
          <p:cNvSpPr/>
          <p:nvPr/>
        </p:nvSpPr>
        <p:spPr>
          <a:xfrm>
            <a:off x="1491154"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2</a:t>
            </a:r>
          </a:p>
        </p:txBody>
      </p:sp>
      <p:sp>
        <p:nvSpPr>
          <p:cNvPr id="50" name="ZoneTexte 49"/>
          <p:cNvSpPr txBox="1"/>
          <p:nvPr/>
        </p:nvSpPr>
        <p:spPr>
          <a:xfrm>
            <a:off x="256686" y="3832741"/>
            <a:ext cx="981616" cy="391143"/>
          </a:xfrm>
          <a:prstGeom prst="rect">
            <a:avLst/>
          </a:prstGeom>
          <a:noFill/>
        </p:spPr>
        <p:txBody>
          <a:bodyPr wrap="square" lIns="10800" tIns="10800" rIns="10800" bIns="10800" rtlCol="0">
            <a:spAutoFit/>
          </a:bodyPr>
          <a:lstStyle/>
          <a:p>
            <a:pPr algn="ctr"/>
            <a:r>
              <a:rPr lang="en-US" sz="1200" b="1" dirty="0">
                <a:solidFill>
                  <a:schemeClr val="bg1">
                    <a:lumMod val="50000"/>
                  </a:schemeClr>
                </a:solidFill>
                <a:latin typeface="Arial" panose="020B0604020202020204" pitchFamily="34" charset="0"/>
                <a:cs typeface="Arial" panose="020B0604020202020204" pitchFamily="34" charset="0"/>
              </a:rPr>
              <a:t>Blockchain side</a:t>
            </a:r>
          </a:p>
        </p:txBody>
      </p:sp>
      <p:sp>
        <p:nvSpPr>
          <p:cNvPr id="51" name="Freeform 8"/>
          <p:cNvSpPr>
            <a:spLocks noChangeAspect="1" noEditPoints="1"/>
          </p:cNvSpPr>
          <p:nvPr/>
        </p:nvSpPr>
        <p:spPr bwMode="auto">
          <a:xfrm rot="5400000">
            <a:off x="8182393" y="3128255"/>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52" name="Freeform 8"/>
          <p:cNvSpPr>
            <a:spLocks noChangeAspect="1" noEditPoints="1"/>
          </p:cNvSpPr>
          <p:nvPr/>
        </p:nvSpPr>
        <p:spPr bwMode="auto">
          <a:xfrm rot="2700000">
            <a:off x="4115742" y="3097874"/>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53" name="Freeform 8"/>
          <p:cNvSpPr>
            <a:spLocks noChangeAspect="1" noEditPoints="1"/>
          </p:cNvSpPr>
          <p:nvPr/>
        </p:nvSpPr>
        <p:spPr bwMode="auto">
          <a:xfrm rot="2700000">
            <a:off x="442860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54" name="Freeform 8"/>
          <p:cNvSpPr>
            <a:spLocks noChangeAspect="1" noEditPoints="1"/>
          </p:cNvSpPr>
          <p:nvPr/>
        </p:nvSpPr>
        <p:spPr bwMode="auto">
          <a:xfrm rot="2700000">
            <a:off x="474147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55" name="Freeform 8"/>
          <p:cNvSpPr>
            <a:spLocks noChangeAspect="1" noEditPoints="1"/>
          </p:cNvSpPr>
          <p:nvPr/>
        </p:nvSpPr>
        <p:spPr bwMode="auto">
          <a:xfrm rot="2700000">
            <a:off x="505433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56" name="Freeform 8"/>
          <p:cNvSpPr>
            <a:spLocks noChangeAspect="1" noEditPoints="1"/>
          </p:cNvSpPr>
          <p:nvPr/>
        </p:nvSpPr>
        <p:spPr bwMode="auto">
          <a:xfrm rot="2700000">
            <a:off x="568006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57" name="Freeform 8"/>
          <p:cNvSpPr>
            <a:spLocks noChangeAspect="1" noEditPoints="1"/>
          </p:cNvSpPr>
          <p:nvPr/>
        </p:nvSpPr>
        <p:spPr bwMode="auto">
          <a:xfrm rot="2700000">
            <a:off x="599292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58" name="Freeform 8"/>
          <p:cNvSpPr>
            <a:spLocks noChangeAspect="1" noEditPoints="1"/>
          </p:cNvSpPr>
          <p:nvPr/>
        </p:nvSpPr>
        <p:spPr bwMode="auto">
          <a:xfrm rot="2700000">
            <a:off x="661823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59" name="Freeform 8"/>
          <p:cNvSpPr>
            <a:spLocks noChangeAspect="1" noEditPoints="1"/>
          </p:cNvSpPr>
          <p:nvPr/>
        </p:nvSpPr>
        <p:spPr bwMode="auto">
          <a:xfrm rot="2700000">
            <a:off x="693109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60" name="Freeform 8"/>
          <p:cNvSpPr>
            <a:spLocks noChangeAspect="1" noEditPoints="1"/>
          </p:cNvSpPr>
          <p:nvPr/>
        </p:nvSpPr>
        <p:spPr bwMode="auto">
          <a:xfrm rot="2700000">
            <a:off x="724396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61" name="Freeform 8"/>
          <p:cNvSpPr>
            <a:spLocks noChangeAspect="1" noEditPoints="1"/>
          </p:cNvSpPr>
          <p:nvPr/>
        </p:nvSpPr>
        <p:spPr bwMode="auto">
          <a:xfrm rot="2700000">
            <a:off x="755682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62" name="Freeform 8"/>
          <p:cNvSpPr>
            <a:spLocks noChangeAspect="1" noEditPoints="1"/>
          </p:cNvSpPr>
          <p:nvPr/>
        </p:nvSpPr>
        <p:spPr bwMode="auto">
          <a:xfrm rot="2700000">
            <a:off x="7869688"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nvGrpSpPr>
          <p:cNvPr id="63" name="Groupe 62"/>
          <p:cNvGrpSpPr/>
          <p:nvPr/>
        </p:nvGrpSpPr>
        <p:grpSpPr>
          <a:xfrm>
            <a:off x="3489811" y="3092913"/>
            <a:ext cx="228600" cy="238946"/>
            <a:chOff x="3486703" y="3531514"/>
            <a:chExt cx="228600" cy="238946"/>
          </a:xfrm>
        </p:grpSpPr>
        <p:sp>
          <p:nvSpPr>
            <p:cNvPr id="64" name="Rectangle 63"/>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65"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93" name="Freeform 8"/>
          <p:cNvSpPr>
            <a:spLocks noChangeAspect="1" noEditPoints="1"/>
          </p:cNvSpPr>
          <p:nvPr/>
        </p:nvSpPr>
        <p:spPr bwMode="auto">
          <a:xfrm rot="2700000">
            <a:off x="5367198"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95" name="Freeform 8"/>
          <p:cNvSpPr>
            <a:spLocks noChangeAspect="1" noEditPoints="1"/>
          </p:cNvSpPr>
          <p:nvPr/>
        </p:nvSpPr>
        <p:spPr bwMode="auto">
          <a:xfrm rot="2700000">
            <a:off x="3802878"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96" name="ZoneTexte 95"/>
          <p:cNvSpPr txBox="1"/>
          <p:nvPr/>
        </p:nvSpPr>
        <p:spPr>
          <a:xfrm>
            <a:off x="4053179" y="2145365"/>
            <a:ext cx="1976519" cy="575809"/>
          </a:xfrm>
          <a:prstGeom prst="rect">
            <a:avLst/>
          </a:prstGeom>
          <a:noFill/>
        </p:spPr>
        <p:txBody>
          <a:bodyPr wrap="square" lIns="10800" tIns="10800" rIns="10800" bIns="10800" rtlCol="0">
            <a:spAutoFit/>
          </a:bodyPr>
          <a:lstStyle/>
          <a:p>
            <a:r>
              <a:rPr lang="en-US" sz="900" dirty="0">
                <a:solidFill>
                  <a:schemeClr val="tx2"/>
                </a:solidFill>
                <a:latin typeface="Arial" panose="020B0604020202020204" pitchFamily="34" charset="0"/>
                <a:cs typeface="Arial" panose="020B0604020202020204" pitchFamily="34" charset="0"/>
              </a:rPr>
              <a:t>A flight delay </a:t>
            </a:r>
            <a:r>
              <a:rPr lang="en-US" sz="900" dirty="0" smtClean="0">
                <a:solidFill>
                  <a:schemeClr val="tx2"/>
                </a:solidFill>
                <a:latin typeface="Arial" panose="020B0604020202020204" pitchFamily="34" charset="0"/>
                <a:cs typeface="Arial" panose="020B0604020202020204" pitchFamily="34" charset="0"/>
              </a:rPr>
              <a:t>occurs, </a:t>
            </a:r>
            <a:r>
              <a:rPr lang="en-US" sz="900" dirty="0">
                <a:solidFill>
                  <a:schemeClr val="tx2"/>
                </a:solidFill>
                <a:latin typeface="Arial" panose="020B0604020202020204" pitchFamily="34" charset="0"/>
                <a:cs typeface="Arial" panose="020B0604020202020204" pitchFamily="34" charset="0"/>
              </a:rPr>
              <a:t/>
            </a:r>
            <a:br>
              <a:rPr lang="en-US" sz="900" dirty="0">
                <a:solidFill>
                  <a:schemeClr val="tx2"/>
                </a:solidFill>
                <a:latin typeface="Arial" panose="020B0604020202020204" pitchFamily="34" charset="0"/>
                <a:cs typeface="Arial" panose="020B0604020202020204" pitchFamily="34" charset="0"/>
              </a:rPr>
            </a:br>
            <a:r>
              <a:rPr lang="en-US" sz="900" dirty="0" smtClean="0">
                <a:solidFill>
                  <a:schemeClr val="tx2"/>
                </a:solidFill>
                <a:latin typeface="Arial" panose="020B0604020202020204" pitchFamily="34" charset="0"/>
                <a:cs typeface="Arial" panose="020B0604020202020204" pitchFamily="34" charset="0"/>
              </a:rPr>
              <a:t>the </a:t>
            </a:r>
            <a:r>
              <a:rPr lang="en-US" sz="900" dirty="0">
                <a:solidFill>
                  <a:schemeClr val="tx2"/>
                </a:solidFill>
                <a:latin typeface="Arial" panose="020B0604020202020204" pitchFamily="34" charset="0"/>
                <a:cs typeface="Arial" panose="020B0604020202020204" pitchFamily="34" charset="0"/>
              </a:rPr>
              <a:t>delay data is measured by an external service </a:t>
            </a:r>
            <a:br>
              <a:rPr lang="en-US" sz="900" dirty="0">
                <a:solidFill>
                  <a:schemeClr val="tx2"/>
                </a:solidFill>
                <a:latin typeface="Arial" panose="020B0604020202020204" pitchFamily="34" charset="0"/>
                <a:cs typeface="Arial" panose="020B0604020202020204" pitchFamily="34" charset="0"/>
              </a:rPr>
            </a:br>
            <a:r>
              <a:rPr lang="en-US" sz="900" dirty="0">
                <a:solidFill>
                  <a:schemeClr val="tx2"/>
                </a:solidFill>
                <a:latin typeface="Arial" panose="020B0604020202020204" pitchFamily="34" charset="0"/>
                <a:cs typeface="Arial" panose="020B0604020202020204" pitchFamily="34" charset="0"/>
              </a:rPr>
              <a:t>(Ex: </a:t>
            </a:r>
            <a:r>
              <a:rPr lang="en-US" sz="900" dirty="0" err="1">
                <a:solidFill>
                  <a:schemeClr val="tx2"/>
                </a:solidFill>
                <a:latin typeface="Arial" panose="020B0604020202020204" pitchFamily="34" charset="0"/>
                <a:cs typeface="Arial" panose="020B0604020202020204" pitchFamily="34" charset="0"/>
              </a:rPr>
              <a:t>WebService</a:t>
            </a:r>
            <a:r>
              <a:rPr lang="en-US" sz="900" dirty="0">
                <a:solidFill>
                  <a:schemeClr val="tx2"/>
                </a:solidFill>
                <a:latin typeface="Arial" panose="020B0604020202020204" pitchFamily="34" charset="0"/>
                <a:cs typeface="Arial" panose="020B0604020202020204" pitchFamily="34" charset="0"/>
              </a:rPr>
              <a:t> Amadeus) </a:t>
            </a:r>
          </a:p>
        </p:txBody>
      </p:sp>
      <p:sp>
        <p:nvSpPr>
          <p:cNvPr id="97" name="Ellipse 96"/>
          <p:cNvSpPr/>
          <p:nvPr/>
        </p:nvSpPr>
        <p:spPr>
          <a:xfrm>
            <a:off x="3862879" y="2139344"/>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3</a:t>
            </a:r>
          </a:p>
        </p:txBody>
      </p:sp>
      <p:sp>
        <p:nvSpPr>
          <p:cNvPr id="98" name="ZoneTexte 97"/>
          <p:cNvSpPr txBox="1"/>
          <p:nvPr/>
        </p:nvSpPr>
        <p:spPr>
          <a:xfrm>
            <a:off x="4053180" y="3581749"/>
            <a:ext cx="2181424" cy="991307"/>
          </a:xfrm>
          <a:prstGeom prst="rect">
            <a:avLst/>
          </a:prstGeom>
          <a:noFill/>
        </p:spPr>
        <p:txBody>
          <a:bodyPr wrap="square" lIns="10800" tIns="10800" rIns="10800" bIns="10800" rtlCol="0">
            <a:spAutoFit/>
          </a:bodyPr>
          <a:lstStyle/>
          <a:p>
            <a:r>
              <a:rPr lang="en-US" sz="9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The event (e.g. flight delay) is notified to the Blockchain Oracle</a:t>
            </a:r>
            <a:br>
              <a:rPr lang="en-US" sz="9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br>
            <a:r>
              <a:rPr lang="en-US" sz="9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The contract gets triggered by the Oracle and the contractual conditions are checked</a:t>
            </a:r>
            <a:br>
              <a:rPr lang="en-US" sz="9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br>
            <a:r>
              <a:rPr lang="en-US" sz="9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If the conditions are validated, the pay out is automatically made to the subscriber</a:t>
            </a:r>
          </a:p>
        </p:txBody>
      </p:sp>
      <p:sp>
        <p:nvSpPr>
          <p:cNvPr id="99" name="Ellipse 98"/>
          <p:cNvSpPr/>
          <p:nvPr/>
        </p:nvSpPr>
        <p:spPr>
          <a:xfrm>
            <a:off x="3862879"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4</a:t>
            </a:r>
          </a:p>
        </p:txBody>
      </p:sp>
      <p:sp>
        <p:nvSpPr>
          <p:cNvPr id="100" name="ZoneTexte 99"/>
          <p:cNvSpPr txBox="1"/>
          <p:nvPr/>
        </p:nvSpPr>
        <p:spPr>
          <a:xfrm>
            <a:off x="6783057" y="2145365"/>
            <a:ext cx="1749383" cy="298810"/>
          </a:xfrm>
          <a:prstGeom prst="rect">
            <a:avLst/>
          </a:prstGeom>
          <a:noFill/>
        </p:spPr>
        <p:txBody>
          <a:bodyPr wrap="square" lIns="10800" tIns="10800" rIns="10800" bIns="10800" rtlCol="0">
            <a:spAutoFit/>
          </a:bodyPr>
          <a:lstStyle/>
          <a:p>
            <a:r>
              <a:rPr lang="en-US" sz="900" dirty="0">
                <a:solidFill>
                  <a:schemeClr val="tx2"/>
                </a:solidFill>
                <a:latin typeface="Arial" panose="020B0604020202020204" pitchFamily="34" charset="0"/>
                <a:cs typeface="Arial" panose="020B0604020202020204" pitchFamily="34" charset="0"/>
              </a:rPr>
              <a:t>The subscriber is automatically notified of the payment</a:t>
            </a:r>
          </a:p>
        </p:txBody>
      </p:sp>
      <p:sp>
        <p:nvSpPr>
          <p:cNvPr id="101" name="Ellipse 100"/>
          <p:cNvSpPr/>
          <p:nvPr/>
        </p:nvSpPr>
        <p:spPr>
          <a:xfrm>
            <a:off x="6592757" y="2139344"/>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6</a:t>
            </a:r>
          </a:p>
        </p:txBody>
      </p:sp>
      <p:sp>
        <p:nvSpPr>
          <p:cNvPr id="102" name="ZoneTexte 101"/>
          <p:cNvSpPr txBox="1"/>
          <p:nvPr/>
        </p:nvSpPr>
        <p:spPr>
          <a:xfrm>
            <a:off x="6783057" y="3581749"/>
            <a:ext cx="1749383" cy="437309"/>
          </a:xfrm>
          <a:prstGeom prst="rect">
            <a:avLst/>
          </a:prstGeom>
          <a:noFill/>
        </p:spPr>
        <p:txBody>
          <a:bodyPr wrap="square" lIns="10800" tIns="10800" rIns="10800" bIns="10800" rtlCol="0">
            <a:spAutoFit/>
          </a:bodyPr>
          <a:lstStyle/>
          <a:p>
            <a:r>
              <a:rPr lang="en-US" sz="9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The smart contract is updated with the relevant claims handling information</a:t>
            </a:r>
          </a:p>
        </p:txBody>
      </p:sp>
      <p:sp>
        <p:nvSpPr>
          <p:cNvPr id="103" name="Ellipse 102"/>
          <p:cNvSpPr/>
          <p:nvPr/>
        </p:nvSpPr>
        <p:spPr>
          <a:xfrm>
            <a:off x="6592757"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5</a:t>
            </a:r>
          </a:p>
        </p:txBody>
      </p:sp>
      <p:grpSp>
        <p:nvGrpSpPr>
          <p:cNvPr id="108" name="Groupe 107"/>
          <p:cNvGrpSpPr/>
          <p:nvPr/>
        </p:nvGrpSpPr>
        <p:grpSpPr>
          <a:xfrm>
            <a:off x="6305165" y="3092913"/>
            <a:ext cx="228600" cy="238946"/>
            <a:chOff x="3486703" y="3531514"/>
            <a:chExt cx="228600" cy="238946"/>
          </a:xfrm>
        </p:grpSpPr>
        <p:sp>
          <p:nvSpPr>
            <p:cNvPr id="109" name="Rectangle 108"/>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10"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67" name="Rectangle 66"/>
          <p:cNvSpPr/>
          <p:nvPr/>
        </p:nvSpPr>
        <p:spPr>
          <a:xfrm>
            <a:off x="4275323" y="1449228"/>
            <a:ext cx="1160063" cy="566852"/>
          </a:xfrm>
          <a:prstGeom prst="rect">
            <a:avLst/>
          </a:prstGeom>
          <a:noFill/>
          <a:ln w="12700">
            <a:solidFill>
              <a:schemeClr val="bg1">
                <a:lumMod val="75000"/>
              </a:schemeClr>
            </a:solidFill>
            <a:miter lim="800000"/>
            <a:headEnd/>
            <a:tailEnd/>
          </a:ln>
        </p:spPr>
        <p:txBody>
          <a:bodyPr rot="0" spcFirstLastPara="0" vertOverflow="overflow" horzOverflow="overflow" vert="horz" wrap="square" lIns="88490" tIns="44244" rIns="88490" bIns="44244" numCol="1" spcCol="0" rtlCol="0" fromWordArt="0" anchor="ctr" anchorCtr="0" forceAA="0" compatLnSpc="1">
            <a:prstTxWarp prst="textNoShape">
              <a:avLst/>
            </a:prstTxWarp>
            <a:noAutofit/>
          </a:bodyPr>
          <a:lstStyle/>
          <a:p>
            <a:pPr algn="just">
              <a:buClr>
                <a:srgbClr val="F08A00"/>
              </a:buClr>
            </a:pPr>
            <a:endParaRPr lang="fr-FR" sz="1100" b="1" dirty="0" err="1">
              <a:solidFill>
                <a:schemeClr val="bg1">
                  <a:lumMod val="50000"/>
                </a:schemeClr>
              </a:solidFill>
            </a:endParaRPr>
          </a:p>
        </p:txBody>
      </p:sp>
      <p:sp>
        <p:nvSpPr>
          <p:cNvPr id="68" name="Rectangle 67"/>
          <p:cNvSpPr/>
          <p:nvPr/>
        </p:nvSpPr>
        <p:spPr>
          <a:xfrm>
            <a:off x="6929176" y="1449228"/>
            <a:ext cx="1160063" cy="566852"/>
          </a:xfrm>
          <a:prstGeom prst="rect">
            <a:avLst/>
          </a:prstGeom>
          <a:noFill/>
          <a:ln w="12700">
            <a:solidFill>
              <a:schemeClr val="bg1">
                <a:lumMod val="75000"/>
              </a:schemeClr>
            </a:solidFill>
            <a:miter lim="800000"/>
            <a:headEnd/>
            <a:tailEnd/>
          </a:ln>
        </p:spPr>
        <p:txBody>
          <a:bodyPr rot="0" spcFirstLastPara="0" vertOverflow="overflow" horzOverflow="overflow" vert="horz" wrap="square" lIns="88490" tIns="44244" rIns="88490" bIns="44244" numCol="1" spcCol="0" rtlCol="0" fromWordArt="0" anchor="ctr" anchorCtr="0" forceAA="0" compatLnSpc="1">
            <a:prstTxWarp prst="textNoShape">
              <a:avLst/>
            </a:prstTxWarp>
            <a:noAutofit/>
          </a:bodyPr>
          <a:lstStyle/>
          <a:p>
            <a:pPr algn="just">
              <a:buClr>
                <a:srgbClr val="F08A00"/>
              </a:buClr>
            </a:pPr>
            <a:endParaRPr lang="fr-FR" sz="1100" b="1" dirty="0" err="1">
              <a:solidFill>
                <a:schemeClr val="bg1">
                  <a:lumMod val="50000"/>
                </a:schemeClr>
              </a:solidFill>
            </a:endParaRPr>
          </a:p>
        </p:txBody>
      </p:sp>
      <p:grpSp>
        <p:nvGrpSpPr>
          <p:cNvPr id="79" name="Groupe 78"/>
          <p:cNvGrpSpPr/>
          <p:nvPr/>
        </p:nvGrpSpPr>
        <p:grpSpPr>
          <a:xfrm>
            <a:off x="4797293" y="1533579"/>
            <a:ext cx="484455" cy="395520"/>
            <a:chOff x="1511395" y="4938858"/>
            <a:chExt cx="709290" cy="579078"/>
          </a:xfrm>
          <a:solidFill>
            <a:schemeClr val="tx2"/>
          </a:solidFill>
        </p:grpSpPr>
        <p:sp>
          <p:nvSpPr>
            <p:cNvPr id="80" name="Freeform 9"/>
            <p:cNvSpPr>
              <a:spLocks noChangeAspect="1"/>
            </p:cNvSpPr>
            <p:nvPr/>
          </p:nvSpPr>
          <p:spPr bwMode="auto">
            <a:xfrm>
              <a:off x="1935404" y="4938858"/>
              <a:ext cx="285281" cy="311772"/>
            </a:xfrm>
            <a:custGeom>
              <a:avLst/>
              <a:gdLst>
                <a:gd name="T0" fmla="*/ 207 w 210"/>
                <a:gd name="T1" fmla="*/ 116 h 229"/>
                <a:gd name="T2" fmla="*/ 181 w 210"/>
                <a:gd name="T3" fmla="*/ 127 h 229"/>
                <a:gd name="T4" fmla="*/ 157 w 210"/>
                <a:gd name="T5" fmla="*/ 118 h 229"/>
                <a:gd name="T6" fmla="*/ 118 w 210"/>
                <a:gd name="T7" fmla="*/ 95 h 229"/>
                <a:gd name="T8" fmla="*/ 174 w 210"/>
                <a:gd name="T9" fmla="*/ 17 h 229"/>
                <a:gd name="T10" fmla="*/ 178 w 210"/>
                <a:gd name="T11" fmla="*/ 3 h 229"/>
                <a:gd name="T12" fmla="*/ 164 w 210"/>
                <a:gd name="T13" fmla="*/ 7 h 229"/>
                <a:gd name="T14" fmla="*/ 78 w 210"/>
                <a:gd name="T15" fmla="*/ 78 h 229"/>
                <a:gd name="T16" fmla="*/ 12 w 210"/>
                <a:gd name="T17" fmla="*/ 56 h 229"/>
                <a:gd name="T18" fmla="*/ 1 w 210"/>
                <a:gd name="T19" fmla="*/ 59 h 229"/>
                <a:gd name="T20" fmla="*/ 6 w 210"/>
                <a:gd name="T21" fmla="*/ 69 h 229"/>
                <a:gd name="T22" fmla="*/ 66 w 210"/>
                <a:gd name="T23" fmla="*/ 104 h 229"/>
                <a:gd name="T24" fmla="*/ 71 w 210"/>
                <a:gd name="T25" fmla="*/ 216 h 229"/>
                <a:gd name="T26" fmla="*/ 77 w 210"/>
                <a:gd name="T27" fmla="*/ 229 h 229"/>
                <a:gd name="T28" fmla="*/ 84 w 210"/>
                <a:gd name="T29" fmla="*/ 216 h 229"/>
                <a:gd name="T30" fmla="*/ 105 w 210"/>
                <a:gd name="T31" fmla="*/ 123 h 229"/>
                <a:gd name="T32" fmla="*/ 148 w 210"/>
                <a:gd name="T33" fmla="*/ 136 h 229"/>
                <a:gd name="T34" fmla="*/ 171 w 210"/>
                <a:gd name="T35" fmla="*/ 148 h 229"/>
                <a:gd name="T36" fmla="*/ 180 w 210"/>
                <a:gd name="T37" fmla="*/ 175 h 229"/>
                <a:gd name="T38" fmla="*/ 183 w 210"/>
                <a:gd name="T39" fmla="*/ 175 h 229"/>
                <a:gd name="T40" fmla="*/ 192 w 210"/>
                <a:gd name="T41" fmla="*/ 147 h 229"/>
                <a:gd name="T42" fmla="*/ 192 w 210"/>
                <a:gd name="T43" fmla="*/ 146 h 229"/>
                <a:gd name="T44" fmla="*/ 193 w 210"/>
                <a:gd name="T45" fmla="*/ 145 h 229"/>
                <a:gd name="T46" fmla="*/ 193 w 210"/>
                <a:gd name="T47" fmla="*/ 145 h 229"/>
                <a:gd name="T48" fmla="*/ 193 w 210"/>
                <a:gd name="T49" fmla="*/ 145 h 229"/>
                <a:gd name="T50" fmla="*/ 193 w 210"/>
                <a:gd name="T51" fmla="*/ 145 h 229"/>
                <a:gd name="T52" fmla="*/ 193 w 210"/>
                <a:gd name="T53" fmla="*/ 145 h 229"/>
                <a:gd name="T54" fmla="*/ 193 w 210"/>
                <a:gd name="T55" fmla="*/ 144 h 229"/>
                <a:gd name="T56" fmla="*/ 193 w 210"/>
                <a:gd name="T57" fmla="*/ 144 h 229"/>
                <a:gd name="T58" fmla="*/ 209 w 210"/>
                <a:gd name="T59" fmla="*/ 118 h 229"/>
                <a:gd name="T60" fmla="*/ 207 w 210"/>
                <a:gd name="T61" fmla="*/ 1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0" h="229">
                  <a:moveTo>
                    <a:pt x="207" y="116"/>
                  </a:moveTo>
                  <a:cubicBezTo>
                    <a:pt x="207" y="116"/>
                    <a:pt x="188" y="127"/>
                    <a:pt x="181" y="127"/>
                  </a:cubicBezTo>
                  <a:cubicBezTo>
                    <a:pt x="175" y="128"/>
                    <a:pt x="161" y="121"/>
                    <a:pt x="157" y="118"/>
                  </a:cubicBezTo>
                  <a:cubicBezTo>
                    <a:pt x="136" y="106"/>
                    <a:pt x="136" y="104"/>
                    <a:pt x="118" y="95"/>
                  </a:cubicBezTo>
                  <a:cubicBezTo>
                    <a:pt x="174" y="17"/>
                    <a:pt x="174" y="17"/>
                    <a:pt x="174" y="17"/>
                  </a:cubicBezTo>
                  <a:cubicBezTo>
                    <a:pt x="181" y="8"/>
                    <a:pt x="180" y="5"/>
                    <a:pt x="178" y="3"/>
                  </a:cubicBezTo>
                  <a:cubicBezTo>
                    <a:pt x="175" y="0"/>
                    <a:pt x="167" y="5"/>
                    <a:pt x="164" y="7"/>
                  </a:cubicBezTo>
                  <a:cubicBezTo>
                    <a:pt x="142" y="23"/>
                    <a:pt x="78" y="78"/>
                    <a:pt x="78" y="78"/>
                  </a:cubicBezTo>
                  <a:cubicBezTo>
                    <a:pt x="56" y="68"/>
                    <a:pt x="28" y="57"/>
                    <a:pt x="12" y="56"/>
                  </a:cubicBezTo>
                  <a:cubicBezTo>
                    <a:pt x="5" y="55"/>
                    <a:pt x="2" y="57"/>
                    <a:pt x="1" y="59"/>
                  </a:cubicBezTo>
                  <a:cubicBezTo>
                    <a:pt x="0" y="61"/>
                    <a:pt x="1" y="65"/>
                    <a:pt x="6" y="69"/>
                  </a:cubicBezTo>
                  <a:cubicBezTo>
                    <a:pt x="18" y="80"/>
                    <a:pt x="44" y="94"/>
                    <a:pt x="66" y="104"/>
                  </a:cubicBezTo>
                  <a:cubicBezTo>
                    <a:pt x="66" y="104"/>
                    <a:pt x="67" y="189"/>
                    <a:pt x="71" y="216"/>
                  </a:cubicBezTo>
                  <a:cubicBezTo>
                    <a:pt x="71" y="219"/>
                    <a:pt x="72" y="228"/>
                    <a:pt x="77" y="229"/>
                  </a:cubicBezTo>
                  <a:cubicBezTo>
                    <a:pt x="80" y="229"/>
                    <a:pt x="82" y="227"/>
                    <a:pt x="84" y="216"/>
                  </a:cubicBezTo>
                  <a:cubicBezTo>
                    <a:pt x="105" y="123"/>
                    <a:pt x="105" y="123"/>
                    <a:pt x="105" y="123"/>
                  </a:cubicBezTo>
                  <a:cubicBezTo>
                    <a:pt x="125" y="130"/>
                    <a:pt x="125" y="129"/>
                    <a:pt x="148" y="136"/>
                  </a:cubicBezTo>
                  <a:cubicBezTo>
                    <a:pt x="154" y="138"/>
                    <a:pt x="168" y="144"/>
                    <a:pt x="171" y="148"/>
                  </a:cubicBezTo>
                  <a:cubicBezTo>
                    <a:pt x="176" y="154"/>
                    <a:pt x="180" y="175"/>
                    <a:pt x="180" y="175"/>
                  </a:cubicBezTo>
                  <a:cubicBezTo>
                    <a:pt x="181" y="177"/>
                    <a:pt x="182" y="177"/>
                    <a:pt x="183" y="175"/>
                  </a:cubicBezTo>
                  <a:cubicBezTo>
                    <a:pt x="192" y="147"/>
                    <a:pt x="192" y="147"/>
                    <a:pt x="192" y="147"/>
                  </a:cubicBezTo>
                  <a:cubicBezTo>
                    <a:pt x="192" y="146"/>
                    <a:pt x="192" y="146"/>
                    <a:pt x="192" y="146"/>
                  </a:cubicBezTo>
                  <a:cubicBezTo>
                    <a:pt x="193" y="145"/>
                    <a:pt x="193" y="145"/>
                    <a:pt x="193" y="145"/>
                  </a:cubicBezTo>
                  <a:cubicBezTo>
                    <a:pt x="193" y="145"/>
                    <a:pt x="193" y="145"/>
                    <a:pt x="193" y="145"/>
                  </a:cubicBezTo>
                  <a:cubicBezTo>
                    <a:pt x="193" y="145"/>
                    <a:pt x="193" y="145"/>
                    <a:pt x="193" y="145"/>
                  </a:cubicBezTo>
                  <a:cubicBezTo>
                    <a:pt x="193" y="145"/>
                    <a:pt x="193" y="145"/>
                    <a:pt x="193" y="145"/>
                  </a:cubicBezTo>
                  <a:cubicBezTo>
                    <a:pt x="193" y="145"/>
                    <a:pt x="193" y="145"/>
                    <a:pt x="193" y="145"/>
                  </a:cubicBezTo>
                  <a:cubicBezTo>
                    <a:pt x="193" y="144"/>
                    <a:pt x="193" y="144"/>
                    <a:pt x="193" y="144"/>
                  </a:cubicBezTo>
                  <a:cubicBezTo>
                    <a:pt x="193" y="144"/>
                    <a:pt x="193" y="144"/>
                    <a:pt x="193" y="144"/>
                  </a:cubicBezTo>
                  <a:cubicBezTo>
                    <a:pt x="209" y="118"/>
                    <a:pt x="209" y="118"/>
                    <a:pt x="209" y="118"/>
                  </a:cubicBezTo>
                  <a:cubicBezTo>
                    <a:pt x="210" y="116"/>
                    <a:pt x="209" y="115"/>
                    <a:pt x="207" y="116"/>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fr-FR"/>
            </a:p>
          </p:txBody>
        </p:sp>
        <p:sp>
          <p:nvSpPr>
            <p:cNvPr id="81" name="Freeform 38"/>
            <p:cNvSpPr>
              <a:spLocks noChangeAspect="1" noEditPoints="1"/>
            </p:cNvSpPr>
            <p:nvPr/>
          </p:nvSpPr>
          <p:spPr bwMode="auto">
            <a:xfrm>
              <a:off x="1511395" y="5077150"/>
              <a:ext cx="434165" cy="440786"/>
            </a:xfrm>
            <a:custGeom>
              <a:avLst/>
              <a:gdLst>
                <a:gd name="T0" fmla="*/ 168 w 229"/>
                <a:gd name="T1" fmla="*/ 40 h 233"/>
                <a:gd name="T2" fmla="*/ 176 w 229"/>
                <a:gd name="T3" fmla="*/ 51 h 233"/>
                <a:gd name="T4" fmla="*/ 167 w 229"/>
                <a:gd name="T5" fmla="*/ 36 h 233"/>
                <a:gd name="T6" fmla="*/ 222 w 229"/>
                <a:gd name="T7" fmla="*/ 97 h 233"/>
                <a:gd name="T8" fmla="*/ 207 w 229"/>
                <a:gd name="T9" fmla="*/ 75 h 233"/>
                <a:gd name="T10" fmla="*/ 182 w 229"/>
                <a:gd name="T11" fmla="*/ 64 h 233"/>
                <a:gd name="T12" fmla="*/ 195 w 229"/>
                <a:gd name="T13" fmla="*/ 73 h 233"/>
                <a:gd name="T14" fmla="*/ 187 w 229"/>
                <a:gd name="T15" fmla="*/ 102 h 233"/>
                <a:gd name="T16" fmla="*/ 167 w 229"/>
                <a:gd name="T17" fmla="*/ 76 h 233"/>
                <a:gd name="T18" fmla="*/ 170 w 229"/>
                <a:gd name="T19" fmla="*/ 90 h 233"/>
                <a:gd name="T20" fmla="*/ 194 w 229"/>
                <a:gd name="T21" fmla="*/ 106 h 233"/>
                <a:gd name="T22" fmla="*/ 177 w 229"/>
                <a:gd name="T23" fmla="*/ 161 h 233"/>
                <a:gd name="T24" fmla="*/ 130 w 229"/>
                <a:gd name="T25" fmla="*/ 205 h 233"/>
                <a:gd name="T26" fmla="*/ 116 w 229"/>
                <a:gd name="T27" fmla="*/ 178 h 233"/>
                <a:gd name="T28" fmla="*/ 117 w 229"/>
                <a:gd name="T29" fmla="*/ 153 h 233"/>
                <a:gd name="T30" fmla="*/ 111 w 229"/>
                <a:gd name="T31" fmla="*/ 134 h 233"/>
                <a:gd name="T32" fmla="*/ 77 w 229"/>
                <a:gd name="T33" fmla="*/ 125 h 233"/>
                <a:gd name="T34" fmla="*/ 53 w 229"/>
                <a:gd name="T35" fmla="*/ 104 h 233"/>
                <a:gd name="T36" fmla="*/ 71 w 229"/>
                <a:gd name="T37" fmla="*/ 69 h 233"/>
                <a:gd name="T38" fmla="*/ 96 w 229"/>
                <a:gd name="T39" fmla="*/ 54 h 233"/>
                <a:gd name="T40" fmla="*/ 113 w 229"/>
                <a:gd name="T41" fmla="*/ 53 h 233"/>
                <a:gd name="T42" fmla="*/ 138 w 229"/>
                <a:gd name="T43" fmla="*/ 63 h 233"/>
                <a:gd name="T44" fmla="*/ 154 w 229"/>
                <a:gd name="T45" fmla="*/ 64 h 233"/>
                <a:gd name="T46" fmla="*/ 149 w 229"/>
                <a:gd name="T47" fmla="*/ 53 h 233"/>
                <a:gd name="T48" fmla="*/ 145 w 229"/>
                <a:gd name="T49" fmla="*/ 45 h 233"/>
                <a:gd name="T50" fmla="*/ 149 w 229"/>
                <a:gd name="T51" fmla="*/ 39 h 233"/>
                <a:gd name="T52" fmla="*/ 141 w 229"/>
                <a:gd name="T53" fmla="*/ 42 h 233"/>
                <a:gd name="T54" fmla="*/ 136 w 229"/>
                <a:gd name="T55" fmla="*/ 46 h 233"/>
                <a:gd name="T56" fmla="*/ 128 w 229"/>
                <a:gd name="T57" fmla="*/ 46 h 233"/>
                <a:gd name="T58" fmla="*/ 115 w 229"/>
                <a:gd name="T59" fmla="*/ 39 h 233"/>
                <a:gd name="T60" fmla="*/ 123 w 229"/>
                <a:gd name="T61" fmla="*/ 51 h 233"/>
                <a:gd name="T62" fmla="*/ 122 w 229"/>
                <a:gd name="T63" fmla="*/ 51 h 233"/>
                <a:gd name="T64" fmla="*/ 99 w 229"/>
                <a:gd name="T65" fmla="*/ 44 h 233"/>
                <a:gd name="T66" fmla="*/ 78 w 229"/>
                <a:gd name="T67" fmla="*/ 49 h 233"/>
                <a:gd name="T68" fmla="*/ 92 w 229"/>
                <a:gd name="T69" fmla="*/ 41 h 233"/>
                <a:gd name="T70" fmla="*/ 100 w 229"/>
                <a:gd name="T71" fmla="*/ 29 h 233"/>
                <a:gd name="T72" fmla="*/ 113 w 229"/>
                <a:gd name="T73" fmla="*/ 21 h 233"/>
                <a:gd name="T74" fmla="*/ 129 w 229"/>
                <a:gd name="T75" fmla="*/ 20 h 233"/>
                <a:gd name="T76" fmla="*/ 120 w 229"/>
                <a:gd name="T77" fmla="*/ 16 h 233"/>
                <a:gd name="T78" fmla="*/ 107 w 229"/>
                <a:gd name="T79" fmla="*/ 17 h 233"/>
                <a:gd name="T80" fmla="*/ 108 w 229"/>
                <a:gd name="T81" fmla="*/ 15 h 233"/>
                <a:gd name="T82" fmla="*/ 111 w 229"/>
                <a:gd name="T83" fmla="*/ 13 h 233"/>
                <a:gd name="T84" fmla="*/ 114 w 229"/>
                <a:gd name="T85" fmla="*/ 11 h 233"/>
                <a:gd name="T86" fmla="*/ 127 w 229"/>
                <a:gd name="T87" fmla="*/ 8 h 233"/>
                <a:gd name="T88" fmla="*/ 137 w 229"/>
                <a:gd name="T89" fmla="*/ 9 h 233"/>
                <a:gd name="T90" fmla="*/ 104 w 229"/>
                <a:gd name="T91" fmla="*/ 2 h 233"/>
                <a:gd name="T92" fmla="*/ 88 w 229"/>
                <a:gd name="T93" fmla="*/ 7 h 233"/>
                <a:gd name="T94" fmla="*/ 80 w 229"/>
                <a:gd name="T95" fmla="*/ 10 h 233"/>
                <a:gd name="T96" fmla="*/ 73 w 229"/>
                <a:gd name="T97" fmla="*/ 12 h 233"/>
                <a:gd name="T98" fmla="*/ 63 w 229"/>
                <a:gd name="T99" fmla="*/ 17 h 233"/>
                <a:gd name="T100" fmla="*/ 66 w 229"/>
                <a:gd name="T101" fmla="*/ 13 h 233"/>
                <a:gd name="T102" fmla="*/ 77 w 229"/>
                <a:gd name="T103" fmla="*/ 8 h 233"/>
                <a:gd name="T104" fmla="*/ 48 w 229"/>
                <a:gd name="T105" fmla="*/ 23 h 233"/>
                <a:gd name="T106" fmla="*/ 40 w 229"/>
                <a:gd name="T107" fmla="*/ 31 h 233"/>
                <a:gd name="T108" fmla="*/ 37 w 229"/>
                <a:gd name="T109" fmla="*/ 32 h 233"/>
                <a:gd name="T110" fmla="*/ 38 w 229"/>
                <a:gd name="T111" fmla="*/ 30 h 233"/>
                <a:gd name="T112" fmla="*/ 30 w 229"/>
                <a:gd name="T113" fmla="*/ 37 h 233"/>
                <a:gd name="T114" fmla="*/ 4 w 229"/>
                <a:gd name="T115" fmla="*/ 125 h 233"/>
                <a:gd name="T116" fmla="*/ 21 w 229"/>
                <a:gd name="T117" fmla="*/ 153 h 233"/>
                <a:gd name="T118" fmla="*/ 214 w 229"/>
                <a:gd name="T119" fmla="*/ 164 h 233"/>
                <a:gd name="T120" fmla="*/ 143 w 229"/>
                <a:gd name="T121" fmla="*/ 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 h="233">
                  <a:moveTo>
                    <a:pt x="0" y="99"/>
                  </a:moveTo>
                  <a:cubicBezTo>
                    <a:pt x="0" y="99"/>
                    <a:pt x="0" y="98"/>
                    <a:pt x="0" y="98"/>
                  </a:cubicBezTo>
                  <a:cubicBezTo>
                    <a:pt x="0" y="98"/>
                    <a:pt x="0" y="98"/>
                    <a:pt x="0" y="98"/>
                  </a:cubicBezTo>
                  <a:cubicBezTo>
                    <a:pt x="0" y="98"/>
                    <a:pt x="0" y="99"/>
                    <a:pt x="0" y="99"/>
                  </a:cubicBezTo>
                  <a:close/>
                  <a:moveTo>
                    <a:pt x="25" y="187"/>
                  </a:moveTo>
                  <a:cubicBezTo>
                    <a:pt x="25" y="187"/>
                    <a:pt x="25" y="187"/>
                    <a:pt x="25" y="187"/>
                  </a:cubicBezTo>
                  <a:cubicBezTo>
                    <a:pt x="25" y="187"/>
                    <a:pt x="25" y="187"/>
                    <a:pt x="25" y="187"/>
                  </a:cubicBezTo>
                  <a:close/>
                  <a:moveTo>
                    <a:pt x="168" y="40"/>
                  </a:moveTo>
                  <a:cubicBezTo>
                    <a:pt x="168" y="39"/>
                    <a:pt x="168" y="39"/>
                    <a:pt x="168" y="39"/>
                  </a:cubicBezTo>
                  <a:cubicBezTo>
                    <a:pt x="168" y="40"/>
                    <a:pt x="168" y="40"/>
                    <a:pt x="168" y="40"/>
                  </a:cubicBezTo>
                  <a:close/>
                  <a:moveTo>
                    <a:pt x="29" y="37"/>
                  </a:moveTo>
                  <a:cubicBezTo>
                    <a:pt x="29" y="37"/>
                    <a:pt x="29" y="37"/>
                    <a:pt x="29" y="37"/>
                  </a:cubicBezTo>
                  <a:cubicBezTo>
                    <a:pt x="29" y="37"/>
                    <a:pt x="29" y="37"/>
                    <a:pt x="29" y="37"/>
                  </a:cubicBezTo>
                  <a:cubicBezTo>
                    <a:pt x="29" y="37"/>
                    <a:pt x="29" y="37"/>
                    <a:pt x="29" y="37"/>
                  </a:cubicBezTo>
                  <a:close/>
                  <a:moveTo>
                    <a:pt x="168" y="39"/>
                  </a:moveTo>
                  <a:cubicBezTo>
                    <a:pt x="168" y="39"/>
                    <a:pt x="168" y="39"/>
                    <a:pt x="168" y="40"/>
                  </a:cubicBezTo>
                  <a:cubicBezTo>
                    <a:pt x="169" y="41"/>
                    <a:pt x="170" y="42"/>
                    <a:pt x="171" y="43"/>
                  </a:cubicBezTo>
                  <a:cubicBezTo>
                    <a:pt x="172" y="44"/>
                    <a:pt x="174" y="45"/>
                    <a:pt x="175" y="45"/>
                  </a:cubicBezTo>
                  <a:cubicBezTo>
                    <a:pt x="175" y="45"/>
                    <a:pt x="175" y="48"/>
                    <a:pt x="175" y="48"/>
                  </a:cubicBezTo>
                  <a:cubicBezTo>
                    <a:pt x="174" y="49"/>
                    <a:pt x="176" y="50"/>
                    <a:pt x="176" y="51"/>
                  </a:cubicBezTo>
                  <a:cubicBezTo>
                    <a:pt x="178" y="51"/>
                    <a:pt x="178" y="51"/>
                    <a:pt x="179" y="52"/>
                  </a:cubicBezTo>
                  <a:cubicBezTo>
                    <a:pt x="180" y="52"/>
                    <a:pt x="183" y="52"/>
                    <a:pt x="183" y="52"/>
                  </a:cubicBezTo>
                  <a:cubicBezTo>
                    <a:pt x="183" y="51"/>
                    <a:pt x="181" y="47"/>
                    <a:pt x="180" y="47"/>
                  </a:cubicBezTo>
                  <a:cubicBezTo>
                    <a:pt x="179" y="47"/>
                    <a:pt x="180" y="46"/>
                    <a:pt x="179" y="46"/>
                  </a:cubicBezTo>
                  <a:cubicBezTo>
                    <a:pt x="178" y="46"/>
                    <a:pt x="178" y="44"/>
                    <a:pt x="177" y="43"/>
                  </a:cubicBezTo>
                  <a:cubicBezTo>
                    <a:pt x="176" y="43"/>
                    <a:pt x="176" y="43"/>
                    <a:pt x="176" y="43"/>
                  </a:cubicBezTo>
                  <a:cubicBezTo>
                    <a:pt x="175" y="40"/>
                    <a:pt x="175" y="41"/>
                    <a:pt x="174" y="40"/>
                  </a:cubicBezTo>
                  <a:cubicBezTo>
                    <a:pt x="172" y="40"/>
                    <a:pt x="171" y="38"/>
                    <a:pt x="171" y="37"/>
                  </a:cubicBezTo>
                  <a:cubicBezTo>
                    <a:pt x="171" y="37"/>
                    <a:pt x="172" y="37"/>
                    <a:pt x="172" y="37"/>
                  </a:cubicBezTo>
                  <a:cubicBezTo>
                    <a:pt x="172" y="35"/>
                    <a:pt x="168" y="33"/>
                    <a:pt x="167" y="36"/>
                  </a:cubicBezTo>
                  <a:cubicBezTo>
                    <a:pt x="167" y="36"/>
                    <a:pt x="166" y="36"/>
                    <a:pt x="166" y="37"/>
                  </a:cubicBezTo>
                  <a:cubicBezTo>
                    <a:pt x="167" y="38"/>
                    <a:pt x="167" y="39"/>
                    <a:pt x="168" y="39"/>
                  </a:cubicBezTo>
                  <a:close/>
                  <a:moveTo>
                    <a:pt x="54" y="17"/>
                  </a:moveTo>
                  <a:cubicBezTo>
                    <a:pt x="54" y="17"/>
                    <a:pt x="54" y="17"/>
                    <a:pt x="54" y="17"/>
                  </a:cubicBezTo>
                  <a:cubicBezTo>
                    <a:pt x="54" y="17"/>
                    <a:pt x="54" y="17"/>
                    <a:pt x="54" y="17"/>
                  </a:cubicBezTo>
                  <a:cubicBezTo>
                    <a:pt x="54" y="17"/>
                    <a:pt x="54" y="17"/>
                    <a:pt x="54" y="17"/>
                  </a:cubicBezTo>
                  <a:close/>
                  <a:moveTo>
                    <a:pt x="220" y="80"/>
                  </a:moveTo>
                  <a:cubicBezTo>
                    <a:pt x="220" y="81"/>
                    <a:pt x="220" y="80"/>
                    <a:pt x="218" y="74"/>
                  </a:cubicBezTo>
                  <a:cubicBezTo>
                    <a:pt x="219" y="79"/>
                    <a:pt x="220" y="84"/>
                    <a:pt x="221" y="89"/>
                  </a:cubicBezTo>
                  <a:cubicBezTo>
                    <a:pt x="221" y="92"/>
                    <a:pt x="221" y="94"/>
                    <a:pt x="222" y="97"/>
                  </a:cubicBezTo>
                  <a:cubicBezTo>
                    <a:pt x="222" y="98"/>
                    <a:pt x="222" y="100"/>
                    <a:pt x="222" y="102"/>
                  </a:cubicBezTo>
                  <a:cubicBezTo>
                    <a:pt x="222" y="103"/>
                    <a:pt x="222" y="106"/>
                    <a:pt x="222" y="105"/>
                  </a:cubicBezTo>
                  <a:cubicBezTo>
                    <a:pt x="221" y="104"/>
                    <a:pt x="221" y="101"/>
                    <a:pt x="220" y="99"/>
                  </a:cubicBezTo>
                  <a:cubicBezTo>
                    <a:pt x="219" y="96"/>
                    <a:pt x="219" y="94"/>
                    <a:pt x="218" y="91"/>
                  </a:cubicBezTo>
                  <a:cubicBezTo>
                    <a:pt x="217" y="89"/>
                    <a:pt x="216" y="86"/>
                    <a:pt x="215" y="83"/>
                  </a:cubicBezTo>
                  <a:cubicBezTo>
                    <a:pt x="214" y="82"/>
                    <a:pt x="213" y="79"/>
                    <a:pt x="213" y="78"/>
                  </a:cubicBezTo>
                  <a:cubicBezTo>
                    <a:pt x="213" y="79"/>
                    <a:pt x="214" y="80"/>
                    <a:pt x="213" y="81"/>
                  </a:cubicBezTo>
                  <a:cubicBezTo>
                    <a:pt x="212" y="82"/>
                    <a:pt x="210" y="79"/>
                    <a:pt x="210" y="78"/>
                  </a:cubicBezTo>
                  <a:cubicBezTo>
                    <a:pt x="211" y="77"/>
                    <a:pt x="211" y="78"/>
                    <a:pt x="210" y="77"/>
                  </a:cubicBezTo>
                  <a:cubicBezTo>
                    <a:pt x="209" y="76"/>
                    <a:pt x="208" y="75"/>
                    <a:pt x="207" y="75"/>
                  </a:cubicBezTo>
                  <a:cubicBezTo>
                    <a:pt x="207" y="74"/>
                    <a:pt x="206" y="73"/>
                    <a:pt x="206" y="72"/>
                  </a:cubicBezTo>
                  <a:cubicBezTo>
                    <a:pt x="206" y="72"/>
                    <a:pt x="204" y="73"/>
                    <a:pt x="204" y="73"/>
                  </a:cubicBezTo>
                  <a:cubicBezTo>
                    <a:pt x="204" y="73"/>
                    <a:pt x="203" y="73"/>
                    <a:pt x="203" y="73"/>
                  </a:cubicBezTo>
                  <a:cubicBezTo>
                    <a:pt x="202" y="74"/>
                    <a:pt x="200" y="73"/>
                    <a:pt x="200" y="73"/>
                  </a:cubicBezTo>
                  <a:cubicBezTo>
                    <a:pt x="200" y="74"/>
                    <a:pt x="198" y="73"/>
                    <a:pt x="197" y="73"/>
                  </a:cubicBezTo>
                  <a:cubicBezTo>
                    <a:pt x="196" y="73"/>
                    <a:pt x="196" y="72"/>
                    <a:pt x="195" y="71"/>
                  </a:cubicBezTo>
                  <a:cubicBezTo>
                    <a:pt x="194" y="69"/>
                    <a:pt x="193" y="72"/>
                    <a:pt x="192" y="72"/>
                  </a:cubicBezTo>
                  <a:cubicBezTo>
                    <a:pt x="192" y="71"/>
                    <a:pt x="189" y="69"/>
                    <a:pt x="189" y="69"/>
                  </a:cubicBezTo>
                  <a:cubicBezTo>
                    <a:pt x="187" y="70"/>
                    <a:pt x="187" y="68"/>
                    <a:pt x="186" y="67"/>
                  </a:cubicBezTo>
                  <a:cubicBezTo>
                    <a:pt x="184" y="65"/>
                    <a:pt x="184" y="65"/>
                    <a:pt x="182" y="64"/>
                  </a:cubicBezTo>
                  <a:cubicBezTo>
                    <a:pt x="183" y="65"/>
                    <a:pt x="181" y="66"/>
                    <a:pt x="181" y="66"/>
                  </a:cubicBezTo>
                  <a:cubicBezTo>
                    <a:pt x="181" y="66"/>
                    <a:pt x="182" y="66"/>
                    <a:pt x="182" y="66"/>
                  </a:cubicBezTo>
                  <a:cubicBezTo>
                    <a:pt x="181" y="67"/>
                    <a:pt x="185" y="71"/>
                    <a:pt x="186" y="72"/>
                  </a:cubicBezTo>
                  <a:cubicBezTo>
                    <a:pt x="187" y="73"/>
                    <a:pt x="187" y="73"/>
                    <a:pt x="187" y="74"/>
                  </a:cubicBezTo>
                  <a:cubicBezTo>
                    <a:pt x="187" y="75"/>
                    <a:pt x="189" y="75"/>
                    <a:pt x="189" y="76"/>
                  </a:cubicBezTo>
                  <a:cubicBezTo>
                    <a:pt x="189" y="75"/>
                    <a:pt x="188" y="74"/>
                    <a:pt x="189" y="73"/>
                  </a:cubicBezTo>
                  <a:cubicBezTo>
                    <a:pt x="189" y="73"/>
                    <a:pt x="190" y="77"/>
                    <a:pt x="190" y="77"/>
                  </a:cubicBezTo>
                  <a:cubicBezTo>
                    <a:pt x="191" y="78"/>
                    <a:pt x="192" y="78"/>
                    <a:pt x="194" y="77"/>
                  </a:cubicBezTo>
                  <a:cubicBezTo>
                    <a:pt x="194" y="77"/>
                    <a:pt x="194" y="76"/>
                    <a:pt x="195" y="75"/>
                  </a:cubicBezTo>
                  <a:cubicBezTo>
                    <a:pt x="195" y="74"/>
                    <a:pt x="194" y="73"/>
                    <a:pt x="195" y="73"/>
                  </a:cubicBezTo>
                  <a:cubicBezTo>
                    <a:pt x="195" y="73"/>
                    <a:pt x="197" y="77"/>
                    <a:pt x="198" y="77"/>
                  </a:cubicBezTo>
                  <a:cubicBezTo>
                    <a:pt x="199" y="78"/>
                    <a:pt x="201" y="78"/>
                    <a:pt x="202" y="80"/>
                  </a:cubicBezTo>
                  <a:cubicBezTo>
                    <a:pt x="202" y="80"/>
                    <a:pt x="201" y="84"/>
                    <a:pt x="201" y="84"/>
                  </a:cubicBezTo>
                  <a:cubicBezTo>
                    <a:pt x="201" y="84"/>
                    <a:pt x="202" y="90"/>
                    <a:pt x="200" y="90"/>
                  </a:cubicBezTo>
                  <a:cubicBezTo>
                    <a:pt x="199" y="90"/>
                    <a:pt x="200" y="92"/>
                    <a:pt x="199" y="92"/>
                  </a:cubicBezTo>
                  <a:cubicBezTo>
                    <a:pt x="198" y="92"/>
                    <a:pt x="196" y="94"/>
                    <a:pt x="196" y="95"/>
                  </a:cubicBezTo>
                  <a:cubicBezTo>
                    <a:pt x="196" y="97"/>
                    <a:pt x="195" y="96"/>
                    <a:pt x="194" y="98"/>
                  </a:cubicBezTo>
                  <a:cubicBezTo>
                    <a:pt x="192" y="99"/>
                    <a:pt x="192" y="100"/>
                    <a:pt x="190" y="101"/>
                  </a:cubicBezTo>
                  <a:cubicBezTo>
                    <a:pt x="190" y="101"/>
                    <a:pt x="188" y="102"/>
                    <a:pt x="188" y="102"/>
                  </a:cubicBezTo>
                  <a:cubicBezTo>
                    <a:pt x="188" y="103"/>
                    <a:pt x="187" y="102"/>
                    <a:pt x="187" y="102"/>
                  </a:cubicBezTo>
                  <a:cubicBezTo>
                    <a:pt x="186" y="103"/>
                    <a:pt x="186" y="104"/>
                    <a:pt x="185" y="104"/>
                  </a:cubicBezTo>
                  <a:cubicBezTo>
                    <a:pt x="185" y="104"/>
                    <a:pt x="184" y="104"/>
                    <a:pt x="183" y="104"/>
                  </a:cubicBezTo>
                  <a:cubicBezTo>
                    <a:pt x="183" y="104"/>
                    <a:pt x="183" y="104"/>
                    <a:pt x="183" y="104"/>
                  </a:cubicBezTo>
                  <a:cubicBezTo>
                    <a:pt x="183" y="104"/>
                    <a:pt x="183" y="104"/>
                    <a:pt x="183" y="104"/>
                  </a:cubicBezTo>
                  <a:cubicBezTo>
                    <a:pt x="182" y="103"/>
                    <a:pt x="182" y="100"/>
                    <a:pt x="181" y="99"/>
                  </a:cubicBezTo>
                  <a:cubicBezTo>
                    <a:pt x="180" y="97"/>
                    <a:pt x="181" y="94"/>
                    <a:pt x="179" y="93"/>
                  </a:cubicBezTo>
                  <a:cubicBezTo>
                    <a:pt x="177" y="92"/>
                    <a:pt x="177" y="89"/>
                    <a:pt x="175" y="88"/>
                  </a:cubicBezTo>
                  <a:cubicBezTo>
                    <a:pt x="174" y="87"/>
                    <a:pt x="172" y="86"/>
                    <a:pt x="172" y="84"/>
                  </a:cubicBezTo>
                  <a:cubicBezTo>
                    <a:pt x="172" y="82"/>
                    <a:pt x="170" y="80"/>
                    <a:pt x="169" y="79"/>
                  </a:cubicBezTo>
                  <a:cubicBezTo>
                    <a:pt x="167" y="78"/>
                    <a:pt x="168" y="77"/>
                    <a:pt x="167" y="76"/>
                  </a:cubicBezTo>
                  <a:cubicBezTo>
                    <a:pt x="165" y="75"/>
                    <a:pt x="164" y="73"/>
                    <a:pt x="162" y="71"/>
                  </a:cubicBezTo>
                  <a:cubicBezTo>
                    <a:pt x="161" y="70"/>
                    <a:pt x="160" y="69"/>
                    <a:pt x="161" y="67"/>
                  </a:cubicBezTo>
                  <a:cubicBezTo>
                    <a:pt x="161" y="68"/>
                    <a:pt x="160" y="72"/>
                    <a:pt x="160" y="71"/>
                  </a:cubicBezTo>
                  <a:cubicBezTo>
                    <a:pt x="160" y="71"/>
                    <a:pt x="159" y="71"/>
                    <a:pt x="159" y="71"/>
                  </a:cubicBezTo>
                  <a:cubicBezTo>
                    <a:pt x="159" y="70"/>
                    <a:pt x="157" y="68"/>
                    <a:pt x="156" y="67"/>
                  </a:cubicBezTo>
                  <a:cubicBezTo>
                    <a:pt x="157" y="68"/>
                    <a:pt x="157" y="70"/>
                    <a:pt x="158" y="71"/>
                  </a:cubicBezTo>
                  <a:cubicBezTo>
                    <a:pt x="160" y="72"/>
                    <a:pt x="161" y="74"/>
                    <a:pt x="162" y="76"/>
                  </a:cubicBezTo>
                  <a:cubicBezTo>
                    <a:pt x="163" y="77"/>
                    <a:pt x="165" y="79"/>
                    <a:pt x="165" y="81"/>
                  </a:cubicBezTo>
                  <a:cubicBezTo>
                    <a:pt x="165" y="83"/>
                    <a:pt x="167" y="83"/>
                    <a:pt x="168" y="84"/>
                  </a:cubicBezTo>
                  <a:cubicBezTo>
                    <a:pt x="169" y="86"/>
                    <a:pt x="170" y="88"/>
                    <a:pt x="170" y="90"/>
                  </a:cubicBezTo>
                  <a:cubicBezTo>
                    <a:pt x="170" y="92"/>
                    <a:pt x="173" y="93"/>
                    <a:pt x="174" y="94"/>
                  </a:cubicBezTo>
                  <a:cubicBezTo>
                    <a:pt x="175" y="96"/>
                    <a:pt x="174" y="98"/>
                    <a:pt x="176" y="99"/>
                  </a:cubicBezTo>
                  <a:cubicBezTo>
                    <a:pt x="177" y="100"/>
                    <a:pt x="179" y="100"/>
                    <a:pt x="180" y="102"/>
                  </a:cubicBezTo>
                  <a:cubicBezTo>
                    <a:pt x="180" y="104"/>
                    <a:pt x="186" y="105"/>
                    <a:pt x="182" y="107"/>
                  </a:cubicBezTo>
                  <a:cubicBezTo>
                    <a:pt x="182" y="107"/>
                    <a:pt x="182" y="107"/>
                    <a:pt x="182" y="107"/>
                  </a:cubicBezTo>
                  <a:cubicBezTo>
                    <a:pt x="182" y="107"/>
                    <a:pt x="183" y="107"/>
                    <a:pt x="183" y="107"/>
                  </a:cubicBezTo>
                  <a:cubicBezTo>
                    <a:pt x="184" y="108"/>
                    <a:pt x="185" y="110"/>
                    <a:pt x="186" y="110"/>
                  </a:cubicBezTo>
                  <a:cubicBezTo>
                    <a:pt x="186" y="109"/>
                    <a:pt x="187" y="108"/>
                    <a:pt x="188" y="108"/>
                  </a:cubicBezTo>
                  <a:cubicBezTo>
                    <a:pt x="189" y="108"/>
                    <a:pt x="189" y="108"/>
                    <a:pt x="190" y="108"/>
                  </a:cubicBezTo>
                  <a:cubicBezTo>
                    <a:pt x="191" y="107"/>
                    <a:pt x="193" y="106"/>
                    <a:pt x="194" y="106"/>
                  </a:cubicBezTo>
                  <a:cubicBezTo>
                    <a:pt x="195" y="106"/>
                    <a:pt x="195" y="105"/>
                    <a:pt x="196" y="105"/>
                  </a:cubicBezTo>
                  <a:cubicBezTo>
                    <a:pt x="196" y="105"/>
                    <a:pt x="196" y="107"/>
                    <a:pt x="196" y="107"/>
                  </a:cubicBezTo>
                  <a:cubicBezTo>
                    <a:pt x="196" y="113"/>
                    <a:pt x="194" y="120"/>
                    <a:pt x="191" y="125"/>
                  </a:cubicBezTo>
                  <a:cubicBezTo>
                    <a:pt x="189" y="128"/>
                    <a:pt x="186" y="131"/>
                    <a:pt x="183" y="134"/>
                  </a:cubicBezTo>
                  <a:cubicBezTo>
                    <a:pt x="181" y="138"/>
                    <a:pt x="178" y="142"/>
                    <a:pt x="176" y="146"/>
                  </a:cubicBezTo>
                  <a:cubicBezTo>
                    <a:pt x="176" y="147"/>
                    <a:pt x="175" y="148"/>
                    <a:pt x="176" y="149"/>
                  </a:cubicBezTo>
                  <a:cubicBezTo>
                    <a:pt x="176" y="150"/>
                    <a:pt x="177" y="150"/>
                    <a:pt x="176" y="151"/>
                  </a:cubicBezTo>
                  <a:cubicBezTo>
                    <a:pt x="176" y="153"/>
                    <a:pt x="176" y="156"/>
                    <a:pt x="177" y="157"/>
                  </a:cubicBezTo>
                  <a:cubicBezTo>
                    <a:pt x="177" y="158"/>
                    <a:pt x="178" y="157"/>
                    <a:pt x="178" y="158"/>
                  </a:cubicBezTo>
                  <a:cubicBezTo>
                    <a:pt x="177" y="160"/>
                    <a:pt x="177" y="160"/>
                    <a:pt x="177" y="161"/>
                  </a:cubicBezTo>
                  <a:cubicBezTo>
                    <a:pt x="177" y="163"/>
                    <a:pt x="177" y="165"/>
                    <a:pt x="176" y="167"/>
                  </a:cubicBezTo>
                  <a:cubicBezTo>
                    <a:pt x="175" y="171"/>
                    <a:pt x="170" y="171"/>
                    <a:pt x="167" y="175"/>
                  </a:cubicBezTo>
                  <a:cubicBezTo>
                    <a:pt x="166" y="177"/>
                    <a:pt x="162" y="177"/>
                    <a:pt x="164" y="180"/>
                  </a:cubicBezTo>
                  <a:cubicBezTo>
                    <a:pt x="165" y="182"/>
                    <a:pt x="163" y="185"/>
                    <a:pt x="162" y="187"/>
                  </a:cubicBezTo>
                  <a:cubicBezTo>
                    <a:pt x="161" y="188"/>
                    <a:pt x="156" y="188"/>
                    <a:pt x="157" y="190"/>
                  </a:cubicBezTo>
                  <a:cubicBezTo>
                    <a:pt x="158" y="192"/>
                    <a:pt x="151" y="197"/>
                    <a:pt x="150" y="198"/>
                  </a:cubicBezTo>
                  <a:cubicBezTo>
                    <a:pt x="149" y="199"/>
                    <a:pt x="148" y="200"/>
                    <a:pt x="147" y="200"/>
                  </a:cubicBezTo>
                  <a:cubicBezTo>
                    <a:pt x="145" y="201"/>
                    <a:pt x="142" y="202"/>
                    <a:pt x="141" y="203"/>
                  </a:cubicBezTo>
                  <a:cubicBezTo>
                    <a:pt x="140" y="204"/>
                    <a:pt x="137" y="203"/>
                    <a:pt x="135" y="204"/>
                  </a:cubicBezTo>
                  <a:cubicBezTo>
                    <a:pt x="133" y="204"/>
                    <a:pt x="132" y="205"/>
                    <a:pt x="130" y="205"/>
                  </a:cubicBezTo>
                  <a:cubicBezTo>
                    <a:pt x="129" y="205"/>
                    <a:pt x="128" y="204"/>
                    <a:pt x="128" y="204"/>
                  </a:cubicBezTo>
                  <a:cubicBezTo>
                    <a:pt x="128" y="202"/>
                    <a:pt x="127" y="203"/>
                    <a:pt x="128" y="202"/>
                  </a:cubicBezTo>
                  <a:cubicBezTo>
                    <a:pt x="129" y="201"/>
                    <a:pt x="128" y="200"/>
                    <a:pt x="127" y="200"/>
                  </a:cubicBezTo>
                  <a:cubicBezTo>
                    <a:pt x="126" y="199"/>
                    <a:pt x="126" y="197"/>
                    <a:pt x="125" y="196"/>
                  </a:cubicBezTo>
                  <a:cubicBezTo>
                    <a:pt x="124" y="195"/>
                    <a:pt x="123" y="194"/>
                    <a:pt x="122" y="193"/>
                  </a:cubicBezTo>
                  <a:cubicBezTo>
                    <a:pt x="122" y="192"/>
                    <a:pt x="122" y="192"/>
                    <a:pt x="122" y="192"/>
                  </a:cubicBezTo>
                  <a:cubicBezTo>
                    <a:pt x="122" y="191"/>
                    <a:pt x="122" y="189"/>
                    <a:pt x="122" y="189"/>
                  </a:cubicBezTo>
                  <a:cubicBezTo>
                    <a:pt x="121" y="187"/>
                    <a:pt x="122" y="186"/>
                    <a:pt x="121" y="185"/>
                  </a:cubicBezTo>
                  <a:cubicBezTo>
                    <a:pt x="120" y="184"/>
                    <a:pt x="118" y="182"/>
                    <a:pt x="118" y="181"/>
                  </a:cubicBezTo>
                  <a:cubicBezTo>
                    <a:pt x="118" y="179"/>
                    <a:pt x="116" y="179"/>
                    <a:pt x="116" y="178"/>
                  </a:cubicBezTo>
                  <a:cubicBezTo>
                    <a:pt x="116" y="177"/>
                    <a:pt x="116" y="177"/>
                    <a:pt x="116" y="177"/>
                  </a:cubicBezTo>
                  <a:cubicBezTo>
                    <a:pt x="116" y="176"/>
                    <a:pt x="116" y="175"/>
                    <a:pt x="116" y="174"/>
                  </a:cubicBezTo>
                  <a:cubicBezTo>
                    <a:pt x="116" y="174"/>
                    <a:pt x="116" y="173"/>
                    <a:pt x="116" y="172"/>
                  </a:cubicBezTo>
                  <a:cubicBezTo>
                    <a:pt x="117" y="172"/>
                    <a:pt x="117" y="170"/>
                    <a:pt x="118" y="169"/>
                  </a:cubicBezTo>
                  <a:cubicBezTo>
                    <a:pt x="118" y="168"/>
                    <a:pt x="118" y="167"/>
                    <a:pt x="119" y="167"/>
                  </a:cubicBezTo>
                  <a:cubicBezTo>
                    <a:pt x="120" y="167"/>
                    <a:pt x="120" y="166"/>
                    <a:pt x="120" y="166"/>
                  </a:cubicBezTo>
                  <a:cubicBezTo>
                    <a:pt x="121" y="164"/>
                    <a:pt x="121" y="162"/>
                    <a:pt x="119" y="160"/>
                  </a:cubicBezTo>
                  <a:cubicBezTo>
                    <a:pt x="118" y="159"/>
                    <a:pt x="120" y="158"/>
                    <a:pt x="119" y="157"/>
                  </a:cubicBezTo>
                  <a:cubicBezTo>
                    <a:pt x="119" y="156"/>
                    <a:pt x="119" y="155"/>
                    <a:pt x="118" y="154"/>
                  </a:cubicBezTo>
                  <a:cubicBezTo>
                    <a:pt x="118" y="154"/>
                    <a:pt x="118" y="153"/>
                    <a:pt x="117" y="153"/>
                  </a:cubicBezTo>
                  <a:cubicBezTo>
                    <a:pt x="117" y="153"/>
                    <a:pt x="118" y="152"/>
                    <a:pt x="118" y="152"/>
                  </a:cubicBezTo>
                  <a:cubicBezTo>
                    <a:pt x="118" y="152"/>
                    <a:pt x="117" y="152"/>
                    <a:pt x="117" y="151"/>
                  </a:cubicBezTo>
                  <a:cubicBezTo>
                    <a:pt x="117" y="150"/>
                    <a:pt x="116" y="150"/>
                    <a:pt x="116" y="150"/>
                  </a:cubicBezTo>
                  <a:cubicBezTo>
                    <a:pt x="116" y="150"/>
                    <a:pt x="116" y="150"/>
                    <a:pt x="116" y="150"/>
                  </a:cubicBezTo>
                  <a:cubicBezTo>
                    <a:pt x="114" y="147"/>
                    <a:pt x="111" y="145"/>
                    <a:pt x="110" y="143"/>
                  </a:cubicBezTo>
                  <a:cubicBezTo>
                    <a:pt x="109" y="141"/>
                    <a:pt x="110" y="141"/>
                    <a:pt x="110" y="139"/>
                  </a:cubicBezTo>
                  <a:cubicBezTo>
                    <a:pt x="110" y="139"/>
                    <a:pt x="111" y="138"/>
                    <a:pt x="111" y="138"/>
                  </a:cubicBezTo>
                  <a:cubicBezTo>
                    <a:pt x="110" y="137"/>
                    <a:pt x="111" y="138"/>
                    <a:pt x="111" y="137"/>
                  </a:cubicBezTo>
                  <a:cubicBezTo>
                    <a:pt x="111" y="136"/>
                    <a:pt x="109" y="135"/>
                    <a:pt x="110" y="135"/>
                  </a:cubicBezTo>
                  <a:cubicBezTo>
                    <a:pt x="111" y="135"/>
                    <a:pt x="111" y="135"/>
                    <a:pt x="111" y="134"/>
                  </a:cubicBezTo>
                  <a:cubicBezTo>
                    <a:pt x="112" y="132"/>
                    <a:pt x="111" y="130"/>
                    <a:pt x="111" y="129"/>
                  </a:cubicBezTo>
                  <a:cubicBezTo>
                    <a:pt x="111" y="129"/>
                    <a:pt x="110" y="129"/>
                    <a:pt x="110" y="129"/>
                  </a:cubicBezTo>
                  <a:cubicBezTo>
                    <a:pt x="110" y="129"/>
                    <a:pt x="109" y="128"/>
                    <a:pt x="108" y="127"/>
                  </a:cubicBezTo>
                  <a:cubicBezTo>
                    <a:pt x="107" y="127"/>
                    <a:pt x="103" y="128"/>
                    <a:pt x="102" y="128"/>
                  </a:cubicBezTo>
                  <a:cubicBezTo>
                    <a:pt x="101" y="128"/>
                    <a:pt x="100" y="125"/>
                    <a:pt x="99" y="124"/>
                  </a:cubicBezTo>
                  <a:cubicBezTo>
                    <a:pt x="97" y="122"/>
                    <a:pt x="94" y="123"/>
                    <a:pt x="92" y="123"/>
                  </a:cubicBezTo>
                  <a:cubicBezTo>
                    <a:pt x="91" y="123"/>
                    <a:pt x="89" y="125"/>
                    <a:pt x="89" y="125"/>
                  </a:cubicBezTo>
                  <a:cubicBezTo>
                    <a:pt x="88" y="124"/>
                    <a:pt x="86" y="125"/>
                    <a:pt x="86" y="126"/>
                  </a:cubicBezTo>
                  <a:cubicBezTo>
                    <a:pt x="85" y="126"/>
                    <a:pt x="83" y="127"/>
                    <a:pt x="82" y="126"/>
                  </a:cubicBezTo>
                  <a:cubicBezTo>
                    <a:pt x="82" y="125"/>
                    <a:pt x="79" y="125"/>
                    <a:pt x="77" y="125"/>
                  </a:cubicBezTo>
                  <a:cubicBezTo>
                    <a:pt x="76" y="126"/>
                    <a:pt x="74" y="125"/>
                    <a:pt x="73" y="126"/>
                  </a:cubicBezTo>
                  <a:cubicBezTo>
                    <a:pt x="72" y="127"/>
                    <a:pt x="70" y="127"/>
                    <a:pt x="69" y="126"/>
                  </a:cubicBezTo>
                  <a:cubicBezTo>
                    <a:pt x="69" y="126"/>
                    <a:pt x="69" y="126"/>
                    <a:pt x="69" y="126"/>
                  </a:cubicBezTo>
                  <a:cubicBezTo>
                    <a:pt x="66" y="126"/>
                    <a:pt x="64" y="121"/>
                    <a:pt x="62" y="120"/>
                  </a:cubicBezTo>
                  <a:cubicBezTo>
                    <a:pt x="59" y="119"/>
                    <a:pt x="58" y="115"/>
                    <a:pt x="58" y="113"/>
                  </a:cubicBezTo>
                  <a:cubicBezTo>
                    <a:pt x="58" y="111"/>
                    <a:pt x="54" y="111"/>
                    <a:pt x="55" y="109"/>
                  </a:cubicBezTo>
                  <a:cubicBezTo>
                    <a:pt x="55" y="108"/>
                    <a:pt x="55" y="108"/>
                    <a:pt x="54" y="108"/>
                  </a:cubicBezTo>
                  <a:cubicBezTo>
                    <a:pt x="52" y="108"/>
                    <a:pt x="53" y="107"/>
                    <a:pt x="53" y="107"/>
                  </a:cubicBezTo>
                  <a:cubicBezTo>
                    <a:pt x="51" y="106"/>
                    <a:pt x="53" y="105"/>
                    <a:pt x="53" y="104"/>
                  </a:cubicBezTo>
                  <a:cubicBezTo>
                    <a:pt x="53" y="104"/>
                    <a:pt x="53" y="104"/>
                    <a:pt x="53" y="104"/>
                  </a:cubicBezTo>
                  <a:cubicBezTo>
                    <a:pt x="53" y="104"/>
                    <a:pt x="53" y="103"/>
                    <a:pt x="53" y="103"/>
                  </a:cubicBezTo>
                  <a:cubicBezTo>
                    <a:pt x="50" y="102"/>
                    <a:pt x="53" y="99"/>
                    <a:pt x="54" y="98"/>
                  </a:cubicBezTo>
                  <a:cubicBezTo>
                    <a:pt x="54" y="96"/>
                    <a:pt x="55" y="94"/>
                    <a:pt x="55" y="91"/>
                  </a:cubicBezTo>
                  <a:cubicBezTo>
                    <a:pt x="55" y="90"/>
                    <a:pt x="55" y="89"/>
                    <a:pt x="55" y="88"/>
                  </a:cubicBezTo>
                  <a:cubicBezTo>
                    <a:pt x="55" y="88"/>
                    <a:pt x="55" y="88"/>
                    <a:pt x="55" y="87"/>
                  </a:cubicBezTo>
                  <a:cubicBezTo>
                    <a:pt x="54" y="85"/>
                    <a:pt x="56" y="82"/>
                    <a:pt x="58" y="81"/>
                  </a:cubicBezTo>
                  <a:cubicBezTo>
                    <a:pt x="58" y="79"/>
                    <a:pt x="60" y="79"/>
                    <a:pt x="60" y="78"/>
                  </a:cubicBezTo>
                  <a:cubicBezTo>
                    <a:pt x="61" y="77"/>
                    <a:pt x="61" y="76"/>
                    <a:pt x="63" y="75"/>
                  </a:cubicBezTo>
                  <a:cubicBezTo>
                    <a:pt x="64" y="74"/>
                    <a:pt x="64" y="72"/>
                    <a:pt x="66" y="71"/>
                  </a:cubicBezTo>
                  <a:cubicBezTo>
                    <a:pt x="68" y="71"/>
                    <a:pt x="69" y="70"/>
                    <a:pt x="71" y="69"/>
                  </a:cubicBezTo>
                  <a:cubicBezTo>
                    <a:pt x="72" y="67"/>
                    <a:pt x="72" y="67"/>
                    <a:pt x="72" y="66"/>
                  </a:cubicBezTo>
                  <a:cubicBezTo>
                    <a:pt x="72" y="64"/>
                    <a:pt x="73" y="64"/>
                    <a:pt x="74" y="63"/>
                  </a:cubicBezTo>
                  <a:cubicBezTo>
                    <a:pt x="75" y="61"/>
                    <a:pt x="77" y="60"/>
                    <a:pt x="79" y="59"/>
                  </a:cubicBezTo>
                  <a:cubicBezTo>
                    <a:pt x="80" y="59"/>
                    <a:pt x="80" y="58"/>
                    <a:pt x="81" y="57"/>
                  </a:cubicBezTo>
                  <a:cubicBezTo>
                    <a:pt x="81" y="56"/>
                    <a:pt x="81" y="56"/>
                    <a:pt x="82" y="55"/>
                  </a:cubicBezTo>
                  <a:cubicBezTo>
                    <a:pt x="82" y="55"/>
                    <a:pt x="83" y="57"/>
                    <a:pt x="84" y="57"/>
                  </a:cubicBezTo>
                  <a:cubicBezTo>
                    <a:pt x="84" y="57"/>
                    <a:pt x="86" y="57"/>
                    <a:pt x="86" y="57"/>
                  </a:cubicBezTo>
                  <a:cubicBezTo>
                    <a:pt x="87" y="56"/>
                    <a:pt x="89" y="57"/>
                    <a:pt x="91" y="56"/>
                  </a:cubicBezTo>
                  <a:cubicBezTo>
                    <a:pt x="91" y="55"/>
                    <a:pt x="92" y="56"/>
                    <a:pt x="93" y="55"/>
                  </a:cubicBezTo>
                  <a:cubicBezTo>
                    <a:pt x="93" y="54"/>
                    <a:pt x="95" y="54"/>
                    <a:pt x="96" y="54"/>
                  </a:cubicBezTo>
                  <a:cubicBezTo>
                    <a:pt x="97" y="54"/>
                    <a:pt x="97" y="54"/>
                    <a:pt x="97" y="54"/>
                  </a:cubicBezTo>
                  <a:cubicBezTo>
                    <a:pt x="97" y="54"/>
                    <a:pt x="98" y="54"/>
                    <a:pt x="98" y="54"/>
                  </a:cubicBezTo>
                  <a:cubicBezTo>
                    <a:pt x="98" y="53"/>
                    <a:pt x="99" y="54"/>
                    <a:pt x="100" y="53"/>
                  </a:cubicBezTo>
                  <a:cubicBezTo>
                    <a:pt x="101" y="53"/>
                    <a:pt x="102" y="54"/>
                    <a:pt x="103" y="54"/>
                  </a:cubicBezTo>
                  <a:cubicBezTo>
                    <a:pt x="103" y="54"/>
                    <a:pt x="104" y="54"/>
                    <a:pt x="104" y="53"/>
                  </a:cubicBezTo>
                  <a:cubicBezTo>
                    <a:pt x="105" y="53"/>
                    <a:pt x="105" y="54"/>
                    <a:pt x="106" y="53"/>
                  </a:cubicBezTo>
                  <a:cubicBezTo>
                    <a:pt x="107" y="53"/>
                    <a:pt x="107" y="53"/>
                    <a:pt x="108" y="53"/>
                  </a:cubicBezTo>
                  <a:cubicBezTo>
                    <a:pt x="109" y="54"/>
                    <a:pt x="110" y="52"/>
                    <a:pt x="111" y="53"/>
                  </a:cubicBezTo>
                  <a:cubicBezTo>
                    <a:pt x="112" y="53"/>
                    <a:pt x="112" y="54"/>
                    <a:pt x="112" y="54"/>
                  </a:cubicBezTo>
                  <a:cubicBezTo>
                    <a:pt x="113" y="54"/>
                    <a:pt x="113" y="53"/>
                    <a:pt x="113" y="53"/>
                  </a:cubicBezTo>
                  <a:cubicBezTo>
                    <a:pt x="113" y="53"/>
                    <a:pt x="112" y="55"/>
                    <a:pt x="112" y="55"/>
                  </a:cubicBezTo>
                  <a:cubicBezTo>
                    <a:pt x="115" y="57"/>
                    <a:pt x="111" y="58"/>
                    <a:pt x="112" y="60"/>
                  </a:cubicBezTo>
                  <a:cubicBezTo>
                    <a:pt x="113" y="60"/>
                    <a:pt x="114" y="60"/>
                    <a:pt x="114" y="61"/>
                  </a:cubicBezTo>
                  <a:cubicBezTo>
                    <a:pt x="114" y="61"/>
                    <a:pt x="115" y="62"/>
                    <a:pt x="116" y="62"/>
                  </a:cubicBezTo>
                  <a:cubicBezTo>
                    <a:pt x="117" y="62"/>
                    <a:pt x="117" y="62"/>
                    <a:pt x="117" y="62"/>
                  </a:cubicBezTo>
                  <a:cubicBezTo>
                    <a:pt x="120" y="62"/>
                    <a:pt x="122" y="62"/>
                    <a:pt x="123" y="64"/>
                  </a:cubicBezTo>
                  <a:cubicBezTo>
                    <a:pt x="124" y="66"/>
                    <a:pt x="126" y="65"/>
                    <a:pt x="128" y="66"/>
                  </a:cubicBezTo>
                  <a:cubicBezTo>
                    <a:pt x="129" y="67"/>
                    <a:pt x="131" y="68"/>
                    <a:pt x="132" y="66"/>
                  </a:cubicBezTo>
                  <a:cubicBezTo>
                    <a:pt x="132" y="65"/>
                    <a:pt x="130" y="62"/>
                    <a:pt x="132" y="62"/>
                  </a:cubicBezTo>
                  <a:cubicBezTo>
                    <a:pt x="134" y="62"/>
                    <a:pt x="136" y="60"/>
                    <a:pt x="138" y="63"/>
                  </a:cubicBezTo>
                  <a:cubicBezTo>
                    <a:pt x="138" y="63"/>
                    <a:pt x="139" y="63"/>
                    <a:pt x="140" y="63"/>
                  </a:cubicBezTo>
                  <a:cubicBezTo>
                    <a:pt x="140" y="63"/>
                    <a:pt x="140" y="63"/>
                    <a:pt x="140" y="63"/>
                  </a:cubicBezTo>
                  <a:cubicBezTo>
                    <a:pt x="140" y="63"/>
                    <a:pt x="140" y="63"/>
                    <a:pt x="140" y="63"/>
                  </a:cubicBezTo>
                  <a:cubicBezTo>
                    <a:pt x="140" y="63"/>
                    <a:pt x="140" y="63"/>
                    <a:pt x="140" y="63"/>
                  </a:cubicBezTo>
                  <a:cubicBezTo>
                    <a:pt x="141" y="63"/>
                    <a:pt x="141" y="64"/>
                    <a:pt x="142" y="64"/>
                  </a:cubicBezTo>
                  <a:cubicBezTo>
                    <a:pt x="142" y="65"/>
                    <a:pt x="144" y="64"/>
                    <a:pt x="145" y="64"/>
                  </a:cubicBezTo>
                  <a:cubicBezTo>
                    <a:pt x="145" y="64"/>
                    <a:pt x="146" y="65"/>
                    <a:pt x="146" y="65"/>
                  </a:cubicBezTo>
                  <a:cubicBezTo>
                    <a:pt x="147" y="65"/>
                    <a:pt x="148" y="65"/>
                    <a:pt x="148" y="65"/>
                  </a:cubicBezTo>
                  <a:cubicBezTo>
                    <a:pt x="149" y="66"/>
                    <a:pt x="150" y="65"/>
                    <a:pt x="151" y="64"/>
                  </a:cubicBezTo>
                  <a:cubicBezTo>
                    <a:pt x="152" y="64"/>
                    <a:pt x="153" y="64"/>
                    <a:pt x="154" y="64"/>
                  </a:cubicBezTo>
                  <a:cubicBezTo>
                    <a:pt x="156" y="65"/>
                    <a:pt x="159" y="65"/>
                    <a:pt x="159" y="63"/>
                  </a:cubicBezTo>
                  <a:cubicBezTo>
                    <a:pt x="159" y="62"/>
                    <a:pt x="159" y="59"/>
                    <a:pt x="159" y="58"/>
                  </a:cubicBezTo>
                  <a:cubicBezTo>
                    <a:pt x="160" y="57"/>
                    <a:pt x="160" y="57"/>
                    <a:pt x="159" y="56"/>
                  </a:cubicBezTo>
                  <a:cubicBezTo>
                    <a:pt x="159" y="56"/>
                    <a:pt x="159" y="54"/>
                    <a:pt x="158" y="54"/>
                  </a:cubicBezTo>
                  <a:cubicBezTo>
                    <a:pt x="158" y="54"/>
                    <a:pt x="158" y="54"/>
                    <a:pt x="158" y="54"/>
                  </a:cubicBezTo>
                  <a:cubicBezTo>
                    <a:pt x="158" y="53"/>
                    <a:pt x="159" y="53"/>
                    <a:pt x="158" y="53"/>
                  </a:cubicBezTo>
                  <a:cubicBezTo>
                    <a:pt x="159" y="53"/>
                    <a:pt x="156" y="53"/>
                    <a:pt x="155" y="53"/>
                  </a:cubicBezTo>
                  <a:cubicBezTo>
                    <a:pt x="155" y="54"/>
                    <a:pt x="155" y="54"/>
                    <a:pt x="155" y="54"/>
                  </a:cubicBezTo>
                  <a:cubicBezTo>
                    <a:pt x="154" y="55"/>
                    <a:pt x="153" y="54"/>
                    <a:pt x="152" y="54"/>
                  </a:cubicBezTo>
                  <a:cubicBezTo>
                    <a:pt x="152" y="53"/>
                    <a:pt x="150" y="52"/>
                    <a:pt x="149" y="53"/>
                  </a:cubicBezTo>
                  <a:cubicBezTo>
                    <a:pt x="148" y="54"/>
                    <a:pt x="147" y="55"/>
                    <a:pt x="146" y="53"/>
                  </a:cubicBezTo>
                  <a:cubicBezTo>
                    <a:pt x="146" y="53"/>
                    <a:pt x="144" y="53"/>
                    <a:pt x="144" y="53"/>
                  </a:cubicBezTo>
                  <a:cubicBezTo>
                    <a:pt x="143" y="52"/>
                    <a:pt x="143" y="52"/>
                    <a:pt x="143" y="51"/>
                  </a:cubicBezTo>
                  <a:cubicBezTo>
                    <a:pt x="142" y="50"/>
                    <a:pt x="142" y="51"/>
                    <a:pt x="141" y="51"/>
                  </a:cubicBezTo>
                  <a:cubicBezTo>
                    <a:pt x="141" y="50"/>
                    <a:pt x="142" y="50"/>
                    <a:pt x="142" y="50"/>
                  </a:cubicBezTo>
                  <a:cubicBezTo>
                    <a:pt x="142" y="49"/>
                    <a:pt x="141" y="48"/>
                    <a:pt x="140" y="48"/>
                  </a:cubicBezTo>
                  <a:cubicBezTo>
                    <a:pt x="140" y="48"/>
                    <a:pt x="140" y="47"/>
                    <a:pt x="140" y="47"/>
                  </a:cubicBezTo>
                  <a:cubicBezTo>
                    <a:pt x="141" y="46"/>
                    <a:pt x="141" y="47"/>
                    <a:pt x="142" y="47"/>
                  </a:cubicBezTo>
                  <a:cubicBezTo>
                    <a:pt x="143" y="47"/>
                    <a:pt x="144" y="46"/>
                    <a:pt x="144" y="46"/>
                  </a:cubicBezTo>
                  <a:cubicBezTo>
                    <a:pt x="145" y="46"/>
                    <a:pt x="145" y="45"/>
                    <a:pt x="145" y="45"/>
                  </a:cubicBezTo>
                  <a:cubicBezTo>
                    <a:pt x="145" y="44"/>
                    <a:pt x="147" y="46"/>
                    <a:pt x="148" y="44"/>
                  </a:cubicBezTo>
                  <a:cubicBezTo>
                    <a:pt x="150" y="43"/>
                    <a:pt x="153" y="43"/>
                    <a:pt x="154" y="44"/>
                  </a:cubicBezTo>
                  <a:cubicBezTo>
                    <a:pt x="157" y="46"/>
                    <a:pt x="166" y="45"/>
                    <a:pt x="161" y="41"/>
                  </a:cubicBezTo>
                  <a:cubicBezTo>
                    <a:pt x="160" y="41"/>
                    <a:pt x="154" y="37"/>
                    <a:pt x="153" y="37"/>
                  </a:cubicBezTo>
                  <a:cubicBezTo>
                    <a:pt x="154" y="37"/>
                    <a:pt x="154" y="37"/>
                    <a:pt x="154" y="37"/>
                  </a:cubicBezTo>
                  <a:cubicBezTo>
                    <a:pt x="155" y="37"/>
                    <a:pt x="154" y="36"/>
                    <a:pt x="153" y="35"/>
                  </a:cubicBezTo>
                  <a:cubicBezTo>
                    <a:pt x="153" y="35"/>
                    <a:pt x="155" y="35"/>
                    <a:pt x="155" y="35"/>
                  </a:cubicBezTo>
                  <a:cubicBezTo>
                    <a:pt x="155" y="34"/>
                    <a:pt x="152" y="35"/>
                    <a:pt x="151" y="35"/>
                  </a:cubicBezTo>
                  <a:cubicBezTo>
                    <a:pt x="150" y="36"/>
                    <a:pt x="149" y="36"/>
                    <a:pt x="151" y="38"/>
                  </a:cubicBezTo>
                  <a:cubicBezTo>
                    <a:pt x="151" y="38"/>
                    <a:pt x="150" y="40"/>
                    <a:pt x="149" y="39"/>
                  </a:cubicBezTo>
                  <a:cubicBezTo>
                    <a:pt x="148" y="37"/>
                    <a:pt x="146" y="38"/>
                    <a:pt x="148" y="37"/>
                  </a:cubicBezTo>
                  <a:cubicBezTo>
                    <a:pt x="148" y="37"/>
                    <a:pt x="149" y="36"/>
                    <a:pt x="148" y="36"/>
                  </a:cubicBezTo>
                  <a:cubicBezTo>
                    <a:pt x="148" y="36"/>
                    <a:pt x="148" y="36"/>
                    <a:pt x="147" y="36"/>
                  </a:cubicBezTo>
                  <a:cubicBezTo>
                    <a:pt x="147" y="36"/>
                    <a:pt x="147" y="36"/>
                    <a:pt x="147" y="36"/>
                  </a:cubicBezTo>
                  <a:cubicBezTo>
                    <a:pt x="145" y="36"/>
                    <a:pt x="146" y="36"/>
                    <a:pt x="146" y="35"/>
                  </a:cubicBezTo>
                  <a:cubicBezTo>
                    <a:pt x="146" y="35"/>
                    <a:pt x="144" y="35"/>
                    <a:pt x="144" y="35"/>
                  </a:cubicBezTo>
                  <a:cubicBezTo>
                    <a:pt x="143" y="35"/>
                    <a:pt x="144" y="37"/>
                    <a:pt x="142" y="37"/>
                  </a:cubicBezTo>
                  <a:cubicBezTo>
                    <a:pt x="142" y="37"/>
                    <a:pt x="143" y="38"/>
                    <a:pt x="143" y="38"/>
                  </a:cubicBezTo>
                  <a:cubicBezTo>
                    <a:pt x="142" y="39"/>
                    <a:pt x="141" y="39"/>
                    <a:pt x="142" y="40"/>
                  </a:cubicBezTo>
                  <a:cubicBezTo>
                    <a:pt x="142" y="41"/>
                    <a:pt x="141" y="42"/>
                    <a:pt x="141" y="42"/>
                  </a:cubicBezTo>
                  <a:cubicBezTo>
                    <a:pt x="141" y="43"/>
                    <a:pt x="142" y="44"/>
                    <a:pt x="143" y="44"/>
                  </a:cubicBezTo>
                  <a:cubicBezTo>
                    <a:pt x="142" y="45"/>
                    <a:pt x="140" y="47"/>
                    <a:pt x="139" y="46"/>
                  </a:cubicBezTo>
                  <a:cubicBezTo>
                    <a:pt x="139" y="45"/>
                    <a:pt x="139" y="46"/>
                    <a:pt x="139" y="46"/>
                  </a:cubicBezTo>
                  <a:cubicBezTo>
                    <a:pt x="139" y="46"/>
                    <a:pt x="139" y="45"/>
                    <a:pt x="139" y="45"/>
                  </a:cubicBezTo>
                  <a:cubicBezTo>
                    <a:pt x="139" y="45"/>
                    <a:pt x="138" y="45"/>
                    <a:pt x="138" y="45"/>
                  </a:cubicBezTo>
                  <a:cubicBezTo>
                    <a:pt x="138" y="46"/>
                    <a:pt x="137" y="46"/>
                    <a:pt x="137" y="45"/>
                  </a:cubicBezTo>
                  <a:cubicBezTo>
                    <a:pt x="137" y="45"/>
                    <a:pt x="137" y="45"/>
                    <a:pt x="137" y="46"/>
                  </a:cubicBezTo>
                  <a:cubicBezTo>
                    <a:pt x="136" y="46"/>
                    <a:pt x="136" y="46"/>
                    <a:pt x="136" y="46"/>
                  </a:cubicBezTo>
                  <a:cubicBezTo>
                    <a:pt x="136" y="46"/>
                    <a:pt x="136" y="46"/>
                    <a:pt x="135" y="46"/>
                  </a:cubicBezTo>
                  <a:cubicBezTo>
                    <a:pt x="135" y="46"/>
                    <a:pt x="135" y="46"/>
                    <a:pt x="136" y="46"/>
                  </a:cubicBezTo>
                  <a:cubicBezTo>
                    <a:pt x="136" y="47"/>
                    <a:pt x="133" y="45"/>
                    <a:pt x="134" y="47"/>
                  </a:cubicBezTo>
                  <a:cubicBezTo>
                    <a:pt x="134" y="47"/>
                    <a:pt x="134" y="47"/>
                    <a:pt x="134" y="47"/>
                  </a:cubicBezTo>
                  <a:cubicBezTo>
                    <a:pt x="135" y="48"/>
                    <a:pt x="135" y="49"/>
                    <a:pt x="135" y="50"/>
                  </a:cubicBezTo>
                  <a:cubicBezTo>
                    <a:pt x="135" y="50"/>
                    <a:pt x="138" y="51"/>
                    <a:pt x="137" y="52"/>
                  </a:cubicBezTo>
                  <a:cubicBezTo>
                    <a:pt x="137" y="52"/>
                    <a:pt x="135" y="51"/>
                    <a:pt x="135" y="51"/>
                  </a:cubicBezTo>
                  <a:cubicBezTo>
                    <a:pt x="134" y="50"/>
                    <a:pt x="131" y="51"/>
                    <a:pt x="132" y="49"/>
                  </a:cubicBezTo>
                  <a:cubicBezTo>
                    <a:pt x="131" y="49"/>
                    <a:pt x="131" y="49"/>
                    <a:pt x="131" y="49"/>
                  </a:cubicBezTo>
                  <a:cubicBezTo>
                    <a:pt x="131" y="49"/>
                    <a:pt x="130" y="49"/>
                    <a:pt x="130" y="48"/>
                  </a:cubicBezTo>
                  <a:cubicBezTo>
                    <a:pt x="129" y="47"/>
                    <a:pt x="129" y="48"/>
                    <a:pt x="129" y="47"/>
                  </a:cubicBezTo>
                  <a:cubicBezTo>
                    <a:pt x="128" y="47"/>
                    <a:pt x="128" y="46"/>
                    <a:pt x="128" y="46"/>
                  </a:cubicBezTo>
                  <a:cubicBezTo>
                    <a:pt x="128" y="46"/>
                    <a:pt x="128" y="45"/>
                    <a:pt x="128" y="45"/>
                  </a:cubicBezTo>
                  <a:cubicBezTo>
                    <a:pt x="129" y="44"/>
                    <a:pt x="128" y="44"/>
                    <a:pt x="128" y="43"/>
                  </a:cubicBezTo>
                  <a:cubicBezTo>
                    <a:pt x="127" y="43"/>
                    <a:pt x="125" y="43"/>
                    <a:pt x="125" y="42"/>
                  </a:cubicBezTo>
                  <a:cubicBezTo>
                    <a:pt x="124" y="41"/>
                    <a:pt x="122" y="41"/>
                    <a:pt x="121" y="40"/>
                  </a:cubicBezTo>
                  <a:cubicBezTo>
                    <a:pt x="121" y="40"/>
                    <a:pt x="121" y="40"/>
                    <a:pt x="120" y="40"/>
                  </a:cubicBezTo>
                  <a:cubicBezTo>
                    <a:pt x="120" y="40"/>
                    <a:pt x="120" y="38"/>
                    <a:pt x="119" y="38"/>
                  </a:cubicBezTo>
                  <a:cubicBezTo>
                    <a:pt x="118" y="37"/>
                    <a:pt x="118" y="40"/>
                    <a:pt x="117" y="38"/>
                  </a:cubicBezTo>
                  <a:cubicBezTo>
                    <a:pt x="117" y="38"/>
                    <a:pt x="118" y="36"/>
                    <a:pt x="116" y="37"/>
                  </a:cubicBezTo>
                  <a:cubicBezTo>
                    <a:pt x="116" y="38"/>
                    <a:pt x="116" y="37"/>
                    <a:pt x="115" y="38"/>
                  </a:cubicBezTo>
                  <a:cubicBezTo>
                    <a:pt x="115" y="38"/>
                    <a:pt x="116" y="38"/>
                    <a:pt x="115" y="39"/>
                  </a:cubicBezTo>
                  <a:cubicBezTo>
                    <a:pt x="115" y="39"/>
                    <a:pt x="119" y="43"/>
                    <a:pt x="119" y="43"/>
                  </a:cubicBezTo>
                  <a:cubicBezTo>
                    <a:pt x="120" y="44"/>
                    <a:pt x="121" y="44"/>
                    <a:pt x="122" y="44"/>
                  </a:cubicBezTo>
                  <a:cubicBezTo>
                    <a:pt x="122" y="44"/>
                    <a:pt x="122" y="45"/>
                    <a:pt x="122" y="45"/>
                  </a:cubicBezTo>
                  <a:cubicBezTo>
                    <a:pt x="123" y="46"/>
                    <a:pt x="124" y="45"/>
                    <a:pt x="125" y="46"/>
                  </a:cubicBezTo>
                  <a:cubicBezTo>
                    <a:pt x="125" y="46"/>
                    <a:pt x="127" y="47"/>
                    <a:pt x="126" y="47"/>
                  </a:cubicBezTo>
                  <a:cubicBezTo>
                    <a:pt x="126" y="48"/>
                    <a:pt x="126" y="47"/>
                    <a:pt x="126" y="47"/>
                  </a:cubicBezTo>
                  <a:cubicBezTo>
                    <a:pt x="126" y="47"/>
                    <a:pt x="126" y="47"/>
                    <a:pt x="125" y="47"/>
                  </a:cubicBezTo>
                  <a:cubicBezTo>
                    <a:pt x="124" y="47"/>
                    <a:pt x="124" y="46"/>
                    <a:pt x="123" y="48"/>
                  </a:cubicBezTo>
                  <a:cubicBezTo>
                    <a:pt x="123" y="48"/>
                    <a:pt x="123" y="48"/>
                    <a:pt x="123" y="48"/>
                  </a:cubicBezTo>
                  <a:cubicBezTo>
                    <a:pt x="125" y="49"/>
                    <a:pt x="124" y="50"/>
                    <a:pt x="123" y="51"/>
                  </a:cubicBezTo>
                  <a:cubicBezTo>
                    <a:pt x="123" y="51"/>
                    <a:pt x="122" y="51"/>
                    <a:pt x="121" y="51"/>
                  </a:cubicBezTo>
                  <a:cubicBezTo>
                    <a:pt x="121" y="51"/>
                    <a:pt x="121" y="52"/>
                    <a:pt x="121" y="52"/>
                  </a:cubicBezTo>
                  <a:cubicBezTo>
                    <a:pt x="121" y="52"/>
                    <a:pt x="121" y="52"/>
                    <a:pt x="121" y="52"/>
                  </a:cubicBezTo>
                  <a:cubicBezTo>
                    <a:pt x="121" y="53"/>
                    <a:pt x="121" y="55"/>
                    <a:pt x="120" y="53"/>
                  </a:cubicBezTo>
                  <a:cubicBezTo>
                    <a:pt x="120" y="53"/>
                    <a:pt x="119" y="53"/>
                    <a:pt x="119" y="53"/>
                  </a:cubicBezTo>
                  <a:cubicBezTo>
                    <a:pt x="119" y="53"/>
                    <a:pt x="118" y="53"/>
                    <a:pt x="118" y="53"/>
                  </a:cubicBezTo>
                  <a:cubicBezTo>
                    <a:pt x="118" y="53"/>
                    <a:pt x="116" y="52"/>
                    <a:pt x="116" y="52"/>
                  </a:cubicBezTo>
                  <a:cubicBezTo>
                    <a:pt x="115" y="51"/>
                    <a:pt x="117" y="51"/>
                    <a:pt x="117" y="51"/>
                  </a:cubicBezTo>
                  <a:cubicBezTo>
                    <a:pt x="117" y="51"/>
                    <a:pt x="122" y="51"/>
                    <a:pt x="122" y="51"/>
                  </a:cubicBezTo>
                  <a:cubicBezTo>
                    <a:pt x="122" y="51"/>
                    <a:pt x="122" y="51"/>
                    <a:pt x="122" y="51"/>
                  </a:cubicBezTo>
                  <a:cubicBezTo>
                    <a:pt x="123" y="50"/>
                    <a:pt x="123" y="47"/>
                    <a:pt x="121" y="47"/>
                  </a:cubicBezTo>
                  <a:cubicBezTo>
                    <a:pt x="121" y="47"/>
                    <a:pt x="118" y="45"/>
                    <a:pt x="118" y="45"/>
                  </a:cubicBezTo>
                  <a:cubicBezTo>
                    <a:pt x="117" y="45"/>
                    <a:pt x="116" y="45"/>
                    <a:pt x="116" y="45"/>
                  </a:cubicBezTo>
                  <a:cubicBezTo>
                    <a:pt x="116" y="45"/>
                    <a:pt x="116" y="44"/>
                    <a:pt x="116" y="44"/>
                  </a:cubicBezTo>
                  <a:cubicBezTo>
                    <a:pt x="116" y="44"/>
                    <a:pt x="115" y="43"/>
                    <a:pt x="114" y="43"/>
                  </a:cubicBezTo>
                  <a:cubicBezTo>
                    <a:pt x="114" y="42"/>
                    <a:pt x="111" y="41"/>
                    <a:pt x="112" y="41"/>
                  </a:cubicBezTo>
                  <a:cubicBezTo>
                    <a:pt x="113" y="40"/>
                    <a:pt x="109" y="39"/>
                    <a:pt x="109" y="39"/>
                  </a:cubicBezTo>
                  <a:cubicBezTo>
                    <a:pt x="108" y="41"/>
                    <a:pt x="106" y="40"/>
                    <a:pt x="105" y="42"/>
                  </a:cubicBezTo>
                  <a:cubicBezTo>
                    <a:pt x="105" y="42"/>
                    <a:pt x="103" y="41"/>
                    <a:pt x="103" y="41"/>
                  </a:cubicBezTo>
                  <a:cubicBezTo>
                    <a:pt x="100" y="39"/>
                    <a:pt x="100" y="43"/>
                    <a:pt x="99" y="44"/>
                  </a:cubicBezTo>
                  <a:cubicBezTo>
                    <a:pt x="99" y="45"/>
                    <a:pt x="95" y="45"/>
                    <a:pt x="94" y="47"/>
                  </a:cubicBezTo>
                  <a:cubicBezTo>
                    <a:pt x="94" y="48"/>
                    <a:pt x="92" y="48"/>
                    <a:pt x="94" y="50"/>
                  </a:cubicBezTo>
                  <a:cubicBezTo>
                    <a:pt x="94" y="50"/>
                    <a:pt x="90" y="52"/>
                    <a:pt x="90" y="53"/>
                  </a:cubicBezTo>
                  <a:cubicBezTo>
                    <a:pt x="89" y="54"/>
                    <a:pt x="86" y="54"/>
                    <a:pt x="85" y="54"/>
                  </a:cubicBezTo>
                  <a:cubicBezTo>
                    <a:pt x="84" y="54"/>
                    <a:pt x="84" y="54"/>
                    <a:pt x="84" y="54"/>
                  </a:cubicBezTo>
                  <a:cubicBezTo>
                    <a:pt x="83" y="54"/>
                    <a:pt x="83" y="55"/>
                    <a:pt x="82" y="54"/>
                  </a:cubicBezTo>
                  <a:cubicBezTo>
                    <a:pt x="81" y="54"/>
                    <a:pt x="81" y="53"/>
                    <a:pt x="81" y="53"/>
                  </a:cubicBezTo>
                  <a:cubicBezTo>
                    <a:pt x="80" y="52"/>
                    <a:pt x="79" y="53"/>
                    <a:pt x="78" y="53"/>
                  </a:cubicBezTo>
                  <a:cubicBezTo>
                    <a:pt x="77" y="53"/>
                    <a:pt x="77" y="51"/>
                    <a:pt x="77" y="51"/>
                  </a:cubicBezTo>
                  <a:cubicBezTo>
                    <a:pt x="78" y="51"/>
                    <a:pt x="78" y="50"/>
                    <a:pt x="78" y="49"/>
                  </a:cubicBezTo>
                  <a:cubicBezTo>
                    <a:pt x="78" y="49"/>
                    <a:pt x="77" y="50"/>
                    <a:pt x="77" y="49"/>
                  </a:cubicBezTo>
                  <a:cubicBezTo>
                    <a:pt x="77" y="49"/>
                    <a:pt x="77" y="49"/>
                    <a:pt x="77" y="48"/>
                  </a:cubicBezTo>
                  <a:cubicBezTo>
                    <a:pt x="78" y="48"/>
                    <a:pt x="78" y="48"/>
                    <a:pt x="79" y="47"/>
                  </a:cubicBezTo>
                  <a:cubicBezTo>
                    <a:pt x="79" y="47"/>
                    <a:pt x="79" y="47"/>
                    <a:pt x="79" y="46"/>
                  </a:cubicBezTo>
                  <a:cubicBezTo>
                    <a:pt x="80" y="46"/>
                    <a:pt x="80" y="44"/>
                    <a:pt x="80" y="43"/>
                  </a:cubicBezTo>
                  <a:cubicBezTo>
                    <a:pt x="80" y="43"/>
                    <a:pt x="80" y="43"/>
                    <a:pt x="80" y="43"/>
                  </a:cubicBezTo>
                  <a:cubicBezTo>
                    <a:pt x="81" y="42"/>
                    <a:pt x="79" y="42"/>
                    <a:pt x="80" y="41"/>
                  </a:cubicBezTo>
                  <a:cubicBezTo>
                    <a:pt x="81" y="41"/>
                    <a:pt x="82" y="40"/>
                    <a:pt x="83" y="40"/>
                  </a:cubicBezTo>
                  <a:cubicBezTo>
                    <a:pt x="84" y="40"/>
                    <a:pt x="87" y="42"/>
                    <a:pt x="89" y="41"/>
                  </a:cubicBezTo>
                  <a:cubicBezTo>
                    <a:pt x="89" y="41"/>
                    <a:pt x="91" y="41"/>
                    <a:pt x="92" y="41"/>
                  </a:cubicBezTo>
                  <a:cubicBezTo>
                    <a:pt x="93" y="41"/>
                    <a:pt x="93" y="38"/>
                    <a:pt x="94" y="38"/>
                  </a:cubicBezTo>
                  <a:cubicBezTo>
                    <a:pt x="94" y="38"/>
                    <a:pt x="94" y="38"/>
                    <a:pt x="94" y="38"/>
                  </a:cubicBezTo>
                  <a:cubicBezTo>
                    <a:pt x="94" y="38"/>
                    <a:pt x="93" y="36"/>
                    <a:pt x="93" y="35"/>
                  </a:cubicBezTo>
                  <a:cubicBezTo>
                    <a:pt x="93" y="34"/>
                    <a:pt x="89" y="34"/>
                    <a:pt x="90" y="33"/>
                  </a:cubicBezTo>
                  <a:cubicBezTo>
                    <a:pt x="90" y="32"/>
                    <a:pt x="92" y="33"/>
                    <a:pt x="93" y="33"/>
                  </a:cubicBezTo>
                  <a:cubicBezTo>
                    <a:pt x="93" y="32"/>
                    <a:pt x="95" y="33"/>
                    <a:pt x="95" y="32"/>
                  </a:cubicBezTo>
                  <a:cubicBezTo>
                    <a:pt x="95" y="32"/>
                    <a:pt x="94" y="31"/>
                    <a:pt x="94" y="31"/>
                  </a:cubicBezTo>
                  <a:cubicBezTo>
                    <a:pt x="94" y="31"/>
                    <a:pt x="96" y="32"/>
                    <a:pt x="97" y="31"/>
                  </a:cubicBezTo>
                  <a:cubicBezTo>
                    <a:pt x="98" y="30"/>
                    <a:pt x="99" y="31"/>
                    <a:pt x="99" y="30"/>
                  </a:cubicBezTo>
                  <a:cubicBezTo>
                    <a:pt x="100" y="29"/>
                    <a:pt x="99" y="29"/>
                    <a:pt x="100" y="29"/>
                  </a:cubicBezTo>
                  <a:cubicBezTo>
                    <a:pt x="101" y="28"/>
                    <a:pt x="103" y="28"/>
                    <a:pt x="103" y="28"/>
                  </a:cubicBezTo>
                  <a:cubicBezTo>
                    <a:pt x="104" y="28"/>
                    <a:pt x="104" y="26"/>
                    <a:pt x="104" y="26"/>
                  </a:cubicBezTo>
                  <a:cubicBezTo>
                    <a:pt x="105" y="26"/>
                    <a:pt x="105" y="27"/>
                    <a:pt x="105" y="27"/>
                  </a:cubicBezTo>
                  <a:cubicBezTo>
                    <a:pt x="105" y="26"/>
                    <a:pt x="105" y="26"/>
                    <a:pt x="106" y="25"/>
                  </a:cubicBezTo>
                  <a:cubicBezTo>
                    <a:pt x="107" y="25"/>
                    <a:pt x="108" y="25"/>
                    <a:pt x="109" y="25"/>
                  </a:cubicBezTo>
                  <a:cubicBezTo>
                    <a:pt x="109" y="25"/>
                    <a:pt x="109" y="25"/>
                    <a:pt x="109" y="25"/>
                  </a:cubicBezTo>
                  <a:cubicBezTo>
                    <a:pt x="110" y="25"/>
                    <a:pt x="110" y="25"/>
                    <a:pt x="111" y="25"/>
                  </a:cubicBezTo>
                  <a:cubicBezTo>
                    <a:pt x="110" y="24"/>
                    <a:pt x="110" y="21"/>
                    <a:pt x="110" y="21"/>
                  </a:cubicBezTo>
                  <a:cubicBezTo>
                    <a:pt x="110" y="20"/>
                    <a:pt x="111" y="20"/>
                    <a:pt x="112" y="20"/>
                  </a:cubicBezTo>
                  <a:cubicBezTo>
                    <a:pt x="112" y="20"/>
                    <a:pt x="113" y="21"/>
                    <a:pt x="113" y="21"/>
                  </a:cubicBezTo>
                  <a:cubicBezTo>
                    <a:pt x="113" y="21"/>
                    <a:pt x="111" y="22"/>
                    <a:pt x="111" y="22"/>
                  </a:cubicBezTo>
                  <a:cubicBezTo>
                    <a:pt x="111" y="24"/>
                    <a:pt x="112" y="23"/>
                    <a:pt x="113" y="24"/>
                  </a:cubicBezTo>
                  <a:cubicBezTo>
                    <a:pt x="113" y="25"/>
                    <a:pt x="114" y="24"/>
                    <a:pt x="115" y="24"/>
                  </a:cubicBezTo>
                  <a:cubicBezTo>
                    <a:pt x="116" y="23"/>
                    <a:pt x="116" y="25"/>
                    <a:pt x="117" y="25"/>
                  </a:cubicBezTo>
                  <a:cubicBezTo>
                    <a:pt x="118" y="25"/>
                    <a:pt x="118" y="24"/>
                    <a:pt x="118" y="24"/>
                  </a:cubicBezTo>
                  <a:cubicBezTo>
                    <a:pt x="119" y="24"/>
                    <a:pt x="119" y="24"/>
                    <a:pt x="119" y="24"/>
                  </a:cubicBezTo>
                  <a:cubicBezTo>
                    <a:pt x="121" y="23"/>
                    <a:pt x="122" y="24"/>
                    <a:pt x="123" y="24"/>
                  </a:cubicBezTo>
                  <a:cubicBezTo>
                    <a:pt x="124" y="24"/>
                    <a:pt x="126" y="23"/>
                    <a:pt x="126" y="22"/>
                  </a:cubicBezTo>
                  <a:cubicBezTo>
                    <a:pt x="126" y="22"/>
                    <a:pt x="124" y="21"/>
                    <a:pt x="126" y="20"/>
                  </a:cubicBezTo>
                  <a:cubicBezTo>
                    <a:pt x="127" y="19"/>
                    <a:pt x="129" y="22"/>
                    <a:pt x="129" y="20"/>
                  </a:cubicBezTo>
                  <a:cubicBezTo>
                    <a:pt x="129" y="19"/>
                    <a:pt x="126" y="19"/>
                    <a:pt x="128" y="18"/>
                  </a:cubicBezTo>
                  <a:cubicBezTo>
                    <a:pt x="128" y="17"/>
                    <a:pt x="129" y="18"/>
                    <a:pt x="129" y="18"/>
                  </a:cubicBezTo>
                  <a:cubicBezTo>
                    <a:pt x="130" y="18"/>
                    <a:pt x="130" y="18"/>
                    <a:pt x="130" y="18"/>
                  </a:cubicBezTo>
                  <a:cubicBezTo>
                    <a:pt x="130" y="18"/>
                    <a:pt x="134" y="17"/>
                    <a:pt x="133" y="17"/>
                  </a:cubicBezTo>
                  <a:cubicBezTo>
                    <a:pt x="132" y="15"/>
                    <a:pt x="129" y="17"/>
                    <a:pt x="128" y="17"/>
                  </a:cubicBezTo>
                  <a:cubicBezTo>
                    <a:pt x="128" y="17"/>
                    <a:pt x="123" y="17"/>
                    <a:pt x="124" y="15"/>
                  </a:cubicBezTo>
                  <a:cubicBezTo>
                    <a:pt x="124" y="15"/>
                    <a:pt x="123" y="14"/>
                    <a:pt x="124" y="13"/>
                  </a:cubicBezTo>
                  <a:cubicBezTo>
                    <a:pt x="124" y="13"/>
                    <a:pt x="125" y="12"/>
                    <a:pt x="125" y="12"/>
                  </a:cubicBezTo>
                  <a:cubicBezTo>
                    <a:pt x="127" y="11"/>
                    <a:pt x="120" y="10"/>
                    <a:pt x="122" y="12"/>
                  </a:cubicBezTo>
                  <a:cubicBezTo>
                    <a:pt x="123" y="13"/>
                    <a:pt x="118" y="14"/>
                    <a:pt x="120" y="16"/>
                  </a:cubicBezTo>
                  <a:cubicBezTo>
                    <a:pt x="123" y="17"/>
                    <a:pt x="120" y="17"/>
                    <a:pt x="119" y="19"/>
                  </a:cubicBezTo>
                  <a:cubicBezTo>
                    <a:pt x="119" y="19"/>
                    <a:pt x="119" y="20"/>
                    <a:pt x="119" y="21"/>
                  </a:cubicBezTo>
                  <a:cubicBezTo>
                    <a:pt x="120" y="22"/>
                    <a:pt x="117" y="21"/>
                    <a:pt x="117" y="22"/>
                  </a:cubicBezTo>
                  <a:cubicBezTo>
                    <a:pt x="116" y="24"/>
                    <a:pt x="114" y="20"/>
                    <a:pt x="114" y="20"/>
                  </a:cubicBezTo>
                  <a:cubicBezTo>
                    <a:pt x="114" y="19"/>
                    <a:pt x="114" y="18"/>
                    <a:pt x="113" y="19"/>
                  </a:cubicBezTo>
                  <a:cubicBezTo>
                    <a:pt x="113" y="19"/>
                    <a:pt x="112" y="17"/>
                    <a:pt x="112" y="17"/>
                  </a:cubicBezTo>
                  <a:cubicBezTo>
                    <a:pt x="113" y="19"/>
                    <a:pt x="106" y="20"/>
                    <a:pt x="107" y="19"/>
                  </a:cubicBezTo>
                  <a:cubicBezTo>
                    <a:pt x="107" y="18"/>
                    <a:pt x="107" y="18"/>
                    <a:pt x="107" y="18"/>
                  </a:cubicBezTo>
                  <a:cubicBezTo>
                    <a:pt x="107" y="18"/>
                    <a:pt x="107" y="18"/>
                    <a:pt x="107" y="18"/>
                  </a:cubicBezTo>
                  <a:cubicBezTo>
                    <a:pt x="107" y="17"/>
                    <a:pt x="107" y="17"/>
                    <a:pt x="107" y="17"/>
                  </a:cubicBezTo>
                  <a:cubicBezTo>
                    <a:pt x="108" y="17"/>
                    <a:pt x="108" y="17"/>
                    <a:pt x="108" y="17"/>
                  </a:cubicBezTo>
                  <a:cubicBezTo>
                    <a:pt x="108" y="17"/>
                    <a:pt x="108" y="17"/>
                    <a:pt x="108" y="16"/>
                  </a:cubicBezTo>
                  <a:cubicBezTo>
                    <a:pt x="108" y="16"/>
                    <a:pt x="107" y="17"/>
                    <a:pt x="107" y="17"/>
                  </a:cubicBezTo>
                  <a:cubicBezTo>
                    <a:pt x="107" y="17"/>
                    <a:pt x="107" y="17"/>
                    <a:pt x="107" y="17"/>
                  </a:cubicBezTo>
                  <a:cubicBezTo>
                    <a:pt x="106" y="17"/>
                    <a:pt x="106" y="16"/>
                    <a:pt x="107" y="16"/>
                  </a:cubicBezTo>
                  <a:cubicBezTo>
                    <a:pt x="107" y="16"/>
                    <a:pt x="107" y="16"/>
                    <a:pt x="108" y="16"/>
                  </a:cubicBezTo>
                  <a:cubicBezTo>
                    <a:pt x="108" y="16"/>
                    <a:pt x="108" y="16"/>
                    <a:pt x="108" y="16"/>
                  </a:cubicBezTo>
                  <a:cubicBezTo>
                    <a:pt x="108" y="16"/>
                    <a:pt x="109" y="16"/>
                    <a:pt x="109" y="16"/>
                  </a:cubicBezTo>
                  <a:cubicBezTo>
                    <a:pt x="109" y="16"/>
                    <a:pt x="109" y="15"/>
                    <a:pt x="109" y="15"/>
                  </a:cubicBezTo>
                  <a:cubicBezTo>
                    <a:pt x="108" y="15"/>
                    <a:pt x="108" y="15"/>
                    <a:pt x="108" y="15"/>
                  </a:cubicBezTo>
                  <a:cubicBezTo>
                    <a:pt x="108" y="15"/>
                    <a:pt x="108" y="15"/>
                    <a:pt x="108" y="15"/>
                  </a:cubicBezTo>
                  <a:cubicBezTo>
                    <a:pt x="108" y="15"/>
                    <a:pt x="108" y="15"/>
                    <a:pt x="108" y="15"/>
                  </a:cubicBezTo>
                  <a:cubicBezTo>
                    <a:pt x="107" y="16"/>
                    <a:pt x="107" y="16"/>
                    <a:pt x="107" y="16"/>
                  </a:cubicBezTo>
                  <a:cubicBezTo>
                    <a:pt x="107" y="16"/>
                    <a:pt x="106" y="16"/>
                    <a:pt x="107" y="15"/>
                  </a:cubicBezTo>
                  <a:cubicBezTo>
                    <a:pt x="107" y="15"/>
                    <a:pt x="107" y="15"/>
                    <a:pt x="107" y="15"/>
                  </a:cubicBezTo>
                  <a:cubicBezTo>
                    <a:pt x="107" y="15"/>
                    <a:pt x="107" y="15"/>
                    <a:pt x="107" y="15"/>
                  </a:cubicBezTo>
                  <a:cubicBezTo>
                    <a:pt x="108" y="15"/>
                    <a:pt x="108" y="14"/>
                    <a:pt x="108" y="14"/>
                  </a:cubicBezTo>
                  <a:cubicBezTo>
                    <a:pt x="108" y="14"/>
                    <a:pt x="109" y="14"/>
                    <a:pt x="109" y="14"/>
                  </a:cubicBezTo>
                  <a:cubicBezTo>
                    <a:pt x="110" y="14"/>
                    <a:pt x="111" y="14"/>
                    <a:pt x="111" y="13"/>
                  </a:cubicBezTo>
                  <a:cubicBezTo>
                    <a:pt x="111" y="13"/>
                    <a:pt x="111" y="13"/>
                    <a:pt x="111" y="13"/>
                  </a:cubicBezTo>
                  <a:cubicBezTo>
                    <a:pt x="112" y="13"/>
                    <a:pt x="113" y="13"/>
                    <a:pt x="113" y="13"/>
                  </a:cubicBezTo>
                  <a:cubicBezTo>
                    <a:pt x="113" y="13"/>
                    <a:pt x="113" y="13"/>
                    <a:pt x="113" y="13"/>
                  </a:cubicBezTo>
                  <a:cubicBezTo>
                    <a:pt x="112" y="13"/>
                    <a:pt x="112" y="13"/>
                    <a:pt x="112" y="13"/>
                  </a:cubicBezTo>
                  <a:cubicBezTo>
                    <a:pt x="112" y="13"/>
                    <a:pt x="112" y="13"/>
                    <a:pt x="112" y="13"/>
                  </a:cubicBezTo>
                  <a:cubicBezTo>
                    <a:pt x="112" y="13"/>
                    <a:pt x="112" y="13"/>
                    <a:pt x="112" y="13"/>
                  </a:cubicBezTo>
                  <a:cubicBezTo>
                    <a:pt x="113" y="12"/>
                    <a:pt x="113" y="12"/>
                    <a:pt x="113" y="12"/>
                  </a:cubicBezTo>
                  <a:cubicBezTo>
                    <a:pt x="113" y="12"/>
                    <a:pt x="113" y="12"/>
                    <a:pt x="113" y="12"/>
                  </a:cubicBezTo>
                  <a:cubicBezTo>
                    <a:pt x="113" y="12"/>
                    <a:pt x="113" y="12"/>
                    <a:pt x="113" y="12"/>
                  </a:cubicBezTo>
                  <a:cubicBezTo>
                    <a:pt x="113" y="12"/>
                    <a:pt x="114" y="12"/>
                    <a:pt x="114" y="12"/>
                  </a:cubicBezTo>
                  <a:cubicBezTo>
                    <a:pt x="114" y="11"/>
                    <a:pt x="115" y="11"/>
                    <a:pt x="114" y="11"/>
                  </a:cubicBezTo>
                  <a:cubicBezTo>
                    <a:pt x="114" y="11"/>
                    <a:pt x="115" y="11"/>
                    <a:pt x="115" y="11"/>
                  </a:cubicBezTo>
                  <a:cubicBezTo>
                    <a:pt x="115" y="10"/>
                    <a:pt x="115" y="10"/>
                    <a:pt x="115" y="10"/>
                  </a:cubicBezTo>
                  <a:cubicBezTo>
                    <a:pt x="115" y="10"/>
                    <a:pt x="116" y="10"/>
                    <a:pt x="116" y="10"/>
                  </a:cubicBezTo>
                  <a:cubicBezTo>
                    <a:pt x="117" y="9"/>
                    <a:pt x="117" y="8"/>
                    <a:pt x="118" y="8"/>
                  </a:cubicBezTo>
                  <a:cubicBezTo>
                    <a:pt x="118" y="8"/>
                    <a:pt x="118" y="8"/>
                    <a:pt x="118" y="8"/>
                  </a:cubicBezTo>
                  <a:cubicBezTo>
                    <a:pt x="118" y="7"/>
                    <a:pt x="121" y="7"/>
                    <a:pt x="122" y="7"/>
                  </a:cubicBezTo>
                  <a:cubicBezTo>
                    <a:pt x="122" y="7"/>
                    <a:pt x="123" y="8"/>
                    <a:pt x="123" y="7"/>
                  </a:cubicBezTo>
                  <a:cubicBezTo>
                    <a:pt x="123" y="7"/>
                    <a:pt x="123" y="7"/>
                    <a:pt x="123" y="7"/>
                  </a:cubicBezTo>
                  <a:cubicBezTo>
                    <a:pt x="124" y="7"/>
                    <a:pt x="124" y="7"/>
                    <a:pt x="124" y="7"/>
                  </a:cubicBezTo>
                  <a:cubicBezTo>
                    <a:pt x="125" y="7"/>
                    <a:pt x="126" y="8"/>
                    <a:pt x="127" y="8"/>
                  </a:cubicBezTo>
                  <a:cubicBezTo>
                    <a:pt x="129" y="8"/>
                    <a:pt x="131" y="9"/>
                    <a:pt x="133" y="9"/>
                  </a:cubicBezTo>
                  <a:cubicBezTo>
                    <a:pt x="134" y="9"/>
                    <a:pt x="138" y="10"/>
                    <a:pt x="137" y="11"/>
                  </a:cubicBezTo>
                  <a:cubicBezTo>
                    <a:pt x="136" y="11"/>
                    <a:pt x="131" y="10"/>
                    <a:pt x="131" y="10"/>
                  </a:cubicBezTo>
                  <a:cubicBezTo>
                    <a:pt x="131" y="11"/>
                    <a:pt x="137" y="13"/>
                    <a:pt x="137" y="13"/>
                  </a:cubicBezTo>
                  <a:cubicBezTo>
                    <a:pt x="138" y="13"/>
                    <a:pt x="134" y="12"/>
                    <a:pt x="136" y="12"/>
                  </a:cubicBezTo>
                  <a:cubicBezTo>
                    <a:pt x="137" y="12"/>
                    <a:pt x="139" y="13"/>
                    <a:pt x="138" y="12"/>
                  </a:cubicBezTo>
                  <a:cubicBezTo>
                    <a:pt x="138" y="12"/>
                    <a:pt x="138" y="11"/>
                    <a:pt x="138" y="11"/>
                  </a:cubicBezTo>
                  <a:cubicBezTo>
                    <a:pt x="137" y="10"/>
                    <a:pt x="140" y="11"/>
                    <a:pt x="140" y="11"/>
                  </a:cubicBezTo>
                  <a:cubicBezTo>
                    <a:pt x="140" y="11"/>
                    <a:pt x="139" y="10"/>
                    <a:pt x="139" y="10"/>
                  </a:cubicBezTo>
                  <a:cubicBezTo>
                    <a:pt x="139" y="10"/>
                    <a:pt x="137" y="9"/>
                    <a:pt x="137" y="9"/>
                  </a:cubicBezTo>
                  <a:cubicBezTo>
                    <a:pt x="138" y="9"/>
                    <a:pt x="139" y="9"/>
                    <a:pt x="139" y="10"/>
                  </a:cubicBezTo>
                  <a:cubicBezTo>
                    <a:pt x="140" y="11"/>
                    <a:pt x="141" y="10"/>
                    <a:pt x="141" y="10"/>
                  </a:cubicBezTo>
                  <a:cubicBezTo>
                    <a:pt x="140" y="8"/>
                    <a:pt x="145" y="9"/>
                    <a:pt x="145" y="9"/>
                  </a:cubicBezTo>
                  <a:cubicBezTo>
                    <a:pt x="145" y="9"/>
                    <a:pt x="145" y="9"/>
                    <a:pt x="145" y="8"/>
                  </a:cubicBezTo>
                  <a:cubicBezTo>
                    <a:pt x="145" y="8"/>
                    <a:pt x="148" y="9"/>
                    <a:pt x="149" y="9"/>
                  </a:cubicBezTo>
                  <a:cubicBezTo>
                    <a:pt x="148" y="9"/>
                    <a:pt x="143" y="6"/>
                    <a:pt x="143" y="6"/>
                  </a:cubicBezTo>
                  <a:cubicBezTo>
                    <a:pt x="144" y="6"/>
                    <a:pt x="154" y="11"/>
                    <a:pt x="155" y="11"/>
                  </a:cubicBezTo>
                  <a:cubicBezTo>
                    <a:pt x="155" y="11"/>
                    <a:pt x="144" y="6"/>
                    <a:pt x="143" y="5"/>
                  </a:cubicBezTo>
                  <a:cubicBezTo>
                    <a:pt x="130" y="2"/>
                    <a:pt x="118" y="0"/>
                    <a:pt x="105" y="1"/>
                  </a:cubicBezTo>
                  <a:cubicBezTo>
                    <a:pt x="104" y="2"/>
                    <a:pt x="104" y="2"/>
                    <a:pt x="104" y="2"/>
                  </a:cubicBezTo>
                  <a:cubicBezTo>
                    <a:pt x="104" y="2"/>
                    <a:pt x="103" y="2"/>
                    <a:pt x="103" y="2"/>
                  </a:cubicBezTo>
                  <a:cubicBezTo>
                    <a:pt x="102" y="3"/>
                    <a:pt x="100" y="3"/>
                    <a:pt x="99" y="3"/>
                  </a:cubicBezTo>
                  <a:cubicBezTo>
                    <a:pt x="98" y="3"/>
                    <a:pt x="98" y="3"/>
                    <a:pt x="98" y="3"/>
                  </a:cubicBezTo>
                  <a:cubicBezTo>
                    <a:pt x="98" y="4"/>
                    <a:pt x="97" y="4"/>
                    <a:pt x="97" y="4"/>
                  </a:cubicBezTo>
                  <a:cubicBezTo>
                    <a:pt x="97" y="5"/>
                    <a:pt x="96" y="5"/>
                    <a:pt x="96" y="5"/>
                  </a:cubicBezTo>
                  <a:cubicBezTo>
                    <a:pt x="95" y="5"/>
                    <a:pt x="95" y="5"/>
                    <a:pt x="94" y="6"/>
                  </a:cubicBezTo>
                  <a:cubicBezTo>
                    <a:pt x="93" y="6"/>
                    <a:pt x="92" y="6"/>
                    <a:pt x="91" y="6"/>
                  </a:cubicBezTo>
                  <a:cubicBezTo>
                    <a:pt x="91" y="8"/>
                    <a:pt x="90" y="8"/>
                    <a:pt x="89" y="7"/>
                  </a:cubicBezTo>
                  <a:cubicBezTo>
                    <a:pt x="89" y="7"/>
                    <a:pt x="89" y="7"/>
                    <a:pt x="88" y="7"/>
                  </a:cubicBezTo>
                  <a:cubicBezTo>
                    <a:pt x="88" y="7"/>
                    <a:pt x="88" y="7"/>
                    <a:pt x="88" y="7"/>
                  </a:cubicBezTo>
                  <a:cubicBezTo>
                    <a:pt x="89" y="8"/>
                    <a:pt x="89" y="8"/>
                    <a:pt x="89" y="8"/>
                  </a:cubicBezTo>
                  <a:cubicBezTo>
                    <a:pt x="88" y="8"/>
                    <a:pt x="88" y="8"/>
                    <a:pt x="87" y="8"/>
                  </a:cubicBezTo>
                  <a:cubicBezTo>
                    <a:pt x="87" y="8"/>
                    <a:pt x="87" y="8"/>
                    <a:pt x="87" y="8"/>
                  </a:cubicBezTo>
                  <a:cubicBezTo>
                    <a:pt x="86" y="9"/>
                    <a:pt x="86" y="9"/>
                    <a:pt x="86" y="9"/>
                  </a:cubicBezTo>
                  <a:cubicBezTo>
                    <a:pt x="85" y="9"/>
                    <a:pt x="85" y="9"/>
                    <a:pt x="85" y="9"/>
                  </a:cubicBezTo>
                  <a:cubicBezTo>
                    <a:pt x="85" y="9"/>
                    <a:pt x="85" y="9"/>
                    <a:pt x="85" y="9"/>
                  </a:cubicBezTo>
                  <a:cubicBezTo>
                    <a:pt x="85" y="9"/>
                    <a:pt x="84" y="9"/>
                    <a:pt x="84" y="9"/>
                  </a:cubicBezTo>
                  <a:cubicBezTo>
                    <a:pt x="83" y="9"/>
                    <a:pt x="82" y="9"/>
                    <a:pt x="82" y="9"/>
                  </a:cubicBezTo>
                  <a:cubicBezTo>
                    <a:pt x="81" y="9"/>
                    <a:pt x="81" y="9"/>
                    <a:pt x="81" y="9"/>
                  </a:cubicBezTo>
                  <a:cubicBezTo>
                    <a:pt x="80" y="10"/>
                    <a:pt x="80" y="10"/>
                    <a:pt x="80" y="10"/>
                  </a:cubicBezTo>
                  <a:cubicBezTo>
                    <a:pt x="80" y="10"/>
                    <a:pt x="80" y="10"/>
                    <a:pt x="79" y="10"/>
                  </a:cubicBezTo>
                  <a:cubicBezTo>
                    <a:pt x="79" y="10"/>
                    <a:pt x="79" y="10"/>
                    <a:pt x="79" y="10"/>
                  </a:cubicBezTo>
                  <a:cubicBezTo>
                    <a:pt x="79" y="10"/>
                    <a:pt x="79" y="10"/>
                    <a:pt x="79" y="10"/>
                  </a:cubicBezTo>
                  <a:cubicBezTo>
                    <a:pt x="78" y="10"/>
                    <a:pt x="78" y="10"/>
                    <a:pt x="78" y="10"/>
                  </a:cubicBezTo>
                  <a:cubicBezTo>
                    <a:pt x="78" y="10"/>
                    <a:pt x="78" y="10"/>
                    <a:pt x="77" y="11"/>
                  </a:cubicBezTo>
                  <a:cubicBezTo>
                    <a:pt x="77" y="11"/>
                    <a:pt x="76" y="11"/>
                    <a:pt x="76" y="11"/>
                  </a:cubicBezTo>
                  <a:cubicBezTo>
                    <a:pt x="76" y="11"/>
                    <a:pt x="76" y="11"/>
                    <a:pt x="76" y="11"/>
                  </a:cubicBezTo>
                  <a:cubicBezTo>
                    <a:pt x="75" y="11"/>
                    <a:pt x="75" y="11"/>
                    <a:pt x="75" y="11"/>
                  </a:cubicBezTo>
                  <a:cubicBezTo>
                    <a:pt x="75" y="12"/>
                    <a:pt x="74" y="12"/>
                    <a:pt x="74" y="11"/>
                  </a:cubicBezTo>
                  <a:cubicBezTo>
                    <a:pt x="73" y="12"/>
                    <a:pt x="73" y="12"/>
                    <a:pt x="73" y="12"/>
                  </a:cubicBezTo>
                  <a:cubicBezTo>
                    <a:pt x="72" y="12"/>
                    <a:pt x="72" y="12"/>
                    <a:pt x="72" y="12"/>
                  </a:cubicBezTo>
                  <a:cubicBezTo>
                    <a:pt x="71" y="12"/>
                    <a:pt x="71" y="12"/>
                    <a:pt x="71" y="12"/>
                  </a:cubicBezTo>
                  <a:cubicBezTo>
                    <a:pt x="71" y="13"/>
                    <a:pt x="71" y="13"/>
                    <a:pt x="71" y="13"/>
                  </a:cubicBezTo>
                  <a:cubicBezTo>
                    <a:pt x="70" y="13"/>
                    <a:pt x="70" y="13"/>
                    <a:pt x="69" y="14"/>
                  </a:cubicBezTo>
                  <a:cubicBezTo>
                    <a:pt x="68" y="14"/>
                    <a:pt x="67" y="14"/>
                    <a:pt x="67" y="15"/>
                  </a:cubicBezTo>
                  <a:cubicBezTo>
                    <a:pt x="67" y="15"/>
                    <a:pt x="66" y="15"/>
                    <a:pt x="66" y="15"/>
                  </a:cubicBezTo>
                  <a:cubicBezTo>
                    <a:pt x="66" y="15"/>
                    <a:pt x="66" y="15"/>
                    <a:pt x="65" y="16"/>
                  </a:cubicBezTo>
                  <a:cubicBezTo>
                    <a:pt x="64" y="16"/>
                    <a:pt x="64" y="16"/>
                    <a:pt x="64" y="16"/>
                  </a:cubicBezTo>
                  <a:cubicBezTo>
                    <a:pt x="64" y="16"/>
                    <a:pt x="64" y="16"/>
                    <a:pt x="64" y="16"/>
                  </a:cubicBezTo>
                  <a:cubicBezTo>
                    <a:pt x="64" y="17"/>
                    <a:pt x="63" y="17"/>
                    <a:pt x="63" y="17"/>
                  </a:cubicBezTo>
                  <a:cubicBezTo>
                    <a:pt x="63" y="17"/>
                    <a:pt x="63" y="16"/>
                    <a:pt x="63" y="16"/>
                  </a:cubicBezTo>
                  <a:cubicBezTo>
                    <a:pt x="63" y="16"/>
                    <a:pt x="62" y="16"/>
                    <a:pt x="62" y="16"/>
                  </a:cubicBezTo>
                  <a:cubicBezTo>
                    <a:pt x="62" y="16"/>
                    <a:pt x="62" y="16"/>
                    <a:pt x="62" y="16"/>
                  </a:cubicBezTo>
                  <a:cubicBezTo>
                    <a:pt x="63" y="15"/>
                    <a:pt x="63" y="15"/>
                    <a:pt x="63" y="15"/>
                  </a:cubicBezTo>
                  <a:cubicBezTo>
                    <a:pt x="63" y="15"/>
                    <a:pt x="63" y="15"/>
                    <a:pt x="63" y="15"/>
                  </a:cubicBezTo>
                  <a:cubicBezTo>
                    <a:pt x="64" y="15"/>
                    <a:pt x="64" y="15"/>
                    <a:pt x="64" y="15"/>
                  </a:cubicBezTo>
                  <a:cubicBezTo>
                    <a:pt x="64" y="14"/>
                    <a:pt x="64" y="14"/>
                    <a:pt x="64" y="14"/>
                  </a:cubicBezTo>
                  <a:cubicBezTo>
                    <a:pt x="64" y="14"/>
                    <a:pt x="64" y="14"/>
                    <a:pt x="64" y="14"/>
                  </a:cubicBezTo>
                  <a:cubicBezTo>
                    <a:pt x="65" y="13"/>
                    <a:pt x="65" y="13"/>
                    <a:pt x="65" y="13"/>
                  </a:cubicBezTo>
                  <a:cubicBezTo>
                    <a:pt x="65" y="13"/>
                    <a:pt x="66" y="13"/>
                    <a:pt x="66" y="13"/>
                  </a:cubicBezTo>
                  <a:cubicBezTo>
                    <a:pt x="66" y="12"/>
                    <a:pt x="67" y="12"/>
                    <a:pt x="67" y="12"/>
                  </a:cubicBezTo>
                  <a:cubicBezTo>
                    <a:pt x="67" y="12"/>
                    <a:pt x="67" y="12"/>
                    <a:pt x="67" y="12"/>
                  </a:cubicBezTo>
                  <a:cubicBezTo>
                    <a:pt x="68" y="12"/>
                    <a:pt x="68" y="12"/>
                    <a:pt x="68" y="12"/>
                  </a:cubicBezTo>
                  <a:cubicBezTo>
                    <a:pt x="68" y="11"/>
                    <a:pt x="68" y="11"/>
                    <a:pt x="68" y="11"/>
                  </a:cubicBezTo>
                  <a:cubicBezTo>
                    <a:pt x="69" y="11"/>
                    <a:pt x="69" y="11"/>
                    <a:pt x="69" y="11"/>
                  </a:cubicBezTo>
                  <a:cubicBezTo>
                    <a:pt x="69" y="11"/>
                    <a:pt x="70" y="10"/>
                    <a:pt x="71" y="10"/>
                  </a:cubicBezTo>
                  <a:cubicBezTo>
                    <a:pt x="71" y="10"/>
                    <a:pt x="71" y="10"/>
                    <a:pt x="71" y="10"/>
                  </a:cubicBezTo>
                  <a:cubicBezTo>
                    <a:pt x="71" y="10"/>
                    <a:pt x="72" y="10"/>
                    <a:pt x="72" y="10"/>
                  </a:cubicBezTo>
                  <a:cubicBezTo>
                    <a:pt x="72" y="10"/>
                    <a:pt x="73" y="9"/>
                    <a:pt x="73" y="9"/>
                  </a:cubicBezTo>
                  <a:cubicBezTo>
                    <a:pt x="74" y="9"/>
                    <a:pt x="76" y="8"/>
                    <a:pt x="77" y="8"/>
                  </a:cubicBezTo>
                  <a:cubicBezTo>
                    <a:pt x="77" y="7"/>
                    <a:pt x="78" y="7"/>
                    <a:pt x="78" y="7"/>
                  </a:cubicBezTo>
                  <a:cubicBezTo>
                    <a:pt x="79" y="6"/>
                    <a:pt x="79" y="6"/>
                    <a:pt x="79" y="6"/>
                  </a:cubicBezTo>
                  <a:cubicBezTo>
                    <a:pt x="79" y="6"/>
                    <a:pt x="79" y="6"/>
                    <a:pt x="79" y="6"/>
                  </a:cubicBezTo>
                  <a:cubicBezTo>
                    <a:pt x="70" y="9"/>
                    <a:pt x="62" y="12"/>
                    <a:pt x="54" y="17"/>
                  </a:cubicBezTo>
                  <a:cubicBezTo>
                    <a:pt x="54" y="17"/>
                    <a:pt x="54" y="17"/>
                    <a:pt x="54" y="17"/>
                  </a:cubicBezTo>
                  <a:cubicBezTo>
                    <a:pt x="54" y="18"/>
                    <a:pt x="52" y="19"/>
                    <a:pt x="51" y="20"/>
                  </a:cubicBezTo>
                  <a:cubicBezTo>
                    <a:pt x="51" y="20"/>
                    <a:pt x="50" y="20"/>
                    <a:pt x="50" y="21"/>
                  </a:cubicBezTo>
                  <a:cubicBezTo>
                    <a:pt x="50" y="21"/>
                    <a:pt x="49" y="21"/>
                    <a:pt x="49" y="21"/>
                  </a:cubicBezTo>
                  <a:cubicBezTo>
                    <a:pt x="49" y="22"/>
                    <a:pt x="48" y="22"/>
                    <a:pt x="48" y="23"/>
                  </a:cubicBezTo>
                  <a:cubicBezTo>
                    <a:pt x="48" y="23"/>
                    <a:pt x="48" y="23"/>
                    <a:pt x="48" y="23"/>
                  </a:cubicBezTo>
                  <a:cubicBezTo>
                    <a:pt x="47" y="23"/>
                    <a:pt x="47" y="23"/>
                    <a:pt x="47" y="23"/>
                  </a:cubicBezTo>
                  <a:cubicBezTo>
                    <a:pt x="47" y="23"/>
                    <a:pt x="47" y="24"/>
                    <a:pt x="47" y="24"/>
                  </a:cubicBezTo>
                  <a:cubicBezTo>
                    <a:pt x="46" y="25"/>
                    <a:pt x="44" y="27"/>
                    <a:pt x="43" y="28"/>
                  </a:cubicBezTo>
                  <a:cubicBezTo>
                    <a:pt x="43" y="28"/>
                    <a:pt x="43" y="28"/>
                    <a:pt x="43" y="28"/>
                  </a:cubicBezTo>
                  <a:cubicBezTo>
                    <a:pt x="42" y="28"/>
                    <a:pt x="42" y="28"/>
                    <a:pt x="42" y="28"/>
                  </a:cubicBezTo>
                  <a:cubicBezTo>
                    <a:pt x="42" y="29"/>
                    <a:pt x="42" y="29"/>
                    <a:pt x="42" y="29"/>
                  </a:cubicBezTo>
                  <a:cubicBezTo>
                    <a:pt x="41" y="29"/>
                    <a:pt x="41" y="29"/>
                    <a:pt x="41" y="29"/>
                  </a:cubicBezTo>
                  <a:cubicBezTo>
                    <a:pt x="41" y="29"/>
                    <a:pt x="41" y="29"/>
                    <a:pt x="41" y="29"/>
                  </a:cubicBezTo>
                  <a:cubicBezTo>
                    <a:pt x="41" y="29"/>
                    <a:pt x="41" y="29"/>
                    <a:pt x="41" y="29"/>
                  </a:cubicBezTo>
                  <a:cubicBezTo>
                    <a:pt x="41" y="30"/>
                    <a:pt x="40" y="31"/>
                    <a:pt x="40" y="31"/>
                  </a:cubicBezTo>
                  <a:cubicBezTo>
                    <a:pt x="40" y="32"/>
                    <a:pt x="39" y="32"/>
                    <a:pt x="39" y="32"/>
                  </a:cubicBezTo>
                  <a:cubicBezTo>
                    <a:pt x="39" y="32"/>
                    <a:pt x="39" y="32"/>
                    <a:pt x="39" y="33"/>
                  </a:cubicBezTo>
                  <a:cubicBezTo>
                    <a:pt x="39" y="33"/>
                    <a:pt x="39" y="33"/>
                    <a:pt x="39" y="33"/>
                  </a:cubicBezTo>
                  <a:cubicBezTo>
                    <a:pt x="39" y="33"/>
                    <a:pt x="39" y="33"/>
                    <a:pt x="39" y="33"/>
                  </a:cubicBezTo>
                  <a:cubicBezTo>
                    <a:pt x="38" y="34"/>
                    <a:pt x="38" y="34"/>
                    <a:pt x="38" y="34"/>
                  </a:cubicBezTo>
                  <a:cubicBezTo>
                    <a:pt x="38" y="34"/>
                    <a:pt x="38" y="34"/>
                    <a:pt x="37" y="34"/>
                  </a:cubicBezTo>
                  <a:cubicBezTo>
                    <a:pt x="37" y="34"/>
                    <a:pt x="37" y="34"/>
                    <a:pt x="38" y="33"/>
                  </a:cubicBezTo>
                  <a:cubicBezTo>
                    <a:pt x="38" y="33"/>
                    <a:pt x="38" y="33"/>
                    <a:pt x="38" y="33"/>
                  </a:cubicBezTo>
                  <a:cubicBezTo>
                    <a:pt x="37" y="33"/>
                    <a:pt x="37" y="33"/>
                    <a:pt x="36" y="33"/>
                  </a:cubicBezTo>
                  <a:cubicBezTo>
                    <a:pt x="36" y="33"/>
                    <a:pt x="36" y="32"/>
                    <a:pt x="37" y="32"/>
                  </a:cubicBezTo>
                  <a:cubicBezTo>
                    <a:pt x="37" y="32"/>
                    <a:pt x="37" y="32"/>
                    <a:pt x="37" y="32"/>
                  </a:cubicBezTo>
                  <a:cubicBezTo>
                    <a:pt x="37" y="32"/>
                    <a:pt x="37" y="32"/>
                    <a:pt x="37" y="32"/>
                  </a:cubicBezTo>
                  <a:cubicBezTo>
                    <a:pt x="38" y="31"/>
                    <a:pt x="38" y="31"/>
                    <a:pt x="39" y="31"/>
                  </a:cubicBezTo>
                  <a:cubicBezTo>
                    <a:pt x="39" y="30"/>
                    <a:pt x="40" y="30"/>
                    <a:pt x="40" y="29"/>
                  </a:cubicBezTo>
                  <a:cubicBezTo>
                    <a:pt x="41" y="29"/>
                    <a:pt x="41" y="29"/>
                    <a:pt x="41" y="29"/>
                  </a:cubicBezTo>
                  <a:cubicBezTo>
                    <a:pt x="41" y="28"/>
                    <a:pt x="42" y="28"/>
                    <a:pt x="42" y="28"/>
                  </a:cubicBezTo>
                  <a:cubicBezTo>
                    <a:pt x="42" y="27"/>
                    <a:pt x="42" y="28"/>
                    <a:pt x="42" y="28"/>
                  </a:cubicBezTo>
                  <a:cubicBezTo>
                    <a:pt x="41" y="28"/>
                    <a:pt x="41" y="28"/>
                    <a:pt x="41" y="28"/>
                  </a:cubicBezTo>
                  <a:cubicBezTo>
                    <a:pt x="40" y="29"/>
                    <a:pt x="39" y="29"/>
                    <a:pt x="38" y="29"/>
                  </a:cubicBezTo>
                  <a:cubicBezTo>
                    <a:pt x="38" y="30"/>
                    <a:pt x="38" y="30"/>
                    <a:pt x="38" y="30"/>
                  </a:cubicBezTo>
                  <a:cubicBezTo>
                    <a:pt x="37" y="30"/>
                    <a:pt x="37" y="31"/>
                    <a:pt x="36" y="31"/>
                  </a:cubicBezTo>
                  <a:cubicBezTo>
                    <a:pt x="36" y="31"/>
                    <a:pt x="36" y="31"/>
                    <a:pt x="36" y="31"/>
                  </a:cubicBezTo>
                  <a:cubicBezTo>
                    <a:pt x="36" y="32"/>
                    <a:pt x="36" y="32"/>
                    <a:pt x="35" y="32"/>
                  </a:cubicBezTo>
                  <a:cubicBezTo>
                    <a:pt x="35" y="32"/>
                    <a:pt x="34" y="33"/>
                    <a:pt x="34" y="33"/>
                  </a:cubicBezTo>
                  <a:cubicBezTo>
                    <a:pt x="34" y="33"/>
                    <a:pt x="33" y="34"/>
                    <a:pt x="33" y="34"/>
                  </a:cubicBezTo>
                  <a:cubicBezTo>
                    <a:pt x="33" y="35"/>
                    <a:pt x="34" y="34"/>
                    <a:pt x="34" y="35"/>
                  </a:cubicBezTo>
                  <a:cubicBezTo>
                    <a:pt x="34" y="36"/>
                    <a:pt x="33" y="35"/>
                    <a:pt x="32" y="36"/>
                  </a:cubicBezTo>
                  <a:cubicBezTo>
                    <a:pt x="32" y="36"/>
                    <a:pt x="32" y="36"/>
                    <a:pt x="32" y="36"/>
                  </a:cubicBezTo>
                  <a:cubicBezTo>
                    <a:pt x="32" y="36"/>
                    <a:pt x="32" y="36"/>
                    <a:pt x="31" y="36"/>
                  </a:cubicBezTo>
                  <a:cubicBezTo>
                    <a:pt x="31" y="37"/>
                    <a:pt x="31" y="37"/>
                    <a:pt x="30" y="37"/>
                  </a:cubicBezTo>
                  <a:cubicBezTo>
                    <a:pt x="30" y="37"/>
                    <a:pt x="30" y="37"/>
                    <a:pt x="30" y="37"/>
                  </a:cubicBezTo>
                  <a:cubicBezTo>
                    <a:pt x="30" y="37"/>
                    <a:pt x="30" y="37"/>
                    <a:pt x="30" y="37"/>
                  </a:cubicBezTo>
                  <a:cubicBezTo>
                    <a:pt x="29" y="37"/>
                    <a:pt x="29" y="37"/>
                    <a:pt x="29" y="37"/>
                  </a:cubicBezTo>
                  <a:cubicBezTo>
                    <a:pt x="14" y="54"/>
                    <a:pt x="3" y="75"/>
                    <a:pt x="0" y="98"/>
                  </a:cubicBezTo>
                  <a:cubicBezTo>
                    <a:pt x="1" y="101"/>
                    <a:pt x="1" y="104"/>
                    <a:pt x="1" y="107"/>
                  </a:cubicBezTo>
                  <a:cubicBezTo>
                    <a:pt x="1" y="108"/>
                    <a:pt x="1" y="111"/>
                    <a:pt x="2" y="111"/>
                  </a:cubicBezTo>
                  <a:cubicBezTo>
                    <a:pt x="3" y="112"/>
                    <a:pt x="4" y="114"/>
                    <a:pt x="4" y="115"/>
                  </a:cubicBezTo>
                  <a:cubicBezTo>
                    <a:pt x="5" y="117"/>
                    <a:pt x="4" y="118"/>
                    <a:pt x="5" y="120"/>
                  </a:cubicBezTo>
                  <a:cubicBezTo>
                    <a:pt x="5" y="121"/>
                    <a:pt x="6" y="122"/>
                    <a:pt x="5" y="123"/>
                  </a:cubicBezTo>
                  <a:cubicBezTo>
                    <a:pt x="5" y="124"/>
                    <a:pt x="4" y="124"/>
                    <a:pt x="4" y="125"/>
                  </a:cubicBezTo>
                  <a:cubicBezTo>
                    <a:pt x="4" y="128"/>
                    <a:pt x="5" y="126"/>
                    <a:pt x="6" y="126"/>
                  </a:cubicBezTo>
                  <a:cubicBezTo>
                    <a:pt x="7" y="128"/>
                    <a:pt x="7" y="129"/>
                    <a:pt x="5" y="130"/>
                  </a:cubicBezTo>
                  <a:cubicBezTo>
                    <a:pt x="6" y="133"/>
                    <a:pt x="6" y="128"/>
                    <a:pt x="7" y="128"/>
                  </a:cubicBezTo>
                  <a:cubicBezTo>
                    <a:pt x="7" y="128"/>
                    <a:pt x="9" y="131"/>
                    <a:pt x="10" y="132"/>
                  </a:cubicBezTo>
                  <a:cubicBezTo>
                    <a:pt x="10" y="132"/>
                    <a:pt x="9" y="135"/>
                    <a:pt x="11" y="134"/>
                  </a:cubicBezTo>
                  <a:cubicBezTo>
                    <a:pt x="13" y="132"/>
                    <a:pt x="12" y="136"/>
                    <a:pt x="14" y="135"/>
                  </a:cubicBezTo>
                  <a:cubicBezTo>
                    <a:pt x="15" y="135"/>
                    <a:pt x="16" y="137"/>
                    <a:pt x="17" y="138"/>
                  </a:cubicBezTo>
                  <a:cubicBezTo>
                    <a:pt x="18" y="139"/>
                    <a:pt x="18" y="142"/>
                    <a:pt x="20" y="142"/>
                  </a:cubicBezTo>
                  <a:cubicBezTo>
                    <a:pt x="22" y="142"/>
                    <a:pt x="22" y="144"/>
                    <a:pt x="22" y="146"/>
                  </a:cubicBezTo>
                  <a:cubicBezTo>
                    <a:pt x="22" y="149"/>
                    <a:pt x="22" y="150"/>
                    <a:pt x="21" y="153"/>
                  </a:cubicBezTo>
                  <a:cubicBezTo>
                    <a:pt x="20" y="154"/>
                    <a:pt x="21" y="156"/>
                    <a:pt x="20" y="157"/>
                  </a:cubicBezTo>
                  <a:cubicBezTo>
                    <a:pt x="19" y="159"/>
                    <a:pt x="21" y="162"/>
                    <a:pt x="22" y="164"/>
                  </a:cubicBezTo>
                  <a:cubicBezTo>
                    <a:pt x="22" y="165"/>
                    <a:pt x="21" y="166"/>
                    <a:pt x="21" y="167"/>
                  </a:cubicBezTo>
                  <a:cubicBezTo>
                    <a:pt x="21" y="168"/>
                    <a:pt x="22" y="168"/>
                    <a:pt x="22" y="169"/>
                  </a:cubicBezTo>
                  <a:cubicBezTo>
                    <a:pt x="23" y="170"/>
                    <a:pt x="24" y="174"/>
                    <a:pt x="23" y="175"/>
                  </a:cubicBezTo>
                  <a:cubicBezTo>
                    <a:pt x="23" y="175"/>
                    <a:pt x="21" y="174"/>
                    <a:pt x="20" y="174"/>
                  </a:cubicBezTo>
                  <a:cubicBezTo>
                    <a:pt x="19" y="175"/>
                    <a:pt x="21" y="179"/>
                    <a:pt x="22" y="179"/>
                  </a:cubicBezTo>
                  <a:cubicBezTo>
                    <a:pt x="23" y="182"/>
                    <a:pt x="24" y="184"/>
                    <a:pt x="25" y="187"/>
                  </a:cubicBezTo>
                  <a:cubicBezTo>
                    <a:pt x="51" y="218"/>
                    <a:pt x="93" y="233"/>
                    <a:pt x="133" y="226"/>
                  </a:cubicBezTo>
                  <a:cubicBezTo>
                    <a:pt x="168" y="219"/>
                    <a:pt x="198" y="196"/>
                    <a:pt x="214" y="164"/>
                  </a:cubicBezTo>
                  <a:cubicBezTo>
                    <a:pt x="227" y="138"/>
                    <a:pt x="229" y="107"/>
                    <a:pt x="220" y="80"/>
                  </a:cubicBezTo>
                  <a:close/>
                  <a:moveTo>
                    <a:pt x="133" y="15"/>
                  </a:moveTo>
                  <a:cubicBezTo>
                    <a:pt x="134" y="17"/>
                    <a:pt x="134" y="16"/>
                    <a:pt x="135" y="17"/>
                  </a:cubicBezTo>
                  <a:cubicBezTo>
                    <a:pt x="136" y="17"/>
                    <a:pt x="136" y="17"/>
                    <a:pt x="136" y="17"/>
                  </a:cubicBezTo>
                  <a:cubicBezTo>
                    <a:pt x="136" y="17"/>
                    <a:pt x="136" y="16"/>
                    <a:pt x="136" y="16"/>
                  </a:cubicBezTo>
                  <a:cubicBezTo>
                    <a:pt x="135" y="16"/>
                    <a:pt x="135" y="16"/>
                    <a:pt x="134" y="15"/>
                  </a:cubicBezTo>
                  <a:cubicBezTo>
                    <a:pt x="135" y="15"/>
                    <a:pt x="132" y="15"/>
                    <a:pt x="133" y="15"/>
                  </a:cubicBezTo>
                  <a:close/>
                  <a:moveTo>
                    <a:pt x="143" y="5"/>
                  </a:moveTo>
                  <a:cubicBezTo>
                    <a:pt x="143" y="5"/>
                    <a:pt x="143" y="5"/>
                    <a:pt x="143" y="5"/>
                  </a:cubicBezTo>
                  <a:cubicBezTo>
                    <a:pt x="143" y="5"/>
                    <a:pt x="143" y="5"/>
                    <a:pt x="143" y="5"/>
                  </a:cubicBezTo>
                  <a:cubicBezTo>
                    <a:pt x="143" y="5"/>
                    <a:pt x="143" y="5"/>
                    <a:pt x="143" y="5"/>
                  </a:cubicBezTo>
                  <a:close/>
                  <a:moveTo>
                    <a:pt x="104" y="1"/>
                  </a:moveTo>
                  <a:cubicBezTo>
                    <a:pt x="104" y="1"/>
                    <a:pt x="104" y="1"/>
                    <a:pt x="105" y="1"/>
                  </a:cubicBezTo>
                  <a:cubicBezTo>
                    <a:pt x="105" y="1"/>
                    <a:pt x="105" y="1"/>
                    <a:pt x="105" y="1"/>
                  </a:cubicBezTo>
                  <a:cubicBezTo>
                    <a:pt x="104" y="1"/>
                    <a:pt x="104" y="1"/>
                    <a:pt x="104" y="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fr-FR"/>
            </a:p>
          </p:txBody>
        </p:sp>
      </p:grpSp>
      <p:grpSp>
        <p:nvGrpSpPr>
          <p:cNvPr id="83" name="Groupe 82"/>
          <p:cNvGrpSpPr/>
          <p:nvPr/>
        </p:nvGrpSpPr>
        <p:grpSpPr>
          <a:xfrm>
            <a:off x="2187281" y="1525285"/>
            <a:ext cx="491847" cy="543546"/>
            <a:chOff x="1351532" y="2488621"/>
            <a:chExt cx="958470" cy="1059219"/>
          </a:xfrm>
        </p:grpSpPr>
        <p:cxnSp>
          <p:nvCxnSpPr>
            <p:cNvPr id="84" name="Connecteur droit avec flèche 83"/>
            <p:cNvCxnSpPr/>
            <p:nvPr/>
          </p:nvCxnSpPr>
          <p:spPr>
            <a:xfrm flipH="1">
              <a:off x="1584938" y="2701923"/>
              <a:ext cx="402664" cy="193843"/>
            </a:xfrm>
            <a:prstGeom prst="straightConnector1">
              <a:avLst/>
            </a:prstGeom>
            <a:ln>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5" name="Freeform 17"/>
            <p:cNvSpPr>
              <a:spLocks noChangeAspect="1"/>
            </p:cNvSpPr>
            <p:nvPr/>
          </p:nvSpPr>
          <p:spPr bwMode="auto">
            <a:xfrm>
              <a:off x="1351532" y="2854695"/>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dirty="0">
                <a:solidFill>
                  <a:schemeClr val="tx2"/>
                </a:solidFill>
              </a:endParaRPr>
            </a:p>
          </p:txBody>
        </p:sp>
        <p:sp>
          <p:nvSpPr>
            <p:cNvPr id="86" name="Freeform 17"/>
            <p:cNvSpPr>
              <a:spLocks noChangeAspect="1"/>
            </p:cNvSpPr>
            <p:nvPr/>
          </p:nvSpPr>
          <p:spPr bwMode="auto">
            <a:xfrm>
              <a:off x="2084243" y="2488621"/>
              <a:ext cx="225759" cy="330622"/>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sp>
          <p:nvSpPr>
            <p:cNvPr id="87" name="ZoneTexte 86"/>
            <p:cNvSpPr txBox="1"/>
            <p:nvPr/>
          </p:nvSpPr>
          <p:spPr>
            <a:xfrm>
              <a:off x="1696385" y="2953027"/>
              <a:ext cx="376414" cy="594813"/>
            </a:xfrm>
            <a:prstGeom prst="rect">
              <a:avLst/>
            </a:prstGeom>
            <a:solidFill>
              <a:schemeClr val="bg1"/>
            </a:solidFill>
          </p:spPr>
          <p:txBody>
            <a:bodyPr wrap="square" rtlCol="0">
              <a:spAutoFit/>
            </a:bodyPr>
            <a:lstStyle/>
            <a:p>
              <a:endParaRPr lang="fr-FR" dirty="0">
                <a:solidFill>
                  <a:schemeClr val="tx2"/>
                </a:solidFill>
              </a:endParaRPr>
            </a:p>
          </p:txBody>
        </p:sp>
        <p:sp>
          <p:nvSpPr>
            <p:cNvPr id="88" name="Freeform 41"/>
            <p:cNvSpPr>
              <a:spLocks noChangeAspect="1" noEditPoints="1"/>
            </p:cNvSpPr>
            <p:nvPr/>
          </p:nvSpPr>
          <p:spPr bwMode="auto">
            <a:xfrm>
              <a:off x="1741338" y="2874408"/>
              <a:ext cx="330476" cy="414464"/>
            </a:xfrm>
            <a:custGeom>
              <a:avLst/>
              <a:gdLst>
                <a:gd name="T0" fmla="*/ 32 w 181"/>
                <a:gd name="T1" fmla="*/ 181 h 227"/>
                <a:gd name="T2" fmla="*/ 32 w 181"/>
                <a:gd name="T3" fmla="*/ 191 h 227"/>
                <a:gd name="T4" fmla="*/ 132 w 181"/>
                <a:gd name="T5" fmla="*/ 186 h 227"/>
                <a:gd name="T6" fmla="*/ 32 w 181"/>
                <a:gd name="T7" fmla="*/ 63 h 227"/>
                <a:gd name="T8" fmla="*/ 86 w 181"/>
                <a:gd name="T9" fmla="*/ 58 h 227"/>
                <a:gd name="T10" fmla="*/ 32 w 181"/>
                <a:gd name="T11" fmla="*/ 52 h 227"/>
                <a:gd name="T12" fmla="*/ 32 w 181"/>
                <a:gd name="T13" fmla="*/ 63 h 227"/>
                <a:gd name="T14" fmla="*/ 81 w 181"/>
                <a:gd name="T15" fmla="*/ 88 h 227"/>
                <a:gd name="T16" fmla="*/ 81 w 181"/>
                <a:gd name="T17" fmla="*/ 78 h 227"/>
                <a:gd name="T18" fmla="*/ 27 w 181"/>
                <a:gd name="T19" fmla="*/ 83 h 227"/>
                <a:gd name="T20" fmla="*/ 127 w 181"/>
                <a:gd name="T21" fmla="*/ 155 h 227"/>
                <a:gd name="T22" fmla="*/ 27 w 181"/>
                <a:gd name="T23" fmla="*/ 160 h 227"/>
                <a:gd name="T24" fmla="*/ 127 w 181"/>
                <a:gd name="T25" fmla="*/ 165 h 227"/>
                <a:gd name="T26" fmla="*/ 127 w 181"/>
                <a:gd name="T27" fmla="*/ 155 h 227"/>
                <a:gd name="T28" fmla="*/ 122 w 181"/>
                <a:gd name="T29" fmla="*/ 0 h 227"/>
                <a:gd name="T30" fmla="*/ 43 w 181"/>
                <a:gd name="T31" fmla="*/ 0 h 227"/>
                <a:gd name="T32" fmla="*/ 33 w 181"/>
                <a:gd name="T33" fmla="*/ 10 h 227"/>
                <a:gd name="T34" fmla="*/ 111 w 181"/>
                <a:gd name="T35" fmla="*/ 11 h 227"/>
                <a:gd name="T36" fmla="*/ 170 w 181"/>
                <a:gd name="T37" fmla="*/ 195 h 227"/>
                <a:gd name="T38" fmla="*/ 181 w 181"/>
                <a:gd name="T39" fmla="*/ 185 h 227"/>
                <a:gd name="T40" fmla="*/ 180 w 181"/>
                <a:gd name="T41" fmla="*/ 59 h 227"/>
                <a:gd name="T42" fmla="*/ 103 w 181"/>
                <a:gd name="T43" fmla="*/ 18 h 227"/>
                <a:gd name="T44" fmla="*/ 0 w 181"/>
                <a:gd name="T45" fmla="*/ 42 h 227"/>
                <a:gd name="T46" fmla="*/ 25 w 181"/>
                <a:gd name="T47" fmla="*/ 227 h 227"/>
                <a:gd name="T48" fmla="*/ 163 w 181"/>
                <a:gd name="T49" fmla="*/ 203 h 227"/>
                <a:gd name="T50" fmla="*/ 162 w 181"/>
                <a:gd name="T51" fmla="*/ 77 h 227"/>
                <a:gd name="T52" fmla="*/ 155 w 181"/>
                <a:gd name="T53" fmla="*/ 203 h 227"/>
                <a:gd name="T54" fmla="*/ 25 w 181"/>
                <a:gd name="T55" fmla="*/ 219 h 227"/>
                <a:gd name="T56" fmla="*/ 8 w 181"/>
                <a:gd name="T57" fmla="*/ 42 h 227"/>
                <a:gd name="T58" fmla="*/ 96 w 181"/>
                <a:gd name="T59" fmla="*/ 26 h 227"/>
                <a:gd name="T60" fmla="*/ 122 w 181"/>
                <a:gd name="T61" fmla="*/ 84 h 227"/>
                <a:gd name="T62" fmla="*/ 155 w 181"/>
                <a:gd name="T63" fmla="*/ 203 h 227"/>
                <a:gd name="T64" fmla="*/ 32 w 181"/>
                <a:gd name="T65" fmla="*/ 129 h 227"/>
                <a:gd name="T66" fmla="*/ 32 w 181"/>
                <a:gd name="T67" fmla="*/ 140 h 227"/>
                <a:gd name="T68" fmla="*/ 132 w 181"/>
                <a:gd name="T69" fmla="*/ 134 h 227"/>
                <a:gd name="T70" fmla="*/ 27 w 181"/>
                <a:gd name="T71" fmla="*/ 109 h 227"/>
                <a:gd name="T72" fmla="*/ 127 w 181"/>
                <a:gd name="T73" fmla="*/ 114 h 227"/>
                <a:gd name="T74" fmla="*/ 127 w 181"/>
                <a:gd name="T75" fmla="*/ 104 h 227"/>
                <a:gd name="T76" fmla="*/ 27 w 181"/>
                <a:gd name="T77" fmla="*/ 10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 h="227">
                  <a:moveTo>
                    <a:pt x="127" y="181"/>
                  </a:moveTo>
                  <a:cubicBezTo>
                    <a:pt x="32" y="181"/>
                    <a:pt x="32" y="181"/>
                    <a:pt x="32" y="181"/>
                  </a:cubicBezTo>
                  <a:cubicBezTo>
                    <a:pt x="29" y="181"/>
                    <a:pt x="27" y="183"/>
                    <a:pt x="27" y="186"/>
                  </a:cubicBezTo>
                  <a:cubicBezTo>
                    <a:pt x="27" y="189"/>
                    <a:pt x="29" y="191"/>
                    <a:pt x="32" y="191"/>
                  </a:cubicBezTo>
                  <a:cubicBezTo>
                    <a:pt x="127" y="191"/>
                    <a:pt x="127" y="191"/>
                    <a:pt x="127" y="191"/>
                  </a:cubicBezTo>
                  <a:cubicBezTo>
                    <a:pt x="130" y="191"/>
                    <a:pt x="132" y="189"/>
                    <a:pt x="132" y="186"/>
                  </a:cubicBezTo>
                  <a:cubicBezTo>
                    <a:pt x="132" y="183"/>
                    <a:pt x="130" y="181"/>
                    <a:pt x="127" y="181"/>
                  </a:cubicBezTo>
                  <a:close/>
                  <a:moveTo>
                    <a:pt x="32" y="63"/>
                  </a:moveTo>
                  <a:cubicBezTo>
                    <a:pt x="81" y="63"/>
                    <a:pt x="81" y="63"/>
                    <a:pt x="81" y="63"/>
                  </a:cubicBezTo>
                  <a:cubicBezTo>
                    <a:pt x="84" y="63"/>
                    <a:pt x="86" y="60"/>
                    <a:pt x="86" y="58"/>
                  </a:cubicBezTo>
                  <a:cubicBezTo>
                    <a:pt x="86" y="55"/>
                    <a:pt x="84" y="52"/>
                    <a:pt x="81" y="52"/>
                  </a:cubicBezTo>
                  <a:cubicBezTo>
                    <a:pt x="32" y="52"/>
                    <a:pt x="32" y="52"/>
                    <a:pt x="32" y="52"/>
                  </a:cubicBezTo>
                  <a:cubicBezTo>
                    <a:pt x="29" y="52"/>
                    <a:pt x="27" y="55"/>
                    <a:pt x="27" y="58"/>
                  </a:cubicBezTo>
                  <a:cubicBezTo>
                    <a:pt x="27" y="60"/>
                    <a:pt x="29" y="63"/>
                    <a:pt x="32" y="63"/>
                  </a:cubicBezTo>
                  <a:close/>
                  <a:moveTo>
                    <a:pt x="32" y="88"/>
                  </a:moveTo>
                  <a:cubicBezTo>
                    <a:pt x="81" y="88"/>
                    <a:pt x="81" y="88"/>
                    <a:pt x="81" y="88"/>
                  </a:cubicBezTo>
                  <a:cubicBezTo>
                    <a:pt x="84" y="88"/>
                    <a:pt x="86" y="86"/>
                    <a:pt x="86" y="83"/>
                  </a:cubicBezTo>
                  <a:cubicBezTo>
                    <a:pt x="86" y="80"/>
                    <a:pt x="84" y="78"/>
                    <a:pt x="81" y="78"/>
                  </a:cubicBezTo>
                  <a:cubicBezTo>
                    <a:pt x="32" y="78"/>
                    <a:pt x="32" y="78"/>
                    <a:pt x="32" y="78"/>
                  </a:cubicBezTo>
                  <a:cubicBezTo>
                    <a:pt x="29" y="78"/>
                    <a:pt x="27" y="80"/>
                    <a:pt x="27" y="83"/>
                  </a:cubicBezTo>
                  <a:cubicBezTo>
                    <a:pt x="27" y="86"/>
                    <a:pt x="29" y="88"/>
                    <a:pt x="32" y="88"/>
                  </a:cubicBezTo>
                  <a:close/>
                  <a:moveTo>
                    <a:pt x="127" y="155"/>
                  </a:moveTo>
                  <a:cubicBezTo>
                    <a:pt x="32" y="155"/>
                    <a:pt x="32" y="155"/>
                    <a:pt x="32" y="155"/>
                  </a:cubicBezTo>
                  <a:cubicBezTo>
                    <a:pt x="29" y="155"/>
                    <a:pt x="27" y="157"/>
                    <a:pt x="27" y="160"/>
                  </a:cubicBezTo>
                  <a:cubicBezTo>
                    <a:pt x="27" y="163"/>
                    <a:pt x="29" y="165"/>
                    <a:pt x="32" y="165"/>
                  </a:cubicBezTo>
                  <a:cubicBezTo>
                    <a:pt x="127" y="165"/>
                    <a:pt x="127" y="165"/>
                    <a:pt x="127" y="165"/>
                  </a:cubicBezTo>
                  <a:cubicBezTo>
                    <a:pt x="130" y="165"/>
                    <a:pt x="132" y="163"/>
                    <a:pt x="132" y="160"/>
                  </a:cubicBezTo>
                  <a:cubicBezTo>
                    <a:pt x="132" y="157"/>
                    <a:pt x="130" y="155"/>
                    <a:pt x="127" y="155"/>
                  </a:cubicBezTo>
                  <a:close/>
                  <a:moveTo>
                    <a:pt x="180" y="59"/>
                  </a:moveTo>
                  <a:cubicBezTo>
                    <a:pt x="122" y="0"/>
                    <a:pt x="122" y="0"/>
                    <a:pt x="122" y="0"/>
                  </a:cubicBezTo>
                  <a:cubicBezTo>
                    <a:pt x="121" y="0"/>
                    <a:pt x="121" y="0"/>
                    <a:pt x="121" y="0"/>
                  </a:cubicBezTo>
                  <a:cubicBezTo>
                    <a:pt x="43" y="0"/>
                    <a:pt x="43" y="0"/>
                    <a:pt x="43" y="0"/>
                  </a:cubicBezTo>
                  <a:cubicBezTo>
                    <a:pt x="33" y="0"/>
                    <a:pt x="25" y="5"/>
                    <a:pt x="20" y="13"/>
                  </a:cubicBezTo>
                  <a:cubicBezTo>
                    <a:pt x="24" y="11"/>
                    <a:pt x="29" y="10"/>
                    <a:pt x="33" y="10"/>
                  </a:cubicBezTo>
                  <a:cubicBezTo>
                    <a:pt x="111" y="10"/>
                    <a:pt x="111" y="10"/>
                    <a:pt x="111" y="10"/>
                  </a:cubicBezTo>
                  <a:cubicBezTo>
                    <a:pt x="111" y="11"/>
                    <a:pt x="111" y="11"/>
                    <a:pt x="111" y="11"/>
                  </a:cubicBezTo>
                  <a:cubicBezTo>
                    <a:pt x="170" y="70"/>
                    <a:pt x="170" y="70"/>
                    <a:pt x="170" y="70"/>
                  </a:cubicBezTo>
                  <a:cubicBezTo>
                    <a:pt x="170" y="195"/>
                    <a:pt x="170" y="195"/>
                    <a:pt x="170" y="195"/>
                  </a:cubicBezTo>
                  <a:cubicBezTo>
                    <a:pt x="170" y="199"/>
                    <a:pt x="169" y="202"/>
                    <a:pt x="168" y="206"/>
                  </a:cubicBezTo>
                  <a:cubicBezTo>
                    <a:pt x="175" y="201"/>
                    <a:pt x="181" y="194"/>
                    <a:pt x="181" y="185"/>
                  </a:cubicBezTo>
                  <a:cubicBezTo>
                    <a:pt x="181" y="59"/>
                    <a:pt x="181" y="59"/>
                    <a:pt x="181" y="59"/>
                  </a:cubicBezTo>
                  <a:lnTo>
                    <a:pt x="180" y="59"/>
                  </a:lnTo>
                  <a:close/>
                  <a:moveTo>
                    <a:pt x="104" y="18"/>
                  </a:moveTo>
                  <a:cubicBezTo>
                    <a:pt x="103" y="18"/>
                    <a:pt x="103" y="18"/>
                    <a:pt x="103" y="18"/>
                  </a:cubicBezTo>
                  <a:cubicBezTo>
                    <a:pt x="25" y="18"/>
                    <a:pt x="25" y="18"/>
                    <a:pt x="25" y="18"/>
                  </a:cubicBezTo>
                  <a:cubicBezTo>
                    <a:pt x="11" y="18"/>
                    <a:pt x="0" y="29"/>
                    <a:pt x="0" y="42"/>
                  </a:cubicBezTo>
                  <a:cubicBezTo>
                    <a:pt x="0" y="203"/>
                    <a:pt x="0" y="203"/>
                    <a:pt x="0" y="203"/>
                  </a:cubicBezTo>
                  <a:cubicBezTo>
                    <a:pt x="0" y="216"/>
                    <a:pt x="11" y="227"/>
                    <a:pt x="25" y="227"/>
                  </a:cubicBezTo>
                  <a:cubicBezTo>
                    <a:pt x="137" y="227"/>
                    <a:pt x="137" y="227"/>
                    <a:pt x="137" y="227"/>
                  </a:cubicBezTo>
                  <a:cubicBezTo>
                    <a:pt x="151" y="227"/>
                    <a:pt x="163" y="216"/>
                    <a:pt x="163" y="203"/>
                  </a:cubicBezTo>
                  <a:cubicBezTo>
                    <a:pt x="163" y="77"/>
                    <a:pt x="163" y="77"/>
                    <a:pt x="163" y="77"/>
                  </a:cubicBezTo>
                  <a:cubicBezTo>
                    <a:pt x="162" y="77"/>
                    <a:pt x="162" y="77"/>
                    <a:pt x="162" y="77"/>
                  </a:cubicBezTo>
                  <a:lnTo>
                    <a:pt x="104" y="18"/>
                  </a:lnTo>
                  <a:close/>
                  <a:moveTo>
                    <a:pt x="155" y="203"/>
                  </a:moveTo>
                  <a:cubicBezTo>
                    <a:pt x="155" y="212"/>
                    <a:pt x="147" y="219"/>
                    <a:pt x="137" y="219"/>
                  </a:cubicBezTo>
                  <a:cubicBezTo>
                    <a:pt x="25" y="219"/>
                    <a:pt x="25" y="219"/>
                    <a:pt x="25" y="219"/>
                  </a:cubicBezTo>
                  <a:cubicBezTo>
                    <a:pt x="16" y="219"/>
                    <a:pt x="8" y="212"/>
                    <a:pt x="8" y="203"/>
                  </a:cubicBezTo>
                  <a:cubicBezTo>
                    <a:pt x="8" y="42"/>
                    <a:pt x="8" y="42"/>
                    <a:pt x="8" y="42"/>
                  </a:cubicBezTo>
                  <a:cubicBezTo>
                    <a:pt x="8" y="33"/>
                    <a:pt x="16" y="26"/>
                    <a:pt x="25" y="26"/>
                  </a:cubicBezTo>
                  <a:cubicBezTo>
                    <a:pt x="96" y="26"/>
                    <a:pt x="96" y="26"/>
                    <a:pt x="96" y="26"/>
                  </a:cubicBezTo>
                  <a:cubicBezTo>
                    <a:pt x="96" y="59"/>
                    <a:pt x="96" y="59"/>
                    <a:pt x="96" y="59"/>
                  </a:cubicBezTo>
                  <a:cubicBezTo>
                    <a:pt x="96" y="73"/>
                    <a:pt x="107" y="84"/>
                    <a:pt x="122" y="84"/>
                  </a:cubicBezTo>
                  <a:cubicBezTo>
                    <a:pt x="155" y="84"/>
                    <a:pt x="155" y="84"/>
                    <a:pt x="155" y="84"/>
                  </a:cubicBezTo>
                  <a:lnTo>
                    <a:pt x="155" y="203"/>
                  </a:lnTo>
                  <a:close/>
                  <a:moveTo>
                    <a:pt x="127" y="129"/>
                  </a:moveTo>
                  <a:cubicBezTo>
                    <a:pt x="32" y="129"/>
                    <a:pt x="32" y="129"/>
                    <a:pt x="32" y="129"/>
                  </a:cubicBezTo>
                  <a:cubicBezTo>
                    <a:pt x="29" y="129"/>
                    <a:pt x="27" y="132"/>
                    <a:pt x="27" y="134"/>
                  </a:cubicBezTo>
                  <a:cubicBezTo>
                    <a:pt x="27" y="137"/>
                    <a:pt x="29" y="140"/>
                    <a:pt x="32" y="140"/>
                  </a:cubicBezTo>
                  <a:cubicBezTo>
                    <a:pt x="127" y="140"/>
                    <a:pt x="127" y="140"/>
                    <a:pt x="127" y="140"/>
                  </a:cubicBezTo>
                  <a:cubicBezTo>
                    <a:pt x="130" y="140"/>
                    <a:pt x="132" y="137"/>
                    <a:pt x="132" y="134"/>
                  </a:cubicBezTo>
                  <a:cubicBezTo>
                    <a:pt x="132" y="132"/>
                    <a:pt x="130" y="129"/>
                    <a:pt x="127" y="129"/>
                  </a:cubicBezTo>
                  <a:close/>
                  <a:moveTo>
                    <a:pt x="27" y="109"/>
                  </a:moveTo>
                  <a:cubicBezTo>
                    <a:pt x="27" y="112"/>
                    <a:pt x="29" y="114"/>
                    <a:pt x="32" y="114"/>
                  </a:cubicBezTo>
                  <a:cubicBezTo>
                    <a:pt x="127" y="114"/>
                    <a:pt x="127" y="114"/>
                    <a:pt x="127" y="114"/>
                  </a:cubicBezTo>
                  <a:cubicBezTo>
                    <a:pt x="130" y="114"/>
                    <a:pt x="132" y="112"/>
                    <a:pt x="132" y="109"/>
                  </a:cubicBezTo>
                  <a:cubicBezTo>
                    <a:pt x="132" y="106"/>
                    <a:pt x="130" y="104"/>
                    <a:pt x="127" y="104"/>
                  </a:cubicBezTo>
                  <a:cubicBezTo>
                    <a:pt x="32" y="104"/>
                    <a:pt x="32" y="104"/>
                    <a:pt x="32" y="104"/>
                  </a:cubicBezTo>
                  <a:cubicBezTo>
                    <a:pt x="29" y="104"/>
                    <a:pt x="27" y="106"/>
                    <a:pt x="27" y="10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solidFill>
                  <a:schemeClr val="tx2"/>
                </a:solidFill>
              </a:endParaRPr>
            </a:p>
          </p:txBody>
        </p:sp>
      </p:grpSp>
      <p:sp>
        <p:nvSpPr>
          <p:cNvPr id="66" name="Rectangle 65"/>
          <p:cNvSpPr/>
          <p:nvPr/>
        </p:nvSpPr>
        <p:spPr>
          <a:xfrm>
            <a:off x="1874255" y="1449228"/>
            <a:ext cx="1160063" cy="566852"/>
          </a:xfrm>
          <a:prstGeom prst="rect">
            <a:avLst/>
          </a:prstGeom>
          <a:noFill/>
          <a:ln w="12700">
            <a:solidFill>
              <a:schemeClr val="bg1">
                <a:lumMod val="75000"/>
              </a:schemeClr>
            </a:solidFill>
            <a:miter lim="800000"/>
            <a:headEnd/>
            <a:tailEnd/>
          </a:ln>
        </p:spPr>
        <p:txBody>
          <a:bodyPr rot="0" spcFirstLastPara="0" vertOverflow="overflow" horzOverflow="overflow" vert="horz" wrap="square" lIns="88490" tIns="44244" rIns="88490" bIns="44244" numCol="1" spcCol="0" rtlCol="0" fromWordArt="0" anchor="ctr" anchorCtr="0" forceAA="0" compatLnSpc="1">
            <a:prstTxWarp prst="textNoShape">
              <a:avLst/>
            </a:prstTxWarp>
            <a:noAutofit/>
          </a:bodyPr>
          <a:lstStyle/>
          <a:p>
            <a:pPr algn="just">
              <a:buClr>
                <a:srgbClr val="F08A00"/>
              </a:buClr>
            </a:pPr>
            <a:endParaRPr lang="fr-FR" sz="1100" b="1" dirty="0" err="1">
              <a:solidFill>
                <a:schemeClr val="bg1">
                  <a:lumMod val="50000"/>
                </a:schemeClr>
              </a:solidFill>
            </a:endParaRPr>
          </a:p>
        </p:txBody>
      </p:sp>
      <p:cxnSp>
        <p:nvCxnSpPr>
          <p:cNvPr id="89" name="Connecteur droit avec flèche 88"/>
          <p:cNvCxnSpPr>
            <a:cxnSpLocks/>
          </p:cNvCxnSpPr>
          <p:nvPr/>
        </p:nvCxnSpPr>
        <p:spPr>
          <a:xfrm>
            <a:off x="1414484"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a:cxnSpLocks/>
          </p:cNvCxnSpPr>
          <p:nvPr/>
        </p:nvCxnSpPr>
        <p:spPr>
          <a:xfrm>
            <a:off x="3607298"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a:cxnSpLocks/>
          </p:cNvCxnSpPr>
          <p:nvPr/>
        </p:nvCxnSpPr>
        <p:spPr>
          <a:xfrm flipV="1">
            <a:off x="6398030" y="2593684"/>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2" name="Ellipse 81"/>
          <p:cNvSpPr/>
          <p:nvPr/>
        </p:nvSpPr>
        <p:spPr>
          <a:xfrm>
            <a:off x="1491154" y="2139344"/>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1</a:t>
            </a:r>
          </a:p>
        </p:txBody>
      </p:sp>
      <p:sp>
        <p:nvSpPr>
          <p:cNvPr id="92" name="Freeform 37"/>
          <p:cNvSpPr>
            <a:spLocks noChangeAspect="1" noEditPoints="1"/>
          </p:cNvSpPr>
          <p:nvPr/>
        </p:nvSpPr>
        <p:spPr bwMode="auto">
          <a:xfrm>
            <a:off x="4424993" y="1520311"/>
            <a:ext cx="239679" cy="306332"/>
          </a:xfrm>
          <a:custGeom>
            <a:avLst/>
            <a:gdLst>
              <a:gd name="T0" fmla="*/ 44 w 178"/>
              <a:gd name="T1" fmla="*/ 135 h 227"/>
              <a:gd name="T2" fmla="*/ 26 w 178"/>
              <a:gd name="T3" fmla="*/ 138 h 227"/>
              <a:gd name="T4" fmla="*/ 44 w 178"/>
              <a:gd name="T5" fmla="*/ 141 h 227"/>
              <a:gd name="T6" fmla="*/ 50 w 178"/>
              <a:gd name="T7" fmla="*/ 157 h 227"/>
              <a:gd name="T8" fmla="*/ 47 w 178"/>
              <a:gd name="T9" fmla="*/ 153 h 227"/>
              <a:gd name="T10" fmla="*/ 33 w 178"/>
              <a:gd name="T11" fmla="*/ 160 h 227"/>
              <a:gd name="T12" fmla="*/ 34 w 178"/>
              <a:gd name="T13" fmla="*/ 165 h 227"/>
              <a:gd name="T14" fmla="*/ 48 w 178"/>
              <a:gd name="T15" fmla="*/ 158 h 227"/>
              <a:gd name="T16" fmla="*/ 33 w 178"/>
              <a:gd name="T17" fmla="*/ 116 h 227"/>
              <a:gd name="T18" fmla="*/ 47 w 178"/>
              <a:gd name="T19" fmla="*/ 123 h 227"/>
              <a:gd name="T20" fmla="*/ 50 w 178"/>
              <a:gd name="T21" fmla="*/ 119 h 227"/>
              <a:gd name="T22" fmla="*/ 35 w 178"/>
              <a:gd name="T23" fmla="*/ 111 h 227"/>
              <a:gd name="T24" fmla="*/ 32 w 178"/>
              <a:gd name="T25" fmla="*/ 113 h 227"/>
              <a:gd name="T26" fmla="*/ 33 w 178"/>
              <a:gd name="T27" fmla="*/ 116 h 227"/>
              <a:gd name="T28" fmla="*/ 176 w 178"/>
              <a:gd name="T29" fmla="*/ 65 h 227"/>
              <a:gd name="T30" fmla="*/ 163 w 178"/>
              <a:gd name="T31" fmla="*/ 45 h 227"/>
              <a:gd name="T32" fmla="*/ 144 w 178"/>
              <a:gd name="T33" fmla="*/ 56 h 227"/>
              <a:gd name="T34" fmla="*/ 72 w 178"/>
              <a:gd name="T35" fmla="*/ 28 h 227"/>
              <a:gd name="T36" fmla="*/ 78 w 178"/>
              <a:gd name="T37" fmla="*/ 40 h 227"/>
              <a:gd name="T38" fmla="*/ 99 w 178"/>
              <a:gd name="T39" fmla="*/ 40 h 227"/>
              <a:gd name="T40" fmla="*/ 105 w 178"/>
              <a:gd name="T41" fmla="*/ 28 h 227"/>
              <a:gd name="T42" fmla="*/ 113 w 178"/>
              <a:gd name="T43" fmla="*/ 8 h 227"/>
              <a:gd name="T44" fmla="*/ 72 w 178"/>
              <a:gd name="T45" fmla="*/ 0 h 227"/>
              <a:gd name="T46" fmla="*/ 65 w 178"/>
              <a:gd name="T47" fmla="*/ 20 h 227"/>
              <a:gd name="T48" fmla="*/ 57 w 178"/>
              <a:gd name="T49" fmla="*/ 168 h 227"/>
              <a:gd name="T50" fmla="*/ 45 w 178"/>
              <a:gd name="T51" fmla="*/ 180 h 227"/>
              <a:gd name="T52" fmla="*/ 45 w 178"/>
              <a:gd name="T53" fmla="*/ 184 h 227"/>
              <a:gd name="T54" fmla="*/ 49 w 178"/>
              <a:gd name="T55" fmla="*/ 184 h 227"/>
              <a:gd name="T56" fmla="*/ 60 w 178"/>
              <a:gd name="T57" fmla="*/ 171 h 227"/>
              <a:gd name="T58" fmla="*/ 57 w 178"/>
              <a:gd name="T59" fmla="*/ 168 h 227"/>
              <a:gd name="T60" fmla="*/ 86 w 178"/>
              <a:gd name="T61" fmla="*/ 184 h 227"/>
              <a:gd name="T62" fmla="*/ 88 w 178"/>
              <a:gd name="T63" fmla="*/ 201 h 227"/>
              <a:gd name="T64" fmla="*/ 91 w 178"/>
              <a:gd name="T65" fmla="*/ 184 h 227"/>
              <a:gd name="T66" fmla="*/ 87 w 178"/>
              <a:gd name="T67" fmla="*/ 75 h 227"/>
              <a:gd name="T68" fmla="*/ 132 w 178"/>
              <a:gd name="T69" fmla="*/ 185 h 227"/>
              <a:gd name="T70" fmla="*/ 87 w 178"/>
              <a:gd name="T71" fmla="*/ 75 h 227"/>
              <a:gd name="T72" fmla="*/ 106 w 178"/>
              <a:gd name="T73" fmla="*/ 177 h 227"/>
              <a:gd name="T74" fmla="*/ 105 w 178"/>
              <a:gd name="T75" fmla="*/ 177 h 227"/>
              <a:gd name="T76" fmla="*/ 104 w 178"/>
              <a:gd name="T77" fmla="*/ 181 h 227"/>
              <a:gd name="T78" fmla="*/ 112 w 178"/>
              <a:gd name="T79" fmla="*/ 196 h 227"/>
              <a:gd name="T80" fmla="*/ 114 w 178"/>
              <a:gd name="T81" fmla="*/ 195 h 227"/>
              <a:gd name="T82" fmla="*/ 109 w 178"/>
              <a:gd name="T83" fmla="*/ 179 h 227"/>
              <a:gd name="T84" fmla="*/ 0 w 178"/>
              <a:gd name="T85" fmla="*/ 139 h 227"/>
              <a:gd name="T86" fmla="*/ 177 w 178"/>
              <a:gd name="T87" fmla="*/ 139 h 227"/>
              <a:gd name="T88" fmla="*/ 89 w 178"/>
              <a:gd name="T89" fmla="*/ 214 h 227"/>
              <a:gd name="T90" fmla="*/ 89 w 178"/>
              <a:gd name="T91" fmla="*/ 64 h 227"/>
              <a:gd name="T92" fmla="*/ 89 w 178"/>
              <a:gd name="T93" fmla="*/ 214 h 227"/>
              <a:gd name="T94" fmla="*/ 72 w 178"/>
              <a:gd name="T95" fmla="*/ 178 h 227"/>
              <a:gd name="T96" fmla="*/ 64 w 178"/>
              <a:gd name="T97" fmla="*/ 193 h 227"/>
              <a:gd name="T98" fmla="*/ 67 w 178"/>
              <a:gd name="T99" fmla="*/ 197 h 227"/>
              <a:gd name="T100" fmla="*/ 75 w 178"/>
              <a:gd name="T101" fmla="*/ 182 h 227"/>
              <a:gd name="T102" fmla="*/ 71 w 178"/>
              <a:gd name="T103" fmla="*/ 81 h 227"/>
              <a:gd name="T104" fmla="*/ 67 w 178"/>
              <a:gd name="T105" fmla="*/ 80 h 227"/>
              <a:gd name="T106" fmla="*/ 66 w 178"/>
              <a:gd name="T107" fmla="*/ 83 h 227"/>
              <a:gd name="T108" fmla="*/ 73 w 178"/>
              <a:gd name="T109" fmla="*/ 99 h 227"/>
              <a:gd name="T110" fmla="*/ 74 w 178"/>
              <a:gd name="T111" fmla="*/ 99 h 227"/>
              <a:gd name="T112" fmla="*/ 76 w 178"/>
              <a:gd name="T113" fmla="*/ 95 h 227"/>
              <a:gd name="T114" fmla="*/ 50 w 178"/>
              <a:gd name="T115" fmla="*/ 93 h 227"/>
              <a:gd name="T116" fmla="*/ 46 w 178"/>
              <a:gd name="T117" fmla="*/ 93 h 227"/>
              <a:gd name="T118" fmla="*/ 56 w 178"/>
              <a:gd name="T119" fmla="*/ 107 h 227"/>
              <a:gd name="T120" fmla="*/ 60 w 178"/>
              <a:gd name="T121" fmla="*/ 107 h 227"/>
              <a:gd name="T122" fmla="*/ 60 w 178"/>
              <a:gd name="T123" fmla="*/ 10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27">
                <a:moveTo>
                  <a:pt x="46" y="138"/>
                </a:moveTo>
                <a:cubicBezTo>
                  <a:pt x="46" y="136"/>
                  <a:pt x="45" y="135"/>
                  <a:pt x="44" y="135"/>
                </a:cubicBezTo>
                <a:cubicBezTo>
                  <a:pt x="29" y="135"/>
                  <a:pt x="29" y="135"/>
                  <a:pt x="29" y="135"/>
                </a:cubicBezTo>
                <a:cubicBezTo>
                  <a:pt x="27" y="135"/>
                  <a:pt x="26" y="136"/>
                  <a:pt x="26" y="138"/>
                </a:cubicBezTo>
                <a:cubicBezTo>
                  <a:pt x="26" y="139"/>
                  <a:pt x="27" y="141"/>
                  <a:pt x="29" y="141"/>
                </a:cubicBezTo>
                <a:cubicBezTo>
                  <a:pt x="44" y="141"/>
                  <a:pt x="44" y="141"/>
                  <a:pt x="44" y="141"/>
                </a:cubicBezTo>
                <a:cubicBezTo>
                  <a:pt x="45" y="141"/>
                  <a:pt x="46" y="139"/>
                  <a:pt x="46" y="138"/>
                </a:cubicBezTo>
                <a:close/>
                <a:moveTo>
                  <a:pt x="50" y="157"/>
                </a:moveTo>
                <a:cubicBezTo>
                  <a:pt x="50" y="156"/>
                  <a:pt x="50" y="155"/>
                  <a:pt x="49" y="155"/>
                </a:cubicBezTo>
                <a:cubicBezTo>
                  <a:pt x="49" y="154"/>
                  <a:pt x="48" y="153"/>
                  <a:pt x="47" y="153"/>
                </a:cubicBezTo>
                <a:cubicBezTo>
                  <a:pt x="46" y="153"/>
                  <a:pt x="46" y="153"/>
                  <a:pt x="46" y="153"/>
                </a:cubicBezTo>
                <a:cubicBezTo>
                  <a:pt x="33" y="160"/>
                  <a:pt x="33" y="160"/>
                  <a:pt x="33" y="160"/>
                </a:cubicBezTo>
                <a:cubicBezTo>
                  <a:pt x="31" y="160"/>
                  <a:pt x="31" y="162"/>
                  <a:pt x="31" y="163"/>
                </a:cubicBezTo>
                <a:cubicBezTo>
                  <a:pt x="32" y="164"/>
                  <a:pt x="33" y="165"/>
                  <a:pt x="34" y="165"/>
                </a:cubicBezTo>
                <a:cubicBezTo>
                  <a:pt x="34" y="165"/>
                  <a:pt x="35" y="165"/>
                  <a:pt x="35" y="165"/>
                </a:cubicBezTo>
                <a:cubicBezTo>
                  <a:pt x="48" y="158"/>
                  <a:pt x="48" y="158"/>
                  <a:pt x="48" y="158"/>
                </a:cubicBezTo>
                <a:cubicBezTo>
                  <a:pt x="49" y="158"/>
                  <a:pt x="49" y="157"/>
                  <a:pt x="50" y="157"/>
                </a:cubicBezTo>
                <a:close/>
                <a:moveTo>
                  <a:pt x="33" y="116"/>
                </a:moveTo>
                <a:cubicBezTo>
                  <a:pt x="46" y="123"/>
                  <a:pt x="46" y="123"/>
                  <a:pt x="46" y="123"/>
                </a:cubicBezTo>
                <a:cubicBezTo>
                  <a:pt x="46" y="123"/>
                  <a:pt x="47" y="123"/>
                  <a:pt x="47" y="123"/>
                </a:cubicBezTo>
                <a:cubicBezTo>
                  <a:pt x="48" y="123"/>
                  <a:pt x="49" y="123"/>
                  <a:pt x="50" y="122"/>
                </a:cubicBezTo>
                <a:cubicBezTo>
                  <a:pt x="50" y="121"/>
                  <a:pt x="50" y="120"/>
                  <a:pt x="50" y="119"/>
                </a:cubicBezTo>
                <a:cubicBezTo>
                  <a:pt x="50" y="119"/>
                  <a:pt x="49" y="118"/>
                  <a:pt x="48" y="118"/>
                </a:cubicBezTo>
                <a:cubicBezTo>
                  <a:pt x="35" y="111"/>
                  <a:pt x="35" y="111"/>
                  <a:pt x="35" y="111"/>
                </a:cubicBezTo>
                <a:cubicBezTo>
                  <a:pt x="35" y="111"/>
                  <a:pt x="35" y="111"/>
                  <a:pt x="34" y="111"/>
                </a:cubicBezTo>
                <a:cubicBezTo>
                  <a:pt x="33" y="111"/>
                  <a:pt x="32" y="112"/>
                  <a:pt x="32" y="113"/>
                </a:cubicBezTo>
                <a:cubicBezTo>
                  <a:pt x="31" y="113"/>
                  <a:pt x="31" y="114"/>
                  <a:pt x="32" y="115"/>
                </a:cubicBezTo>
                <a:cubicBezTo>
                  <a:pt x="32" y="116"/>
                  <a:pt x="32" y="116"/>
                  <a:pt x="33" y="116"/>
                </a:cubicBezTo>
                <a:close/>
                <a:moveTo>
                  <a:pt x="167" y="76"/>
                </a:moveTo>
                <a:cubicBezTo>
                  <a:pt x="176" y="65"/>
                  <a:pt x="176" y="65"/>
                  <a:pt x="176" y="65"/>
                </a:cubicBezTo>
                <a:cubicBezTo>
                  <a:pt x="178" y="62"/>
                  <a:pt x="178" y="58"/>
                  <a:pt x="175" y="55"/>
                </a:cubicBezTo>
                <a:cubicBezTo>
                  <a:pt x="163" y="45"/>
                  <a:pt x="163" y="45"/>
                  <a:pt x="163" y="45"/>
                </a:cubicBezTo>
                <a:cubicBezTo>
                  <a:pt x="160" y="42"/>
                  <a:pt x="155" y="43"/>
                  <a:pt x="153" y="46"/>
                </a:cubicBezTo>
                <a:cubicBezTo>
                  <a:pt x="144" y="56"/>
                  <a:pt x="144" y="56"/>
                  <a:pt x="144" y="56"/>
                </a:cubicBezTo>
                <a:cubicBezTo>
                  <a:pt x="152" y="62"/>
                  <a:pt x="160" y="68"/>
                  <a:pt x="167" y="76"/>
                </a:cubicBezTo>
                <a:close/>
                <a:moveTo>
                  <a:pt x="72" y="28"/>
                </a:moveTo>
                <a:cubicBezTo>
                  <a:pt x="78" y="28"/>
                  <a:pt x="78" y="28"/>
                  <a:pt x="78" y="28"/>
                </a:cubicBezTo>
                <a:cubicBezTo>
                  <a:pt x="78" y="40"/>
                  <a:pt x="78" y="40"/>
                  <a:pt x="78" y="40"/>
                </a:cubicBezTo>
                <a:cubicBezTo>
                  <a:pt x="82" y="40"/>
                  <a:pt x="85" y="40"/>
                  <a:pt x="89" y="40"/>
                </a:cubicBezTo>
                <a:cubicBezTo>
                  <a:pt x="92" y="40"/>
                  <a:pt x="96" y="40"/>
                  <a:pt x="99" y="40"/>
                </a:cubicBezTo>
                <a:cubicBezTo>
                  <a:pt x="99" y="28"/>
                  <a:pt x="99" y="28"/>
                  <a:pt x="99" y="28"/>
                </a:cubicBezTo>
                <a:cubicBezTo>
                  <a:pt x="105" y="28"/>
                  <a:pt x="105" y="28"/>
                  <a:pt x="105" y="28"/>
                </a:cubicBezTo>
                <a:cubicBezTo>
                  <a:pt x="109" y="28"/>
                  <a:pt x="113" y="24"/>
                  <a:pt x="113" y="20"/>
                </a:cubicBezTo>
                <a:cubicBezTo>
                  <a:pt x="113" y="8"/>
                  <a:pt x="113" y="8"/>
                  <a:pt x="113" y="8"/>
                </a:cubicBezTo>
                <a:cubicBezTo>
                  <a:pt x="113" y="4"/>
                  <a:pt x="109" y="0"/>
                  <a:pt x="105" y="0"/>
                </a:cubicBezTo>
                <a:cubicBezTo>
                  <a:pt x="72" y="0"/>
                  <a:pt x="72" y="0"/>
                  <a:pt x="72" y="0"/>
                </a:cubicBezTo>
                <a:cubicBezTo>
                  <a:pt x="68" y="0"/>
                  <a:pt x="65" y="4"/>
                  <a:pt x="65" y="8"/>
                </a:cubicBezTo>
                <a:cubicBezTo>
                  <a:pt x="65" y="20"/>
                  <a:pt x="65" y="20"/>
                  <a:pt x="65" y="20"/>
                </a:cubicBezTo>
                <a:cubicBezTo>
                  <a:pt x="65" y="24"/>
                  <a:pt x="68" y="28"/>
                  <a:pt x="72" y="28"/>
                </a:cubicBezTo>
                <a:close/>
                <a:moveTo>
                  <a:pt x="57" y="168"/>
                </a:moveTo>
                <a:cubicBezTo>
                  <a:pt x="57" y="168"/>
                  <a:pt x="56" y="169"/>
                  <a:pt x="55" y="169"/>
                </a:cubicBezTo>
                <a:cubicBezTo>
                  <a:pt x="45" y="180"/>
                  <a:pt x="45" y="180"/>
                  <a:pt x="45" y="180"/>
                </a:cubicBezTo>
                <a:cubicBezTo>
                  <a:pt x="45" y="180"/>
                  <a:pt x="44" y="181"/>
                  <a:pt x="44" y="182"/>
                </a:cubicBezTo>
                <a:cubicBezTo>
                  <a:pt x="44" y="182"/>
                  <a:pt x="45" y="183"/>
                  <a:pt x="45" y="184"/>
                </a:cubicBezTo>
                <a:cubicBezTo>
                  <a:pt x="46" y="184"/>
                  <a:pt x="46" y="184"/>
                  <a:pt x="47" y="184"/>
                </a:cubicBezTo>
                <a:cubicBezTo>
                  <a:pt x="48" y="184"/>
                  <a:pt x="49" y="184"/>
                  <a:pt x="49" y="184"/>
                </a:cubicBezTo>
                <a:cubicBezTo>
                  <a:pt x="59" y="173"/>
                  <a:pt x="59" y="173"/>
                  <a:pt x="59" y="173"/>
                </a:cubicBezTo>
                <a:cubicBezTo>
                  <a:pt x="60" y="173"/>
                  <a:pt x="60" y="172"/>
                  <a:pt x="60" y="171"/>
                </a:cubicBezTo>
                <a:cubicBezTo>
                  <a:pt x="60" y="171"/>
                  <a:pt x="60" y="170"/>
                  <a:pt x="59" y="169"/>
                </a:cubicBezTo>
                <a:cubicBezTo>
                  <a:pt x="59" y="169"/>
                  <a:pt x="58" y="168"/>
                  <a:pt x="57" y="168"/>
                </a:cubicBezTo>
                <a:close/>
                <a:moveTo>
                  <a:pt x="88" y="181"/>
                </a:moveTo>
                <a:cubicBezTo>
                  <a:pt x="87" y="181"/>
                  <a:pt x="86" y="182"/>
                  <a:pt x="86" y="184"/>
                </a:cubicBezTo>
                <a:cubicBezTo>
                  <a:pt x="86" y="198"/>
                  <a:pt x="86" y="198"/>
                  <a:pt x="86" y="198"/>
                </a:cubicBezTo>
                <a:cubicBezTo>
                  <a:pt x="86" y="200"/>
                  <a:pt x="87" y="201"/>
                  <a:pt x="88" y="201"/>
                </a:cubicBezTo>
                <a:cubicBezTo>
                  <a:pt x="90" y="201"/>
                  <a:pt x="91" y="200"/>
                  <a:pt x="91" y="198"/>
                </a:cubicBezTo>
                <a:cubicBezTo>
                  <a:pt x="91" y="184"/>
                  <a:pt x="91" y="184"/>
                  <a:pt x="91" y="184"/>
                </a:cubicBezTo>
                <a:cubicBezTo>
                  <a:pt x="91" y="182"/>
                  <a:pt x="90" y="181"/>
                  <a:pt x="88" y="181"/>
                </a:cubicBezTo>
                <a:close/>
                <a:moveTo>
                  <a:pt x="87" y="75"/>
                </a:moveTo>
                <a:cubicBezTo>
                  <a:pt x="87" y="138"/>
                  <a:pt x="87" y="138"/>
                  <a:pt x="87" y="138"/>
                </a:cubicBezTo>
                <a:cubicBezTo>
                  <a:pt x="132" y="185"/>
                  <a:pt x="132" y="185"/>
                  <a:pt x="132" y="185"/>
                </a:cubicBezTo>
                <a:cubicBezTo>
                  <a:pt x="144" y="174"/>
                  <a:pt x="152" y="157"/>
                  <a:pt x="152" y="139"/>
                </a:cubicBezTo>
                <a:cubicBezTo>
                  <a:pt x="152" y="104"/>
                  <a:pt x="123" y="75"/>
                  <a:pt x="87" y="75"/>
                </a:cubicBezTo>
                <a:close/>
                <a:moveTo>
                  <a:pt x="109" y="179"/>
                </a:moveTo>
                <a:cubicBezTo>
                  <a:pt x="109" y="178"/>
                  <a:pt x="108" y="177"/>
                  <a:pt x="106" y="177"/>
                </a:cubicBezTo>
                <a:cubicBezTo>
                  <a:pt x="106" y="177"/>
                  <a:pt x="106" y="177"/>
                  <a:pt x="106" y="177"/>
                </a:cubicBezTo>
                <a:cubicBezTo>
                  <a:pt x="106" y="177"/>
                  <a:pt x="106" y="177"/>
                  <a:pt x="105" y="177"/>
                </a:cubicBezTo>
                <a:cubicBezTo>
                  <a:pt x="105" y="178"/>
                  <a:pt x="104" y="178"/>
                  <a:pt x="104" y="179"/>
                </a:cubicBezTo>
                <a:cubicBezTo>
                  <a:pt x="104" y="180"/>
                  <a:pt x="104" y="180"/>
                  <a:pt x="104" y="181"/>
                </a:cubicBezTo>
                <a:cubicBezTo>
                  <a:pt x="109" y="195"/>
                  <a:pt x="109" y="195"/>
                  <a:pt x="109" y="195"/>
                </a:cubicBezTo>
                <a:cubicBezTo>
                  <a:pt x="110" y="196"/>
                  <a:pt x="111" y="196"/>
                  <a:pt x="112" y="196"/>
                </a:cubicBezTo>
                <a:cubicBezTo>
                  <a:pt x="112" y="196"/>
                  <a:pt x="113" y="196"/>
                  <a:pt x="113" y="196"/>
                </a:cubicBezTo>
                <a:cubicBezTo>
                  <a:pt x="114" y="196"/>
                  <a:pt x="114" y="195"/>
                  <a:pt x="114" y="195"/>
                </a:cubicBezTo>
                <a:cubicBezTo>
                  <a:pt x="115" y="194"/>
                  <a:pt x="115" y="193"/>
                  <a:pt x="114" y="193"/>
                </a:cubicBezTo>
                <a:lnTo>
                  <a:pt x="109" y="179"/>
                </a:lnTo>
                <a:close/>
                <a:moveTo>
                  <a:pt x="89" y="50"/>
                </a:moveTo>
                <a:cubicBezTo>
                  <a:pt x="40" y="50"/>
                  <a:pt x="0" y="90"/>
                  <a:pt x="0" y="139"/>
                </a:cubicBezTo>
                <a:cubicBezTo>
                  <a:pt x="0" y="188"/>
                  <a:pt x="40" y="227"/>
                  <a:pt x="89" y="227"/>
                </a:cubicBezTo>
                <a:cubicBezTo>
                  <a:pt x="137" y="227"/>
                  <a:pt x="177" y="188"/>
                  <a:pt x="177" y="139"/>
                </a:cubicBezTo>
                <a:cubicBezTo>
                  <a:pt x="177" y="90"/>
                  <a:pt x="137" y="50"/>
                  <a:pt x="89" y="50"/>
                </a:cubicBezTo>
                <a:close/>
                <a:moveTo>
                  <a:pt x="89" y="214"/>
                </a:moveTo>
                <a:cubicBezTo>
                  <a:pt x="47" y="214"/>
                  <a:pt x="14" y="180"/>
                  <a:pt x="14" y="139"/>
                </a:cubicBezTo>
                <a:cubicBezTo>
                  <a:pt x="14" y="97"/>
                  <a:pt x="47" y="64"/>
                  <a:pt x="89" y="64"/>
                </a:cubicBezTo>
                <a:cubicBezTo>
                  <a:pt x="130" y="64"/>
                  <a:pt x="164" y="97"/>
                  <a:pt x="164" y="139"/>
                </a:cubicBezTo>
                <a:cubicBezTo>
                  <a:pt x="164" y="180"/>
                  <a:pt x="130" y="214"/>
                  <a:pt x="89" y="214"/>
                </a:cubicBezTo>
                <a:close/>
                <a:moveTo>
                  <a:pt x="73" y="178"/>
                </a:moveTo>
                <a:cubicBezTo>
                  <a:pt x="73" y="178"/>
                  <a:pt x="73" y="178"/>
                  <a:pt x="72" y="178"/>
                </a:cubicBezTo>
                <a:cubicBezTo>
                  <a:pt x="71" y="178"/>
                  <a:pt x="70" y="179"/>
                  <a:pt x="70" y="180"/>
                </a:cubicBezTo>
                <a:cubicBezTo>
                  <a:pt x="64" y="193"/>
                  <a:pt x="64" y="193"/>
                  <a:pt x="64" y="193"/>
                </a:cubicBezTo>
                <a:cubicBezTo>
                  <a:pt x="64" y="195"/>
                  <a:pt x="65" y="196"/>
                  <a:pt x="66" y="197"/>
                </a:cubicBezTo>
                <a:cubicBezTo>
                  <a:pt x="66" y="197"/>
                  <a:pt x="67" y="197"/>
                  <a:pt x="67" y="197"/>
                </a:cubicBezTo>
                <a:cubicBezTo>
                  <a:pt x="68" y="197"/>
                  <a:pt x="69" y="196"/>
                  <a:pt x="70" y="195"/>
                </a:cubicBezTo>
                <a:cubicBezTo>
                  <a:pt x="75" y="182"/>
                  <a:pt x="75" y="182"/>
                  <a:pt x="75" y="182"/>
                </a:cubicBezTo>
                <a:cubicBezTo>
                  <a:pt x="76" y="181"/>
                  <a:pt x="75" y="179"/>
                  <a:pt x="73" y="178"/>
                </a:cubicBezTo>
                <a:close/>
                <a:moveTo>
                  <a:pt x="71" y="81"/>
                </a:moveTo>
                <a:cubicBezTo>
                  <a:pt x="71" y="80"/>
                  <a:pt x="70" y="79"/>
                  <a:pt x="68" y="79"/>
                </a:cubicBezTo>
                <a:cubicBezTo>
                  <a:pt x="68" y="79"/>
                  <a:pt x="68" y="80"/>
                  <a:pt x="67" y="80"/>
                </a:cubicBezTo>
                <a:cubicBezTo>
                  <a:pt x="67" y="80"/>
                  <a:pt x="66" y="80"/>
                  <a:pt x="66" y="81"/>
                </a:cubicBezTo>
                <a:cubicBezTo>
                  <a:pt x="66" y="82"/>
                  <a:pt x="66" y="83"/>
                  <a:pt x="66" y="83"/>
                </a:cubicBezTo>
                <a:cubicBezTo>
                  <a:pt x="71" y="97"/>
                  <a:pt x="71" y="97"/>
                  <a:pt x="71" y="97"/>
                </a:cubicBezTo>
                <a:cubicBezTo>
                  <a:pt x="71" y="98"/>
                  <a:pt x="72" y="99"/>
                  <a:pt x="73" y="99"/>
                </a:cubicBezTo>
                <a:cubicBezTo>
                  <a:pt x="74" y="99"/>
                  <a:pt x="74" y="99"/>
                  <a:pt x="74" y="99"/>
                </a:cubicBezTo>
                <a:cubicBezTo>
                  <a:pt x="74" y="99"/>
                  <a:pt x="74" y="99"/>
                  <a:pt x="74" y="99"/>
                </a:cubicBezTo>
                <a:cubicBezTo>
                  <a:pt x="75" y="98"/>
                  <a:pt x="76" y="98"/>
                  <a:pt x="76" y="97"/>
                </a:cubicBezTo>
                <a:cubicBezTo>
                  <a:pt x="76" y="96"/>
                  <a:pt x="76" y="96"/>
                  <a:pt x="76" y="95"/>
                </a:cubicBezTo>
                <a:lnTo>
                  <a:pt x="71" y="81"/>
                </a:lnTo>
                <a:close/>
                <a:moveTo>
                  <a:pt x="50" y="93"/>
                </a:moveTo>
                <a:cubicBezTo>
                  <a:pt x="50" y="92"/>
                  <a:pt x="49" y="92"/>
                  <a:pt x="48" y="92"/>
                </a:cubicBezTo>
                <a:cubicBezTo>
                  <a:pt x="47" y="92"/>
                  <a:pt x="47" y="92"/>
                  <a:pt x="46" y="93"/>
                </a:cubicBezTo>
                <a:cubicBezTo>
                  <a:pt x="45" y="94"/>
                  <a:pt x="45" y="96"/>
                  <a:pt x="46" y="97"/>
                </a:cubicBezTo>
                <a:cubicBezTo>
                  <a:pt x="56" y="107"/>
                  <a:pt x="56" y="107"/>
                  <a:pt x="56" y="107"/>
                </a:cubicBezTo>
                <a:cubicBezTo>
                  <a:pt x="57" y="108"/>
                  <a:pt x="58" y="108"/>
                  <a:pt x="58" y="108"/>
                </a:cubicBezTo>
                <a:cubicBezTo>
                  <a:pt x="59" y="108"/>
                  <a:pt x="60" y="108"/>
                  <a:pt x="60" y="107"/>
                </a:cubicBezTo>
                <a:cubicBezTo>
                  <a:pt x="61" y="107"/>
                  <a:pt x="61" y="106"/>
                  <a:pt x="61" y="105"/>
                </a:cubicBezTo>
                <a:cubicBezTo>
                  <a:pt x="61" y="105"/>
                  <a:pt x="61" y="104"/>
                  <a:pt x="60" y="103"/>
                </a:cubicBezTo>
                <a:lnTo>
                  <a:pt x="50" y="93"/>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94" name="ZoneTexte 93"/>
          <p:cNvSpPr txBox="1"/>
          <p:nvPr/>
        </p:nvSpPr>
        <p:spPr>
          <a:xfrm>
            <a:off x="256686" y="2032541"/>
            <a:ext cx="981616" cy="391143"/>
          </a:xfrm>
          <a:prstGeom prst="rect">
            <a:avLst/>
          </a:prstGeom>
          <a:noFill/>
        </p:spPr>
        <p:txBody>
          <a:bodyPr wrap="square" lIns="10800" tIns="10800" rIns="10800" bIns="10800" rtlCol="0">
            <a:spAutoFit/>
          </a:bodyPr>
          <a:lstStyle/>
          <a:p>
            <a:pPr algn="ctr"/>
            <a:r>
              <a:rPr lang="en-US" sz="1200" b="1" dirty="0">
                <a:solidFill>
                  <a:schemeClr val="tx2"/>
                </a:solidFill>
                <a:latin typeface="Arial" panose="020B0604020202020204" pitchFamily="34" charset="0"/>
                <a:cs typeface="Arial" panose="020B0604020202020204" pitchFamily="34" charset="0"/>
              </a:rPr>
              <a:t>Client</a:t>
            </a:r>
            <a:br>
              <a:rPr lang="en-US" sz="1200" b="1" dirty="0">
                <a:solidFill>
                  <a:schemeClr val="tx2"/>
                </a:solidFill>
                <a:latin typeface="Arial" panose="020B0604020202020204" pitchFamily="34" charset="0"/>
                <a:cs typeface="Arial" panose="020B0604020202020204" pitchFamily="34" charset="0"/>
              </a:rPr>
            </a:br>
            <a:r>
              <a:rPr lang="en-US" sz="1200" b="1" dirty="0">
                <a:solidFill>
                  <a:schemeClr val="tx2"/>
                </a:solidFill>
                <a:latin typeface="Arial" panose="020B0604020202020204" pitchFamily="34" charset="0"/>
                <a:cs typeface="Arial" panose="020B0604020202020204" pitchFamily="34" charset="0"/>
              </a:rPr>
              <a:t>side</a:t>
            </a:r>
          </a:p>
        </p:txBody>
      </p:sp>
      <p:sp>
        <p:nvSpPr>
          <p:cNvPr id="104"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22</a:t>
            </a:fld>
            <a:endParaRPr lang="en-US" dirty="0"/>
          </a:p>
        </p:txBody>
      </p:sp>
    </p:spTree>
    <p:extLst>
      <p:ext uri="{BB962C8B-B14F-4D97-AF65-F5344CB8AC3E}">
        <p14:creationId xmlns:p14="http://schemas.microsoft.com/office/powerpoint/2010/main" val="41694753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252606" y="3047767"/>
            <a:ext cx="8567865" cy="16842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7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a:solidFill>
                  <a:schemeClr val="bg1"/>
                </a:solidFill>
              </a:rPr>
              <a:t>1</a:t>
            </a:r>
          </a:p>
        </p:txBody>
      </p:sp>
      <p:sp>
        <p:nvSpPr>
          <p:cNvPr id="21" name="Titre 20"/>
          <p:cNvSpPr>
            <a:spLocks noGrp="1"/>
          </p:cNvSpPr>
          <p:nvPr>
            <p:ph type="title"/>
          </p:nvPr>
        </p:nvSpPr>
        <p:spPr>
          <a:xfrm>
            <a:off x="683568" y="267494"/>
            <a:ext cx="8203565" cy="400110"/>
          </a:xfrm>
        </p:spPr>
        <p:txBody>
          <a:bodyPr/>
          <a:lstStyle/>
          <a:p>
            <a:r>
              <a:rPr lang="en-US" dirty="0"/>
              <a:t>Internal Processes  I  Fraud &amp; Risk Prevention</a:t>
            </a:r>
            <a:endParaRPr lang="fr-FR" dirty="0"/>
          </a:p>
        </p:txBody>
      </p:sp>
      <p:sp>
        <p:nvSpPr>
          <p:cNvPr id="10" name="Text Placeholder 5"/>
          <p:cNvSpPr>
            <a:spLocks noGrp="1"/>
          </p:cNvSpPr>
          <p:nvPr>
            <p:ph type="body" idx="14"/>
          </p:nvPr>
        </p:nvSpPr>
        <p:spPr>
          <a:xfrm>
            <a:off x="256867" y="915566"/>
            <a:ext cx="8563605" cy="360039"/>
          </a:xfrm>
        </p:spPr>
        <p:txBody>
          <a:bodyPr anchor="ctr"/>
          <a:lstStyle/>
          <a:p>
            <a:r>
              <a:rPr lang="en-US" dirty="0"/>
              <a:t>Illustration #1 - Diamond certification (</a:t>
            </a:r>
            <a:r>
              <a:rPr lang="en-US" dirty="0" err="1"/>
              <a:t>EverLedger</a:t>
            </a:r>
            <a:r>
              <a:rPr lang="en-US" dirty="0"/>
              <a:t>)</a:t>
            </a:r>
          </a:p>
        </p:txBody>
      </p:sp>
      <p:grpSp>
        <p:nvGrpSpPr>
          <p:cNvPr id="48" name="Groupe 47"/>
          <p:cNvGrpSpPr/>
          <p:nvPr/>
        </p:nvGrpSpPr>
        <p:grpSpPr>
          <a:xfrm>
            <a:off x="1300185" y="3098086"/>
            <a:ext cx="228600" cy="228600"/>
            <a:chOff x="1300185" y="3536687"/>
            <a:chExt cx="228600" cy="228600"/>
          </a:xfrm>
        </p:grpSpPr>
        <p:sp>
          <p:nvSpPr>
            <p:cNvPr id="49" name="Rectangle 48"/>
            <p:cNvSpPr/>
            <p:nvPr/>
          </p:nvSpPr>
          <p:spPr>
            <a:xfrm>
              <a:off x="1300185" y="3536687"/>
              <a:ext cx="228600" cy="228600"/>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50" name="Freeform 8"/>
            <p:cNvSpPr>
              <a:spLocks noChangeAspect="1" noEditPoints="1"/>
            </p:cNvSpPr>
            <p:nvPr/>
          </p:nvSpPr>
          <p:spPr bwMode="auto">
            <a:xfrm rot="5400000">
              <a:off x="1330813"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51" name="Freeform 8"/>
          <p:cNvSpPr>
            <a:spLocks noChangeAspect="1" noEditPoints="1"/>
          </p:cNvSpPr>
          <p:nvPr/>
        </p:nvSpPr>
        <p:spPr bwMode="auto">
          <a:xfrm rot="2700000">
            <a:off x="161325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52" name="Freeform 8"/>
          <p:cNvSpPr>
            <a:spLocks noChangeAspect="1" noEditPoints="1"/>
          </p:cNvSpPr>
          <p:nvPr/>
        </p:nvSpPr>
        <p:spPr bwMode="auto">
          <a:xfrm rot="2700000">
            <a:off x="192611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54" name="Freeform 8"/>
          <p:cNvSpPr>
            <a:spLocks noChangeAspect="1" noEditPoints="1"/>
          </p:cNvSpPr>
          <p:nvPr/>
        </p:nvSpPr>
        <p:spPr bwMode="auto">
          <a:xfrm rot="2700000">
            <a:off x="223898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57" name="ZoneTexte 56"/>
          <p:cNvSpPr txBox="1"/>
          <p:nvPr/>
        </p:nvSpPr>
        <p:spPr>
          <a:xfrm>
            <a:off x="1681455" y="2068530"/>
            <a:ext cx="1396093" cy="637364"/>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An individual acquires a diamond</a:t>
            </a:r>
            <a:br>
              <a:rPr lang="en-US" sz="800" dirty="0">
                <a:solidFill>
                  <a:schemeClr val="tx2"/>
                </a:solidFill>
                <a:latin typeface="Arial" panose="020B0604020202020204" pitchFamily="34" charset="0"/>
                <a:cs typeface="Arial" panose="020B0604020202020204" pitchFamily="34" charset="0"/>
              </a:rPr>
            </a:br>
            <a:r>
              <a:rPr lang="en-US" sz="800" dirty="0">
                <a:solidFill>
                  <a:schemeClr val="tx2"/>
                </a:solidFill>
                <a:latin typeface="Arial" panose="020B0604020202020204" pitchFamily="34" charset="0"/>
                <a:cs typeface="Arial" panose="020B0604020202020204" pitchFamily="34" charset="0"/>
              </a:rPr>
              <a:t>An official authentication certificate is generated and provided to the buyer</a:t>
            </a:r>
          </a:p>
        </p:txBody>
      </p:sp>
      <p:sp>
        <p:nvSpPr>
          <p:cNvPr id="58" name="Ellipse 57"/>
          <p:cNvSpPr/>
          <p:nvPr/>
        </p:nvSpPr>
        <p:spPr>
          <a:xfrm>
            <a:off x="1491154" y="2067336"/>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1</a:t>
            </a:r>
          </a:p>
        </p:txBody>
      </p:sp>
      <p:sp>
        <p:nvSpPr>
          <p:cNvPr id="60" name="ZoneTexte 59"/>
          <p:cNvSpPr txBox="1"/>
          <p:nvPr/>
        </p:nvSpPr>
        <p:spPr>
          <a:xfrm>
            <a:off x="1681455" y="3581749"/>
            <a:ext cx="1370584" cy="637364"/>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The official diamond certificate (including all diamond specificities) is uploaded within a </a:t>
            </a:r>
            <a:b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br>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Blockchain public ledger</a:t>
            </a:r>
          </a:p>
        </p:txBody>
      </p:sp>
      <p:sp>
        <p:nvSpPr>
          <p:cNvPr id="61" name="Ellipse 60"/>
          <p:cNvSpPr/>
          <p:nvPr/>
        </p:nvSpPr>
        <p:spPr>
          <a:xfrm>
            <a:off x="1491154"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2</a:t>
            </a:r>
          </a:p>
        </p:txBody>
      </p:sp>
      <p:sp>
        <p:nvSpPr>
          <p:cNvPr id="63" name="ZoneTexte 62"/>
          <p:cNvSpPr txBox="1"/>
          <p:nvPr/>
        </p:nvSpPr>
        <p:spPr>
          <a:xfrm>
            <a:off x="256686" y="3832741"/>
            <a:ext cx="981616" cy="391143"/>
          </a:xfrm>
          <a:prstGeom prst="rect">
            <a:avLst/>
          </a:prstGeom>
          <a:noFill/>
        </p:spPr>
        <p:txBody>
          <a:bodyPr wrap="square" lIns="10800" tIns="10800" rIns="10800" bIns="10800" rtlCol="0">
            <a:spAutoFit/>
          </a:bodyPr>
          <a:lstStyle/>
          <a:p>
            <a:pPr algn="ctr"/>
            <a:r>
              <a:rPr lang="en-US" sz="1200" b="1" dirty="0">
                <a:solidFill>
                  <a:schemeClr val="bg1">
                    <a:lumMod val="50000"/>
                  </a:schemeClr>
                </a:solidFill>
                <a:latin typeface="Arial" panose="020B0604020202020204" pitchFamily="34" charset="0"/>
                <a:cs typeface="Arial" panose="020B0604020202020204" pitchFamily="34" charset="0"/>
              </a:rPr>
              <a:t>Blockchain side</a:t>
            </a:r>
          </a:p>
        </p:txBody>
      </p:sp>
      <p:sp>
        <p:nvSpPr>
          <p:cNvPr id="64" name="Freeform 8"/>
          <p:cNvSpPr>
            <a:spLocks noChangeAspect="1" noEditPoints="1"/>
          </p:cNvSpPr>
          <p:nvPr/>
        </p:nvSpPr>
        <p:spPr bwMode="auto">
          <a:xfrm rot="5400000">
            <a:off x="8652669" y="3128255"/>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11" name="Freeform 8"/>
          <p:cNvSpPr>
            <a:spLocks noChangeAspect="1" noEditPoints="1"/>
          </p:cNvSpPr>
          <p:nvPr/>
        </p:nvSpPr>
        <p:spPr bwMode="auto">
          <a:xfrm rot="2700000">
            <a:off x="521174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12" name="Freeform 8"/>
          <p:cNvSpPr>
            <a:spLocks noChangeAspect="1" noEditPoints="1"/>
          </p:cNvSpPr>
          <p:nvPr/>
        </p:nvSpPr>
        <p:spPr bwMode="auto">
          <a:xfrm rot="2700000">
            <a:off x="552461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15" name="Freeform 8"/>
          <p:cNvSpPr>
            <a:spLocks noChangeAspect="1" noEditPoints="1"/>
          </p:cNvSpPr>
          <p:nvPr/>
        </p:nvSpPr>
        <p:spPr bwMode="auto">
          <a:xfrm rot="2700000">
            <a:off x="7088508"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16" name="Freeform 8"/>
          <p:cNvSpPr>
            <a:spLocks noChangeAspect="1" noEditPoints="1"/>
          </p:cNvSpPr>
          <p:nvPr/>
        </p:nvSpPr>
        <p:spPr bwMode="auto">
          <a:xfrm rot="2700000">
            <a:off x="7401372"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17" name="Freeform 8"/>
          <p:cNvSpPr>
            <a:spLocks noChangeAspect="1" noEditPoints="1"/>
          </p:cNvSpPr>
          <p:nvPr/>
        </p:nvSpPr>
        <p:spPr bwMode="auto">
          <a:xfrm rot="2700000">
            <a:off x="771423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18" name="Freeform 8"/>
          <p:cNvSpPr>
            <a:spLocks noChangeAspect="1" noEditPoints="1"/>
          </p:cNvSpPr>
          <p:nvPr/>
        </p:nvSpPr>
        <p:spPr bwMode="auto">
          <a:xfrm rot="2700000">
            <a:off x="802710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19" name="Freeform 8"/>
          <p:cNvSpPr>
            <a:spLocks noChangeAspect="1" noEditPoints="1"/>
          </p:cNvSpPr>
          <p:nvPr/>
        </p:nvSpPr>
        <p:spPr bwMode="auto">
          <a:xfrm rot="2700000">
            <a:off x="833996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nvGrpSpPr>
          <p:cNvPr id="120" name="Groupe 119"/>
          <p:cNvGrpSpPr/>
          <p:nvPr/>
        </p:nvGrpSpPr>
        <p:grpSpPr>
          <a:xfrm>
            <a:off x="3018682" y="3092913"/>
            <a:ext cx="228600" cy="238946"/>
            <a:chOff x="3486703" y="3531514"/>
            <a:chExt cx="228600" cy="238946"/>
          </a:xfrm>
        </p:grpSpPr>
        <p:sp>
          <p:nvSpPr>
            <p:cNvPr id="121" name="Rectangle 120"/>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22"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123" name="Freeform 8"/>
          <p:cNvSpPr>
            <a:spLocks noChangeAspect="1" noEditPoints="1"/>
          </p:cNvSpPr>
          <p:nvPr/>
        </p:nvSpPr>
        <p:spPr bwMode="auto">
          <a:xfrm rot="2700000">
            <a:off x="5837474"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24" name="Freeform 8"/>
          <p:cNvSpPr>
            <a:spLocks noChangeAspect="1" noEditPoints="1"/>
          </p:cNvSpPr>
          <p:nvPr/>
        </p:nvSpPr>
        <p:spPr bwMode="auto">
          <a:xfrm rot="2700000">
            <a:off x="425028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25" name="ZoneTexte 124"/>
          <p:cNvSpPr txBox="1"/>
          <p:nvPr/>
        </p:nvSpPr>
        <p:spPr>
          <a:xfrm>
            <a:off x="3613046" y="2068530"/>
            <a:ext cx="1159847" cy="514253"/>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After a period of time, the diamond owner declares the theft of his diamond to his insurer</a:t>
            </a:r>
          </a:p>
        </p:txBody>
      </p:sp>
      <p:sp>
        <p:nvSpPr>
          <p:cNvPr id="126" name="Ellipse 125"/>
          <p:cNvSpPr/>
          <p:nvPr/>
        </p:nvSpPr>
        <p:spPr>
          <a:xfrm>
            <a:off x="3422746" y="2067336"/>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3</a:t>
            </a:r>
          </a:p>
        </p:txBody>
      </p:sp>
      <p:sp>
        <p:nvSpPr>
          <p:cNvPr id="127" name="ZoneTexte 126"/>
          <p:cNvSpPr txBox="1"/>
          <p:nvPr/>
        </p:nvSpPr>
        <p:spPr>
          <a:xfrm>
            <a:off x="3613047" y="3581749"/>
            <a:ext cx="1391001" cy="514253"/>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The event </a:t>
            </a:r>
            <a:r>
              <a:rPr lang="en-US" sz="800" dirty="0" smtClean="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is </a:t>
            </a:r>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registered within the Blockchain and the diamond certificate is updated with this information</a:t>
            </a:r>
          </a:p>
        </p:txBody>
      </p:sp>
      <p:sp>
        <p:nvSpPr>
          <p:cNvPr id="128" name="Ellipse 127"/>
          <p:cNvSpPr/>
          <p:nvPr/>
        </p:nvSpPr>
        <p:spPr>
          <a:xfrm>
            <a:off x="3422746"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4</a:t>
            </a:r>
          </a:p>
        </p:txBody>
      </p:sp>
      <p:sp>
        <p:nvSpPr>
          <p:cNvPr id="129" name="ZoneTexte 128"/>
          <p:cNvSpPr txBox="1"/>
          <p:nvPr/>
        </p:nvSpPr>
        <p:spPr>
          <a:xfrm>
            <a:off x="5206305" y="2068530"/>
            <a:ext cx="1372590" cy="760475"/>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Some months later, the diamond reappears on the market on a major market place </a:t>
            </a:r>
            <a:br>
              <a:rPr lang="en-US" sz="800" dirty="0">
                <a:solidFill>
                  <a:schemeClr val="tx2"/>
                </a:solidFill>
                <a:latin typeface="Arial" panose="020B0604020202020204" pitchFamily="34" charset="0"/>
                <a:cs typeface="Arial" panose="020B0604020202020204" pitchFamily="34" charset="0"/>
              </a:rPr>
            </a:br>
            <a:r>
              <a:rPr lang="en-US" sz="800" dirty="0">
                <a:solidFill>
                  <a:schemeClr val="tx2"/>
                </a:solidFill>
                <a:latin typeface="Arial" panose="020B0604020202020204" pitchFamily="34" charset="0"/>
                <a:cs typeface="Arial" panose="020B0604020202020204" pitchFamily="34" charset="0"/>
              </a:rPr>
              <a:t>(e.g. </a:t>
            </a:r>
            <a:r>
              <a:rPr lang="en-US" sz="800" dirty="0" smtClean="0">
                <a:solidFill>
                  <a:schemeClr val="tx2"/>
                </a:solidFill>
                <a:latin typeface="Arial" panose="020B0604020202020204" pitchFamily="34" charset="0"/>
                <a:cs typeface="Arial" panose="020B0604020202020204" pitchFamily="34" charset="0"/>
              </a:rPr>
              <a:t>professional </a:t>
            </a:r>
            <a:r>
              <a:rPr lang="en-US" sz="800" dirty="0">
                <a:solidFill>
                  <a:schemeClr val="tx2"/>
                </a:solidFill>
                <a:latin typeface="Arial" panose="020B0604020202020204" pitchFamily="34" charset="0"/>
                <a:cs typeface="Arial" panose="020B0604020202020204" pitchFamily="34" charset="0"/>
              </a:rPr>
              <a:t>marketplaces, etc.)</a:t>
            </a:r>
          </a:p>
        </p:txBody>
      </p:sp>
      <p:sp>
        <p:nvSpPr>
          <p:cNvPr id="130" name="Ellipse 129"/>
          <p:cNvSpPr/>
          <p:nvPr/>
        </p:nvSpPr>
        <p:spPr>
          <a:xfrm>
            <a:off x="5016006" y="2067336"/>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5</a:t>
            </a:r>
          </a:p>
        </p:txBody>
      </p:sp>
      <p:grpSp>
        <p:nvGrpSpPr>
          <p:cNvPr id="137" name="Groupe 136"/>
          <p:cNvGrpSpPr/>
          <p:nvPr/>
        </p:nvGrpSpPr>
        <p:grpSpPr>
          <a:xfrm>
            <a:off x="4901182" y="3092913"/>
            <a:ext cx="228600" cy="238946"/>
            <a:chOff x="3486703" y="3531514"/>
            <a:chExt cx="228600" cy="238946"/>
          </a:xfrm>
        </p:grpSpPr>
        <p:sp>
          <p:nvSpPr>
            <p:cNvPr id="138" name="Rectangle 137"/>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39"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152" name="Freeform 8"/>
          <p:cNvSpPr>
            <a:spLocks noChangeAspect="1" noEditPoints="1"/>
          </p:cNvSpPr>
          <p:nvPr/>
        </p:nvSpPr>
        <p:spPr bwMode="auto">
          <a:xfrm rot="2700000">
            <a:off x="3935737"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3" name="Freeform 8"/>
          <p:cNvSpPr>
            <a:spLocks noChangeAspect="1" noEditPoints="1"/>
          </p:cNvSpPr>
          <p:nvPr/>
        </p:nvSpPr>
        <p:spPr bwMode="auto">
          <a:xfrm rot="2700000">
            <a:off x="3646040"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4" name="Freeform 8"/>
          <p:cNvSpPr>
            <a:spLocks noChangeAspect="1" noEditPoints="1"/>
          </p:cNvSpPr>
          <p:nvPr/>
        </p:nvSpPr>
        <p:spPr bwMode="auto">
          <a:xfrm rot="2700000">
            <a:off x="3327421" y="3097874"/>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5" name="Freeform 8"/>
          <p:cNvSpPr>
            <a:spLocks noChangeAspect="1" noEditPoints="1"/>
          </p:cNvSpPr>
          <p:nvPr/>
        </p:nvSpPr>
        <p:spPr bwMode="auto">
          <a:xfrm rot="2700000">
            <a:off x="4604256"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56" name="ZoneTexte 155"/>
          <p:cNvSpPr txBox="1"/>
          <p:nvPr/>
        </p:nvSpPr>
        <p:spPr>
          <a:xfrm>
            <a:off x="7156308" y="2068530"/>
            <a:ext cx="1610210" cy="391143"/>
          </a:xfrm>
          <a:prstGeom prst="rect">
            <a:avLst/>
          </a:prstGeom>
          <a:noFill/>
        </p:spPr>
        <p:txBody>
          <a:bodyPr wrap="square" lIns="10800" tIns="10800" rIns="10800" bIns="10800" rtlCol="0">
            <a:spAutoFit/>
          </a:bodyPr>
          <a:lstStyle/>
          <a:p>
            <a:r>
              <a:rPr lang="en-US" sz="800" dirty="0">
                <a:solidFill>
                  <a:schemeClr val="tx2"/>
                </a:solidFill>
                <a:latin typeface="Arial" panose="020B0604020202020204" pitchFamily="34" charset="0"/>
                <a:cs typeface="Arial" panose="020B0604020202020204" pitchFamily="34" charset="0"/>
              </a:rPr>
              <a:t>The </a:t>
            </a:r>
            <a:r>
              <a:rPr lang="en-US" sz="800" dirty="0" smtClean="0">
                <a:solidFill>
                  <a:schemeClr val="tx2"/>
                </a:solidFill>
                <a:latin typeface="Arial" panose="020B0604020202020204" pitchFamily="34" charset="0"/>
                <a:cs typeface="Arial" panose="020B0604020202020204" pitchFamily="34" charset="0"/>
              </a:rPr>
              <a:t>marketplace </a:t>
            </a:r>
            <a:r>
              <a:rPr lang="en-US" sz="800" dirty="0">
                <a:solidFill>
                  <a:schemeClr val="tx2"/>
                </a:solidFill>
                <a:latin typeface="Arial" panose="020B0604020202020204" pitchFamily="34" charset="0"/>
                <a:cs typeface="Arial" panose="020B0604020202020204" pitchFamily="34" charset="0"/>
              </a:rPr>
              <a:t>checks the Blockchain and </a:t>
            </a:r>
            <a:r>
              <a:rPr lang="en-US" sz="800" dirty="0" smtClean="0">
                <a:solidFill>
                  <a:schemeClr val="tx2"/>
                </a:solidFill>
                <a:latin typeface="Arial" panose="020B0604020202020204" pitchFamily="34" charset="0"/>
                <a:cs typeface="Arial" panose="020B0604020202020204" pitchFamily="34" charset="0"/>
              </a:rPr>
              <a:t>detects </a:t>
            </a:r>
            <a:r>
              <a:rPr lang="en-US" sz="800" dirty="0">
                <a:solidFill>
                  <a:schemeClr val="tx2"/>
                </a:solidFill>
                <a:latin typeface="Arial" panose="020B0604020202020204" pitchFamily="34" charset="0"/>
                <a:cs typeface="Arial" panose="020B0604020202020204" pitchFamily="34" charset="0"/>
              </a:rPr>
              <a:t>the theft of the diamond some months </a:t>
            </a:r>
            <a:r>
              <a:rPr lang="en-US" sz="800" dirty="0" smtClean="0">
                <a:solidFill>
                  <a:schemeClr val="tx2"/>
                </a:solidFill>
                <a:latin typeface="Arial" panose="020B0604020202020204" pitchFamily="34" charset="0"/>
                <a:cs typeface="Arial" panose="020B0604020202020204" pitchFamily="34" charset="0"/>
              </a:rPr>
              <a:t>before</a:t>
            </a:r>
            <a:endParaRPr lang="en-US" sz="800" dirty="0">
              <a:solidFill>
                <a:schemeClr val="tx2"/>
              </a:solidFill>
              <a:latin typeface="Arial" panose="020B0604020202020204" pitchFamily="34" charset="0"/>
              <a:cs typeface="Arial" panose="020B0604020202020204" pitchFamily="34" charset="0"/>
            </a:endParaRPr>
          </a:p>
        </p:txBody>
      </p:sp>
      <p:sp>
        <p:nvSpPr>
          <p:cNvPr id="157" name="Ellipse 156"/>
          <p:cNvSpPr/>
          <p:nvPr/>
        </p:nvSpPr>
        <p:spPr>
          <a:xfrm>
            <a:off x="6966008" y="2067336"/>
            <a:ext cx="144000" cy="144000"/>
          </a:xfrm>
          <a:prstGeom prst="ellipse">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7</a:t>
            </a:r>
          </a:p>
        </p:txBody>
      </p:sp>
      <p:sp>
        <p:nvSpPr>
          <p:cNvPr id="158" name="ZoneTexte 157"/>
          <p:cNvSpPr txBox="1"/>
          <p:nvPr/>
        </p:nvSpPr>
        <p:spPr>
          <a:xfrm>
            <a:off x="7156308" y="3581749"/>
            <a:ext cx="1630384" cy="760475"/>
          </a:xfrm>
          <a:prstGeom prst="rect">
            <a:avLst/>
          </a:prstGeom>
          <a:noFill/>
        </p:spPr>
        <p:txBody>
          <a:bodyPr wrap="square" lIns="10800" tIns="10800" rIns="10800" bIns="10800" rtlCol="0">
            <a:spAutoFit/>
          </a:bodyPr>
          <a:lstStyle/>
          <a:p>
            <a:r>
              <a:rPr lang="en-US" sz="800" dirty="0">
                <a:solidFill>
                  <a:schemeClr val="bg1">
                    <a:lumMod val="50000"/>
                  </a:schemeClr>
                </a:solidFill>
                <a:latin typeface="Arial" panose="020B0604020202020204" pitchFamily="34" charset="0"/>
                <a:cs typeface="Arial" panose="020B0604020202020204" pitchFamily="34" charset="0"/>
                <a:sym typeface="Wingdings" panose="05000000000000000000" pitchFamily="2" charset="2"/>
              </a:rPr>
              <a:t>Blockchain allows insurer or potential purchasers to check the history of any individual stone, including previous claims, helping insurers prevent, detect and counter fraud</a:t>
            </a:r>
          </a:p>
        </p:txBody>
      </p:sp>
      <p:sp>
        <p:nvSpPr>
          <p:cNvPr id="159" name="Ellipse 158"/>
          <p:cNvSpPr/>
          <p:nvPr/>
        </p:nvSpPr>
        <p:spPr>
          <a:xfrm>
            <a:off x="6966008" y="3580555"/>
            <a:ext cx="144000" cy="144000"/>
          </a:xfrm>
          <a:prstGeom prst="ellipse">
            <a:avLst/>
          </a:prstGeom>
          <a:solidFill>
            <a:schemeClr val="bg1">
              <a:lumMod val="50000"/>
            </a:schemeClr>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ctr"/>
          <a:lstStyle/>
          <a:p>
            <a:pPr algn="ctr"/>
            <a:r>
              <a:rPr lang="fr-FR" sz="800" b="1" dirty="0"/>
              <a:t>6</a:t>
            </a:r>
          </a:p>
        </p:txBody>
      </p:sp>
      <p:grpSp>
        <p:nvGrpSpPr>
          <p:cNvPr id="160" name="Groupe 159"/>
          <p:cNvGrpSpPr/>
          <p:nvPr/>
        </p:nvGrpSpPr>
        <p:grpSpPr>
          <a:xfrm>
            <a:off x="6793738" y="3092913"/>
            <a:ext cx="228600" cy="238946"/>
            <a:chOff x="3486703" y="3531514"/>
            <a:chExt cx="228600" cy="238946"/>
          </a:xfrm>
        </p:grpSpPr>
        <p:sp>
          <p:nvSpPr>
            <p:cNvPr id="161" name="Rectangle 160"/>
            <p:cNvSpPr/>
            <p:nvPr/>
          </p:nvSpPr>
          <p:spPr>
            <a:xfrm>
              <a:off x="3486703" y="3531514"/>
              <a:ext cx="228600" cy="238946"/>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62" name="Freeform 8"/>
            <p:cNvSpPr>
              <a:spLocks noChangeAspect="1" noEditPoints="1"/>
            </p:cNvSpPr>
            <p:nvPr/>
          </p:nvSpPr>
          <p:spPr bwMode="auto">
            <a:xfrm rot="5400000">
              <a:off x="3520520" y="3566856"/>
              <a:ext cx="167343" cy="16826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grpSp>
      <p:sp>
        <p:nvSpPr>
          <p:cNvPr id="163" name="Freeform 8"/>
          <p:cNvSpPr>
            <a:spLocks noChangeAspect="1" noEditPoints="1"/>
          </p:cNvSpPr>
          <p:nvPr/>
        </p:nvSpPr>
        <p:spPr bwMode="auto">
          <a:xfrm rot="2700000">
            <a:off x="6480129"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64" name="Freeform 8"/>
          <p:cNvSpPr>
            <a:spLocks noChangeAspect="1" noEditPoints="1"/>
          </p:cNvSpPr>
          <p:nvPr/>
        </p:nvSpPr>
        <p:spPr bwMode="auto">
          <a:xfrm rot="2700000">
            <a:off x="6170012" y="3097874"/>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sp>
        <p:nvSpPr>
          <p:cNvPr id="169" name="Freeform 8"/>
          <p:cNvSpPr>
            <a:spLocks noChangeAspect="1" noEditPoints="1"/>
          </p:cNvSpPr>
          <p:nvPr/>
        </p:nvSpPr>
        <p:spPr bwMode="auto">
          <a:xfrm rot="2700000">
            <a:off x="2590247" y="3097875"/>
            <a:ext cx="227771" cy="229022"/>
          </a:xfrm>
          <a:custGeom>
            <a:avLst/>
            <a:gdLst>
              <a:gd name="T0" fmla="*/ 76 w 182"/>
              <a:gd name="T1" fmla="*/ 131 h 183"/>
              <a:gd name="T2" fmla="*/ 60 w 182"/>
              <a:gd name="T3" fmla="*/ 147 h 183"/>
              <a:gd name="T4" fmla="*/ 36 w 182"/>
              <a:gd name="T5" fmla="*/ 147 h 183"/>
              <a:gd name="T6" fmla="*/ 36 w 182"/>
              <a:gd name="T7" fmla="*/ 123 h 183"/>
              <a:gd name="T8" fmla="*/ 71 w 182"/>
              <a:gd name="T9" fmla="*/ 89 h 183"/>
              <a:gd name="T10" fmla="*/ 91 w 182"/>
              <a:gd name="T11" fmla="*/ 86 h 183"/>
              <a:gd name="T12" fmla="*/ 110 w 182"/>
              <a:gd name="T13" fmla="*/ 82 h 183"/>
              <a:gd name="T14" fmla="*/ 108 w 182"/>
              <a:gd name="T15" fmla="*/ 66 h 183"/>
              <a:gd name="T16" fmla="*/ 108 w 182"/>
              <a:gd name="T17" fmla="*/ 65 h 183"/>
              <a:gd name="T18" fmla="*/ 105 w 182"/>
              <a:gd name="T19" fmla="*/ 63 h 183"/>
              <a:gd name="T20" fmla="*/ 99 w 182"/>
              <a:gd name="T21" fmla="*/ 60 h 183"/>
              <a:gd name="T22" fmla="*/ 59 w 182"/>
              <a:gd name="T23" fmla="*/ 64 h 183"/>
              <a:gd name="T24" fmla="*/ 52 w 182"/>
              <a:gd name="T25" fmla="*/ 70 h 183"/>
              <a:gd name="T26" fmla="*/ 17 w 182"/>
              <a:gd name="T27" fmla="*/ 104 h 183"/>
              <a:gd name="T28" fmla="*/ 17 w 182"/>
              <a:gd name="T29" fmla="*/ 166 h 183"/>
              <a:gd name="T30" fmla="*/ 79 w 182"/>
              <a:gd name="T31" fmla="*/ 166 h 183"/>
              <a:gd name="T32" fmla="*/ 108 w 182"/>
              <a:gd name="T33" fmla="*/ 136 h 183"/>
              <a:gd name="T34" fmla="*/ 76 w 182"/>
              <a:gd name="T35" fmla="*/ 131 h 183"/>
              <a:gd name="T36" fmla="*/ 165 w 182"/>
              <a:gd name="T37" fmla="*/ 17 h 183"/>
              <a:gd name="T38" fmla="*/ 103 w 182"/>
              <a:gd name="T39" fmla="*/ 17 h 183"/>
              <a:gd name="T40" fmla="*/ 74 w 182"/>
              <a:gd name="T41" fmla="*/ 47 h 183"/>
              <a:gd name="T42" fmla="*/ 107 w 182"/>
              <a:gd name="T43" fmla="*/ 52 h 183"/>
              <a:gd name="T44" fmla="*/ 122 w 182"/>
              <a:gd name="T45" fmla="*/ 36 h 183"/>
              <a:gd name="T46" fmla="*/ 146 w 182"/>
              <a:gd name="T47" fmla="*/ 36 h 183"/>
              <a:gd name="T48" fmla="*/ 146 w 182"/>
              <a:gd name="T49" fmla="*/ 60 h 183"/>
              <a:gd name="T50" fmla="*/ 112 w 182"/>
              <a:gd name="T51" fmla="*/ 95 h 183"/>
              <a:gd name="T52" fmla="*/ 91 w 182"/>
              <a:gd name="T53" fmla="*/ 97 h 183"/>
              <a:gd name="T54" fmla="*/ 73 w 182"/>
              <a:gd name="T55" fmla="*/ 102 h 183"/>
              <a:gd name="T56" fmla="*/ 75 w 182"/>
              <a:gd name="T57" fmla="*/ 118 h 183"/>
              <a:gd name="T58" fmla="*/ 77 w 182"/>
              <a:gd name="T59" fmla="*/ 120 h 183"/>
              <a:gd name="T60" fmla="*/ 84 w 182"/>
              <a:gd name="T61" fmla="*/ 123 h 183"/>
              <a:gd name="T62" fmla="*/ 124 w 182"/>
              <a:gd name="T63" fmla="*/ 119 h 183"/>
              <a:gd name="T64" fmla="*/ 131 w 182"/>
              <a:gd name="T65" fmla="*/ 113 h 183"/>
              <a:gd name="T66" fmla="*/ 165 w 182"/>
              <a:gd name="T67" fmla="*/ 79 h 183"/>
              <a:gd name="T68" fmla="*/ 165 w 182"/>
              <a:gd name="T69" fmla="*/ 17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2" h="183">
                <a:moveTo>
                  <a:pt x="76" y="131"/>
                </a:moveTo>
                <a:cubicBezTo>
                  <a:pt x="60" y="147"/>
                  <a:pt x="60" y="147"/>
                  <a:pt x="60" y="147"/>
                </a:cubicBezTo>
                <a:cubicBezTo>
                  <a:pt x="54" y="154"/>
                  <a:pt x="43" y="154"/>
                  <a:pt x="36" y="147"/>
                </a:cubicBezTo>
                <a:cubicBezTo>
                  <a:pt x="30" y="141"/>
                  <a:pt x="30" y="130"/>
                  <a:pt x="36" y="123"/>
                </a:cubicBezTo>
                <a:cubicBezTo>
                  <a:pt x="71" y="89"/>
                  <a:pt x="71" y="89"/>
                  <a:pt x="71" y="89"/>
                </a:cubicBezTo>
                <a:cubicBezTo>
                  <a:pt x="76" y="83"/>
                  <a:pt x="85" y="82"/>
                  <a:pt x="91" y="86"/>
                </a:cubicBezTo>
                <a:cubicBezTo>
                  <a:pt x="98" y="90"/>
                  <a:pt x="106" y="88"/>
                  <a:pt x="110" y="82"/>
                </a:cubicBezTo>
                <a:cubicBezTo>
                  <a:pt x="113" y="77"/>
                  <a:pt x="112" y="70"/>
                  <a:pt x="108" y="66"/>
                </a:cubicBezTo>
                <a:cubicBezTo>
                  <a:pt x="108" y="66"/>
                  <a:pt x="108" y="65"/>
                  <a:pt x="108" y="65"/>
                </a:cubicBezTo>
                <a:cubicBezTo>
                  <a:pt x="107" y="65"/>
                  <a:pt x="106" y="64"/>
                  <a:pt x="105" y="63"/>
                </a:cubicBezTo>
                <a:cubicBezTo>
                  <a:pt x="103" y="62"/>
                  <a:pt x="101" y="61"/>
                  <a:pt x="99" y="60"/>
                </a:cubicBezTo>
                <a:cubicBezTo>
                  <a:pt x="86" y="55"/>
                  <a:pt x="71" y="56"/>
                  <a:pt x="59" y="64"/>
                </a:cubicBezTo>
                <a:cubicBezTo>
                  <a:pt x="56" y="66"/>
                  <a:pt x="54" y="68"/>
                  <a:pt x="52" y="70"/>
                </a:cubicBezTo>
                <a:cubicBezTo>
                  <a:pt x="17" y="104"/>
                  <a:pt x="17" y="104"/>
                  <a:pt x="17" y="104"/>
                </a:cubicBezTo>
                <a:cubicBezTo>
                  <a:pt x="0" y="122"/>
                  <a:pt x="0" y="149"/>
                  <a:pt x="17" y="166"/>
                </a:cubicBezTo>
                <a:cubicBezTo>
                  <a:pt x="35" y="183"/>
                  <a:pt x="62" y="183"/>
                  <a:pt x="79" y="166"/>
                </a:cubicBezTo>
                <a:cubicBezTo>
                  <a:pt x="108" y="136"/>
                  <a:pt x="108" y="136"/>
                  <a:pt x="108" y="136"/>
                </a:cubicBezTo>
                <a:cubicBezTo>
                  <a:pt x="97" y="138"/>
                  <a:pt x="86" y="136"/>
                  <a:pt x="76" y="131"/>
                </a:cubicBezTo>
                <a:close/>
                <a:moveTo>
                  <a:pt x="165" y="17"/>
                </a:moveTo>
                <a:cubicBezTo>
                  <a:pt x="148" y="0"/>
                  <a:pt x="120" y="0"/>
                  <a:pt x="103" y="17"/>
                </a:cubicBezTo>
                <a:cubicBezTo>
                  <a:pt x="74" y="47"/>
                  <a:pt x="74" y="47"/>
                  <a:pt x="74" y="47"/>
                </a:cubicBezTo>
                <a:cubicBezTo>
                  <a:pt x="85" y="45"/>
                  <a:pt x="97" y="47"/>
                  <a:pt x="107" y="52"/>
                </a:cubicBezTo>
                <a:cubicBezTo>
                  <a:pt x="122" y="36"/>
                  <a:pt x="122" y="36"/>
                  <a:pt x="122" y="36"/>
                </a:cubicBezTo>
                <a:cubicBezTo>
                  <a:pt x="129" y="30"/>
                  <a:pt x="140" y="30"/>
                  <a:pt x="146" y="36"/>
                </a:cubicBezTo>
                <a:cubicBezTo>
                  <a:pt x="153" y="43"/>
                  <a:pt x="153" y="53"/>
                  <a:pt x="146" y="60"/>
                </a:cubicBezTo>
                <a:cubicBezTo>
                  <a:pt x="112" y="95"/>
                  <a:pt x="112" y="95"/>
                  <a:pt x="112" y="95"/>
                </a:cubicBezTo>
                <a:cubicBezTo>
                  <a:pt x="106" y="100"/>
                  <a:pt x="98" y="101"/>
                  <a:pt x="91" y="97"/>
                </a:cubicBezTo>
                <a:cubicBezTo>
                  <a:pt x="85" y="93"/>
                  <a:pt x="77" y="95"/>
                  <a:pt x="73" y="102"/>
                </a:cubicBezTo>
                <a:cubicBezTo>
                  <a:pt x="69" y="107"/>
                  <a:pt x="70" y="114"/>
                  <a:pt x="75" y="118"/>
                </a:cubicBezTo>
                <a:cubicBezTo>
                  <a:pt x="75" y="119"/>
                  <a:pt x="76" y="119"/>
                  <a:pt x="77" y="120"/>
                </a:cubicBezTo>
                <a:cubicBezTo>
                  <a:pt x="79" y="121"/>
                  <a:pt x="81" y="122"/>
                  <a:pt x="84" y="123"/>
                </a:cubicBezTo>
                <a:cubicBezTo>
                  <a:pt x="97" y="128"/>
                  <a:pt x="112" y="127"/>
                  <a:pt x="124" y="119"/>
                </a:cubicBezTo>
                <a:cubicBezTo>
                  <a:pt x="126" y="117"/>
                  <a:pt x="129" y="116"/>
                  <a:pt x="131" y="113"/>
                </a:cubicBezTo>
                <a:cubicBezTo>
                  <a:pt x="165" y="79"/>
                  <a:pt x="165" y="79"/>
                  <a:pt x="165" y="79"/>
                </a:cubicBezTo>
                <a:cubicBezTo>
                  <a:pt x="182" y="62"/>
                  <a:pt x="182" y="34"/>
                  <a:pt x="165" y="17"/>
                </a:cubicBezTo>
                <a:close/>
              </a:path>
            </a:pathLst>
          </a:custGeom>
          <a:solidFill>
            <a:schemeClr val="bg1">
              <a:lumMod val="50000"/>
            </a:schemeClr>
          </a:solidFill>
          <a:ln>
            <a:solidFill>
              <a:schemeClr val="bg1"/>
            </a:solidFill>
          </a:ln>
          <a:extLst/>
        </p:spPr>
        <p:txBody>
          <a:bodyPr vert="horz" wrap="square" lIns="68580" tIns="34290" rIns="68580" bIns="34290" numCol="1" anchor="t" anchorCtr="0" compatLnSpc="1">
            <a:prstTxWarp prst="textNoShape">
              <a:avLst/>
            </a:prstTxWarp>
          </a:bodyPr>
          <a:lstStyle/>
          <a:p>
            <a:endParaRPr lang="fr-FR" sz="1350"/>
          </a:p>
        </p:txBody>
      </p:sp>
      <p:pic>
        <p:nvPicPr>
          <p:cNvPr id="171" name="Picture 4"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245873" y="1487534"/>
            <a:ext cx="289160" cy="289160"/>
          </a:xfrm>
          <a:prstGeom prst="rect">
            <a:avLst/>
          </a:prstGeom>
          <a:solidFill>
            <a:srgbClr val="FFFFFF"/>
          </a:solidFill>
          <a:extLst/>
        </p:spPr>
      </p:pic>
      <p:sp>
        <p:nvSpPr>
          <p:cNvPr id="172" name="Freeform 12"/>
          <p:cNvSpPr>
            <a:spLocks noChangeAspect="1" noEditPoints="1"/>
          </p:cNvSpPr>
          <p:nvPr/>
        </p:nvSpPr>
        <p:spPr bwMode="auto">
          <a:xfrm>
            <a:off x="2480117" y="1641712"/>
            <a:ext cx="171926" cy="187063"/>
          </a:xfrm>
          <a:custGeom>
            <a:avLst/>
            <a:gdLst>
              <a:gd name="T0" fmla="*/ 76 w 209"/>
              <a:gd name="T1" fmla="*/ 38 h 227"/>
              <a:gd name="T2" fmla="*/ 38 w 209"/>
              <a:gd name="T3" fmla="*/ 0 h 227"/>
              <a:gd name="T4" fmla="*/ 0 w 209"/>
              <a:gd name="T5" fmla="*/ 38 h 227"/>
              <a:gd name="T6" fmla="*/ 38 w 209"/>
              <a:gd name="T7" fmla="*/ 76 h 227"/>
              <a:gd name="T8" fmla="*/ 76 w 209"/>
              <a:gd name="T9" fmla="*/ 38 h 227"/>
              <a:gd name="T10" fmla="*/ 10 w 209"/>
              <a:gd name="T11" fmla="*/ 38 h 227"/>
              <a:gd name="T12" fmla="*/ 38 w 209"/>
              <a:gd name="T13" fmla="*/ 10 h 227"/>
              <a:gd name="T14" fmla="*/ 66 w 209"/>
              <a:gd name="T15" fmla="*/ 38 h 227"/>
              <a:gd name="T16" fmla="*/ 38 w 209"/>
              <a:gd name="T17" fmla="*/ 66 h 227"/>
              <a:gd name="T18" fmla="*/ 10 w 209"/>
              <a:gd name="T19" fmla="*/ 38 h 227"/>
              <a:gd name="T20" fmla="*/ 52 w 209"/>
              <a:gd name="T21" fmla="*/ 163 h 227"/>
              <a:gd name="T22" fmla="*/ 54 w 209"/>
              <a:gd name="T23" fmla="*/ 164 h 227"/>
              <a:gd name="T24" fmla="*/ 56 w 209"/>
              <a:gd name="T25" fmla="*/ 162 h 227"/>
              <a:gd name="T26" fmla="*/ 56 w 209"/>
              <a:gd name="T27" fmla="*/ 86 h 227"/>
              <a:gd name="T28" fmla="*/ 38 w 209"/>
              <a:gd name="T29" fmla="*/ 89 h 227"/>
              <a:gd name="T30" fmla="*/ 21 w 209"/>
              <a:gd name="T31" fmla="*/ 86 h 227"/>
              <a:gd name="T32" fmla="*/ 21 w 209"/>
              <a:gd name="T33" fmla="*/ 162 h 227"/>
              <a:gd name="T34" fmla="*/ 22 w 209"/>
              <a:gd name="T35" fmla="*/ 164 h 227"/>
              <a:gd name="T36" fmla="*/ 24 w 209"/>
              <a:gd name="T37" fmla="*/ 163 h 227"/>
              <a:gd name="T38" fmla="*/ 38 w 209"/>
              <a:gd name="T39" fmla="*/ 136 h 227"/>
              <a:gd name="T40" fmla="*/ 52 w 209"/>
              <a:gd name="T41" fmla="*/ 163 h 227"/>
              <a:gd name="T42" fmla="*/ 205 w 209"/>
              <a:gd name="T43" fmla="*/ 11 h 227"/>
              <a:gd name="T44" fmla="*/ 81 w 209"/>
              <a:gd name="T45" fmla="*/ 11 h 227"/>
              <a:gd name="T46" fmla="*/ 89 w 209"/>
              <a:gd name="T47" fmla="*/ 38 h 227"/>
              <a:gd name="T48" fmla="*/ 68 w 209"/>
              <a:gd name="T49" fmla="*/ 79 h 227"/>
              <a:gd name="T50" fmla="*/ 68 w 209"/>
              <a:gd name="T51" fmla="*/ 162 h 227"/>
              <a:gd name="T52" fmla="*/ 57 w 209"/>
              <a:gd name="T53" fmla="*/ 176 h 227"/>
              <a:gd name="T54" fmla="*/ 41 w 209"/>
              <a:gd name="T55" fmla="*/ 169 h 227"/>
              <a:gd name="T56" fmla="*/ 38 w 209"/>
              <a:gd name="T57" fmla="*/ 163 h 227"/>
              <a:gd name="T58" fmla="*/ 38 w 209"/>
              <a:gd name="T59" fmla="*/ 223 h 227"/>
              <a:gd name="T60" fmla="*/ 42 w 209"/>
              <a:gd name="T61" fmla="*/ 227 h 227"/>
              <a:gd name="T62" fmla="*/ 151 w 209"/>
              <a:gd name="T63" fmla="*/ 227 h 227"/>
              <a:gd name="T64" fmla="*/ 151 w 209"/>
              <a:gd name="T65" fmla="*/ 178 h 227"/>
              <a:gd name="T66" fmla="*/ 155 w 209"/>
              <a:gd name="T67" fmla="*/ 174 h 227"/>
              <a:gd name="T68" fmla="*/ 209 w 209"/>
              <a:gd name="T69" fmla="*/ 174 h 227"/>
              <a:gd name="T70" fmla="*/ 209 w 209"/>
              <a:gd name="T71" fmla="*/ 15 h 227"/>
              <a:gd name="T72" fmla="*/ 205 w 209"/>
              <a:gd name="T73" fmla="*/ 11 h 227"/>
              <a:gd name="T74" fmla="*/ 172 w 209"/>
              <a:gd name="T75" fmla="*/ 149 h 227"/>
              <a:gd name="T76" fmla="*/ 100 w 209"/>
              <a:gd name="T77" fmla="*/ 149 h 227"/>
              <a:gd name="T78" fmla="*/ 95 w 209"/>
              <a:gd name="T79" fmla="*/ 144 h 227"/>
              <a:gd name="T80" fmla="*/ 100 w 209"/>
              <a:gd name="T81" fmla="*/ 139 h 227"/>
              <a:gd name="T82" fmla="*/ 172 w 209"/>
              <a:gd name="T83" fmla="*/ 139 h 227"/>
              <a:gd name="T84" fmla="*/ 176 w 209"/>
              <a:gd name="T85" fmla="*/ 144 h 227"/>
              <a:gd name="T86" fmla="*/ 172 w 209"/>
              <a:gd name="T87" fmla="*/ 149 h 227"/>
              <a:gd name="T88" fmla="*/ 172 w 209"/>
              <a:gd name="T89" fmla="*/ 106 h 227"/>
              <a:gd name="T90" fmla="*/ 100 w 209"/>
              <a:gd name="T91" fmla="*/ 106 h 227"/>
              <a:gd name="T92" fmla="*/ 95 w 209"/>
              <a:gd name="T93" fmla="*/ 101 h 227"/>
              <a:gd name="T94" fmla="*/ 100 w 209"/>
              <a:gd name="T95" fmla="*/ 97 h 227"/>
              <a:gd name="T96" fmla="*/ 172 w 209"/>
              <a:gd name="T97" fmla="*/ 97 h 227"/>
              <a:gd name="T98" fmla="*/ 176 w 209"/>
              <a:gd name="T99" fmla="*/ 101 h 227"/>
              <a:gd name="T100" fmla="*/ 172 w 209"/>
              <a:gd name="T101" fmla="*/ 106 h 227"/>
              <a:gd name="T102" fmla="*/ 172 w 209"/>
              <a:gd name="T103" fmla="*/ 63 h 227"/>
              <a:gd name="T104" fmla="*/ 124 w 209"/>
              <a:gd name="T105" fmla="*/ 63 h 227"/>
              <a:gd name="T106" fmla="*/ 119 w 209"/>
              <a:gd name="T107" fmla="*/ 59 h 227"/>
              <a:gd name="T108" fmla="*/ 124 w 209"/>
              <a:gd name="T109" fmla="*/ 54 h 227"/>
              <a:gd name="T110" fmla="*/ 172 w 209"/>
              <a:gd name="T111" fmla="*/ 54 h 227"/>
              <a:gd name="T112" fmla="*/ 176 w 209"/>
              <a:gd name="T113" fmla="*/ 59 h 227"/>
              <a:gd name="T114" fmla="*/ 172 w 209"/>
              <a:gd name="T115" fmla="*/ 63 h 227"/>
              <a:gd name="T116" fmla="*/ 162 w 209"/>
              <a:gd name="T117" fmla="*/ 227 h 227"/>
              <a:gd name="T118" fmla="*/ 209 w 209"/>
              <a:gd name="T119" fmla="*/ 186 h 227"/>
              <a:gd name="T120" fmla="*/ 162 w 209"/>
              <a:gd name="T121" fmla="*/ 186 h 227"/>
              <a:gd name="T122" fmla="*/ 162 w 209"/>
              <a:gd name="T123"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9" h="227">
                <a:moveTo>
                  <a:pt x="76" y="38"/>
                </a:moveTo>
                <a:cubicBezTo>
                  <a:pt x="76" y="17"/>
                  <a:pt x="59" y="0"/>
                  <a:pt x="38" y="0"/>
                </a:cubicBezTo>
                <a:cubicBezTo>
                  <a:pt x="17" y="0"/>
                  <a:pt x="0" y="17"/>
                  <a:pt x="0" y="38"/>
                </a:cubicBezTo>
                <a:cubicBezTo>
                  <a:pt x="0" y="59"/>
                  <a:pt x="17" y="76"/>
                  <a:pt x="38" y="76"/>
                </a:cubicBezTo>
                <a:cubicBezTo>
                  <a:pt x="59" y="76"/>
                  <a:pt x="76" y="59"/>
                  <a:pt x="76" y="38"/>
                </a:cubicBezTo>
                <a:close/>
                <a:moveTo>
                  <a:pt x="10" y="38"/>
                </a:moveTo>
                <a:cubicBezTo>
                  <a:pt x="10" y="23"/>
                  <a:pt x="23" y="10"/>
                  <a:pt x="38" y="10"/>
                </a:cubicBezTo>
                <a:cubicBezTo>
                  <a:pt x="54" y="10"/>
                  <a:pt x="66" y="23"/>
                  <a:pt x="66" y="38"/>
                </a:cubicBezTo>
                <a:cubicBezTo>
                  <a:pt x="66" y="53"/>
                  <a:pt x="54" y="66"/>
                  <a:pt x="38" y="66"/>
                </a:cubicBezTo>
                <a:cubicBezTo>
                  <a:pt x="23" y="66"/>
                  <a:pt x="10" y="53"/>
                  <a:pt x="10" y="38"/>
                </a:cubicBezTo>
                <a:close/>
                <a:moveTo>
                  <a:pt x="52" y="163"/>
                </a:moveTo>
                <a:cubicBezTo>
                  <a:pt x="52" y="164"/>
                  <a:pt x="53" y="165"/>
                  <a:pt x="54" y="164"/>
                </a:cubicBezTo>
                <a:cubicBezTo>
                  <a:pt x="55" y="164"/>
                  <a:pt x="56" y="163"/>
                  <a:pt x="56" y="162"/>
                </a:cubicBezTo>
                <a:cubicBezTo>
                  <a:pt x="56" y="86"/>
                  <a:pt x="56" y="86"/>
                  <a:pt x="56" y="86"/>
                </a:cubicBezTo>
                <a:cubicBezTo>
                  <a:pt x="50" y="88"/>
                  <a:pt x="44" y="89"/>
                  <a:pt x="38" y="89"/>
                </a:cubicBezTo>
                <a:cubicBezTo>
                  <a:pt x="32" y="89"/>
                  <a:pt x="26" y="88"/>
                  <a:pt x="21" y="86"/>
                </a:cubicBezTo>
                <a:cubicBezTo>
                  <a:pt x="21" y="162"/>
                  <a:pt x="21" y="162"/>
                  <a:pt x="21" y="162"/>
                </a:cubicBezTo>
                <a:cubicBezTo>
                  <a:pt x="21" y="163"/>
                  <a:pt x="21" y="164"/>
                  <a:pt x="22" y="164"/>
                </a:cubicBezTo>
                <a:cubicBezTo>
                  <a:pt x="23" y="165"/>
                  <a:pt x="24" y="164"/>
                  <a:pt x="24" y="163"/>
                </a:cubicBezTo>
                <a:cubicBezTo>
                  <a:pt x="24" y="163"/>
                  <a:pt x="35" y="142"/>
                  <a:pt x="38" y="136"/>
                </a:cubicBezTo>
                <a:cubicBezTo>
                  <a:pt x="41" y="142"/>
                  <a:pt x="52" y="163"/>
                  <a:pt x="52" y="163"/>
                </a:cubicBezTo>
                <a:close/>
                <a:moveTo>
                  <a:pt x="205" y="11"/>
                </a:moveTo>
                <a:cubicBezTo>
                  <a:pt x="81" y="11"/>
                  <a:pt x="81" y="11"/>
                  <a:pt x="81" y="11"/>
                </a:cubicBezTo>
                <a:cubicBezTo>
                  <a:pt x="86" y="19"/>
                  <a:pt x="89" y="28"/>
                  <a:pt x="89" y="38"/>
                </a:cubicBezTo>
                <a:cubicBezTo>
                  <a:pt x="89" y="55"/>
                  <a:pt x="81" y="70"/>
                  <a:pt x="68" y="79"/>
                </a:cubicBezTo>
                <a:cubicBezTo>
                  <a:pt x="68" y="162"/>
                  <a:pt x="68" y="162"/>
                  <a:pt x="68" y="162"/>
                </a:cubicBezTo>
                <a:cubicBezTo>
                  <a:pt x="68" y="169"/>
                  <a:pt x="63" y="174"/>
                  <a:pt x="57" y="176"/>
                </a:cubicBezTo>
                <a:cubicBezTo>
                  <a:pt x="51" y="177"/>
                  <a:pt x="44" y="174"/>
                  <a:pt x="41" y="169"/>
                </a:cubicBezTo>
                <a:cubicBezTo>
                  <a:pt x="41" y="169"/>
                  <a:pt x="39" y="165"/>
                  <a:pt x="38" y="163"/>
                </a:cubicBezTo>
                <a:cubicBezTo>
                  <a:pt x="38" y="223"/>
                  <a:pt x="38" y="223"/>
                  <a:pt x="38" y="223"/>
                </a:cubicBezTo>
                <a:cubicBezTo>
                  <a:pt x="38" y="225"/>
                  <a:pt x="40" y="227"/>
                  <a:pt x="42" y="227"/>
                </a:cubicBezTo>
                <a:cubicBezTo>
                  <a:pt x="151" y="227"/>
                  <a:pt x="151" y="227"/>
                  <a:pt x="151" y="227"/>
                </a:cubicBezTo>
                <a:cubicBezTo>
                  <a:pt x="151" y="178"/>
                  <a:pt x="151" y="178"/>
                  <a:pt x="151" y="178"/>
                </a:cubicBezTo>
                <a:cubicBezTo>
                  <a:pt x="151" y="176"/>
                  <a:pt x="152" y="174"/>
                  <a:pt x="155" y="174"/>
                </a:cubicBezTo>
                <a:cubicBezTo>
                  <a:pt x="209" y="174"/>
                  <a:pt x="209" y="174"/>
                  <a:pt x="209" y="174"/>
                </a:cubicBezTo>
                <a:cubicBezTo>
                  <a:pt x="209" y="15"/>
                  <a:pt x="209" y="15"/>
                  <a:pt x="209" y="15"/>
                </a:cubicBezTo>
                <a:cubicBezTo>
                  <a:pt x="209" y="12"/>
                  <a:pt x="207" y="11"/>
                  <a:pt x="205" y="11"/>
                </a:cubicBezTo>
                <a:close/>
                <a:moveTo>
                  <a:pt x="172" y="149"/>
                </a:moveTo>
                <a:cubicBezTo>
                  <a:pt x="100" y="149"/>
                  <a:pt x="100" y="149"/>
                  <a:pt x="100" y="149"/>
                </a:cubicBezTo>
                <a:cubicBezTo>
                  <a:pt x="97" y="149"/>
                  <a:pt x="95" y="147"/>
                  <a:pt x="95" y="144"/>
                </a:cubicBezTo>
                <a:cubicBezTo>
                  <a:pt x="95" y="141"/>
                  <a:pt x="97" y="139"/>
                  <a:pt x="100" y="139"/>
                </a:cubicBezTo>
                <a:cubicBezTo>
                  <a:pt x="172" y="139"/>
                  <a:pt x="172" y="139"/>
                  <a:pt x="172" y="139"/>
                </a:cubicBezTo>
                <a:cubicBezTo>
                  <a:pt x="174" y="139"/>
                  <a:pt x="176" y="141"/>
                  <a:pt x="176" y="144"/>
                </a:cubicBezTo>
                <a:cubicBezTo>
                  <a:pt x="176" y="147"/>
                  <a:pt x="174" y="149"/>
                  <a:pt x="172" y="149"/>
                </a:cubicBezTo>
                <a:close/>
                <a:moveTo>
                  <a:pt x="172" y="106"/>
                </a:moveTo>
                <a:cubicBezTo>
                  <a:pt x="100" y="106"/>
                  <a:pt x="100" y="106"/>
                  <a:pt x="100" y="106"/>
                </a:cubicBezTo>
                <a:cubicBezTo>
                  <a:pt x="97" y="106"/>
                  <a:pt x="95" y="104"/>
                  <a:pt x="95" y="101"/>
                </a:cubicBezTo>
                <a:cubicBezTo>
                  <a:pt x="95" y="99"/>
                  <a:pt x="97" y="97"/>
                  <a:pt x="100" y="97"/>
                </a:cubicBezTo>
                <a:cubicBezTo>
                  <a:pt x="172" y="97"/>
                  <a:pt x="172" y="97"/>
                  <a:pt x="172" y="97"/>
                </a:cubicBezTo>
                <a:cubicBezTo>
                  <a:pt x="174" y="97"/>
                  <a:pt x="176" y="99"/>
                  <a:pt x="176" y="101"/>
                </a:cubicBezTo>
                <a:cubicBezTo>
                  <a:pt x="176" y="104"/>
                  <a:pt x="174" y="106"/>
                  <a:pt x="172" y="106"/>
                </a:cubicBezTo>
                <a:close/>
                <a:moveTo>
                  <a:pt x="172" y="63"/>
                </a:moveTo>
                <a:cubicBezTo>
                  <a:pt x="124" y="63"/>
                  <a:pt x="124" y="63"/>
                  <a:pt x="124" y="63"/>
                </a:cubicBezTo>
                <a:cubicBezTo>
                  <a:pt x="121" y="63"/>
                  <a:pt x="119" y="61"/>
                  <a:pt x="119" y="59"/>
                </a:cubicBezTo>
                <a:cubicBezTo>
                  <a:pt x="119" y="56"/>
                  <a:pt x="121" y="54"/>
                  <a:pt x="124" y="54"/>
                </a:cubicBezTo>
                <a:cubicBezTo>
                  <a:pt x="172" y="54"/>
                  <a:pt x="172" y="54"/>
                  <a:pt x="172" y="54"/>
                </a:cubicBezTo>
                <a:cubicBezTo>
                  <a:pt x="174" y="54"/>
                  <a:pt x="176" y="56"/>
                  <a:pt x="176" y="59"/>
                </a:cubicBezTo>
                <a:cubicBezTo>
                  <a:pt x="176" y="61"/>
                  <a:pt x="174" y="63"/>
                  <a:pt x="172" y="63"/>
                </a:cubicBezTo>
                <a:close/>
                <a:moveTo>
                  <a:pt x="162" y="227"/>
                </a:moveTo>
                <a:cubicBezTo>
                  <a:pt x="209" y="186"/>
                  <a:pt x="209" y="186"/>
                  <a:pt x="209" y="186"/>
                </a:cubicBezTo>
                <a:cubicBezTo>
                  <a:pt x="162" y="186"/>
                  <a:pt x="162" y="186"/>
                  <a:pt x="162" y="186"/>
                </a:cubicBezTo>
                <a:lnTo>
                  <a:pt x="162" y="227"/>
                </a:lnTo>
                <a:close/>
              </a:path>
            </a:pathLst>
          </a:custGeom>
          <a:solidFill>
            <a:schemeClr val="tx2"/>
          </a:solidFill>
          <a:ln>
            <a:noFill/>
          </a:ln>
          <a:extLst/>
        </p:spPr>
        <p:txBody>
          <a:bodyPr vert="horz" wrap="square" lIns="85149" tIns="42574" rIns="85149" bIns="42574" numCol="1" anchor="t" anchorCtr="0" compatLnSpc="1">
            <a:prstTxWarp prst="textNoShape">
              <a:avLst/>
            </a:prstTxWarp>
          </a:bodyPr>
          <a:lstStyle/>
          <a:p>
            <a:endParaRPr lang="fr-FR" dirty="0"/>
          </a:p>
        </p:txBody>
      </p:sp>
      <p:pic>
        <p:nvPicPr>
          <p:cNvPr id="81" name="Picture 4"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234566" y="1487534"/>
            <a:ext cx="289160" cy="289160"/>
          </a:xfrm>
          <a:prstGeom prst="rect">
            <a:avLst/>
          </a:prstGeom>
          <a:solidFill>
            <a:srgbClr val="FFFFFF"/>
          </a:solidFill>
          <a:extLst/>
        </p:spPr>
      </p:pic>
      <p:cxnSp>
        <p:nvCxnSpPr>
          <p:cNvPr id="177" name="Connecteur droit 176"/>
          <p:cNvCxnSpPr>
            <a:cxnSpLocks/>
          </p:cNvCxnSpPr>
          <p:nvPr/>
        </p:nvCxnSpPr>
        <p:spPr>
          <a:xfrm>
            <a:off x="4253012" y="1446044"/>
            <a:ext cx="308656" cy="362067"/>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179" name="Freeform 26"/>
          <p:cNvSpPr>
            <a:spLocks noChangeAspect="1" noEditPoints="1"/>
          </p:cNvSpPr>
          <p:nvPr/>
        </p:nvSpPr>
        <p:spPr bwMode="auto">
          <a:xfrm flipH="1">
            <a:off x="4017399" y="1535654"/>
            <a:ext cx="115716" cy="159025"/>
          </a:xfrm>
          <a:custGeom>
            <a:avLst/>
            <a:gdLst>
              <a:gd name="T0" fmla="*/ 113 w 171"/>
              <a:gd name="T1" fmla="*/ 165 h 235"/>
              <a:gd name="T2" fmla="*/ 79 w 171"/>
              <a:gd name="T3" fmla="*/ 125 h 235"/>
              <a:gd name="T4" fmla="*/ 70 w 171"/>
              <a:gd name="T5" fmla="*/ 74 h 235"/>
              <a:gd name="T6" fmla="*/ 71 w 171"/>
              <a:gd name="T7" fmla="*/ 73 h 235"/>
              <a:gd name="T8" fmla="*/ 41 w 171"/>
              <a:gd name="T9" fmla="*/ 12 h 235"/>
              <a:gd name="T10" fmla="*/ 40 w 171"/>
              <a:gd name="T11" fmla="*/ 13 h 235"/>
              <a:gd name="T12" fmla="*/ 44 w 171"/>
              <a:gd name="T13" fmla="*/ 142 h 235"/>
              <a:gd name="T14" fmla="*/ 143 w 171"/>
              <a:gd name="T15" fmla="*/ 226 h 235"/>
              <a:gd name="T16" fmla="*/ 144 w 171"/>
              <a:gd name="T17" fmla="*/ 226 h 235"/>
              <a:gd name="T18" fmla="*/ 115 w 171"/>
              <a:gd name="T19" fmla="*/ 164 h 235"/>
              <a:gd name="T20" fmla="*/ 113 w 171"/>
              <a:gd name="T21" fmla="*/ 165 h 235"/>
              <a:gd name="T22" fmla="*/ 91 w 171"/>
              <a:gd name="T23" fmla="*/ 63 h 235"/>
              <a:gd name="T24" fmla="*/ 95 w 171"/>
              <a:gd name="T25" fmla="*/ 52 h 235"/>
              <a:gd name="T26" fmla="*/ 73 w 171"/>
              <a:gd name="T27" fmla="*/ 6 h 235"/>
              <a:gd name="T28" fmla="*/ 62 w 171"/>
              <a:gd name="T29" fmla="*/ 2 h 235"/>
              <a:gd name="T30" fmla="*/ 51 w 171"/>
              <a:gd name="T31" fmla="*/ 7 h 235"/>
              <a:gd name="T32" fmla="*/ 81 w 171"/>
              <a:gd name="T33" fmla="*/ 69 h 235"/>
              <a:gd name="T34" fmla="*/ 91 w 171"/>
              <a:gd name="T35" fmla="*/ 63 h 235"/>
              <a:gd name="T36" fmla="*/ 168 w 171"/>
              <a:gd name="T37" fmla="*/ 204 h 235"/>
              <a:gd name="T38" fmla="*/ 147 w 171"/>
              <a:gd name="T39" fmla="*/ 159 h 235"/>
              <a:gd name="T40" fmla="*/ 135 w 171"/>
              <a:gd name="T41" fmla="*/ 155 h 235"/>
              <a:gd name="T42" fmla="*/ 124 w 171"/>
              <a:gd name="T43" fmla="*/ 160 h 235"/>
              <a:gd name="T44" fmla="*/ 154 w 171"/>
              <a:gd name="T45" fmla="*/ 221 h 235"/>
              <a:gd name="T46" fmla="*/ 164 w 171"/>
              <a:gd name="T47" fmla="*/ 216 h 235"/>
              <a:gd name="T48" fmla="*/ 168 w 171"/>
              <a:gd name="T49" fmla="*/ 20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1" h="235">
                <a:moveTo>
                  <a:pt x="113" y="165"/>
                </a:moveTo>
                <a:cubicBezTo>
                  <a:pt x="109" y="167"/>
                  <a:pt x="100" y="167"/>
                  <a:pt x="79" y="125"/>
                </a:cubicBezTo>
                <a:cubicBezTo>
                  <a:pt x="59" y="84"/>
                  <a:pt x="65" y="76"/>
                  <a:pt x="70" y="74"/>
                </a:cubicBezTo>
                <a:cubicBezTo>
                  <a:pt x="71" y="73"/>
                  <a:pt x="71" y="73"/>
                  <a:pt x="71" y="73"/>
                </a:cubicBezTo>
                <a:cubicBezTo>
                  <a:pt x="41" y="12"/>
                  <a:pt x="41" y="12"/>
                  <a:pt x="41" y="12"/>
                </a:cubicBezTo>
                <a:cubicBezTo>
                  <a:pt x="40" y="13"/>
                  <a:pt x="40" y="13"/>
                  <a:pt x="40" y="13"/>
                </a:cubicBezTo>
                <a:cubicBezTo>
                  <a:pt x="32" y="16"/>
                  <a:pt x="0" y="50"/>
                  <a:pt x="44" y="142"/>
                </a:cubicBezTo>
                <a:cubicBezTo>
                  <a:pt x="89" y="235"/>
                  <a:pt x="135" y="230"/>
                  <a:pt x="143" y="226"/>
                </a:cubicBezTo>
                <a:cubicBezTo>
                  <a:pt x="144" y="226"/>
                  <a:pt x="144" y="226"/>
                  <a:pt x="144" y="226"/>
                </a:cubicBezTo>
                <a:cubicBezTo>
                  <a:pt x="115" y="164"/>
                  <a:pt x="115" y="164"/>
                  <a:pt x="115" y="164"/>
                </a:cubicBezTo>
                <a:lnTo>
                  <a:pt x="113" y="165"/>
                </a:lnTo>
                <a:close/>
                <a:moveTo>
                  <a:pt x="91" y="63"/>
                </a:moveTo>
                <a:cubicBezTo>
                  <a:pt x="96" y="61"/>
                  <a:pt x="97" y="56"/>
                  <a:pt x="95" y="52"/>
                </a:cubicBezTo>
                <a:cubicBezTo>
                  <a:pt x="73" y="6"/>
                  <a:pt x="73" y="6"/>
                  <a:pt x="73" y="6"/>
                </a:cubicBezTo>
                <a:cubicBezTo>
                  <a:pt x="71" y="2"/>
                  <a:pt x="66" y="0"/>
                  <a:pt x="62" y="2"/>
                </a:cubicBezTo>
                <a:cubicBezTo>
                  <a:pt x="51" y="7"/>
                  <a:pt x="51" y="7"/>
                  <a:pt x="51" y="7"/>
                </a:cubicBezTo>
                <a:cubicBezTo>
                  <a:pt x="81" y="69"/>
                  <a:pt x="81" y="69"/>
                  <a:pt x="81" y="69"/>
                </a:cubicBezTo>
                <a:lnTo>
                  <a:pt x="91" y="63"/>
                </a:lnTo>
                <a:close/>
                <a:moveTo>
                  <a:pt x="168" y="204"/>
                </a:moveTo>
                <a:cubicBezTo>
                  <a:pt x="147" y="159"/>
                  <a:pt x="147" y="159"/>
                  <a:pt x="147" y="159"/>
                </a:cubicBezTo>
                <a:cubicBezTo>
                  <a:pt x="144" y="154"/>
                  <a:pt x="139" y="153"/>
                  <a:pt x="135" y="155"/>
                </a:cubicBezTo>
                <a:cubicBezTo>
                  <a:pt x="124" y="160"/>
                  <a:pt x="124" y="160"/>
                  <a:pt x="124" y="160"/>
                </a:cubicBezTo>
                <a:cubicBezTo>
                  <a:pt x="154" y="221"/>
                  <a:pt x="154" y="221"/>
                  <a:pt x="154" y="221"/>
                </a:cubicBezTo>
                <a:cubicBezTo>
                  <a:pt x="164" y="216"/>
                  <a:pt x="164" y="216"/>
                  <a:pt x="164" y="216"/>
                </a:cubicBezTo>
                <a:cubicBezTo>
                  <a:pt x="169" y="214"/>
                  <a:pt x="171" y="209"/>
                  <a:pt x="168" y="204"/>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grpSp>
        <p:nvGrpSpPr>
          <p:cNvPr id="180" name="Groupe 179"/>
          <p:cNvGrpSpPr/>
          <p:nvPr/>
        </p:nvGrpSpPr>
        <p:grpSpPr>
          <a:xfrm>
            <a:off x="5676137" y="1492612"/>
            <a:ext cx="494384" cy="355423"/>
            <a:chOff x="2207686" y="4348970"/>
            <a:chExt cx="2018653" cy="1333425"/>
          </a:xfrm>
        </p:grpSpPr>
        <p:pic>
          <p:nvPicPr>
            <p:cNvPr id="181" name="Picture 2"/>
            <p:cNvPicPr>
              <a:picLocks noChangeAspect="1" noChangeArrowheads="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2207686" y="4348970"/>
              <a:ext cx="2018653" cy="1333425"/>
            </a:xfrm>
            <a:prstGeom prst="rect">
              <a:avLst/>
            </a:prstGeom>
            <a:solidFill>
              <a:schemeClr val="tx2"/>
            </a:solidFill>
            <a:ln>
              <a:noFill/>
            </a:ln>
            <a:extLst>
              <a:ext uri="{91240B29-F687-4f45-9708-019B960494DF}">
                <a14:hiddenLine xmlns:a14="http://schemas.microsoft.com/office/drawing/2010/main" w="9525">
                  <a:solidFill>
                    <a:schemeClr val="tx1"/>
                  </a:solidFill>
                  <a:miter lim="800000"/>
                  <a:headEnd/>
                  <a:tailEnd/>
                </a14:hiddenLine>
              </a:ext>
            </a:extLst>
          </p:spPr>
        </p:pic>
        <p:sp>
          <p:nvSpPr>
            <p:cNvPr id="182" name="Rectangle à coins arrondis 73"/>
            <p:cNvSpPr/>
            <p:nvPr/>
          </p:nvSpPr>
          <p:spPr>
            <a:xfrm rot="1465745">
              <a:off x="3258245" y="4674519"/>
              <a:ext cx="603859" cy="458216"/>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3" name="Picture 4" descr="Afficher l'image d'origine"/>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340591">
              <a:off x="3399317" y="4704277"/>
              <a:ext cx="302524" cy="3025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4" name="Groupe 183"/>
          <p:cNvGrpSpPr/>
          <p:nvPr/>
        </p:nvGrpSpPr>
        <p:grpSpPr>
          <a:xfrm>
            <a:off x="7526335" y="1457795"/>
            <a:ext cx="707741" cy="445680"/>
            <a:chOff x="4977381" y="5268227"/>
            <a:chExt cx="707741" cy="490248"/>
          </a:xfrm>
        </p:grpSpPr>
        <p:pic>
          <p:nvPicPr>
            <p:cNvPr id="185" name="Picture 12" descr="Afficher l'image d'orig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7381" y="5268227"/>
              <a:ext cx="338870" cy="338870"/>
            </a:xfrm>
            <a:prstGeom prst="rect">
              <a:avLst/>
            </a:prstGeom>
            <a:noFill/>
            <a:extLst>
              <a:ext uri="{909E8E84-426E-40dd-AFC4-6F175D3DCCD1}">
                <a14:hiddenFill xmlns:a14="http://schemas.microsoft.com/office/drawing/2010/main">
                  <a:solidFill>
                    <a:srgbClr val="FFFFFF"/>
                  </a:solidFill>
                </a14:hiddenFill>
              </a:ext>
            </a:extLst>
          </p:spPr>
        </p:pic>
        <p:pic>
          <p:nvPicPr>
            <p:cNvPr id="186" name="Picture 6" descr="C:\Users\b.hullessen\Downloads\reicnes\dsx.png"/>
            <p:cNvPicPr>
              <a:picLocks noChangeAspect="1" noChangeArrowheads="1"/>
            </p:cNvPicPr>
            <p:nvPr/>
          </p:nvPicPr>
          <p:blipFill rotWithShape="1">
            <a:blip r:embed="rId7"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5286000" y="5359353"/>
              <a:ext cx="399122" cy="399122"/>
            </a:xfrm>
            <a:prstGeom prst="rect">
              <a:avLst/>
            </a:prstGeom>
            <a:noFill/>
            <a:extLst>
              <a:ext uri="{909E8E84-426E-40dd-AFC4-6F175D3DCCD1}">
                <a14:hiddenFill xmlns:a14="http://schemas.microsoft.com/office/drawing/2010/main">
                  <a:solidFill>
                    <a:srgbClr val="FFFFFF"/>
                  </a:solidFill>
                </a14:hiddenFill>
              </a:ext>
            </a:extLst>
          </p:spPr>
        </p:pic>
      </p:grpSp>
      <p:sp>
        <p:nvSpPr>
          <p:cNvPr id="71" name="Rectangle 70"/>
          <p:cNvSpPr/>
          <p:nvPr/>
        </p:nvSpPr>
        <p:spPr>
          <a:xfrm>
            <a:off x="1727526" y="1382409"/>
            <a:ext cx="1160063" cy="566852"/>
          </a:xfrm>
          <a:prstGeom prst="rect">
            <a:avLst/>
          </a:prstGeom>
          <a:noFill/>
          <a:ln w="12700">
            <a:solidFill>
              <a:schemeClr val="bg1">
                <a:lumMod val="75000"/>
              </a:schemeClr>
            </a:solidFill>
            <a:miter lim="800000"/>
            <a:headEnd/>
            <a:tailEnd/>
          </a:ln>
        </p:spPr>
        <p:txBody>
          <a:bodyPr rot="0" spcFirstLastPara="0" vertOverflow="overflow" horzOverflow="overflow" vert="horz" wrap="square" lIns="88490" tIns="44244" rIns="88490" bIns="44244" numCol="1" spcCol="0" rtlCol="0" fromWordArt="0" anchor="ctr" anchorCtr="0" forceAA="0" compatLnSpc="1">
            <a:prstTxWarp prst="textNoShape">
              <a:avLst/>
            </a:prstTxWarp>
            <a:noAutofit/>
          </a:bodyPr>
          <a:lstStyle/>
          <a:p>
            <a:pPr algn="just">
              <a:buClr>
                <a:srgbClr val="F08A00"/>
              </a:buClr>
            </a:pPr>
            <a:endParaRPr lang="fr-FR" sz="1100" b="1" dirty="0" err="1">
              <a:solidFill>
                <a:schemeClr val="bg1">
                  <a:lumMod val="50000"/>
                </a:schemeClr>
              </a:solidFill>
            </a:endParaRPr>
          </a:p>
        </p:txBody>
      </p:sp>
      <p:sp>
        <p:nvSpPr>
          <p:cNvPr id="72" name="Rectangle 71"/>
          <p:cNvSpPr/>
          <p:nvPr/>
        </p:nvSpPr>
        <p:spPr>
          <a:xfrm>
            <a:off x="3582830" y="1382409"/>
            <a:ext cx="1160063" cy="566852"/>
          </a:xfrm>
          <a:prstGeom prst="rect">
            <a:avLst/>
          </a:prstGeom>
          <a:noFill/>
          <a:ln w="12700">
            <a:solidFill>
              <a:schemeClr val="bg1">
                <a:lumMod val="75000"/>
              </a:schemeClr>
            </a:solidFill>
            <a:miter lim="800000"/>
            <a:headEnd/>
            <a:tailEnd/>
          </a:ln>
        </p:spPr>
        <p:txBody>
          <a:bodyPr rot="0" spcFirstLastPara="0" vertOverflow="overflow" horzOverflow="overflow" vert="horz" wrap="square" lIns="88490" tIns="44244" rIns="88490" bIns="44244" numCol="1" spcCol="0" rtlCol="0" fromWordArt="0" anchor="ctr" anchorCtr="0" forceAA="0" compatLnSpc="1">
            <a:prstTxWarp prst="textNoShape">
              <a:avLst/>
            </a:prstTxWarp>
            <a:noAutofit/>
          </a:bodyPr>
          <a:lstStyle/>
          <a:p>
            <a:pPr algn="just">
              <a:buClr>
                <a:srgbClr val="F08A00"/>
              </a:buClr>
            </a:pPr>
            <a:endParaRPr lang="fr-FR" sz="1100" b="1" dirty="0" err="1">
              <a:solidFill>
                <a:schemeClr val="bg1">
                  <a:lumMod val="50000"/>
                </a:schemeClr>
              </a:solidFill>
            </a:endParaRPr>
          </a:p>
        </p:txBody>
      </p:sp>
      <p:sp>
        <p:nvSpPr>
          <p:cNvPr id="73" name="Rectangle 72"/>
          <p:cNvSpPr/>
          <p:nvPr/>
        </p:nvSpPr>
        <p:spPr>
          <a:xfrm>
            <a:off x="5325631" y="1382409"/>
            <a:ext cx="1160063" cy="566852"/>
          </a:xfrm>
          <a:prstGeom prst="rect">
            <a:avLst/>
          </a:prstGeom>
          <a:noFill/>
          <a:ln w="12700">
            <a:solidFill>
              <a:schemeClr val="bg1">
                <a:lumMod val="75000"/>
              </a:schemeClr>
            </a:solidFill>
            <a:miter lim="800000"/>
            <a:headEnd/>
            <a:tailEnd/>
          </a:ln>
        </p:spPr>
        <p:txBody>
          <a:bodyPr rot="0" spcFirstLastPara="0" vertOverflow="overflow" horzOverflow="overflow" vert="horz" wrap="square" lIns="88490" tIns="44244" rIns="88490" bIns="44244" numCol="1" spcCol="0" rtlCol="0" fromWordArt="0" anchor="ctr" anchorCtr="0" forceAA="0" compatLnSpc="1">
            <a:prstTxWarp prst="textNoShape">
              <a:avLst/>
            </a:prstTxWarp>
            <a:noAutofit/>
          </a:bodyPr>
          <a:lstStyle/>
          <a:p>
            <a:pPr algn="just">
              <a:buClr>
                <a:srgbClr val="F08A00"/>
              </a:buClr>
            </a:pPr>
            <a:endParaRPr lang="fr-FR" sz="1100" b="1" dirty="0" err="1">
              <a:solidFill>
                <a:schemeClr val="bg1">
                  <a:lumMod val="50000"/>
                </a:schemeClr>
              </a:solidFill>
            </a:endParaRPr>
          </a:p>
        </p:txBody>
      </p:sp>
      <p:sp>
        <p:nvSpPr>
          <p:cNvPr id="74" name="Rectangle 73"/>
          <p:cNvSpPr/>
          <p:nvPr/>
        </p:nvSpPr>
        <p:spPr>
          <a:xfrm>
            <a:off x="7289945" y="1382409"/>
            <a:ext cx="1160063" cy="566852"/>
          </a:xfrm>
          <a:prstGeom prst="rect">
            <a:avLst/>
          </a:prstGeom>
          <a:noFill/>
          <a:ln w="12700">
            <a:solidFill>
              <a:schemeClr val="bg1">
                <a:lumMod val="75000"/>
              </a:schemeClr>
            </a:solidFill>
            <a:miter lim="800000"/>
            <a:headEnd/>
            <a:tailEnd/>
          </a:ln>
        </p:spPr>
        <p:txBody>
          <a:bodyPr rot="0" spcFirstLastPara="0" vertOverflow="overflow" horzOverflow="overflow" vert="horz" wrap="square" lIns="88490" tIns="44244" rIns="88490" bIns="44244" numCol="1" spcCol="0" rtlCol="0" fromWordArt="0" anchor="ctr" anchorCtr="0" forceAA="0" compatLnSpc="1">
            <a:prstTxWarp prst="textNoShape">
              <a:avLst/>
            </a:prstTxWarp>
            <a:noAutofit/>
          </a:bodyPr>
          <a:lstStyle/>
          <a:p>
            <a:pPr algn="just">
              <a:buClr>
                <a:srgbClr val="F08A00"/>
              </a:buClr>
            </a:pPr>
            <a:endParaRPr lang="fr-FR" sz="1100" b="1" dirty="0" err="1">
              <a:solidFill>
                <a:schemeClr val="bg1">
                  <a:lumMod val="50000"/>
                </a:schemeClr>
              </a:solidFill>
            </a:endParaRPr>
          </a:p>
        </p:txBody>
      </p:sp>
      <p:cxnSp>
        <p:nvCxnSpPr>
          <p:cNvPr id="75" name="Connecteur droit avec flèche 74"/>
          <p:cNvCxnSpPr>
            <a:cxnSpLocks/>
          </p:cNvCxnSpPr>
          <p:nvPr/>
        </p:nvCxnSpPr>
        <p:spPr>
          <a:xfrm>
            <a:off x="1414484"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a:cxnSpLocks/>
          </p:cNvCxnSpPr>
          <p:nvPr/>
        </p:nvCxnSpPr>
        <p:spPr>
          <a:xfrm>
            <a:off x="3133333"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a:cxnSpLocks/>
          </p:cNvCxnSpPr>
          <p:nvPr/>
        </p:nvCxnSpPr>
        <p:spPr>
          <a:xfrm>
            <a:off x="5004047" y="2593107"/>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79" name="Freeform 17"/>
          <p:cNvSpPr>
            <a:spLocks noChangeAspect="1"/>
          </p:cNvSpPr>
          <p:nvPr/>
        </p:nvSpPr>
        <p:spPr bwMode="auto">
          <a:xfrm>
            <a:off x="1998825" y="1583856"/>
            <a:ext cx="186579" cy="273241"/>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dirty="0">
              <a:solidFill>
                <a:schemeClr val="tx2"/>
              </a:solidFill>
            </a:endParaRPr>
          </a:p>
        </p:txBody>
      </p:sp>
      <p:sp>
        <p:nvSpPr>
          <p:cNvPr id="80" name="Freeform 17"/>
          <p:cNvSpPr>
            <a:spLocks noChangeAspect="1"/>
          </p:cNvSpPr>
          <p:nvPr/>
        </p:nvSpPr>
        <p:spPr bwMode="auto">
          <a:xfrm>
            <a:off x="3817139" y="1583856"/>
            <a:ext cx="186579" cy="273241"/>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dirty="0">
              <a:solidFill>
                <a:schemeClr val="tx2"/>
              </a:solidFill>
            </a:endParaRPr>
          </a:p>
        </p:txBody>
      </p:sp>
      <p:cxnSp>
        <p:nvCxnSpPr>
          <p:cNvPr id="85" name="Connecteur droit 84"/>
          <p:cNvCxnSpPr>
            <a:cxnSpLocks/>
          </p:cNvCxnSpPr>
          <p:nvPr/>
        </p:nvCxnSpPr>
        <p:spPr>
          <a:xfrm flipH="1">
            <a:off x="4273020" y="1455555"/>
            <a:ext cx="265649" cy="352556"/>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ZoneTexte 86"/>
          <p:cNvSpPr txBox="1"/>
          <p:nvPr/>
        </p:nvSpPr>
        <p:spPr>
          <a:xfrm>
            <a:off x="256686" y="2032541"/>
            <a:ext cx="981616" cy="391143"/>
          </a:xfrm>
          <a:prstGeom prst="rect">
            <a:avLst/>
          </a:prstGeom>
          <a:noFill/>
        </p:spPr>
        <p:txBody>
          <a:bodyPr wrap="square" lIns="10800" tIns="10800" rIns="10800" bIns="10800" rtlCol="0">
            <a:spAutoFit/>
          </a:bodyPr>
          <a:lstStyle/>
          <a:p>
            <a:pPr algn="ctr"/>
            <a:r>
              <a:rPr lang="en-US" sz="1200" b="1" dirty="0">
                <a:solidFill>
                  <a:schemeClr val="tx2"/>
                </a:solidFill>
                <a:latin typeface="Arial" panose="020B0604020202020204" pitchFamily="34" charset="0"/>
                <a:cs typeface="Arial" panose="020B0604020202020204" pitchFamily="34" charset="0"/>
              </a:rPr>
              <a:t>Client</a:t>
            </a:r>
            <a:br>
              <a:rPr lang="en-US" sz="1200" b="1" dirty="0">
                <a:solidFill>
                  <a:schemeClr val="tx2"/>
                </a:solidFill>
                <a:latin typeface="Arial" panose="020B0604020202020204" pitchFamily="34" charset="0"/>
                <a:cs typeface="Arial" panose="020B0604020202020204" pitchFamily="34" charset="0"/>
              </a:rPr>
            </a:br>
            <a:r>
              <a:rPr lang="en-US" sz="1200" b="1" dirty="0">
                <a:solidFill>
                  <a:schemeClr val="tx2"/>
                </a:solidFill>
                <a:latin typeface="Arial" panose="020B0604020202020204" pitchFamily="34" charset="0"/>
                <a:cs typeface="Arial" panose="020B0604020202020204" pitchFamily="34" charset="0"/>
              </a:rPr>
              <a:t>side</a:t>
            </a:r>
          </a:p>
        </p:txBody>
      </p:sp>
      <p:sp>
        <p:nvSpPr>
          <p:cNvPr id="88" name="Slide Number Placeholder 5"/>
          <p:cNvSpPr txBox="1">
            <a:spLocks/>
          </p:cNvSpPr>
          <p:nvPr/>
        </p:nvSpPr>
        <p:spPr>
          <a:xfrm>
            <a:off x="8532480"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23</a:t>
            </a:fld>
            <a:endParaRPr lang="en-US" dirty="0"/>
          </a:p>
        </p:txBody>
      </p:sp>
      <p:cxnSp>
        <p:nvCxnSpPr>
          <p:cNvPr id="90" name="Connecteur droit avec flèche 89"/>
          <p:cNvCxnSpPr>
            <a:cxnSpLocks/>
          </p:cNvCxnSpPr>
          <p:nvPr/>
        </p:nvCxnSpPr>
        <p:spPr>
          <a:xfrm flipV="1">
            <a:off x="6891754" y="2593684"/>
            <a:ext cx="1" cy="405848"/>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0663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12" r="2212"/>
          <a:stretch>
            <a:fillRect/>
          </a:stretch>
        </p:blipFill>
        <p:spPr/>
      </p:pic>
      <p:pic>
        <p:nvPicPr>
          <p:cNvPr id="8" name="Picture 7"/>
          <p:cNvPicPr>
            <a:picLocks noChangeAspect="1"/>
          </p:cNvPicPr>
          <p:nvPr/>
        </p:nvPicPr>
        <p:blipFill>
          <a:blip r:embed="rId3"/>
          <a:stretch>
            <a:fillRect/>
          </a:stretch>
        </p:blipFill>
        <p:spPr>
          <a:xfrm>
            <a:off x="0" y="-20632"/>
            <a:ext cx="9136561" cy="5143500"/>
          </a:xfrm>
          <a:prstGeom prst="rect">
            <a:avLst/>
          </a:prstGeom>
        </p:spPr>
      </p:pic>
      <p:sp>
        <p:nvSpPr>
          <p:cNvPr id="5" name="Text Placeholder 4"/>
          <p:cNvSpPr>
            <a:spLocks noGrp="1"/>
          </p:cNvSpPr>
          <p:nvPr>
            <p:ph type="body" sz="quarter" idx="11"/>
          </p:nvPr>
        </p:nvSpPr>
        <p:spPr/>
        <p:txBody>
          <a:bodyPr/>
          <a:lstStyle/>
          <a:p>
            <a:r>
              <a:rPr lang="en-US" dirty="0"/>
              <a:t>SCOR </a:t>
            </a:r>
            <a:r>
              <a:rPr lang="en-US" dirty="0" err="1" smtClean="0"/>
              <a:t>Blockchain</a:t>
            </a:r>
            <a:r>
              <a:rPr lang="en-US" dirty="0" smtClean="0"/>
              <a:t> “Proof-of-Concept</a:t>
            </a:r>
            <a:r>
              <a:rPr lang="en-US" dirty="0"/>
              <a:t>”</a:t>
            </a:r>
            <a:br>
              <a:rPr lang="en-US" dirty="0"/>
            </a:br>
            <a:endParaRPr lang="en-US" dirty="0"/>
          </a:p>
        </p:txBody>
      </p:sp>
    </p:spTree>
    <p:extLst>
      <p:ext uri="{BB962C8B-B14F-4D97-AF65-F5344CB8AC3E}">
        <p14:creationId xmlns:p14="http://schemas.microsoft.com/office/powerpoint/2010/main" val="27160726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dirty="0">
                <a:solidFill>
                  <a:schemeClr val="bg1"/>
                </a:solidFill>
              </a:rPr>
              <a:t>2</a:t>
            </a:r>
          </a:p>
        </p:txBody>
      </p:sp>
      <p:sp>
        <p:nvSpPr>
          <p:cNvPr id="21" name="Titre 20"/>
          <p:cNvSpPr>
            <a:spLocks noGrp="1"/>
          </p:cNvSpPr>
          <p:nvPr>
            <p:ph type="title"/>
          </p:nvPr>
        </p:nvSpPr>
        <p:spPr>
          <a:xfrm>
            <a:off x="683568" y="249581"/>
            <a:ext cx="8203565" cy="400110"/>
          </a:xfrm>
        </p:spPr>
        <p:txBody>
          <a:bodyPr/>
          <a:lstStyle/>
          <a:p>
            <a:r>
              <a:rPr lang="en-US" dirty="0"/>
              <a:t>Inter-Organizations  </a:t>
            </a:r>
            <a:r>
              <a:rPr lang="en-US" dirty="0" smtClean="0"/>
              <a:t>I Overview of the “</a:t>
            </a:r>
            <a:r>
              <a:rPr lang="en-US" dirty="0" err="1" smtClean="0"/>
              <a:t>Ruschlikon</a:t>
            </a:r>
            <a:r>
              <a:rPr lang="en-US" dirty="0" smtClean="0"/>
              <a:t>” initiative  </a:t>
            </a:r>
            <a:endParaRPr lang="fr-FR" dirty="0"/>
          </a:p>
        </p:txBody>
      </p:sp>
      <p:sp>
        <p:nvSpPr>
          <p:cNvPr id="5"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25</a:t>
            </a:fld>
            <a:endParaRPr lang="en-US" dirty="0"/>
          </a:p>
        </p:txBody>
      </p:sp>
      <p:sp>
        <p:nvSpPr>
          <p:cNvPr id="9"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b="1" i="1" dirty="0">
              <a:solidFill>
                <a:schemeClr val="bg1">
                  <a:lumMod val="50000"/>
                </a:schemeClr>
              </a:solidFill>
            </a:endParaRPr>
          </a:p>
        </p:txBody>
      </p:sp>
      <p:sp>
        <p:nvSpPr>
          <p:cNvPr id="11" name="Rectangle 10"/>
          <p:cNvSpPr/>
          <p:nvPr/>
        </p:nvSpPr>
        <p:spPr>
          <a:xfrm>
            <a:off x="350835" y="915566"/>
            <a:ext cx="8442327" cy="738664"/>
          </a:xfrm>
          <a:prstGeom prst="rect">
            <a:avLst/>
          </a:prstGeom>
          <a:noFill/>
        </p:spPr>
        <p:txBody>
          <a:bodyPr wrap="square">
            <a:spAutoFit/>
          </a:bodyPr>
          <a:lstStyle/>
          <a:p>
            <a:pPr algn="ctr"/>
            <a:r>
              <a:rPr lang="en-US" sz="1400" b="1" dirty="0">
                <a:solidFill>
                  <a:schemeClr val="tx2"/>
                </a:solidFill>
              </a:rPr>
              <a:t>Ruschlikon is a large </a:t>
            </a:r>
            <a:r>
              <a:rPr lang="en-US" sz="1400" b="1" dirty="0" smtClean="0">
                <a:solidFill>
                  <a:schemeClr val="tx2"/>
                </a:solidFill>
              </a:rPr>
              <a:t>global community </a:t>
            </a:r>
            <a:r>
              <a:rPr lang="en-US" sz="1400" b="1" dirty="0">
                <a:solidFill>
                  <a:schemeClr val="tx2"/>
                </a:solidFill>
              </a:rPr>
              <a:t>of insurers, brokers and reinsurers</a:t>
            </a:r>
            <a:br>
              <a:rPr lang="en-US" sz="1400" b="1" dirty="0">
                <a:solidFill>
                  <a:schemeClr val="tx2"/>
                </a:solidFill>
              </a:rPr>
            </a:br>
            <a:r>
              <a:rPr lang="en-US" sz="1400" b="1" dirty="0">
                <a:solidFill>
                  <a:schemeClr val="tx2"/>
                </a:solidFill>
              </a:rPr>
              <a:t>reshaping the (re)insurance industry through the design and implementation of </a:t>
            </a:r>
            <a:r>
              <a:rPr lang="en-US" sz="1400" b="1" dirty="0" smtClean="0">
                <a:solidFill>
                  <a:schemeClr val="tx2"/>
                </a:solidFill>
              </a:rPr>
              <a:t>standard dematerialized exchanges and processes, reducing operational </a:t>
            </a:r>
            <a:r>
              <a:rPr lang="en-US" sz="1400" b="1" dirty="0">
                <a:solidFill>
                  <a:schemeClr val="tx2"/>
                </a:solidFill>
              </a:rPr>
              <a:t>cost and </a:t>
            </a:r>
            <a:r>
              <a:rPr lang="en-US" sz="1400" b="1" dirty="0" smtClean="0">
                <a:solidFill>
                  <a:schemeClr val="tx2"/>
                </a:solidFill>
              </a:rPr>
              <a:t>enhancing </a:t>
            </a:r>
            <a:r>
              <a:rPr lang="en-US" sz="1400" b="1" dirty="0">
                <a:solidFill>
                  <a:schemeClr val="tx2"/>
                </a:solidFill>
              </a:rPr>
              <a:t>client service</a:t>
            </a:r>
          </a:p>
        </p:txBody>
      </p:sp>
      <p:sp>
        <p:nvSpPr>
          <p:cNvPr id="12" name="Espace réservé du texte 4"/>
          <p:cNvSpPr>
            <a:spLocks noGrp="1"/>
          </p:cNvSpPr>
          <p:nvPr>
            <p:ph type="body" idx="14"/>
          </p:nvPr>
        </p:nvSpPr>
        <p:spPr>
          <a:xfrm>
            <a:off x="252606" y="2006598"/>
            <a:ext cx="4031361" cy="360040"/>
          </a:xfrm>
        </p:spPr>
        <p:txBody>
          <a:bodyPr anchor="ctr"/>
          <a:lstStyle/>
          <a:p>
            <a:r>
              <a:rPr lang="en-US" sz="1100" dirty="0">
                <a:solidFill>
                  <a:schemeClr val="tx1"/>
                </a:solidFill>
              </a:rPr>
              <a:t>FROM “Traditional process and its limits”…</a:t>
            </a:r>
          </a:p>
        </p:txBody>
      </p:sp>
      <p:sp>
        <p:nvSpPr>
          <p:cNvPr id="14" name="Espace réservé du texte 4"/>
          <p:cNvSpPr>
            <a:spLocks noGrp="1"/>
          </p:cNvSpPr>
          <p:nvPr>
            <p:ph type="body" idx="14"/>
          </p:nvPr>
        </p:nvSpPr>
        <p:spPr>
          <a:xfrm>
            <a:off x="4067944" y="1934010"/>
            <a:ext cx="4031361" cy="432628"/>
          </a:xfrm>
          <a:prstGeom prst="callout1">
            <a:avLst>
              <a:gd name="adj1" fmla="val 98712"/>
              <a:gd name="adj2" fmla="val 99992"/>
              <a:gd name="adj3" fmla="val 97117"/>
              <a:gd name="adj4" fmla="val 11992"/>
            </a:avLst>
          </a:prstGeom>
        </p:spPr>
        <p:txBody>
          <a:bodyPr anchor="ctr"/>
          <a:lstStyle/>
          <a:p>
            <a:r>
              <a:rPr lang="en-US" sz="1100" dirty="0">
                <a:solidFill>
                  <a:schemeClr val="tx1"/>
                </a:solidFill>
              </a:rPr>
              <a:t>… TO “Time and cost saving” with </a:t>
            </a:r>
          </a:p>
        </p:txBody>
      </p:sp>
      <p:sp>
        <p:nvSpPr>
          <p:cNvPr id="17" name="Content Placeholder 7"/>
          <p:cNvSpPr>
            <a:spLocks noGrp="1"/>
          </p:cNvSpPr>
          <p:nvPr>
            <p:ph sz="quarter" idx="4294967295"/>
          </p:nvPr>
        </p:nvSpPr>
        <p:spPr>
          <a:xfrm>
            <a:off x="1832265" y="2610356"/>
            <a:ext cx="2451703" cy="1282865"/>
          </a:xfrm>
          <a:prstGeom prst="rect">
            <a:avLst/>
          </a:prstGeom>
        </p:spPr>
        <p:txBody>
          <a:bodyPr anchor="ctr"/>
          <a:lstStyle/>
          <a:p>
            <a:pPr marL="87313" indent="-87313" defTabSz="457200">
              <a:buClr>
                <a:srgbClr val="006B8D"/>
              </a:buClr>
              <a:buFont typeface="Arial" panose="020B0604020202020204" pitchFamily="34" charset="0"/>
              <a:buChar char="•"/>
              <a:defRPr/>
            </a:pPr>
            <a:r>
              <a:rPr lang="en-US" sz="900" dirty="0" smtClean="0"/>
              <a:t>Still largely paper-based, or email </a:t>
            </a:r>
            <a:r>
              <a:rPr lang="en-US" sz="900" dirty="0"/>
              <a:t>attachment</a:t>
            </a:r>
          </a:p>
          <a:p>
            <a:pPr marL="87313" indent="-87313" defTabSz="457200">
              <a:buClr>
                <a:srgbClr val="006B8D"/>
              </a:buClr>
              <a:buFont typeface="Arial" panose="020B0604020202020204" pitchFamily="34" charset="0"/>
              <a:buChar char="•"/>
              <a:defRPr/>
            </a:pPr>
            <a:endParaRPr lang="en-US" sz="900" dirty="0"/>
          </a:p>
          <a:p>
            <a:pPr marL="87313" indent="-87313" defTabSz="457200">
              <a:buClr>
                <a:srgbClr val="006B8D"/>
              </a:buClr>
              <a:buFont typeface="Arial" panose="020B0604020202020204" pitchFamily="34" charset="0"/>
              <a:buChar char="•"/>
              <a:defRPr/>
            </a:pPr>
            <a:r>
              <a:rPr lang="en-US" sz="900" dirty="0"/>
              <a:t>A significant part of today’s (re)insurance premium is wasted with the unproductive frictional costs of administrative processes between insurers, brokers, reinsurers and </a:t>
            </a:r>
            <a:r>
              <a:rPr lang="en-US" sz="900" dirty="0" err="1" smtClean="0"/>
              <a:t>retrocessionnaires</a:t>
            </a:r>
            <a:endParaRPr lang="en-US" sz="900" dirty="0"/>
          </a:p>
        </p:txBody>
      </p:sp>
      <p:sp>
        <p:nvSpPr>
          <p:cNvPr id="18" name="Content Placeholder 7"/>
          <p:cNvSpPr>
            <a:spLocks noGrp="1"/>
          </p:cNvSpPr>
          <p:nvPr>
            <p:ph sz="quarter" idx="4294967295"/>
          </p:nvPr>
        </p:nvSpPr>
        <p:spPr>
          <a:xfrm>
            <a:off x="6221674" y="2610356"/>
            <a:ext cx="2451703" cy="1282865"/>
          </a:xfrm>
          <a:prstGeom prst="rect">
            <a:avLst/>
          </a:prstGeom>
        </p:spPr>
        <p:txBody>
          <a:bodyPr anchor="ctr"/>
          <a:lstStyle/>
          <a:p>
            <a:pPr marL="87313" indent="-87313" defTabSz="457200">
              <a:buClr>
                <a:srgbClr val="006B8D"/>
              </a:buClr>
              <a:buFont typeface="Arial" panose="020B0604020202020204" pitchFamily="34" charset="0"/>
              <a:buChar char="•"/>
              <a:defRPr/>
            </a:pPr>
            <a:r>
              <a:rPr lang="en-US" sz="900" dirty="0"/>
              <a:t>Identify, design and implement </a:t>
            </a:r>
            <a:r>
              <a:rPr lang="en-US" sz="900" dirty="0" smtClean="0"/>
              <a:t>industry-wide </a:t>
            </a:r>
            <a:r>
              <a:rPr lang="en-US" sz="900" dirty="0"/>
              <a:t>standard formats, processes and electronic </a:t>
            </a:r>
            <a:r>
              <a:rPr lang="en-US" sz="900" dirty="0" smtClean="0"/>
              <a:t>exchanges</a:t>
            </a:r>
            <a:endParaRPr lang="en-US" sz="900" dirty="0"/>
          </a:p>
          <a:p>
            <a:pPr marL="87313" indent="-87313" defTabSz="457200">
              <a:buClr>
                <a:srgbClr val="006B8D"/>
              </a:buClr>
              <a:buFont typeface="Arial" panose="020B0604020202020204" pitchFamily="34" charset="0"/>
              <a:buChar char="•"/>
              <a:defRPr/>
            </a:pPr>
            <a:endParaRPr lang="en-US" sz="900" dirty="0"/>
          </a:p>
          <a:p>
            <a:pPr marL="87313" indent="-87313" defTabSz="457200">
              <a:buClr>
                <a:srgbClr val="006B8D"/>
              </a:buClr>
              <a:buFont typeface="Arial" panose="020B0604020202020204" pitchFamily="34" charset="0"/>
              <a:buChar char="•"/>
              <a:defRPr/>
            </a:pPr>
            <a:r>
              <a:rPr lang="en-US" sz="900" dirty="0"/>
              <a:t>Reduce cost of </a:t>
            </a:r>
            <a:r>
              <a:rPr lang="en-US" sz="900" dirty="0" smtClean="0"/>
              <a:t>interactions within the ecosystem</a:t>
            </a:r>
            <a:endParaRPr lang="en-US" sz="900" dirty="0"/>
          </a:p>
          <a:p>
            <a:pPr marL="87313" indent="-87313" defTabSz="457200">
              <a:buClr>
                <a:srgbClr val="006B8D"/>
              </a:buClr>
              <a:buFont typeface="Arial" panose="020B0604020202020204" pitchFamily="34" charset="0"/>
              <a:buChar char="•"/>
              <a:defRPr/>
            </a:pPr>
            <a:endParaRPr lang="en-US" sz="900" dirty="0"/>
          </a:p>
          <a:p>
            <a:pPr marL="87313" indent="-87313" defTabSz="457200">
              <a:buClr>
                <a:srgbClr val="006B8D"/>
              </a:buClr>
              <a:buFont typeface="Arial" panose="020B0604020202020204" pitchFamily="34" charset="0"/>
              <a:buChar char="•"/>
              <a:defRPr/>
            </a:pPr>
            <a:r>
              <a:rPr lang="en-US" sz="900" dirty="0" smtClean="0"/>
              <a:t>Improve </a:t>
            </a:r>
            <a:r>
              <a:rPr lang="en-US" sz="900" dirty="0"/>
              <a:t>data granularity and </a:t>
            </a:r>
            <a:r>
              <a:rPr lang="en-US" sz="900" dirty="0" smtClean="0"/>
              <a:t>quality for all, using ACORD data standards and </a:t>
            </a:r>
            <a:r>
              <a:rPr lang="en-US" sz="900" dirty="0" err="1" smtClean="0"/>
              <a:t>Ruschlikon</a:t>
            </a:r>
            <a:r>
              <a:rPr lang="en-US" sz="900" dirty="0" smtClean="0"/>
              <a:t> business processes</a:t>
            </a:r>
            <a:endParaRPr lang="en-US" sz="900" dirty="0"/>
          </a:p>
        </p:txBody>
      </p:sp>
      <p:sp>
        <p:nvSpPr>
          <p:cNvPr id="19" name="Rectangle 18"/>
          <p:cNvSpPr/>
          <p:nvPr/>
        </p:nvSpPr>
        <p:spPr>
          <a:xfrm>
            <a:off x="350835" y="4109748"/>
            <a:ext cx="8442327" cy="523220"/>
          </a:xfrm>
          <a:prstGeom prst="rect">
            <a:avLst/>
          </a:prstGeom>
          <a:solidFill>
            <a:schemeClr val="tx2"/>
          </a:solidFill>
        </p:spPr>
        <p:txBody>
          <a:bodyPr wrap="square">
            <a:spAutoFit/>
          </a:bodyPr>
          <a:lstStyle/>
          <a:p>
            <a:pPr algn="ctr"/>
            <a:r>
              <a:rPr lang="en-US" sz="1400" b="1" dirty="0">
                <a:solidFill>
                  <a:schemeClr val="bg1"/>
                </a:solidFill>
              </a:rPr>
              <a:t>Ruschlikon connects leading players of the (re)insurance industry to advanced back office processes such as technical accounting, claims and settlement </a:t>
            </a:r>
          </a:p>
        </p:txBody>
      </p:sp>
      <p:sp>
        <p:nvSpPr>
          <p:cNvPr id="20" name="Freeform 41"/>
          <p:cNvSpPr>
            <a:spLocks noChangeAspect="1" noEditPoints="1"/>
          </p:cNvSpPr>
          <p:nvPr/>
        </p:nvSpPr>
        <p:spPr bwMode="auto">
          <a:xfrm>
            <a:off x="899592" y="2815924"/>
            <a:ext cx="579678" cy="726999"/>
          </a:xfrm>
          <a:custGeom>
            <a:avLst/>
            <a:gdLst>
              <a:gd name="T0" fmla="*/ 32 w 181"/>
              <a:gd name="T1" fmla="*/ 181 h 227"/>
              <a:gd name="T2" fmla="*/ 32 w 181"/>
              <a:gd name="T3" fmla="*/ 191 h 227"/>
              <a:gd name="T4" fmla="*/ 132 w 181"/>
              <a:gd name="T5" fmla="*/ 186 h 227"/>
              <a:gd name="T6" fmla="*/ 32 w 181"/>
              <a:gd name="T7" fmla="*/ 63 h 227"/>
              <a:gd name="T8" fmla="*/ 86 w 181"/>
              <a:gd name="T9" fmla="*/ 58 h 227"/>
              <a:gd name="T10" fmla="*/ 32 w 181"/>
              <a:gd name="T11" fmla="*/ 52 h 227"/>
              <a:gd name="T12" fmla="*/ 32 w 181"/>
              <a:gd name="T13" fmla="*/ 63 h 227"/>
              <a:gd name="T14" fmla="*/ 81 w 181"/>
              <a:gd name="T15" fmla="*/ 88 h 227"/>
              <a:gd name="T16" fmla="*/ 81 w 181"/>
              <a:gd name="T17" fmla="*/ 78 h 227"/>
              <a:gd name="T18" fmla="*/ 27 w 181"/>
              <a:gd name="T19" fmla="*/ 83 h 227"/>
              <a:gd name="T20" fmla="*/ 127 w 181"/>
              <a:gd name="T21" fmla="*/ 155 h 227"/>
              <a:gd name="T22" fmla="*/ 27 w 181"/>
              <a:gd name="T23" fmla="*/ 160 h 227"/>
              <a:gd name="T24" fmla="*/ 127 w 181"/>
              <a:gd name="T25" fmla="*/ 165 h 227"/>
              <a:gd name="T26" fmla="*/ 127 w 181"/>
              <a:gd name="T27" fmla="*/ 155 h 227"/>
              <a:gd name="T28" fmla="*/ 122 w 181"/>
              <a:gd name="T29" fmla="*/ 0 h 227"/>
              <a:gd name="T30" fmla="*/ 43 w 181"/>
              <a:gd name="T31" fmla="*/ 0 h 227"/>
              <a:gd name="T32" fmla="*/ 33 w 181"/>
              <a:gd name="T33" fmla="*/ 10 h 227"/>
              <a:gd name="T34" fmla="*/ 111 w 181"/>
              <a:gd name="T35" fmla="*/ 11 h 227"/>
              <a:gd name="T36" fmla="*/ 170 w 181"/>
              <a:gd name="T37" fmla="*/ 195 h 227"/>
              <a:gd name="T38" fmla="*/ 181 w 181"/>
              <a:gd name="T39" fmla="*/ 185 h 227"/>
              <a:gd name="T40" fmla="*/ 180 w 181"/>
              <a:gd name="T41" fmla="*/ 59 h 227"/>
              <a:gd name="T42" fmla="*/ 103 w 181"/>
              <a:gd name="T43" fmla="*/ 18 h 227"/>
              <a:gd name="T44" fmla="*/ 0 w 181"/>
              <a:gd name="T45" fmla="*/ 42 h 227"/>
              <a:gd name="T46" fmla="*/ 25 w 181"/>
              <a:gd name="T47" fmla="*/ 227 h 227"/>
              <a:gd name="T48" fmla="*/ 163 w 181"/>
              <a:gd name="T49" fmla="*/ 203 h 227"/>
              <a:gd name="T50" fmla="*/ 162 w 181"/>
              <a:gd name="T51" fmla="*/ 77 h 227"/>
              <a:gd name="T52" fmla="*/ 155 w 181"/>
              <a:gd name="T53" fmla="*/ 203 h 227"/>
              <a:gd name="T54" fmla="*/ 25 w 181"/>
              <a:gd name="T55" fmla="*/ 219 h 227"/>
              <a:gd name="T56" fmla="*/ 8 w 181"/>
              <a:gd name="T57" fmla="*/ 42 h 227"/>
              <a:gd name="T58" fmla="*/ 96 w 181"/>
              <a:gd name="T59" fmla="*/ 26 h 227"/>
              <a:gd name="T60" fmla="*/ 122 w 181"/>
              <a:gd name="T61" fmla="*/ 84 h 227"/>
              <a:gd name="T62" fmla="*/ 155 w 181"/>
              <a:gd name="T63" fmla="*/ 203 h 227"/>
              <a:gd name="T64" fmla="*/ 32 w 181"/>
              <a:gd name="T65" fmla="*/ 129 h 227"/>
              <a:gd name="T66" fmla="*/ 32 w 181"/>
              <a:gd name="T67" fmla="*/ 140 h 227"/>
              <a:gd name="T68" fmla="*/ 132 w 181"/>
              <a:gd name="T69" fmla="*/ 134 h 227"/>
              <a:gd name="T70" fmla="*/ 27 w 181"/>
              <a:gd name="T71" fmla="*/ 109 h 227"/>
              <a:gd name="T72" fmla="*/ 127 w 181"/>
              <a:gd name="T73" fmla="*/ 114 h 227"/>
              <a:gd name="T74" fmla="*/ 127 w 181"/>
              <a:gd name="T75" fmla="*/ 104 h 227"/>
              <a:gd name="T76" fmla="*/ 27 w 181"/>
              <a:gd name="T77" fmla="*/ 10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1" h="227">
                <a:moveTo>
                  <a:pt x="127" y="181"/>
                </a:moveTo>
                <a:cubicBezTo>
                  <a:pt x="32" y="181"/>
                  <a:pt x="32" y="181"/>
                  <a:pt x="32" y="181"/>
                </a:cubicBezTo>
                <a:cubicBezTo>
                  <a:pt x="29" y="181"/>
                  <a:pt x="27" y="183"/>
                  <a:pt x="27" y="186"/>
                </a:cubicBezTo>
                <a:cubicBezTo>
                  <a:pt x="27" y="189"/>
                  <a:pt x="29" y="191"/>
                  <a:pt x="32" y="191"/>
                </a:cubicBezTo>
                <a:cubicBezTo>
                  <a:pt x="127" y="191"/>
                  <a:pt x="127" y="191"/>
                  <a:pt x="127" y="191"/>
                </a:cubicBezTo>
                <a:cubicBezTo>
                  <a:pt x="130" y="191"/>
                  <a:pt x="132" y="189"/>
                  <a:pt x="132" y="186"/>
                </a:cubicBezTo>
                <a:cubicBezTo>
                  <a:pt x="132" y="183"/>
                  <a:pt x="130" y="181"/>
                  <a:pt x="127" y="181"/>
                </a:cubicBezTo>
                <a:close/>
                <a:moveTo>
                  <a:pt x="32" y="63"/>
                </a:moveTo>
                <a:cubicBezTo>
                  <a:pt x="81" y="63"/>
                  <a:pt x="81" y="63"/>
                  <a:pt x="81" y="63"/>
                </a:cubicBezTo>
                <a:cubicBezTo>
                  <a:pt x="84" y="63"/>
                  <a:pt x="86" y="60"/>
                  <a:pt x="86" y="58"/>
                </a:cubicBezTo>
                <a:cubicBezTo>
                  <a:pt x="86" y="55"/>
                  <a:pt x="84" y="52"/>
                  <a:pt x="81" y="52"/>
                </a:cubicBezTo>
                <a:cubicBezTo>
                  <a:pt x="32" y="52"/>
                  <a:pt x="32" y="52"/>
                  <a:pt x="32" y="52"/>
                </a:cubicBezTo>
                <a:cubicBezTo>
                  <a:pt x="29" y="52"/>
                  <a:pt x="27" y="55"/>
                  <a:pt x="27" y="58"/>
                </a:cubicBezTo>
                <a:cubicBezTo>
                  <a:pt x="27" y="60"/>
                  <a:pt x="29" y="63"/>
                  <a:pt x="32" y="63"/>
                </a:cubicBezTo>
                <a:close/>
                <a:moveTo>
                  <a:pt x="32" y="88"/>
                </a:moveTo>
                <a:cubicBezTo>
                  <a:pt x="81" y="88"/>
                  <a:pt x="81" y="88"/>
                  <a:pt x="81" y="88"/>
                </a:cubicBezTo>
                <a:cubicBezTo>
                  <a:pt x="84" y="88"/>
                  <a:pt x="86" y="86"/>
                  <a:pt x="86" y="83"/>
                </a:cubicBezTo>
                <a:cubicBezTo>
                  <a:pt x="86" y="80"/>
                  <a:pt x="84" y="78"/>
                  <a:pt x="81" y="78"/>
                </a:cubicBezTo>
                <a:cubicBezTo>
                  <a:pt x="32" y="78"/>
                  <a:pt x="32" y="78"/>
                  <a:pt x="32" y="78"/>
                </a:cubicBezTo>
                <a:cubicBezTo>
                  <a:pt x="29" y="78"/>
                  <a:pt x="27" y="80"/>
                  <a:pt x="27" y="83"/>
                </a:cubicBezTo>
                <a:cubicBezTo>
                  <a:pt x="27" y="86"/>
                  <a:pt x="29" y="88"/>
                  <a:pt x="32" y="88"/>
                </a:cubicBezTo>
                <a:close/>
                <a:moveTo>
                  <a:pt x="127" y="155"/>
                </a:moveTo>
                <a:cubicBezTo>
                  <a:pt x="32" y="155"/>
                  <a:pt x="32" y="155"/>
                  <a:pt x="32" y="155"/>
                </a:cubicBezTo>
                <a:cubicBezTo>
                  <a:pt x="29" y="155"/>
                  <a:pt x="27" y="157"/>
                  <a:pt x="27" y="160"/>
                </a:cubicBezTo>
                <a:cubicBezTo>
                  <a:pt x="27" y="163"/>
                  <a:pt x="29" y="165"/>
                  <a:pt x="32" y="165"/>
                </a:cubicBezTo>
                <a:cubicBezTo>
                  <a:pt x="127" y="165"/>
                  <a:pt x="127" y="165"/>
                  <a:pt x="127" y="165"/>
                </a:cubicBezTo>
                <a:cubicBezTo>
                  <a:pt x="130" y="165"/>
                  <a:pt x="132" y="163"/>
                  <a:pt x="132" y="160"/>
                </a:cubicBezTo>
                <a:cubicBezTo>
                  <a:pt x="132" y="157"/>
                  <a:pt x="130" y="155"/>
                  <a:pt x="127" y="155"/>
                </a:cubicBezTo>
                <a:close/>
                <a:moveTo>
                  <a:pt x="180" y="59"/>
                </a:moveTo>
                <a:cubicBezTo>
                  <a:pt x="122" y="0"/>
                  <a:pt x="122" y="0"/>
                  <a:pt x="122" y="0"/>
                </a:cubicBezTo>
                <a:cubicBezTo>
                  <a:pt x="121" y="0"/>
                  <a:pt x="121" y="0"/>
                  <a:pt x="121" y="0"/>
                </a:cubicBezTo>
                <a:cubicBezTo>
                  <a:pt x="43" y="0"/>
                  <a:pt x="43" y="0"/>
                  <a:pt x="43" y="0"/>
                </a:cubicBezTo>
                <a:cubicBezTo>
                  <a:pt x="33" y="0"/>
                  <a:pt x="25" y="5"/>
                  <a:pt x="20" y="13"/>
                </a:cubicBezTo>
                <a:cubicBezTo>
                  <a:pt x="24" y="11"/>
                  <a:pt x="29" y="10"/>
                  <a:pt x="33" y="10"/>
                </a:cubicBezTo>
                <a:cubicBezTo>
                  <a:pt x="111" y="10"/>
                  <a:pt x="111" y="10"/>
                  <a:pt x="111" y="10"/>
                </a:cubicBezTo>
                <a:cubicBezTo>
                  <a:pt x="111" y="11"/>
                  <a:pt x="111" y="11"/>
                  <a:pt x="111" y="11"/>
                </a:cubicBezTo>
                <a:cubicBezTo>
                  <a:pt x="170" y="70"/>
                  <a:pt x="170" y="70"/>
                  <a:pt x="170" y="70"/>
                </a:cubicBezTo>
                <a:cubicBezTo>
                  <a:pt x="170" y="195"/>
                  <a:pt x="170" y="195"/>
                  <a:pt x="170" y="195"/>
                </a:cubicBezTo>
                <a:cubicBezTo>
                  <a:pt x="170" y="199"/>
                  <a:pt x="169" y="202"/>
                  <a:pt x="168" y="206"/>
                </a:cubicBezTo>
                <a:cubicBezTo>
                  <a:pt x="175" y="201"/>
                  <a:pt x="181" y="194"/>
                  <a:pt x="181" y="185"/>
                </a:cubicBezTo>
                <a:cubicBezTo>
                  <a:pt x="181" y="59"/>
                  <a:pt x="181" y="59"/>
                  <a:pt x="181" y="59"/>
                </a:cubicBezTo>
                <a:lnTo>
                  <a:pt x="180" y="59"/>
                </a:lnTo>
                <a:close/>
                <a:moveTo>
                  <a:pt x="104" y="18"/>
                </a:moveTo>
                <a:cubicBezTo>
                  <a:pt x="103" y="18"/>
                  <a:pt x="103" y="18"/>
                  <a:pt x="103" y="18"/>
                </a:cubicBezTo>
                <a:cubicBezTo>
                  <a:pt x="25" y="18"/>
                  <a:pt x="25" y="18"/>
                  <a:pt x="25" y="18"/>
                </a:cubicBezTo>
                <a:cubicBezTo>
                  <a:pt x="11" y="18"/>
                  <a:pt x="0" y="29"/>
                  <a:pt x="0" y="42"/>
                </a:cubicBezTo>
                <a:cubicBezTo>
                  <a:pt x="0" y="203"/>
                  <a:pt x="0" y="203"/>
                  <a:pt x="0" y="203"/>
                </a:cubicBezTo>
                <a:cubicBezTo>
                  <a:pt x="0" y="216"/>
                  <a:pt x="11" y="227"/>
                  <a:pt x="25" y="227"/>
                </a:cubicBezTo>
                <a:cubicBezTo>
                  <a:pt x="137" y="227"/>
                  <a:pt x="137" y="227"/>
                  <a:pt x="137" y="227"/>
                </a:cubicBezTo>
                <a:cubicBezTo>
                  <a:pt x="151" y="227"/>
                  <a:pt x="163" y="216"/>
                  <a:pt x="163" y="203"/>
                </a:cubicBezTo>
                <a:cubicBezTo>
                  <a:pt x="163" y="77"/>
                  <a:pt x="163" y="77"/>
                  <a:pt x="163" y="77"/>
                </a:cubicBezTo>
                <a:cubicBezTo>
                  <a:pt x="162" y="77"/>
                  <a:pt x="162" y="77"/>
                  <a:pt x="162" y="77"/>
                </a:cubicBezTo>
                <a:lnTo>
                  <a:pt x="104" y="18"/>
                </a:lnTo>
                <a:close/>
                <a:moveTo>
                  <a:pt x="155" y="203"/>
                </a:moveTo>
                <a:cubicBezTo>
                  <a:pt x="155" y="212"/>
                  <a:pt x="147" y="219"/>
                  <a:pt x="137" y="219"/>
                </a:cubicBezTo>
                <a:cubicBezTo>
                  <a:pt x="25" y="219"/>
                  <a:pt x="25" y="219"/>
                  <a:pt x="25" y="219"/>
                </a:cubicBezTo>
                <a:cubicBezTo>
                  <a:pt x="16" y="219"/>
                  <a:pt x="8" y="212"/>
                  <a:pt x="8" y="203"/>
                </a:cubicBezTo>
                <a:cubicBezTo>
                  <a:pt x="8" y="42"/>
                  <a:pt x="8" y="42"/>
                  <a:pt x="8" y="42"/>
                </a:cubicBezTo>
                <a:cubicBezTo>
                  <a:pt x="8" y="33"/>
                  <a:pt x="16" y="26"/>
                  <a:pt x="25" y="26"/>
                </a:cubicBezTo>
                <a:cubicBezTo>
                  <a:pt x="96" y="26"/>
                  <a:pt x="96" y="26"/>
                  <a:pt x="96" y="26"/>
                </a:cubicBezTo>
                <a:cubicBezTo>
                  <a:pt x="96" y="59"/>
                  <a:pt x="96" y="59"/>
                  <a:pt x="96" y="59"/>
                </a:cubicBezTo>
                <a:cubicBezTo>
                  <a:pt x="96" y="73"/>
                  <a:pt x="107" y="84"/>
                  <a:pt x="122" y="84"/>
                </a:cubicBezTo>
                <a:cubicBezTo>
                  <a:pt x="155" y="84"/>
                  <a:pt x="155" y="84"/>
                  <a:pt x="155" y="84"/>
                </a:cubicBezTo>
                <a:lnTo>
                  <a:pt x="155" y="203"/>
                </a:lnTo>
                <a:close/>
                <a:moveTo>
                  <a:pt x="127" y="129"/>
                </a:moveTo>
                <a:cubicBezTo>
                  <a:pt x="32" y="129"/>
                  <a:pt x="32" y="129"/>
                  <a:pt x="32" y="129"/>
                </a:cubicBezTo>
                <a:cubicBezTo>
                  <a:pt x="29" y="129"/>
                  <a:pt x="27" y="132"/>
                  <a:pt x="27" y="134"/>
                </a:cubicBezTo>
                <a:cubicBezTo>
                  <a:pt x="27" y="137"/>
                  <a:pt x="29" y="140"/>
                  <a:pt x="32" y="140"/>
                </a:cubicBezTo>
                <a:cubicBezTo>
                  <a:pt x="127" y="140"/>
                  <a:pt x="127" y="140"/>
                  <a:pt x="127" y="140"/>
                </a:cubicBezTo>
                <a:cubicBezTo>
                  <a:pt x="130" y="140"/>
                  <a:pt x="132" y="137"/>
                  <a:pt x="132" y="134"/>
                </a:cubicBezTo>
                <a:cubicBezTo>
                  <a:pt x="132" y="132"/>
                  <a:pt x="130" y="129"/>
                  <a:pt x="127" y="129"/>
                </a:cubicBezTo>
                <a:close/>
                <a:moveTo>
                  <a:pt x="27" y="109"/>
                </a:moveTo>
                <a:cubicBezTo>
                  <a:pt x="27" y="112"/>
                  <a:pt x="29" y="114"/>
                  <a:pt x="32" y="114"/>
                </a:cubicBezTo>
                <a:cubicBezTo>
                  <a:pt x="127" y="114"/>
                  <a:pt x="127" y="114"/>
                  <a:pt x="127" y="114"/>
                </a:cubicBezTo>
                <a:cubicBezTo>
                  <a:pt x="130" y="114"/>
                  <a:pt x="132" y="112"/>
                  <a:pt x="132" y="109"/>
                </a:cubicBezTo>
                <a:cubicBezTo>
                  <a:pt x="132" y="106"/>
                  <a:pt x="130" y="104"/>
                  <a:pt x="127" y="104"/>
                </a:cubicBezTo>
                <a:cubicBezTo>
                  <a:pt x="32" y="104"/>
                  <a:pt x="32" y="104"/>
                  <a:pt x="32" y="104"/>
                </a:cubicBezTo>
                <a:cubicBezTo>
                  <a:pt x="29" y="104"/>
                  <a:pt x="27" y="106"/>
                  <a:pt x="27" y="10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24" name="Freeform 20"/>
          <p:cNvSpPr>
            <a:spLocks noChangeAspect="1" noEditPoints="1"/>
          </p:cNvSpPr>
          <p:nvPr/>
        </p:nvSpPr>
        <p:spPr bwMode="auto">
          <a:xfrm>
            <a:off x="5004048" y="2796299"/>
            <a:ext cx="945318" cy="766249"/>
          </a:xfrm>
          <a:custGeom>
            <a:avLst/>
            <a:gdLst>
              <a:gd name="T0" fmla="*/ 91 w 227"/>
              <a:gd name="T1" fmla="*/ 66 h 184"/>
              <a:gd name="T2" fmla="*/ 98 w 227"/>
              <a:gd name="T3" fmla="*/ 7 h 184"/>
              <a:gd name="T4" fmla="*/ 8 w 227"/>
              <a:gd name="T5" fmla="*/ 0 h 184"/>
              <a:gd name="T6" fmla="*/ 1 w 227"/>
              <a:gd name="T7" fmla="*/ 59 h 184"/>
              <a:gd name="T8" fmla="*/ 7 w 227"/>
              <a:gd name="T9" fmla="*/ 9 h 184"/>
              <a:gd name="T10" fmla="*/ 88 w 227"/>
              <a:gd name="T11" fmla="*/ 6 h 184"/>
              <a:gd name="T12" fmla="*/ 91 w 227"/>
              <a:gd name="T13" fmla="*/ 55 h 184"/>
              <a:gd name="T14" fmla="*/ 11 w 227"/>
              <a:gd name="T15" fmla="*/ 58 h 184"/>
              <a:gd name="T16" fmla="*/ 7 w 227"/>
              <a:gd name="T17" fmla="*/ 9 h 184"/>
              <a:gd name="T18" fmla="*/ 215 w 227"/>
              <a:gd name="T19" fmla="*/ 142 h 184"/>
              <a:gd name="T20" fmla="*/ 216 w 227"/>
              <a:gd name="T21" fmla="*/ 98 h 184"/>
              <a:gd name="T22" fmla="*/ 141 w 227"/>
              <a:gd name="T23" fmla="*/ 96 h 184"/>
              <a:gd name="T24" fmla="*/ 139 w 227"/>
              <a:gd name="T25" fmla="*/ 141 h 184"/>
              <a:gd name="T26" fmla="*/ 13 w 227"/>
              <a:gd name="T27" fmla="*/ 55 h 184"/>
              <a:gd name="T28" fmla="*/ 88 w 227"/>
              <a:gd name="T29" fmla="*/ 53 h 184"/>
              <a:gd name="T30" fmla="*/ 86 w 227"/>
              <a:gd name="T31" fmla="*/ 9 h 184"/>
              <a:gd name="T32" fmla="*/ 11 w 227"/>
              <a:gd name="T33" fmla="*/ 11 h 184"/>
              <a:gd name="T34" fmla="*/ 13 w 227"/>
              <a:gd name="T35" fmla="*/ 55 h 184"/>
              <a:gd name="T36" fmla="*/ 219 w 227"/>
              <a:gd name="T37" fmla="*/ 153 h 184"/>
              <a:gd name="T38" fmla="*/ 226 w 227"/>
              <a:gd name="T39" fmla="*/ 94 h 184"/>
              <a:gd name="T40" fmla="*/ 137 w 227"/>
              <a:gd name="T41" fmla="*/ 87 h 184"/>
              <a:gd name="T42" fmla="*/ 130 w 227"/>
              <a:gd name="T43" fmla="*/ 146 h 184"/>
              <a:gd name="T44" fmla="*/ 136 w 227"/>
              <a:gd name="T45" fmla="*/ 96 h 184"/>
              <a:gd name="T46" fmla="*/ 216 w 227"/>
              <a:gd name="T47" fmla="*/ 93 h 184"/>
              <a:gd name="T48" fmla="*/ 220 w 227"/>
              <a:gd name="T49" fmla="*/ 142 h 184"/>
              <a:gd name="T50" fmla="*/ 139 w 227"/>
              <a:gd name="T51" fmla="*/ 146 h 184"/>
              <a:gd name="T52" fmla="*/ 136 w 227"/>
              <a:gd name="T53" fmla="*/ 96 h 184"/>
              <a:gd name="T54" fmla="*/ 44 w 227"/>
              <a:gd name="T55" fmla="*/ 172 h 184"/>
              <a:gd name="T56" fmla="*/ 59 w 227"/>
              <a:gd name="T57" fmla="*/ 172 h 184"/>
              <a:gd name="T58" fmla="*/ 85 w 227"/>
              <a:gd name="T59" fmla="*/ 70 h 184"/>
              <a:gd name="T60" fmla="*/ 0 w 227"/>
              <a:gd name="T61" fmla="*/ 81 h 184"/>
              <a:gd name="T62" fmla="*/ 13 w 227"/>
              <a:gd name="T63" fmla="*/ 96 h 184"/>
              <a:gd name="T64" fmla="*/ 98 w 227"/>
              <a:gd name="T65" fmla="*/ 85 h 184"/>
              <a:gd name="T66" fmla="*/ 85 w 227"/>
              <a:gd name="T67" fmla="*/ 70 h 184"/>
              <a:gd name="T68" fmla="*/ 78 w 227"/>
              <a:gd name="T69" fmla="*/ 83 h 184"/>
              <a:gd name="T70" fmla="*/ 88 w 227"/>
              <a:gd name="T71" fmla="*/ 83 h 184"/>
              <a:gd name="T72" fmla="*/ 52 w 227"/>
              <a:gd name="T73" fmla="*/ 152 h 184"/>
              <a:gd name="T74" fmla="*/ 52 w 227"/>
              <a:gd name="T75" fmla="*/ 136 h 184"/>
              <a:gd name="T76" fmla="*/ 52 w 227"/>
              <a:gd name="T77" fmla="*/ 152 h 184"/>
              <a:gd name="T78" fmla="*/ 142 w 227"/>
              <a:gd name="T79" fmla="*/ 158 h 184"/>
              <a:gd name="T80" fmla="*/ 129 w 227"/>
              <a:gd name="T81" fmla="*/ 173 h 184"/>
              <a:gd name="T82" fmla="*/ 214 w 227"/>
              <a:gd name="T83" fmla="*/ 184 h 184"/>
              <a:gd name="T84" fmla="*/ 227 w 227"/>
              <a:gd name="T85" fmla="*/ 168 h 184"/>
              <a:gd name="T86" fmla="*/ 211 w 227"/>
              <a:gd name="T87" fmla="*/ 175 h 184"/>
              <a:gd name="T88" fmla="*/ 211 w 227"/>
              <a:gd name="T89" fmla="*/ 165 h 184"/>
              <a:gd name="T90" fmla="*/ 211 w 227"/>
              <a:gd name="T91" fmla="*/ 175 h 184"/>
              <a:gd name="T92" fmla="*/ 101 w 227"/>
              <a:gd name="T93" fmla="*/ 172 h 184"/>
              <a:gd name="T94" fmla="*/ 116 w 227"/>
              <a:gd name="T95" fmla="*/ 172 h 184"/>
              <a:gd name="T96" fmla="*/ 80 w 227"/>
              <a:gd name="T97" fmla="*/ 164 h 184"/>
              <a:gd name="T98" fmla="*/ 80 w 227"/>
              <a:gd name="T99" fmla="*/ 179 h 184"/>
              <a:gd name="T100" fmla="*/ 80 w 227"/>
              <a:gd name="T101" fmla="*/ 164 h 184"/>
              <a:gd name="T102" fmla="*/ 59 w 227"/>
              <a:gd name="T103" fmla="*/ 116 h 184"/>
              <a:gd name="T104" fmla="*/ 44 w 227"/>
              <a:gd name="T105" fmla="*/ 1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7" h="184">
                <a:moveTo>
                  <a:pt x="8" y="66"/>
                </a:moveTo>
                <a:cubicBezTo>
                  <a:pt x="91" y="66"/>
                  <a:pt x="91" y="66"/>
                  <a:pt x="91" y="66"/>
                </a:cubicBezTo>
                <a:cubicBezTo>
                  <a:pt x="95" y="66"/>
                  <a:pt x="98" y="63"/>
                  <a:pt x="98" y="59"/>
                </a:cubicBezTo>
                <a:cubicBezTo>
                  <a:pt x="98" y="7"/>
                  <a:pt x="98" y="7"/>
                  <a:pt x="98" y="7"/>
                </a:cubicBezTo>
                <a:cubicBezTo>
                  <a:pt x="98" y="3"/>
                  <a:pt x="95" y="0"/>
                  <a:pt x="91" y="0"/>
                </a:cubicBezTo>
                <a:cubicBezTo>
                  <a:pt x="8" y="0"/>
                  <a:pt x="8" y="0"/>
                  <a:pt x="8" y="0"/>
                </a:cubicBezTo>
                <a:cubicBezTo>
                  <a:pt x="4" y="0"/>
                  <a:pt x="1" y="3"/>
                  <a:pt x="1" y="7"/>
                </a:cubicBezTo>
                <a:cubicBezTo>
                  <a:pt x="1" y="59"/>
                  <a:pt x="1" y="59"/>
                  <a:pt x="1" y="59"/>
                </a:cubicBezTo>
                <a:cubicBezTo>
                  <a:pt x="1" y="63"/>
                  <a:pt x="4" y="66"/>
                  <a:pt x="8" y="66"/>
                </a:cubicBezTo>
                <a:close/>
                <a:moveTo>
                  <a:pt x="7" y="9"/>
                </a:moveTo>
                <a:cubicBezTo>
                  <a:pt x="7" y="7"/>
                  <a:pt x="9" y="6"/>
                  <a:pt x="11" y="6"/>
                </a:cubicBezTo>
                <a:cubicBezTo>
                  <a:pt x="88" y="6"/>
                  <a:pt x="88" y="6"/>
                  <a:pt x="88" y="6"/>
                </a:cubicBezTo>
                <a:cubicBezTo>
                  <a:pt x="90" y="6"/>
                  <a:pt x="91" y="7"/>
                  <a:pt x="91" y="9"/>
                </a:cubicBezTo>
                <a:cubicBezTo>
                  <a:pt x="91" y="55"/>
                  <a:pt x="91" y="55"/>
                  <a:pt x="91" y="55"/>
                </a:cubicBezTo>
                <a:cubicBezTo>
                  <a:pt x="91" y="57"/>
                  <a:pt x="90" y="58"/>
                  <a:pt x="88" y="58"/>
                </a:cubicBezTo>
                <a:cubicBezTo>
                  <a:pt x="11" y="58"/>
                  <a:pt x="11" y="58"/>
                  <a:pt x="11" y="58"/>
                </a:cubicBezTo>
                <a:cubicBezTo>
                  <a:pt x="9" y="58"/>
                  <a:pt x="7" y="57"/>
                  <a:pt x="7" y="55"/>
                </a:cubicBezTo>
                <a:lnTo>
                  <a:pt x="7" y="9"/>
                </a:lnTo>
                <a:close/>
                <a:moveTo>
                  <a:pt x="141" y="142"/>
                </a:moveTo>
                <a:cubicBezTo>
                  <a:pt x="215" y="142"/>
                  <a:pt x="215" y="142"/>
                  <a:pt x="215" y="142"/>
                </a:cubicBezTo>
                <a:cubicBezTo>
                  <a:pt x="216" y="142"/>
                  <a:pt x="216" y="142"/>
                  <a:pt x="216" y="141"/>
                </a:cubicBezTo>
                <a:cubicBezTo>
                  <a:pt x="216" y="98"/>
                  <a:pt x="216" y="98"/>
                  <a:pt x="216" y="98"/>
                </a:cubicBezTo>
                <a:cubicBezTo>
                  <a:pt x="216" y="97"/>
                  <a:pt x="216" y="96"/>
                  <a:pt x="215" y="96"/>
                </a:cubicBezTo>
                <a:cubicBezTo>
                  <a:pt x="141" y="96"/>
                  <a:pt x="141" y="96"/>
                  <a:pt x="141" y="96"/>
                </a:cubicBezTo>
                <a:cubicBezTo>
                  <a:pt x="140" y="96"/>
                  <a:pt x="139" y="97"/>
                  <a:pt x="139" y="98"/>
                </a:cubicBezTo>
                <a:cubicBezTo>
                  <a:pt x="139" y="141"/>
                  <a:pt x="139" y="141"/>
                  <a:pt x="139" y="141"/>
                </a:cubicBezTo>
                <a:cubicBezTo>
                  <a:pt x="139" y="142"/>
                  <a:pt x="140" y="142"/>
                  <a:pt x="141" y="142"/>
                </a:cubicBezTo>
                <a:close/>
                <a:moveTo>
                  <a:pt x="13" y="55"/>
                </a:moveTo>
                <a:cubicBezTo>
                  <a:pt x="86" y="55"/>
                  <a:pt x="86" y="55"/>
                  <a:pt x="86" y="55"/>
                </a:cubicBezTo>
                <a:cubicBezTo>
                  <a:pt x="87" y="55"/>
                  <a:pt x="88" y="54"/>
                  <a:pt x="88" y="53"/>
                </a:cubicBezTo>
                <a:cubicBezTo>
                  <a:pt x="88" y="11"/>
                  <a:pt x="88" y="11"/>
                  <a:pt x="88" y="11"/>
                </a:cubicBezTo>
                <a:cubicBezTo>
                  <a:pt x="88" y="10"/>
                  <a:pt x="87" y="9"/>
                  <a:pt x="86" y="9"/>
                </a:cubicBezTo>
                <a:cubicBezTo>
                  <a:pt x="13" y="9"/>
                  <a:pt x="13" y="9"/>
                  <a:pt x="13" y="9"/>
                </a:cubicBezTo>
                <a:cubicBezTo>
                  <a:pt x="11" y="9"/>
                  <a:pt x="11" y="10"/>
                  <a:pt x="11" y="11"/>
                </a:cubicBezTo>
                <a:cubicBezTo>
                  <a:pt x="11" y="53"/>
                  <a:pt x="11" y="53"/>
                  <a:pt x="11" y="53"/>
                </a:cubicBezTo>
                <a:cubicBezTo>
                  <a:pt x="11" y="54"/>
                  <a:pt x="11" y="55"/>
                  <a:pt x="13" y="55"/>
                </a:cubicBezTo>
                <a:close/>
                <a:moveTo>
                  <a:pt x="137" y="153"/>
                </a:moveTo>
                <a:cubicBezTo>
                  <a:pt x="219" y="153"/>
                  <a:pt x="219" y="153"/>
                  <a:pt x="219" y="153"/>
                </a:cubicBezTo>
                <a:cubicBezTo>
                  <a:pt x="223" y="153"/>
                  <a:pt x="226" y="150"/>
                  <a:pt x="226" y="146"/>
                </a:cubicBezTo>
                <a:cubicBezTo>
                  <a:pt x="226" y="94"/>
                  <a:pt x="226" y="94"/>
                  <a:pt x="226" y="94"/>
                </a:cubicBezTo>
                <a:cubicBezTo>
                  <a:pt x="226" y="90"/>
                  <a:pt x="223" y="87"/>
                  <a:pt x="219" y="87"/>
                </a:cubicBezTo>
                <a:cubicBezTo>
                  <a:pt x="137" y="87"/>
                  <a:pt x="137" y="87"/>
                  <a:pt x="137" y="87"/>
                </a:cubicBezTo>
                <a:cubicBezTo>
                  <a:pt x="133" y="87"/>
                  <a:pt x="130" y="90"/>
                  <a:pt x="130" y="94"/>
                </a:cubicBezTo>
                <a:cubicBezTo>
                  <a:pt x="130" y="146"/>
                  <a:pt x="130" y="146"/>
                  <a:pt x="130" y="146"/>
                </a:cubicBezTo>
                <a:cubicBezTo>
                  <a:pt x="130" y="150"/>
                  <a:pt x="133" y="153"/>
                  <a:pt x="137" y="153"/>
                </a:cubicBezTo>
                <a:close/>
                <a:moveTo>
                  <a:pt x="136" y="96"/>
                </a:moveTo>
                <a:cubicBezTo>
                  <a:pt x="136" y="95"/>
                  <a:pt x="137" y="93"/>
                  <a:pt x="139" y="93"/>
                </a:cubicBezTo>
                <a:cubicBezTo>
                  <a:pt x="216" y="93"/>
                  <a:pt x="216" y="93"/>
                  <a:pt x="216" y="93"/>
                </a:cubicBezTo>
                <a:cubicBezTo>
                  <a:pt x="218" y="93"/>
                  <a:pt x="220" y="95"/>
                  <a:pt x="220" y="96"/>
                </a:cubicBezTo>
                <a:cubicBezTo>
                  <a:pt x="220" y="142"/>
                  <a:pt x="220" y="142"/>
                  <a:pt x="220" y="142"/>
                </a:cubicBezTo>
                <a:cubicBezTo>
                  <a:pt x="220" y="144"/>
                  <a:pt x="218" y="146"/>
                  <a:pt x="216" y="146"/>
                </a:cubicBezTo>
                <a:cubicBezTo>
                  <a:pt x="139" y="146"/>
                  <a:pt x="139" y="146"/>
                  <a:pt x="139" y="146"/>
                </a:cubicBezTo>
                <a:cubicBezTo>
                  <a:pt x="137" y="146"/>
                  <a:pt x="136" y="144"/>
                  <a:pt x="136" y="142"/>
                </a:cubicBezTo>
                <a:lnTo>
                  <a:pt x="136" y="96"/>
                </a:lnTo>
                <a:close/>
                <a:moveTo>
                  <a:pt x="52" y="164"/>
                </a:moveTo>
                <a:cubicBezTo>
                  <a:pt x="47" y="164"/>
                  <a:pt x="44" y="167"/>
                  <a:pt x="44" y="172"/>
                </a:cubicBezTo>
                <a:cubicBezTo>
                  <a:pt x="44" y="176"/>
                  <a:pt x="47" y="179"/>
                  <a:pt x="52" y="179"/>
                </a:cubicBezTo>
                <a:cubicBezTo>
                  <a:pt x="56" y="179"/>
                  <a:pt x="59" y="176"/>
                  <a:pt x="59" y="172"/>
                </a:cubicBezTo>
                <a:cubicBezTo>
                  <a:pt x="59" y="167"/>
                  <a:pt x="56" y="164"/>
                  <a:pt x="52" y="164"/>
                </a:cubicBezTo>
                <a:close/>
                <a:moveTo>
                  <a:pt x="85" y="70"/>
                </a:moveTo>
                <a:cubicBezTo>
                  <a:pt x="13" y="70"/>
                  <a:pt x="13" y="70"/>
                  <a:pt x="13" y="70"/>
                </a:cubicBezTo>
                <a:cubicBezTo>
                  <a:pt x="6" y="70"/>
                  <a:pt x="0" y="75"/>
                  <a:pt x="0" y="81"/>
                </a:cubicBezTo>
                <a:cubicBezTo>
                  <a:pt x="0" y="85"/>
                  <a:pt x="0" y="85"/>
                  <a:pt x="0" y="85"/>
                </a:cubicBezTo>
                <a:cubicBezTo>
                  <a:pt x="0" y="91"/>
                  <a:pt x="6" y="96"/>
                  <a:pt x="13" y="96"/>
                </a:cubicBezTo>
                <a:cubicBezTo>
                  <a:pt x="85" y="96"/>
                  <a:pt x="85" y="96"/>
                  <a:pt x="85" y="96"/>
                </a:cubicBezTo>
                <a:cubicBezTo>
                  <a:pt x="93" y="96"/>
                  <a:pt x="98" y="91"/>
                  <a:pt x="98" y="85"/>
                </a:cubicBezTo>
                <a:cubicBezTo>
                  <a:pt x="98" y="81"/>
                  <a:pt x="98" y="81"/>
                  <a:pt x="98" y="81"/>
                </a:cubicBezTo>
                <a:cubicBezTo>
                  <a:pt x="98" y="75"/>
                  <a:pt x="93" y="70"/>
                  <a:pt x="85" y="70"/>
                </a:cubicBezTo>
                <a:close/>
                <a:moveTo>
                  <a:pt x="83" y="88"/>
                </a:moveTo>
                <a:cubicBezTo>
                  <a:pt x="80" y="88"/>
                  <a:pt x="78" y="86"/>
                  <a:pt x="78" y="83"/>
                </a:cubicBezTo>
                <a:cubicBezTo>
                  <a:pt x="78" y="80"/>
                  <a:pt x="80" y="77"/>
                  <a:pt x="83" y="77"/>
                </a:cubicBezTo>
                <a:cubicBezTo>
                  <a:pt x="86" y="77"/>
                  <a:pt x="88" y="80"/>
                  <a:pt x="88" y="83"/>
                </a:cubicBezTo>
                <a:cubicBezTo>
                  <a:pt x="88" y="86"/>
                  <a:pt x="86" y="88"/>
                  <a:pt x="83" y="88"/>
                </a:cubicBezTo>
                <a:close/>
                <a:moveTo>
                  <a:pt x="52" y="152"/>
                </a:moveTo>
                <a:cubicBezTo>
                  <a:pt x="56" y="152"/>
                  <a:pt x="59" y="148"/>
                  <a:pt x="59" y="144"/>
                </a:cubicBezTo>
                <a:cubicBezTo>
                  <a:pt x="59" y="140"/>
                  <a:pt x="56" y="136"/>
                  <a:pt x="52" y="136"/>
                </a:cubicBezTo>
                <a:cubicBezTo>
                  <a:pt x="47" y="136"/>
                  <a:pt x="44" y="140"/>
                  <a:pt x="44" y="144"/>
                </a:cubicBezTo>
                <a:cubicBezTo>
                  <a:pt x="44" y="148"/>
                  <a:pt x="47" y="152"/>
                  <a:pt x="52" y="152"/>
                </a:cubicBezTo>
                <a:close/>
                <a:moveTo>
                  <a:pt x="214" y="158"/>
                </a:moveTo>
                <a:cubicBezTo>
                  <a:pt x="142" y="158"/>
                  <a:pt x="142" y="158"/>
                  <a:pt x="142" y="158"/>
                </a:cubicBezTo>
                <a:cubicBezTo>
                  <a:pt x="135" y="158"/>
                  <a:pt x="129" y="162"/>
                  <a:pt x="129" y="168"/>
                </a:cubicBezTo>
                <a:cubicBezTo>
                  <a:pt x="129" y="173"/>
                  <a:pt x="129" y="173"/>
                  <a:pt x="129" y="173"/>
                </a:cubicBezTo>
                <a:cubicBezTo>
                  <a:pt x="129" y="179"/>
                  <a:pt x="135" y="184"/>
                  <a:pt x="142" y="184"/>
                </a:cubicBezTo>
                <a:cubicBezTo>
                  <a:pt x="214" y="184"/>
                  <a:pt x="214" y="184"/>
                  <a:pt x="214" y="184"/>
                </a:cubicBezTo>
                <a:cubicBezTo>
                  <a:pt x="221" y="184"/>
                  <a:pt x="227" y="179"/>
                  <a:pt x="227" y="173"/>
                </a:cubicBezTo>
                <a:cubicBezTo>
                  <a:pt x="227" y="168"/>
                  <a:pt x="227" y="168"/>
                  <a:pt x="227" y="168"/>
                </a:cubicBezTo>
                <a:cubicBezTo>
                  <a:pt x="227" y="162"/>
                  <a:pt x="221" y="158"/>
                  <a:pt x="214" y="158"/>
                </a:cubicBezTo>
                <a:close/>
                <a:moveTo>
                  <a:pt x="211" y="175"/>
                </a:moveTo>
                <a:cubicBezTo>
                  <a:pt x="209" y="175"/>
                  <a:pt x="206" y="173"/>
                  <a:pt x="206" y="170"/>
                </a:cubicBezTo>
                <a:cubicBezTo>
                  <a:pt x="206" y="167"/>
                  <a:pt x="209" y="165"/>
                  <a:pt x="211" y="165"/>
                </a:cubicBezTo>
                <a:cubicBezTo>
                  <a:pt x="214" y="165"/>
                  <a:pt x="217" y="167"/>
                  <a:pt x="217" y="170"/>
                </a:cubicBezTo>
                <a:cubicBezTo>
                  <a:pt x="217" y="173"/>
                  <a:pt x="214" y="175"/>
                  <a:pt x="211" y="175"/>
                </a:cubicBezTo>
                <a:close/>
                <a:moveTo>
                  <a:pt x="109" y="164"/>
                </a:moveTo>
                <a:cubicBezTo>
                  <a:pt x="104" y="164"/>
                  <a:pt x="101" y="167"/>
                  <a:pt x="101" y="172"/>
                </a:cubicBezTo>
                <a:cubicBezTo>
                  <a:pt x="101" y="176"/>
                  <a:pt x="104" y="179"/>
                  <a:pt x="109" y="179"/>
                </a:cubicBezTo>
                <a:cubicBezTo>
                  <a:pt x="113" y="179"/>
                  <a:pt x="116" y="176"/>
                  <a:pt x="116" y="172"/>
                </a:cubicBezTo>
                <a:cubicBezTo>
                  <a:pt x="116" y="167"/>
                  <a:pt x="113" y="164"/>
                  <a:pt x="109" y="164"/>
                </a:cubicBezTo>
                <a:close/>
                <a:moveTo>
                  <a:pt x="80" y="164"/>
                </a:moveTo>
                <a:cubicBezTo>
                  <a:pt x="76" y="164"/>
                  <a:pt x="72" y="167"/>
                  <a:pt x="72" y="172"/>
                </a:cubicBezTo>
                <a:cubicBezTo>
                  <a:pt x="72" y="176"/>
                  <a:pt x="76" y="179"/>
                  <a:pt x="80" y="179"/>
                </a:cubicBezTo>
                <a:cubicBezTo>
                  <a:pt x="84" y="179"/>
                  <a:pt x="88" y="176"/>
                  <a:pt x="88" y="172"/>
                </a:cubicBezTo>
                <a:cubicBezTo>
                  <a:pt x="88" y="167"/>
                  <a:pt x="84" y="164"/>
                  <a:pt x="80" y="164"/>
                </a:cubicBezTo>
                <a:close/>
                <a:moveTo>
                  <a:pt x="52" y="123"/>
                </a:moveTo>
                <a:cubicBezTo>
                  <a:pt x="56" y="123"/>
                  <a:pt x="59" y="120"/>
                  <a:pt x="59" y="116"/>
                </a:cubicBezTo>
                <a:cubicBezTo>
                  <a:pt x="59" y="111"/>
                  <a:pt x="56" y="108"/>
                  <a:pt x="52" y="108"/>
                </a:cubicBezTo>
                <a:cubicBezTo>
                  <a:pt x="47" y="108"/>
                  <a:pt x="44" y="111"/>
                  <a:pt x="44" y="116"/>
                </a:cubicBezTo>
                <a:cubicBezTo>
                  <a:pt x="44" y="120"/>
                  <a:pt x="47" y="123"/>
                  <a:pt x="52" y="12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pic>
        <p:nvPicPr>
          <p:cNvPr id="15" name="Picture 2" descr="Ruschlik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6905" y="2014019"/>
            <a:ext cx="1235535" cy="21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77275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587901" y="1131590"/>
            <a:ext cx="7800523" cy="3672408"/>
            <a:chOff x="45710" y="744274"/>
            <a:chExt cx="9064971" cy="4267698"/>
          </a:xfrm>
        </p:grpSpPr>
        <p:sp>
          <p:nvSpPr>
            <p:cNvPr id="7" name="Slide Number Placeholder 5"/>
            <p:cNvSpPr txBox="1">
              <a:spLocks/>
            </p:cNvSpPr>
            <p:nvPr/>
          </p:nvSpPr>
          <p:spPr>
            <a:xfrm>
              <a:off x="8749556" y="4438716"/>
              <a:ext cx="327990" cy="126184"/>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z="600" smtClean="0"/>
                <a:pPr/>
                <a:t>26</a:t>
              </a:fld>
              <a:endParaRPr lang="en-US" sz="600" dirty="0"/>
            </a:p>
          </p:txBody>
        </p:sp>
        <p:pic>
          <p:nvPicPr>
            <p:cNvPr id="15" name="Picture 2" descr="Glob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9" b="99856" l="0" r="100000"/>
                      </a14:imgEffect>
                      <a14:imgEffect>
                        <a14:sharpenSoften amount="70000"/>
                      </a14:imgEffect>
                      <a14:imgEffect>
                        <a14:colorTemperature colorTemp="7200"/>
                      </a14:imgEffect>
                      <a14:imgEffect>
                        <a14:saturation sat="20000"/>
                      </a14:imgEffect>
                      <a14:imgEffect>
                        <a14:brightnessContrast bright="38000" contrast="40000"/>
                      </a14:imgEffect>
                    </a14:imgLayer>
                  </a14:imgProps>
                </a:ext>
                <a:ext uri="{28A0092B-C50C-407E-A947-70E740481C1C}">
                  <a14:useLocalDpi xmlns:a14="http://schemas.microsoft.com/office/drawing/2010/main" val="0"/>
                </a:ext>
              </a:extLst>
            </a:blip>
            <a:srcRect/>
            <a:stretch>
              <a:fillRect/>
            </a:stretch>
          </p:blipFill>
          <p:spPr bwMode="auto">
            <a:xfrm>
              <a:off x="5349279" y="980726"/>
              <a:ext cx="3225928" cy="25706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uschlik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2213" y="3471963"/>
              <a:ext cx="3380529" cy="337774"/>
            </a:xfrm>
            <a:prstGeom prst="rect">
              <a:avLst/>
            </a:prstGeom>
            <a:noFill/>
            <a:extLst>
              <a:ext uri="{909E8E84-426E-40dd-AFC4-6F175D3DCCD1}">
                <a14:hiddenFill xmlns:a14="http://schemas.microsoft.com/office/drawing/2010/main">
                  <a:solidFill>
                    <a:srgbClr val="FFFFFF"/>
                  </a:solidFill>
                </a14:hiddenFill>
              </a:ext>
            </a:extLst>
          </p:spPr>
        </p:pic>
        <p:sp>
          <p:nvSpPr>
            <p:cNvPr id="6" name="Forme libre : forme 5"/>
            <p:cNvSpPr/>
            <p:nvPr/>
          </p:nvSpPr>
          <p:spPr>
            <a:xfrm>
              <a:off x="1390432" y="4083355"/>
              <a:ext cx="2148414" cy="928617"/>
            </a:xfrm>
            <a:custGeom>
              <a:avLst/>
              <a:gdLst>
                <a:gd name="connsiteX0" fmla="*/ 0 w 2363256"/>
                <a:gd name="connsiteY0" fmla="*/ 98408 h 984079"/>
                <a:gd name="connsiteX1" fmla="*/ 98408 w 2363256"/>
                <a:gd name="connsiteY1" fmla="*/ 0 h 984079"/>
                <a:gd name="connsiteX2" fmla="*/ 2264848 w 2363256"/>
                <a:gd name="connsiteY2" fmla="*/ 0 h 984079"/>
                <a:gd name="connsiteX3" fmla="*/ 2363256 w 2363256"/>
                <a:gd name="connsiteY3" fmla="*/ 98408 h 984079"/>
                <a:gd name="connsiteX4" fmla="*/ 2363256 w 2363256"/>
                <a:gd name="connsiteY4" fmla="*/ 885671 h 984079"/>
                <a:gd name="connsiteX5" fmla="*/ 2264848 w 2363256"/>
                <a:gd name="connsiteY5" fmla="*/ 984079 h 984079"/>
                <a:gd name="connsiteX6" fmla="*/ 98408 w 2363256"/>
                <a:gd name="connsiteY6" fmla="*/ 984079 h 984079"/>
                <a:gd name="connsiteX7" fmla="*/ 0 w 2363256"/>
                <a:gd name="connsiteY7" fmla="*/ 885671 h 984079"/>
                <a:gd name="connsiteX8" fmla="*/ 0 w 2363256"/>
                <a:gd name="connsiteY8" fmla="*/ 98408 h 98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256" h="984079">
                  <a:moveTo>
                    <a:pt x="0" y="98408"/>
                  </a:moveTo>
                  <a:cubicBezTo>
                    <a:pt x="0" y="44059"/>
                    <a:pt x="44059" y="0"/>
                    <a:pt x="98408" y="0"/>
                  </a:cubicBezTo>
                  <a:lnTo>
                    <a:pt x="2264848" y="0"/>
                  </a:lnTo>
                  <a:cubicBezTo>
                    <a:pt x="2319197" y="0"/>
                    <a:pt x="2363256" y="44059"/>
                    <a:pt x="2363256" y="98408"/>
                  </a:cubicBezTo>
                  <a:lnTo>
                    <a:pt x="2363256" y="885671"/>
                  </a:lnTo>
                  <a:cubicBezTo>
                    <a:pt x="2363256" y="940020"/>
                    <a:pt x="2319197" y="984079"/>
                    <a:pt x="2264848" y="984079"/>
                  </a:cubicBezTo>
                  <a:lnTo>
                    <a:pt x="98408" y="984079"/>
                  </a:lnTo>
                  <a:cubicBezTo>
                    <a:pt x="44059" y="984079"/>
                    <a:pt x="0" y="940020"/>
                    <a:pt x="0" y="885671"/>
                  </a:cubicBezTo>
                  <a:lnTo>
                    <a:pt x="0" y="98408"/>
                  </a:lnTo>
                  <a:close/>
                </a:path>
              </a:pathLst>
            </a:custGeom>
            <a:solidFill>
              <a:srgbClr val="D0D8E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1910" tIns="72000" rIns="41910" bIns="730766" numCol="1" spcCol="1270" anchor="ctr" anchorCtr="0">
              <a:noAutofit/>
            </a:bodyPr>
            <a:lstStyle/>
            <a:p>
              <a:pPr marL="0" lvl="0" indent="0" algn="ctr" defTabSz="488950">
                <a:lnSpc>
                  <a:spcPct val="90000"/>
                </a:lnSpc>
                <a:spcBef>
                  <a:spcPct val="0"/>
                </a:spcBef>
                <a:spcAft>
                  <a:spcPct val="35000"/>
                </a:spcAft>
                <a:buNone/>
              </a:pPr>
              <a:r>
                <a:rPr lang="en-GB" sz="900" b="1" kern="1200" dirty="0"/>
                <a:t>Placement</a:t>
              </a:r>
            </a:p>
          </p:txBody>
        </p:sp>
        <p:sp>
          <p:nvSpPr>
            <p:cNvPr id="8" name="Forme libre : forme 7"/>
            <p:cNvSpPr/>
            <p:nvPr/>
          </p:nvSpPr>
          <p:spPr>
            <a:xfrm>
              <a:off x="1507454" y="4359075"/>
              <a:ext cx="1890604" cy="471819"/>
            </a:xfrm>
            <a:custGeom>
              <a:avLst/>
              <a:gdLst>
                <a:gd name="connsiteX0" fmla="*/ 0 w 1890604"/>
                <a:gd name="connsiteY0" fmla="*/ 47182 h 471819"/>
                <a:gd name="connsiteX1" fmla="*/ 47182 w 1890604"/>
                <a:gd name="connsiteY1" fmla="*/ 0 h 471819"/>
                <a:gd name="connsiteX2" fmla="*/ 1843422 w 1890604"/>
                <a:gd name="connsiteY2" fmla="*/ 0 h 471819"/>
                <a:gd name="connsiteX3" fmla="*/ 1890604 w 1890604"/>
                <a:gd name="connsiteY3" fmla="*/ 47182 h 471819"/>
                <a:gd name="connsiteX4" fmla="*/ 1890604 w 1890604"/>
                <a:gd name="connsiteY4" fmla="*/ 424637 h 471819"/>
                <a:gd name="connsiteX5" fmla="*/ 1843422 w 1890604"/>
                <a:gd name="connsiteY5" fmla="*/ 471819 h 471819"/>
                <a:gd name="connsiteX6" fmla="*/ 47182 w 1890604"/>
                <a:gd name="connsiteY6" fmla="*/ 471819 h 471819"/>
                <a:gd name="connsiteX7" fmla="*/ 0 w 1890604"/>
                <a:gd name="connsiteY7" fmla="*/ 424637 h 471819"/>
                <a:gd name="connsiteX8" fmla="*/ 0 w 1890604"/>
                <a:gd name="connsiteY8" fmla="*/ 47182 h 471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0604" h="471819">
                  <a:moveTo>
                    <a:pt x="0" y="47182"/>
                  </a:moveTo>
                  <a:cubicBezTo>
                    <a:pt x="0" y="21124"/>
                    <a:pt x="21124" y="0"/>
                    <a:pt x="47182" y="0"/>
                  </a:cubicBezTo>
                  <a:lnTo>
                    <a:pt x="1843422" y="0"/>
                  </a:lnTo>
                  <a:cubicBezTo>
                    <a:pt x="1869480" y="0"/>
                    <a:pt x="1890604" y="21124"/>
                    <a:pt x="1890604" y="47182"/>
                  </a:cubicBezTo>
                  <a:lnTo>
                    <a:pt x="1890604" y="424637"/>
                  </a:lnTo>
                  <a:cubicBezTo>
                    <a:pt x="1890604" y="450695"/>
                    <a:pt x="1869480" y="471819"/>
                    <a:pt x="1843422" y="471819"/>
                  </a:cubicBezTo>
                  <a:lnTo>
                    <a:pt x="47182" y="471819"/>
                  </a:lnTo>
                  <a:cubicBezTo>
                    <a:pt x="21124" y="471819"/>
                    <a:pt x="0" y="450695"/>
                    <a:pt x="0" y="424637"/>
                  </a:cubicBezTo>
                  <a:lnTo>
                    <a:pt x="0" y="47182"/>
                  </a:lnTo>
                  <a:close/>
                </a:path>
              </a:pathLst>
            </a:cu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679" tIns="30964" rIns="36679" bIns="30964" numCol="1" spcCol="1270" anchor="ctr" anchorCtr="0">
              <a:noAutofit/>
            </a:bodyPr>
            <a:lstStyle/>
            <a:p>
              <a:pPr marL="0" lvl="0" indent="0" algn="ctr" defTabSz="400050">
                <a:lnSpc>
                  <a:spcPct val="90000"/>
                </a:lnSpc>
                <a:spcBef>
                  <a:spcPct val="0"/>
                </a:spcBef>
                <a:spcAft>
                  <a:spcPct val="35000"/>
                </a:spcAft>
                <a:buNone/>
              </a:pPr>
              <a:endParaRPr lang="en-GB" sz="600" kern="1200" dirty="0">
                <a:latin typeface="Arial" panose="020B0604020202020204" pitchFamily="34" charset="0"/>
                <a:cs typeface="Arial" panose="020B0604020202020204" pitchFamily="34" charset="0"/>
              </a:endParaRPr>
            </a:p>
            <a:p>
              <a:pPr marL="0" lvl="0" indent="0" algn="ctr" defTabSz="400050">
                <a:lnSpc>
                  <a:spcPct val="90000"/>
                </a:lnSpc>
                <a:spcBef>
                  <a:spcPct val="0"/>
                </a:spcBef>
                <a:spcAft>
                  <a:spcPct val="35000"/>
                </a:spcAft>
                <a:buNone/>
              </a:pPr>
              <a:r>
                <a:rPr lang="en-GB" sz="800" kern="1200" dirty="0">
                  <a:latin typeface="Arial" panose="020B0604020202020204" pitchFamily="34" charset="0"/>
                  <a:cs typeface="Arial" panose="020B0604020202020204" pitchFamily="34" charset="0"/>
                </a:rPr>
                <a:t>Placing Platform</a:t>
              </a:r>
            </a:p>
            <a:p>
              <a:pPr marL="0" lvl="0" indent="0" algn="ctr" defTabSz="400050">
                <a:lnSpc>
                  <a:spcPct val="90000"/>
                </a:lnSpc>
                <a:spcBef>
                  <a:spcPct val="0"/>
                </a:spcBef>
                <a:spcAft>
                  <a:spcPct val="35000"/>
                </a:spcAft>
                <a:buNone/>
              </a:pPr>
              <a:r>
                <a:rPr lang="en-GB" sz="800" kern="1200" dirty="0">
                  <a:latin typeface="Arial" panose="020B0604020202020204" pitchFamily="34" charset="0"/>
                  <a:cs typeface="Arial" panose="020B0604020202020204" pitchFamily="34" charset="0"/>
                </a:rPr>
                <a:t>Placement Messages</a:t>
              </a:r>
            </a:p>
            <a:p>
              <a:pPr marL="0" lvl="0" indent="0" algn="ctr" defTabSz="400050">
                <a:lnSpc>
                  <a:spcPct val="90000"/>
                </a:lnSpc>
                <a:spcBef>
                  <a:spcPct val="0"/>
                </a:spcBef>
                <a:spcAft>
                  <a:spcPct val="35000"/>
                </a:spcAft>
                <a:buNone/>
              </a:pPr>
              <a:endParaRPr lang="en-GB" sz="800" kern="1200" dirty="0">
                <a:latin typeface="Arial" panose="020B0604020202020204" pitchFamily="34" charset="0"/>
                <a:cs typeface="Arial" panose="020B0604020202020204" pitchFamily="34" charset="0"/>
              </a:endParaRPr>
            </a:p>
          </p:txBody>
        </p:sp>
        <p:sp>
          <p:nvSpPr>
            <p:cNvPr id="9" name="Forme libre : forme 8"/>
            <p:cNvSpPr/>
            <p:nvPr/>
          </p:nvSpPr>
          <p:spPr>
            <a:xfrm>
              <a:off x="3788114" y="4083355"/>
              <a:ext cx="2148414" cy="928617"/>
            </a:xfrm>
            <a:custGeom>
              <a:avLst/>
              <a:gdLst>
                <a:gd name="connsiteX0" fmla="*/ 0 w 2363256"/>
                <a:gd name="connsiteY0" fmla="*/ 98408 h 984079"/>
                <a:gd name="connsiteX1" fmla="*/ 98408 w 2363256"/>
                <a:gd name="connsiteY1" fmla="*/ 0 h 984079"/>
                <a:gd name="connsiteX2" fmla="*/ 2264848 w 2363256"/>
                <a:gd name="connsiteY2" fmla="*/ 0 h 984079"/>
                <a:gd name="connsiteX3" fmla="*/ 2363256 w 2363256"/>
                <a:gd name="connsiteY3" fmla="*/ 98408 h 984079"/>
                <a:gd name="connsiteX4" fmla="*/ 2363256 w 2363256"/>
                <a:gd name="connsiteY4" fmla="*/ 885671 h 984079"/>
                <a:gd name="connsiteX5" fmla="*/ 2264848 w 2363256"/>
                <a:gd name="connsiteY5" fmla="*/ 984079 h 984079"/>
                <a:gd name="connsiteX6" fmla="*/ 98408 w 2363256"/>
                <a:gd name="connsiteY6" fmla="*/ 984079 h 984079"/>
                <a:gd name="connsiteX7" fmla="*/ 0 w 2363256"/>
                <a:gd name="connsiteY7" fmla="*/ 885671 h 984079"/>
                <a:gd name="connsiteX8" fmla="*/ 0 w 2363256"/>
                <a:gd name="connsiteY8" fmla="*/ 98408 h 98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256" h="984079">
                  <a:moveTo>
                    <a:pt x="0" y="98408"/>
                  </a:moveTo>
                  <a:cubicBezTo>
                    <a:pt x="0" y="44059"/>
                    <a:pt x="44059" y="0"/>
                    <a:pt x="98408" y="0"/>
                  </a:cubicBezTo>
                  <a:lnTo>
                    <a:pt x="2264848" y="0"/>
                  </a:lnTo>
                  <a:cubicBezTo>
                    <a:pt x="2319197" y="0"/>
                    <a:pt x="2363256" y="44059"/>
                    <a:pt x="2363256" y="98408"/>
                  </a:cubicBezTo>
                  <a:lnTo>
                    <a:pt x="2363256" y="885671"/>
                  </a:lnTo>
                  <a:cubicBezTo>
                    <a:pt x="2363256" y="940020"/>
                    <a:pt x="2319197" y="984079"/>
                    <a:pt x="2264848" y="984079"/>
                  </a:cubicBezTo>
                  <a:lnTo>
                    <a:pt x="98408" y="984079"/>
                  </a:lnTo>
                  <a:cubicBezTo>
                    <a:pt x="44059" y="984079"/>
                    <a:pt x="0" y="940020"/>
                    <a:pt x="0" y="885671"/>
                  </a:cubicBezTo>
                  <a:lnTo>
                    <a:pt x="0" y="98408"/>
                  </a:lnTo>
                  <a:close/>
                </a:path>
              </a:pathLst>
            </a:custGeom>
            <a:solidFill>
              <a:srgbClr val="D0D8E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1910" tIns="72000" rIns="41910" bIns="730766" numCol="1" spcCol="1270" anchor="ctr" anchorCtr="0">
              <a:noAutofit/>
            </a:bodyPr>
            <a:lstStyle/>
            <a:p>
              <a:pPr marL="0" lvl="0" indent="0" algn="ctr" defTabSz="488950">
                <a:lnSpc>
                  <a:spcPct val="90000"/>
                </a:lnSpc>
                <a:spcBef>
                  <a:spcPct val="0"/>
                </a:spcBef>
                <a:spcAft>
                  <a:spcPct val="35000"/>
                </a:spcAft>
                <a:buNone/>
              </a:pPr>
              <a:r>
                <a:rPr lang="en-GB" sz="900" b="1" kern="1200" dirty="0"/>
                <a:t>Accounting</a:t>
              </a:r>
            </a:p>
          </p:txBody>
        </p:sp>
        <p:sp>
          <p:nvSpPr>
            <p:cNvPr id="54" name="Forme libre : forme 53"/>
            <p:cNvSpPr/>
            <p:nvPr/>
          </p:nvSpPr>
          <p:spPr>
            <a:xfrm>
              <a:off x="3917019" y="4359075"/>
              <a:ext cx="1890604" cy="595675"/>
            </a:xfrm>
            <a:custGeom>
              <a:avLst/>
              <a:gdLst>
                <a:gd name="connsiteX0" fmla="*/ 0 w 1890604"/>
                <a:gd name="connsiteY0" fmla="*/ 59568 h 595675"/>
                <a:gd name="connsiteX1" fmla="*/ 59568 w 1890604"/>
                <a:gd name="connsiteY1" fmla="*/ 0 h 595675"/>
                <a:gd name="connsiteX2" fmla="*/ 1831037 w 1890604"/>
                <a:gd name="connsiteY2" fmla="*/ 0 h 595675"/>
                <a:gd name="connsiteX3" fmla="*/ 1890605 w 1890604"/>
                <a:gd name="connsiteY3" fmla="*/ 59568 h 595675"/>
                <a:gd name="connsiteX4" fmla="*/ 1890604 w 1890604"/>
                <a:gd name="connsiteY4" fmla="*/ 536108 h 595675"/>
                <a:gd name="connsiteX5" fmla="*/ 1831036 w 1890604"/>
                <a:gd name="connsiteY5" fmla="*/ 595676 h 595675"/>
                <a:gd name="connsiteX6" fmla="*/ 59568 w 1890604"/>
                <a:gd name="connsiteY6" fmla="*/ 595675 h 595675"/>
                <a:gd name="connsiteX7" fmla="*/ 0 w 1890604"/>
                <a:gd name="connsiteY7" fmla="*/ 536107 h 595675"/>
                <a:gd name="connsiteX8" fmla="*/ 0 w 1890604"/>
                <a:gd name="connsiteY8" fmla="*/ 59568 h 59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0604" h="595675">
                  <a:moveTo>
                    <a:pt x="0" y="59568"/>
                  </a:moveTo>
                  <a:cubicBezTo>
                    <a:pt x="0" y="26670"/>
                    <a:pt x="26670" y="0"/>
                    <a:pt x="59568" y="0"/>
                  </a:cubicBezTo>
                  <a:lnTo>
                    <a:pt x="1831037" y="0"/>
                  </a:lnTo>
                  <a:cubicBezTo>
                    <a:pt x="1863935" y="0"/>
                    <a:pt x="1890605" y="26670"/>
                    <a:pt x="1890605" y="59568"/>
                  </a:cubicBezTo>
                  <a:cubicBezTo>
                    <a:pt x="1890605" y="218415"/>
                    <a:pt x="1890604" y="377261"/>
                    <a:pt x="1890604" y="536108"/>
                  </a:cubicBezTo>
                  <a:cubicBezTo>
                    <a:pt x="1890604" y="569006"/>
                    <a:pt x="1863934" y="595676"/>
                    <a:pt x="1831036" y="595676"/>
                  </a:cubicBezTo>
                  <a:lnTo>
                    <a:pt x="59568" y="595675"/>
                  </a:lnTo>
                  <a:cubicBezTo>
                    <a:pt x="26670" y="595675"/>
                    <a:pt x="0" y="569005"/>
                    <a:pt x="0" y="536107"/>
                  </a:cubicBezTo>
                  <a:lnTo>
                    <a:pt x="0" y="59568"/>
                  </a:lnTo>
                  <a:close/>
                </a:path>
              </a:pathLst>
            </a:cu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307" tIns="34592" rIns="40307" bIns="34592" numCol="1" spcCol="1270" anchor="ctr" anchorCtr="0">
              <a:noAutofit/>
            </a:bodyPr>
            <a:lstStyle/>
            <a:p>
              <a:pPr marL="0" lvl="0" indent="0" algn="ctr" defTabSz="400050">
                <a:lnSpc>
                  <a:spcPct val="90000"/>
                </a:lnSpc>
                <a:spcBef>
                  <a:spcPct val="0"/>
                </a:spcBef>
                <a:spcAft>
                  <a:spcPts val="0"/>
                </a:spcAft>
                <a:buNone/>
              </a:pPr>
              <a:r>
                <a:rPr lang="en-GB" sz="600" kern="1200" dirty="0" smtClean="0">
                  <a:latin typeface="Arial" panose="020B0604020202020204" pitchFamily="34" charset="0"/>
                  <a:cs typeface="Arial" panose="020B0604020202020204" pitchFamily="34" charset="0"/>
                </a:rPr>
                <a:t>TA (closing advice)</a:t>
              </a:r>
              <a:endParaRPr lang="en-GB" sz="600" kern="1200" dirty="0">
                <a:latin typeface="Arial" panose="020B0604020202020204" pitchFamily="34" charset="0"/>
                <a:cs typeface="Arial" panose="020B0604020202020204" pitchFamily="34" charset="0"/>
              </a:endParaRPr>
            </a:p>
            <a:p>
              <a:pPr marL="0" lvl="0" indent="0" algn="ctr" defTabSz="400050">
                <a:lnSpc>
                  <a:spcPct val="90000"/>
                </a:lnSpc>
                <a:spcBef>
                  <a:spcPct val="0"/>
                </a:spcBef>
                <a:spcAft>
                  <a:spcPts val="0"/>
                </a:spcAft>
                <a:buNone/>
              </a:pPr>
              <a:r>
                <a:rPr lang="en-GB" sz="600" kern="1200" dirty="0" smtClean="0">
                  <a:latin typeface="Arial" panose="020B0604020202020204" pitchFamily="34" charset="0"/>
                  <a:cs typeface="Arial" panose="020B0604020202020204" pitchFamily="34" charset="0"/>
                </a:rPr>
                <a:t>FA </a:t>
              </a:r>
              <a:r>
                <a:rPr lang="en-GB" sz="600" kern="1200" dirty="0">
                  <a:latin typeface="Arial" panose="020B0604020202020204" pitchFamily="34" charset="0"/>
                  <a:cs typeface="Arial" panose="020B0604020202020204" pitchFamily="34" charset="0"/>
                </a:rPr>
                <a:t>(financial </a:t>
              </a:r>
              <a:r>
                <a:rPr lang="en-GB" sz="600" kern="1200" dirty="0" smtClean="0">
                  <a:latin typeface="Arial" panose="020B0604020202020204" pitchFamily="34" charset="0"/>
                  <a:cs typeface="Arial" panose="020B0604020202020204" pitchFamily="34" charset="0"/>
                </a:rPr>
                <a:t>statement)</a:t>
              </a:r>
              <a:endParaRPr lang="en-GB" sz="600" kern="1200" dirty="0">
                <a:latin typeface="Arial" panose="020B0604020202020204" pitchFamily="34" charset="0"/>
                <a:cs typeface="Arial" panose="020B0604020202020204" pitchFamily="34" charset="0"/>
              </a:endParaRPr>
            </a:p>
            <a:p>
              <a:pPr marL="0" lvl="0" indent="0" algn="ctr" defTabSz="400050">
                <a:lnSpc>
                  <a:spcPct val="90000"/>
                </a:lnSpc>
                <a:spcBef>
                  <a:spcPct val="0"/>
                </a:spcBef>
                <a:spcAft>
                  <a:spcPts val="0"/>
                </a:spcAft>
                <a:buNone/>
              </a:pPr>
              <a:r>
                <a:rPr lang="en-GB" sz="600" kern="1200" dirty="0" smtClean="0">
                  <a:latin typeface="Arial" panose="020B0604020202020204" pitchFamily="34" charset="0"/>
                  <a:cs typeface="Arial" panose="020B0604020202020204" pitchFamily="34" charset="0"/>
                </a:rPr>
                <a:t>CM </a:t>
              </a:r>
              <a:r>
                <a:rPr lang="en-GB" sz="600" kern="1200" dirty="0">
                  <a:latin typeface="Arial" panose="020B0604020202020204" pitchFamily="34" charset="0"/>
                  <a:cs typeface="Arial" panose="020B0604020202020204" pitchFamily="34" charset="0"/>
                </a:rPr>
                <a:t>(claim </a:t>
              </a:r>
              <a:r>
                <a:rPr lang="en-GB" sz="600" kern="1200" dirty="0" smtClean="0">
                  <a:latin typeface="Arial" panose="020B0604020202020204" pitchFamily="34" charset="0"/>
                  <a:cs typeface="Arial" panose="020B0604020202020204" pitchFamily="34" charset="0"/>
                </a:rPr>
                <a:t>movement)</a:t>
              </a:r>
              <a:endParaRPr lang="en-GB" sz="600" kern="1200" dirty="0">
                <a:latin typeface="Arial" panose="020B0604020202020204" pitchFamily="34" charset="0"/>
                <a:cs typeface="Arial" panose="020B0604020202020204" pitchFamily="34" charset="0"/>
              </a:endParaRPr>
            </a:p>
            <a:p>
              <a:pPr marL="0" lvl="0" indent="0" algn="ctr" defTabSz="400050">
                <a:lnSpc>
                  <a:spcPct val="90000"/>
                </a:lnSpc>
                <a:spcBef>
                  <a:spcPct val="0"/>
                </a:spcBef>
                <a:spcAft>
                  <a:spcPts val="0"/>
                </a:spcAft>
                <a:buNone/>
              </a:pPr>
              <a:r>
                <a:rPr lang="en-GB" sz="600" kern="1200" dirty="0" smtClean="0">
                  <a:latin typeface="Arial" panose="020B0604020202020204" pitchFamily="34" charset="0"/>
                  <a:cs typeface="Arial" panose="020B0604020202020204" pitchFamily="34" charset="0"/>
                </a:rPr>
                <a:t>ACK </a:t>
              </a:r>
              <a:r>
                <a:rPr lang="en-GB" sz="600" kern="1200" dirty="0">
                  <a:latin typeface="Arial" panose="020B0604020202020204" pitchFamily="34" charset="0"/>
                  <a:cs typeface="Arial" panose="020B0604020202020204" pitchFamily="34" charset="0"/>
                </a:rPr>
                <a:t>(message </a:t>
              </a:r>
              <a:r>
                <a:rPr lang="en-GB" sz="600" kern="1200" dirty="0" smtClean="0">
                  <a:latin typeface="Arial" panose="020B0604020202020204" pitchFamily="34" charset="0"/>
                  <a:cs typeface="Arial" panose="020B0604020202020204" pitchFamily="34" charset="0"/>
                </a:rPr>
                <a:t>acknowledgement)</a:t>
              </a:r>
              <a:endParaRPr lang="en-GB" sz="600" kern="1200" dirty="0">
                <a:latin typeface="Arial" panose="020B0604020202020204" pitchFamily="34" charset="0"/>
                <a:cs typeface="Arial" panose="020B0604020202020204" pitchFamily="34" charset="0"/>
              </a:endParaRPr>
            </a:p>
          </p:txBody>
        </p:sp>
        <p:sp>
          <p:nvSpPr>
            <p:cNvPr id="55" name="Forme libre : forme 54"/>
            <p:cNvSpPr/>
            <p:nvPr/>
          </p:nvSpPr>
          <p:spPr>
            <a:xfrm>
              <a:off x="6156176" y="4083355"/>
              <a:ext cx="2148414" cy="928617"/>
            </a:xfrm>
            <a:custGeom>
              <a:avLst/>
              <a:gdLst>
                <a:gd name="connsiteX0" fmla="*/ 0 w 2363256"/>
                <a:gd name="connsiteY0" fmla="*/ 98408 h 984079"/>
                <a:gd name="connsiteX1" fmla="*/ 98408 w 2363256"/>
                <a:gd name="connsiteY1" fmla="*/ 0 h 984079"/>
                <a:gd name="connsiteX2" fmla="*/ 2264848 w 2363256"/>
                <a:gd name="connsiteY2" fmla="*/ 0 h 984079"/>
                <a:gd name="connsiteX3" fmla="*/ 2363256 w 2363256"/>
                <a:gd name="connsiteY3" fmla="*/ 98408 h 984079"/>
                <a:gd name="connsiteX4" fmla="*/ 2363256 w 2363256"/>
                <a:gd name="connsiteY4" fmla="*/ 885671 h 984079"/>
                <a:gd name="connsiteX5" fmla="*/ 2264848 w 2363256"/>
                <a:gd name="connsiteY5" fmla="*/ 984079 h 984079"/>
                <a:gd name="connsiteX6" fmla="*/ 98408 w 2363256"/>
                <a:gd name="connsiteY6" fmla="*/ 984079 h 984079"/>
                <a:gd name="connsiteX7" fmla="*/ 0 w 2363256"/>
                <a:gd name="connsiteY7" fmla="*/ 885671 h 984079"/>
                <a:gd name="connsiteX8" fmla="*/ 0 w 2363256"/>
                <a:gd name="connsiteY8" fmla="*/ 98408 h 98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3256" h="984079">
                  <a:moveTo>
                    <a:pt x="0" y="98408"/>
                  </a:moveTo>
                  <a:cubicBezTo>
                    <a:pt x="0" y="44059"/>
                    <a:pt x="44059" y="0"/>
                    <a:pt x="98408" y="0"/>
                  </a:cubicBezTo>
                  <a:lnTo>
                    <a:pt x="2264848" y="0"/>
                  </a:lnTo>
                  <a:cubicBezTo>
                    <a:pt x="2319197" y="0"/>
                    <a:pt x="2363256" y="44059"/>
                    <a:pt x="2363256" y="98408"/>
                  </a:cubicBezTo>
                  <a:lnTo>
                    <a:pt x="2363256" y="885671"/>
                  </a:lnTo>
                  <a:cubicBezTo>
                    <a:pt x="2363256" y="940020"/>
                    <a:pt x="2319197" y="984079"/>
                    <a:pt x="2264848" y="984079"/>
                  </a:cubicBezTo>
                  <a:lnTo>
                    <a:pt x="98408" y="984079"/>
                  </a:lnTo>
                  <a:cubicBezTo>
                    <a:pt x="44059" y="984079"/>
                    <a:pt x="0" y="940020"/>
                    <a:pt x="0" y="885671"/>
                  </a:cubicBezTo>
                  <a:lnTo>
                    <a:pt x="0" y="98408"/>
                  </a:lnTo>
                  <a:close/>
                </a:path>
              </a:pathLst>
            </a:custGeom>
            <a:solidFill>
              <a:srgbClr val="D0D8E8"/>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41910" tIns="72000" rIns="41910" bIns="730766" numCol="1" spcCol="1270" anchor="ctr" anchorCtr="0">
              <a:noAutofit/>
            </a:bodyPr>
            <a:lstStyle/>
            <a:p>
              <a:pPr marL="0" lvl="0" indent="0" algn="ctr" defTabSz="488950">
                <a:lnSpc>
                  <a:spcPct val="90000"/>
                </a:lnSpc>
                <a:spcBef>
                  <a:spcPct val="0"/>
                </a:spcBef>
                <a:spcAft>
                  <a:spcPct val="35000"/>
                </a:spcAft>
                <a:buNone/>
              </a:pPr>
              <a:r>
                <a:rPr lang="en-GB" sz="900" b="1" kern="1200" dirty="0"/>
                <a:t>Settlement</a:t>
              </a:r>
            </a:p>
          </p:txBody>
        </p:sp>
        <p:sp>
          <p:nvSpPr>
            <p:cNvPr id="56" name="Forme libre : forme 55"/>
            <p:cNvSpPr/>
            <p:nvPr/>
          </p:nvSpPr>
          <p:spPr>
            <a:xfrm>
              <a:off x="6285081" y="4359075"/>
              <a:ext cx="1890604" cy="218863"/>
            </a:xfrm>
            <a:custGeom>
              <a:avLst/>
              <a:gdLst>
                <a:gd name="connsiteX0" fmla="*/ 0 w 1890604"/>
                <a:gd name="connsiteY0" fmla="*/ 21886 h 218863"/>
                <a:gd name="connsiteX1" fmla="*/ 21886 w 1890604"/>
                <a:gd name="connsiteY1" fmla="*/ 0 h 218863"/>
                <a:gd name="connsiteX2" fmla="*/ 1868718 w 1890604"/>
                <a:gd name="connsiteY2" fmla="*/ 0 h 218863"/>
                <a:gd name="connsiteX3" fmla="*/ 1890604 w 1890604"/>
                <a:gd name="connsiteY3" fmla="*/ 21886 h 218863"/>
                <a:gd name="connsiteX4" fmla="*/ 1890604 w 1890604"/>
                <a:gd name="connsiteY4" fmla="*/ 196977 h 218863"/>
                <a:gd name="connsiteX5" fmla="*/ 1868718 w 1890604"/>
                <a:gd name="connsiteY5" fmla="*/ 218863 h 218863"/>
                <a:gd name="connsiteX6" fmla="*/ 21886 w 1890604"/>
                <a:gd name="connsiteY6" fmla="*/ 218863 h 218863"/>
                <a:gd name="connsiteX7" fmla="*/ 0 w 1890604"/>
                <a:gd name="connsiteY7" fmla="*/ 196977 h 218863"/>
                <a:gd name="connsiteX8" fmla="*/ 0 w 1890604"/>
                <a:gd name="connsiteY8" fmla="*/ 21886 h 21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0604" h="218863">
                  <a:moveTo>
                    <a:pt x="0" y="21886"/>
                  </a:moveTo>
                  <a:cubicBezTo>
                    <a:pt x="0" y="9799"/>
                    <a:pt x="9799" y="0"/>
                    <a:pt x="21886" y="0"/>
                  </a:cubicBezTo>
                  <a:lnTo>
                    <a:pt x="1868718" y="0"/>
                  </a:lnTo>
                  <a:cubicBezTo>
                    <a:pt x="1880805" y="0"/>
                    <a:pt x="1890604" y="9799"/>
                    <a:pt x="1890604" y="21886"/>
                  </a:cubicBezTo>
                  <a:lnTo>
                    <a:pt x="1890604" y="196977"/>
                  </a:lnTo>
                  <a:cubicBezTo>
                    <a:pt x="1890604" y="209064"/>
                    <a:pt x="1880805" y="218863"/>
                    <a:pt x="1868718" y="218863"/>
                  </a:cubicBezTo>
                  <a:lnTo>
                    <a:pt x="21886" y="218863"/>
                  </a:lnTo>
                  <a:cubicBezTo>
                    <a:pt x="9799" y="218863"/>
                    <a:pt x="0" y="209064"/>
                    <a:pt x="0" y="196977"/>
                  </a:cubicBezTo>
                  <a:lnTo>
                    <a:pt x="0" y="21886"/>
                  </a:lnTo>
                  <a:close/>
                </a:path>
              </a:pathLst>
            </a:cu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270" tIns="23555" rIns="29270" bIns="23555" numCol="1" spcCol="1270" anchor="ctr" anchorCtr="0">
              <a:noAutofit/>
            </a:bodyPr>
            <a:lstStyle/>
            <a:p>
              <a:pPr marL="0" lvl="0" indent="0" algn="ctr" defTabSz="400050">
                <a:lnSpc>
                  <a:spcPct val="90000"/>
                </a:lnSpc>
                <a:spcBef>
                  <a:spcPct val="0"/>
                </a:spcBef>
                <a:spcAft>
                  <a:spcPct val="35000"/>
                </a:spcAft>
                <a:buNone/>
              </a:pPr>
              <a:r>
                <a:rPr lang="en-GB" sz="600" kern="1200" dirty="0">
                  <a:latin typeface="Arial" panose="020B0604020202020204" pitchFamily="34" charset="0"/>
                  <a:cs typeface="Arial" panose="020B0604020202020204" pitchFamily="34" charset="0"/>
                </a:rPr>
                <a:t>PSR Message (settlement files)</a:t>
              </a:r>
            </a:p>
          </p:txBody>
        </p:sp>
        <p:sp>
          <p:nvSpPr>
            <p:cNvPr id="57" name="Forme libre : forme 56"/>
            <p:cNvSpPr/>
            <p:nvPr/>
          </p:nvSpPr>
          <p:spPr>
            <a:xfrm>
              <a:off x="6285081" y="4594709"/>
              <a:ext cx="1890604" cy="218863"/>
            </a:xfrm>
            <a:custGeom>
              <a:avLst/>
              <a:gdLst>
                <a:gd name="connsiteX0" fmla="*/ 0 w 1890604"/>
                <a:gd name="connsiteY0" fmla="*/ 21886 h 218863"/>
                <a:gd name="connsiteX1" fmla="*/ 21886 w 1890604"/>
                <a:gd name="connsiteY1" fmla="*/ 0 h 218863"/>
                <a:gd name="connsiteX2" fmla="*/ 1868718 w 1890604"/>
                <a:gd name="connsiteY2" fmla="*/ 0 h 218863"/>
                <a:gd name="connsiteX3" fmla="*/ 1890604 w 1890604"/>
                <a:gd name="connsiteY3" fmla="*/ 21886 h 218863"/>
                <a:gd name="connsiteX4" fmla="*/ 1890604 w 1890604"/>
                <a:gd name="connsiteY4" fmla="*/ 196977 h 218863"/>
                <a:gd name="connsiteX5" fmla="*/ 1868718 w 1890604"/>
                <a:gd name="connsiteY5" fmla="*/ 218863 h 218863"/>
                <a:gd name="connsiteX6" fmla="*/ 21886 w 1890604"/>
                <a:gd name="connsiteY6" fmla="*/ 218863 h 218863"/>
                <a:gd name="connsiteX7" fmla="*/ 0 w 1890604"/>
                <a:gd name="connsiteY7" fmla="*/ 196977 h 218863"/>
                <a:gd name="connsiteX8" fmla="*/ 0 w 1890604"/>
                <a:gd name="connsiteY8" fmla="*/ 21886 h 21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0604" h="218863">
                  <a:moveTo>
                    <a:pt x="0" y="21886"/>
                  </a:moveTo>
                  <a:cubicBezTo>
                    <a:pt x="0" y="9799"/>
                    <a:pt x="9799" y="0"/>
                    <a:pt x="21886" y="0"/>
                  </a:cubicBezTo>
                  <a:lnTo>
                    <a:pt x="1868718" y="0"/>
                  </a:lnTo>
                  <a:cubicBezTo>
                    <a:pt x="1880805" y="0"/>
                    <a:pt x="1890604" y="9799"/>
                    <a:pt x="1890604" y="21886"/>
                  </a:cubicBezTo>
                  <a:lnTo>
                    <a:pt x="1890604" y="196977"/>
                  </a:lnTo>
                  <a:cubicBezTo>
                    <a:pt x="1890604" y="209064"/>
                    <a:pt x="1880805" y="218863"/>
                    <a:pt x="1868718" y="218863"/>
                  </a:cubicBezTo>
                  <a:lnTo>
                    <a:pt x="21886" y="218863"/>
                  </a:lnTo>
                  <a:cubicBezTo>
                    <a:pt x="9799" y="218863"/>
                    <a:pt x="0" y="209064"/>
                    <a:pt x="0" y="196977"/>
                  </a:cubicBezTo>
                  <a:lnTo>
                    <a:pt x="0" y="21886"/>
                  </a:lnTo>
                  <a:close/>
                </a:path>
              </a:pathLst>
            </a:custGeom>
            <a:solidFill>
              <a:srgbClr val="4F81B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270" tIns="23555" rIns="29270" bIns="23555" numCol="1" spcCol="1270" anchor="ctr" anchorCtr="0">
              <a:noAutofit/>
            </a:bodyPr>
            <a:lstStyle/>
            <a:p>
              <a:pPr marL="0" lvl="0" indent="0" algn="ctr" defTabSz="400050">
                <a:lnSpc>
                  <a:spcPct val="90000"/>
                </a:lnSpc>
                <a:spcBef>
                  <a:spcPct val="0"/>
                </a:spcBef>
                <a:spcAft>
                  <a:spcPct val="35000"/>
                </a:spcAft>
                <a:buNone/>
              </a:pPr>
              <a:r>
                <a:rPr lang="en-GB" sz="600" kern="1200" dirty="0">
                  <a:latin typeface="Arial" panose="020B0604020202020204" pitchFamily="34" charset="0"/>
                  <a:cs typeface="Arial" panose="020B0604020202020204" pitchFamily="34" charset="0"/>
                </a:rPr>
                <a:t>Reconciliation Messages </a:t>
              </a:r>
            </a:p>
          </p:txBody>
        </p:sp>
        <p:sp>
          <p:nvSpPr>
            <p:cNvPr id="18" name="Rectangle 17"/>
            <p:cNvSpPr/>
            <p:nvPr/>
          </p:nvSpPr>
          <p:spPr>
            <a:xfrm>
              <a:off x="107505" y="1226245"/>
              <a:ext cx="5352446" cy="536500"/>
            </a:xfrm>
            <a:prstGeom prst="rect">
              <a:avLst/>
            </a:prstGeom>
          </p:spPr>
          <p:txBody>
            <a:bodyPr wrap="square">
              <a:spAutoFit/>
            </a:bodyPr>
            <a:lstStyle/>
            <a:p>
              <a:pPr defTabSz="914400"/>
              <a:r>
                <a:rPr lang="en-GB" sz="800" dirty="0">
                  <a:solidFill>
                    <a:prstClr val="black"/>
                  </a:solidFill>
                </a:rPr>
                <a:t>The Ruschlikon Initiative connects leading players of the (re)insurance industry to advanced back office processes including technical accounting, claims and settlement using the ACORD Global Reinsurance and Large Commercial (GRLC) Standards</a:t>
              </a:r>
            </a:p>
          </p:txBody>
        </p:sp>
        <p:grpSp>
          <p:nvGrpSpPr>
            <p:cNvPr id="19" name="Group 231"/>
            <p:cNvGrpSpPr/>
            <p:nvPr/>
          </p:nvGrpSpPr>
          <p:grpSpPr>
            <a:xfrm>
              <a:off x="7596336" y="1059582"/>
              <a:ext cx="1514345" cy="2694226"/>
              <a:chOff x="7173171" y="2736076"/>
              <a:chExt cx="2062589" cy="3429440"/>
            </a:xfrm>
          </p:grpSpPr>
          <p:sp>
            <p:nvSpPr>
              <p:cNvPr id="20" name="Circular Arrow 232"/>
              <p:cNvSpPr/>
              <p:nvPr/>
            </p:nvSpPr>
            <p:spPr>
              <a:xfrm rot="20949989">
                <a:off x="7513058" y="2736076"/>
                <a:ext cx="1409117" cy="1349744"/>
              </a:xfrm>
              <a:prstGeom prst="circularArrow">
                <a:avLst>
                  <a:gd name="adj1" fmla="val 10980"/>
                  <a:gd name="adj2" fmla="val 1142322"/>
                  <a:gd name="adj3" fmla="val 4500000"/>
                  <a:gd name="adj4" fmla="val 10800000"/>
                  <a:gd name="adj5" fmla="val 12500"/>
                </a:avLst>
              </a:prstGeom>
              <a:solidFill>
                <a:schemeClr val="bg1">
                  <a:lumMod val="75000"/>
                </a:schemeClr>
              </a:solidFill>
              <a:ln>
                <a:noFill/>
              </a:ln>
            </p:spPr>
            <p:style>
              <a:lnRef idx="2">
                <a:schemeClr val="lt1">
                  <a:hueOff val="0"/>
                  <a:satOff val="0"/>
                  <a:lumOff val="0"/>
                  <a:alphaOff val="0"/>
                </a:schemeClr>
              </a:lnRef>
              <a:fillRef idx="1">
                <a:schemeClr val="accent4">
                  <a:shade val="50000"/>
                  <a:hueOff val="455449"/>
                  <a:satOff val="-47108"/>
                  <a:lumOff val="49703"/>
                  <a:alphaOff val="0"/>
                </a:schemeClr>
              </a:fillRef>
              <a:effectRef idx="0">
                <a:schemeClr val="accent4">
                  <a:shade val="50000"/>
                  <a:hueOff val="455449"/>
                  <a:satOff val="-47108"/>
                  <a:lumOff val="49703"/>
                  <a:alphaOff val="0"/>
                </a:schemeClr>
              </a:effectRef>
              <a:fontRef idx="minor">
                <a:schemeClr val="lt1"/>
              </a:fontRef>
            </p:style>
          </p:sp>
          <p:sp>
            <p:nvSpPr>
              <p:cNvPr id="21" name="Freeform 233"/>
              <p:cNvSpPr/>
              <p:nvPr/>
            </p:nvSpPr>
            <p:spPr>
              <a:xfrm>
                <a:off x="7721902" y="3117716"/>
                <a:ext cx="1003597" cy="376538"/>
              </a:xfrm>
              <a:custGeom>
                <a:avLst/>
                <a:gdLst>
                  <a:gd name="connsiteX0" fmla="*/ 0 w 855153"/>
                  <a:gd name="connsiteY0" fmla="*/ 0 h 427532"/>
                  <a:gd name="connsiteX1" fmla="*/ 855153 w 855153"/>
                  <a:gd name="connsiteY1" fmla="*/ 0 h 427532"/>
                  <a:gd name="connsiteX2" fmla="*/ 855153 w 855153"/>
                  <a:gd name="connsiteY2" fmla="*/ 427532 h 427532"/>
                  <a:gd name="connsiteX3" fmla="*/ 0 w 855153"/>
                  <a:gd name="connsiteY3" fmla="*/ 427532 h 427532"/>
                  <a:gd name="connsiteX4" fmla="*/ 0 w 855153"/>
                  <a:gd name="connsiteY4" fmla="*/ 0 h 42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153" h="427532">
                    <a:moveTo>
                      <a:pt x="0" y="0"/>
                    </a:moveTo>
                    <a:lnTo>
                      <a:pt x="855153" y="0"/>
                    </a:lnTo>
                    <a:lnTo>
                      <a:pt x="855153" y="427532"/>
                    </a:lnTo>
                    <a:lnTo>
                      <a:pt x="0" y="4275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145" tIns="17145" rIns="17145" bIns="17145" numCol="1" spcCol="1270" anchor="ctr" anchorCtr="0">
                <a:noAutofit/>
              </a:bodyPr>
              <a:lstStyle/>
              <a:p>
                <a:pPr algn="ctr" defTabSz="1200150">
                  <a:lnSpc>
                    <a:spcPct val="90000"/>
                  </a:lnSpc>
                  <a:spcBef>
                    <a:spcPct val="0"/>
                  </a:spcBef>
                </a:pPr>
                <a:r>
                  <a:rPr lang="en-GB" sz="800" b="1" dirty="0">
                    <a:solidFill>
                      <a:prstClr val="black">
                        <a:hueOff val="0"/>
                        <a:satOff val="0"/>
                        <a:lumOff val="0"/>
                        <a:alphaOff val="0"/>
                      </a:prstClr>
                    </a:solidFill>
                    <a:latin typeface="Arial" panose="020B0604020202020204" pitchFamily="34" charset="0"/>
                    <a:cs typeface="Arial" panose="020B0604020202020204" pitchFamily="34" charset="0"/>
                  </a:rPr>
                  <a:t>6 </a:t>
                </a:r>
              </a:p>
              <a:p>
                <a:pPr algn="ctr" defTabSz="1200150">
                  <a:lnSpc>
                    <a:spcPct val="90000"/>
                  </a:lnSpc>
                  <a:spcBef>
                    <a:spcPct val="0"/>
                  </a:spcBef>
                  <a:spcAft>
                    <a:spcPct val="35000"/>
                  </a:spcAft>
                </a:pPr>
                <a:r>
                  <a:rPr lang="en-GB" sz="800" b="1" dirty="0">
                    <a:solidFill>
                      <a:prstClr val="black">
                        <a:hueOff val="0"/>
                        <a:satOff val="0"/>
                        <a:lumOff val="0"/>
                        <a:alphaOff val="0"/>
                      </a:prstClr>
                    </a:solidFill>
                    <a:latin typeface="Arial" panose="020B0604020202020204" pitchFamily="34" charset="0"/>
                    <a:cs typeface="Arial" panose="020B0604020202020204" pitchFamily="34" charset="0"/>
                  </a:rPr>
                  <a:t>Continents</a:t>
                </a:r>
              </a:p>
            </p:txBody>
          </p:sp>
          <p:sp>
            <p:nvSpPr>
              <p:cNvPr id="22" name="Shape 234"/>
              <p:cNvSpPr/>
              <p:nvPr/>
            </p:nvSpPr>
            <p:spPr>
              <a:xfrm rot="20949989">
                <a:off x="7209220" y="3507712"/>
                <a:ext cx="1301166" cy="1349744"/>
              </a:xfrm>
              <a:prstGeom prst="leftCircularArrow">
                <a:avLst>
                  <a:gd name="adj1" fmla="val 10980"/>
                  <a:gd name="adj2" fmla="val 1142322"/>
                  <a:gd name="adj3" fmla="val 6300000"/>
                  <a:gd name="adj4" fmla="val 18900000"/>
                  <a:gd name="adj5" fmla="val 12500"/>
                </a:avLst>
              </a:prstGeom>
              <a:ln>
                <a:noFill/>
              </a:ln>
            </p:spPr>
            <p:style>
              <a:lnRef idx="2">
                <a:schemeClr val="lt1">
                  <a:hueOff val="0"/>
                  <a:satOff val="0"/>
                  <a:lumOff val="0"/>
                  <a:alphaOff val="0"/>
                </a:schemeClr>
              </a:lnRef>
              <a:fillRef idx="1">
                <a:schemeClr val="accent4">
                  <a:shade val="50000"/>
                  <a:hueOff val="227725"/>
                  <a:satOff val="-23554"/>
                  <a:lumOff val="24851"/>
                  <a:alphaOff val="0"/>
                </a:schemeClr>
              </a:fillRef>
              <a:effectRef idx="0">
                <a:schemeClr val="accent4">
                  <a:shade val="50000"/>
                  <a:hueOff val="227725"/>
                  <a:satOff val="-23554"/>
                  <a:lumOff val="24851"/>
                  <a:alphaOff val="0"/>
                </a:schemeClr>
              </a:effectRef>
              <a:fontRef idx="minor">
                <a:schemeClr val="lt1"/>
              </a:fontRef>
            </p:style>
          </p:sp>
          <p:sp>
            <p:nvSpPr>
              <p:cNvPr id="23" name="Freeform 235"/>
              <p:cNvSpPr/>
              <p:nvPr/>
            </p:nvSpPr>
            <p:spPr>
              <a:xfrm>
                <a:off x="7173171" y="3941639"/>
                <a:ext cx="1373267" cy="376539"/>
              </a:xfrm>
              <a:custGeom>
                <a:avLst/>
                <a:gdLst>
                  <a:gd name="connsiteX0" fmla="*/ 0 w 855153"/>
                  <a:gd name="connsiteY0" fmla="*/ 0 h 427532"/>
                  <a:gd name="connsiteX1" fmla="*/ 855153 w 855153"/>
                  <a:gd name="connsiteY1" fmla="*/ 0 h 427532"/>
                  <a:gd name="connsiteX2" fmla="*/ 855153 w 855153"/>
                  <a:gd name="connsiteY2" fmla="*/ 427532 h 427532"/>
                  <a:gd name="connsiteX3" fmla="*/ 0 w 855153"/>
                  <a:gd name="connsiteY3" fmla="*/ 427532 h 427532"/>
                  <a:gd name="connsiteX4" fmla="*/ 0 w 855153"/>
                  <a:gd name="connsiteY4" fmla="*/ 0 h 42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153" h="427532">
                    <a:moveTo>
                      <a:pt x="0" y="0"/>
                    </a:moveTo>
                    <a:lnTo>
                      <a:pt x="855153" y="0"/>
                    </a:lnTo>
                    <a:lnTo>
                      <a:pt x="855153" y="427532"/>
                    </a:lnTo>
                    <a:lnTo>
                      <a:pt x="0" y="4275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7145" rIns="0" bIns="17145" numCol="1" spcCol="1270" anchor="ctr" anchorCtr="0">
                <a:noAutofit/>
              </a:bodyPr>
              <a:lstStyle/>
              <a:p>
                <a:pPr algn="ctr" defTabSz="1200150">
                  <a:lnSpc>
                    <a:spcPct val="90000"/>
                  </a:lnSpc>
                  <a:spcBef>
                    <a:spcPct val="0"/>
                  </a:spcBef>
                </a:pPr>
                <a:r>
                  <a:rPr lang="en-GB" sz="800" b="1" dirty="0">
                    <a:solidFill>
                      <a:prstClr val="black">
                        <a:hueOff val="0"/>
                        <a:satOff val="0"/>
                        <a:lumOff val="0"/>
                        <a:alphaOff val="0"/>
                      </a:prstClr>
                    </a:solidFill>
                    <a:latin typeface="Arial" panose="020B0604020202020204" pitchFamily="34" charset="0"/>
                    <a:cs typeface="Arial" panose="020B0604020202020204" pitchFamily="34" charset="0"/>
                  </a:rPr>
                  <a:t>40 </a:t>
                </a:r>
              </a:p>
              <a:p>
                <a:pPr algn="ctr" defTabSz="1200150">
                  <a:lnSpc>
                    <a:spcPct val="90000"/>
                  </a:lnSpc>
                  <a:spcBef>
                    <a:spcPct val="0"/>
                  </a:spcBef>
                  <a:spcAft>
                    <a:spcPct val="35000"/>
                  </a:spcAft>
                </a:pPr>
                <a:r>
                  <a:rPr lang="en-GB" sz="800" b="1" dirty="0">
                    <a:solidFill>
                      <a:prstClr val="black">
                        <a:hueOff val="0"/>
                        <a:satOff val="0"/>
                        <a:lumOff val="0"/>
                        <a:alphaOff val="0"/>
                      </a:prstClr>
                    </a:solidFill>
                    <a:latin typeface="Arial" panose="020B0604020202020204" pitchFamily="34" charset="0"/>
                    <a:cs typeface="Arial" panose="020B0604020202020204" pitchFamily="34" charset="0"/>
                  </a:rPr>
                  <a:t>Countries</a:t>
                </a:r>
              </a:p>
            </p:txBody>
          </p:sp>
          <p:sp>
            <p:nvSpPr>
              <p:cNvPr id="24" name="Circular Arrow 236"/>
              <p:cNvSpPr/>
              <p:nvPr/>
            </p:nvSpPr>
            <p:spPr>
              <a:xfrm rot="20949989">
                <a:off x="7639459" y="4138794"/>
                <a:ext cx="1596301" cy="1349744"/>
              </a:xfrm>
              <a:prstGeom prst="circularArrow">
                <a:avLst>
                  <a:gd name="adj1" fmla="val 10980"/>
                  <a:gd name="adj2" fmla="val 1142322"/>
                  <a:gd name="adj3" fmla="val 4500000"/>
                  <a:gd name="adj4" fmla="val 13500000"/>
                  <a:gd name="adj5" fmla="val 12500"/>
                </a:avLst>
              </a:prstGeom>
              <a:solidFill>
                <a:schemeClr val="bg1">
                  <a:lumMod val="75000"/>
                </a:schemeClr>
              </a:solidFill>
              <a:ln>
                <a:noFill/>
              </a:ln>
            </p:spPr>
            <p:style>
              <a:lnRef idx="2">
                <a:schemeClr val="lt1">
                  <a:hueOff val="0"/>
                  <a:satOff val="0"/>
                  <a:lumOff val="0"/>
                  <a:alphaOff val="0"/>
                </a:schemeClr>
              </a:lnRef>
              <a:fillRef idx="1">
                <a:schemeClr val="accent4">
                  <a:shade val="50000"/>
                  <a:hueOff val="455449"/>
                  <a:satOff val="-47108"/>
                  <a:lumOff val="49703"/>
                  <a:alphaOff val="0"/>
                </a:schemeClr>
              </a:fillRef>
              <a:effectRef idx="0">
                <a:schemeClr val="accent4">
                  <a:shade val="50000"/>
                  <a:hueOff val="455449"/>
                  <a:satOff val="-47108"/>
                  <a:lumOff val="49703"/>
                  <a:alphaOff val="0"/>
                </a:schemeClr>
              </a:effectRef>
              <a:fontRef idx="minor">
                <a:schemeClr val="lt1"/>
              </a:fontRef>
            </p:style>
          </p:sp>
          <p:sp>
            <p:nvSpPr>
              <p:cNvPr id="25" name="Freeform 237"/>
              <p:cNvSpPr/>
              <p:nvPr/>
            </p:nvSpPr>
            <p:spPr>
              <a:xfrm>
                <a:off x="7944472" y="4585999"/>
                <a:ext cx="1005584" cy="376538"/>
              </a:xfrm>
              <a:custGeom>
                <a:avLst/>
                <a:gdLst>
                  <a:gd name="connsiteX0" fmla="*/ 0 w 855153"/>
                  <a:gd name="connsiteY0" fmla="*/ 0 h 427532"/>
                  <a:gd name="connsiteX1" fmla="*/ 855153 w 855153"/>
                  <a:gd name="connsiteY1" fmla="*/ 0 h 427532"/>
                  <a:gd name="connsiteX2" fmla="*/ 855153 w 855153"/>
                  <a:gd name="connsiteY2" fmla="*/ 427532 h 427532"/>
                  <a:gd name="connsiteX3" fmla="*/ 0 w 855153"/>
                  <a:gd name="connsiteY3" fmla="*/ 427532 h 427532"/>
                  <a:gd name="connsiteX4" fmla="*/ 0 w 855153"/>
                  <a:gd name="connsiteY4" fmla="*/ 0 h 42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153" h="427532">
                    <a:moveTo>
                      <a:pt x="0" y="0"/>
                    </a:moveTo>
                    <a:lnTo>
                      <a:pt x="855153" y="0"/>
                    </a:lnTo>
                    <a:lnTo>
                      <a:pt x="855153" y="427532"/>
                    </a:lnTo>
                    <a:lnTo>
                      <a:pt x="0" y="4275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7145" rIns="0" bIns="17145" numCol="1" spcCol="1270" anchor="ctr" anchorCtr="0">
                <a:noAutofit/>
              </a:bodyPr>
              <a:lstStyle/>
              <a:p>
                <a:pPr algn="ctr" defTabSz="1200150">
                  <a:lnSpc>
                    <a:spcPct val="90000"/>
                  </a:lnSpc>
                  <a:spcBef>
                    <a:spcPct val="0"/>
                  </a:spcBef>
                  <a:spcAft>
                    <a:spcPct val="35000"/>
                  </a:spcAft>
                </a:pPr>
                <a:r>
                  <a:rPr lang="en-GB" sz="800" b="1" dirty="0">
                    <a:solidFill>
                      <a:prstClr val="black">
                        <a:hueOff val="0"/>
                        <a:satOff val="0"/>
                        <a:lumOff val="0"/>
                        <a:alphaOff val="0"/>
                      </a:prstClr>
                    </a:solidFill>
                    <a:latin typeface="Arial" panose="020B0604020202020204" pitchFamily="34" charset="0"/>
                    <a:cs typeface="Arial" panose="020B0604020202020204" pitchFamily="34" charset="0"/>
                  </a:rPr>
                  <a:t>100’s of Companies</a:t>
                </a:r>
              </a:p>
            </p:txBody>
          </p:sp>
          <p:sp>
            <p:nvSpPr>
              <p:cNvPr id="26" name="Block Arc 238"/>
              <p:cNvSpPr/>
              <p:nvPr/>
            </p:nvSpPr>
            <p:spPr>
              <a:xfrm rot="20949989">
                <a:off x="7413273" y="5005473"/>
                <a:ext cx="1117865" cy="1160043"/>
              </a:xfrm>
              <a:prstGeom prst="blockArc">
                <a:avLst>
                  <a:gd name="adj1" fmla="val 0"/>
                  <a:gd name="adj2" fmla="val 18900000"/>
                  <a:gd name="adj3" fmla="val 12740"/>
                </a:avLst>
              </a:prstGeom>
              <a:ln>
                <a:noFill/>
              </a:ln>
            </p:spPr>
            <p:style>
              <a:lnRef idx="2">
                <a:schemeClr val="lt1">
                  <a:hueOff val="0"/>
                  <a:satOff val="0"/>
                  <a:lumOff val="0"/>
                  <a:alphaOff val="0"/>
                </a:schemeClr>
              </a:lnRef>
              <a:fillRef idx="1">
                <a:schemeClr val="accent4">
                  <a:shade val="50000"/>
                  <a:hueOff val="227725"/>
                  <a:satOff val="-23554"/>
                  <a:lumOff val="24851"/>
                  <a:alphaOff val="0"/>
                </a:schemeClr>
              </a:fillRef>
              <a:effectRef idx="0">
                <a:schemeClr val="accent4">
                  <a:shade val="50000"/>
                  <a:hueOff val="227725"/>
                  <a:satOff val="-23554"/>
                  <a:lumOff val="24851"/>
                  <a:alphaOff val="0"/>
                </a:schemeClr>
              </a:effectRef>
              <a:fontRef idx="minor">
                <a:schemeClr val="lt1"/>
              </a:fontRef>
            </p:style>
          </p:sp>
          <p:sp>
            <p:nvSpPr>
              <p:cNvPr id="28" name="Freeform 239"/>
              <p:cNvSpPr/>
              <p:nvPr/>
            </p:nvSpPr>
            <p:spPr>
              <a:xfrm>
                <a:off x="7492708" y="5405187"/>
                <a:ext cx="918573" cy="376538"/>
              </a:xfrm>
              <a:custGeom>
                <a:avLst/>
                <a:gdLst>
                  <a:gd name="connsiteX0" fmla="*/ 0 w 855153"/>
                  <a:gd name="connsiteY0" fmla="*/ 0 h 427532"/>
                  <a:gd name="connsiteX1" fmla="*/ 855153 w 855153"/>
                  <a:gd name="connsiteY1" fmla="*/ 0 h 427532"/>
                  <a:gd name="connsiteX2" fmla="*/ 855153 w 855153"/>
                  <a:gd name="connsiteY2" fmla="*/ 427532 h 427532"/>
                  <a:gd name="connsiteX3" fmla="*/ 0 w 855153"/>
                  <a:gd name="connsiteY3" fmla="*/ 427532 h 427532"/>
                  <a:gd name="connsiteX4" fmla="*/ 0 w 855153"/>
                  <a:gd name="connsiteY4" fmla="*/ 0 h 42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153" h="427532">
                    <a:moveTo>
                      <a:pt x="0" y="0"/>
                    </a:moveTo>
                    <a:lnTo>
                      <a:pt x="855153" y="0"/>
                    </a:lnTo>
                    <a:lnTo>
                      <a:pt x="855153" y="427532"/>
                    </a:lnTo>
                    <a:lnTo>
                      <a:pt x="0" y="4275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415" tIns="18415" rIns="18415" bIns="18415" numCol="1" spcCol="1270" anchor="ctr" anchorCtr="0">
                <a:noAutofit/>
              </a:bodyPr>
              <a:lstStyle/>
              <a:p>
                <a:pPr algn="ctr" defTabSz="1289050">
                  <a:lnSpc>
                    <a:spcPct val="90000"/>
                  </a:lnSpc>
                  <a:spcBef>
                    <a:spcPct val="0"/>
                  </a:spcBef>
                  <a:spcAft>
                    <a:spcPct val="35000"/>
                  </a:spcAft>
                </a:pPr>
                <a:r>
                  <a:rPr lang="en-GB" sz="800" b="1" dirty="0">
                    <a:solidFill>
                      <a:prstClr val="black">
                        <a:hueOff val="0"/>
                        <a:satOff val="0"/>
                        <a:lumOff val="0"/>
                        <a:alphaOff val="0"/>
                      </a:prstClr>
                    </a:solidFill>
                    <a:latin typeface="Arial" panose="020B0604020202020204" pitchFamily="34" charset="0"/>
                    <a:cs typeface="Arial" panose="020B0604020202020204" pitchFamily="34" charset="0"/>
                  </a:rPr>
                  <a:t>1000’s of offices</a:t>
                </a:r>
              </a:p>
            </p:txBody>
          </p:sp>
        </p:grpSp>
        <p:sp>
          <p:nvSpPr>
            <p:cNvPr id="30" name="Down Arrow 5"/>
            <p:cNvSpPr/>
            <p:nvPr/>
          </p:nvSpPr>
          <p:spPr>
            <a:xfrm rot="16200000">
              <a:off x="6062713" y="1878848"/>
              <a:ext cx="396848" cy="4086906"/>
            </a:xfrm>
            <a:prstGeom prst="downArrow">
              <a:avLst>
                <a:gd name="adj1" fmla="val 50000"/>
                <a:gd name="adj2" fmla="val 57687"/>
              </a:avLst>
            </a:prstGeom>
            <a:solidFill>
              <a:srgbClr val="6691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200" dirty="0">
                <a:solidFill>
                  <a:prstClr val="white"/>
                </a:solidFill>
              </a:endParaRPr>
            </a:p>
          </p:txBody>
        </p:sp>
        <p:sp>
          <p:nvSpPr>
            <p:cNvPr id="31" name="TextBox 244"/>
            <p:cNvSpPr txBox="1"/>
            <p:nvPr/>
          </p:nvSpPr>
          <p:spPr>
            <a:xfrm>
              <a:off x="4376942" y="3793704"/>
              <a:ext cx="3905240" cy="253915"/>
            </a:xfrm>
            <a:prstGeom prst="rect">
              <a:avLst/>
            </a:prstGeom>
            <a:noFill/>
          </p:spPr>
          <p:txBody>
            <a:bodyPr wrap="square" rtlCol="0">
              <a:spAutoFit/>
            </a:bodyPr>
            <a:lstStyle/>
            <a:p>
              <a:pPr defTabSz="914400"/>
              <a:r>
                <a:rPr lang="en-GB" sz="800" dirty="0">
                  <a:solidFill>
                    <a:schemeClr val="bg1"/>
                  </a:solidFill>
                  <a:latin typeface="Arial" panose="020B0604020202020204" pitchFamily="34" charset="0"/>
                  <a:cs typeface="Arial" panose="020B0604020202020204" pitchFamily="34" charset="0"/>
                </a:rPr>
                <a:t>Standard Data Messages</a:t>
              </a:r>
            </a:p>
          </p:txBody>
        </p:sp>
        <p:pic>
          <p:nvPicPr>
            <p:cNvPr id="32" name="Image 8"/>
            <p:cNvPicPr>
              <a:picLocks noChangeAspect="1"/>
            </p:cNvPicPr>
            <p:nvPr/>
          </p:nvPicPr>
          <p:blipFill>
            <a:blip r:embed="rId5"/>
            <a:stretch>
              <a:fillRect/>
            </a:stretch>
          </p:blipFill>
          <p:spPr>
            <a:xfrm>
              <a:off x="3838819" y="3832697"/>
              <a:ext cx="566952" cy="182150"/>
            </a:xfrm>
            <a:prstGeom prst="rect">
              <a:avLst/>
            </a:prstGeom>
          </p:spPr>
        </p:pic>
        <p:sp>
          <p:nvSpPr>
            <p:cNvPr id="33" name="Oval 1"/>
            <p:cNvSpPr/>
            <p:nvPr/>
          </p:nvSpPr>
          <p:spPr>
            <a:xfrm>
              <a:off x="4764996" y="2020136"/>
              <a:ext cx="1311960" cy="13119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fontAlgn="base">
                <a:spcBef>
                  <a:spcPct val="0"/>
                </a:spcBef>
                <a:spcAft>
                  <a:spcPct val="0"/>
                </a:spcAft>
              </a:pPr>
              <a:r>
                <a:rPr lang="en-GB" sz="800" dirty="0">
                  <a:solidFill>
                    <a:prstClr val="black"/>
                  </a:solidFill>
                  <a:latin typeface="Arial" panose="020B0604020202020204" pitchFamily="34" charset="0"/>
                  <a:cs typeface="Arial" panose="020B0604020202020204" pitchFamily="34" charset="0"/>
                </a:rPr>
                <a:t> Consistent approach, using global standards, driving worldwide coverage</a:t>
              </a:r>
              <a:endParaRPr lang="en-GB" sz="800" b="1" dirty="0">
                <a:solidFill>
                  <a:prstClr val="black"/>
                </a:solidFill>
                <a:latin typeface="Arial" panose="020B0604020202020204" pitchFamily="34" charset="0"/>
                <a:cs typeface="Arial" panose="020B0604020202020204" pitchFamily="34" charset="0"/>
              </a:endParaRPr>
            </a:p>
          </p:txBody>
        </p:sp>
        <p:sp>
          <p:nvSpPr>
            <p:cNvPr id="34" name="TextBox 23"/>
            <p:cNvSpPr txBox="1"/>
            <p:nvPr/>
          </p:nvSpPr>
          <p:spPr>
            <a:xfrm>
              <a:off x="503135" y="2324416"/>
              <a:ext cx="406388" cy="1250288"/>
            </a:xfrm>
            <a:prstGeom prst="rect">
              <a:avLst/>
            </a:prstGeom>
            <a:solidFill>
              <a:schemeClr val="bg1">
                <a:lumMod val="75000"/>
              </a:schemeClr>
            </a:solidFill>
            <a:ln>
              <a:noFill/>
            </a:ln>
          </p:spPr>
          <p:txBody>
            <a:bodyPr vert="vert270" wrap="square" lIns="36000" tIns="36000" rIns="36000" bIns="36000" rtlCol="0">
              <a:spAutoFit/>
            </a:bodyPr>
            <a:lstStyle/>
            <a:p>
              <a:pPr algn="ctr" defTabSz="914400"/>
              <a:r>
                <a:rPr lang="en-GB" sz="900" b="1" dirty="0">
                  <a:solidFill>
                    <a:prstClr val="black"/>
                  </a:solidFill>
                  <a:latin typeface="Arial" panose="020B0604020202020204" pitchFamily="34" charset="0"/>
                  <a:cs typeface="Arial" panose="020B0604020202020204" pitchFamily="34" charset="0"/>
                </a:rPr>
                <a:t>Steering </a:t>
              </a:r>
            </a:p>
            <a:p>
              <a:pPr algn="ctr" defTabSz="914400"/>
              <a:r>
                <a:rPr lang="en-GB" sz="900" b="1" dirty="0">
                  <a:solidFill>
                    <a:prstClr val="black"/>
                  </a:solidFill>
                  <a:latin typeface="Arial" panose="020B0604020202020204" pitchFamily="34" charset="0"/>
                  <a:cs typeface="Arial" panose="020B0604020202020204" pitchFamily="34" charset="0"/>
                </a:rPr>
                <a:t>Group</a:t>
              </a:r>
            </a:p>
          </p:txBody>
        </p:sp>
        <p:sp>
          <p:nvSpPr>
            <p:cNvPr id="35" name="TextBox 24"/>
            <p:cNvSpPr txBox="1"/>
            <p:nvPr/>
          </p:nvSpPr>
          <p:spPr>
            <a:xfrm>
              <a:off x="1149279" y="3464012"/>
              <a:ext cx="1186408" cy="418528"/>
            </a:xfrm>
            <a:prstGeom prst="rect">
              <a:avLst/>
            </a:prstGeom>
            <a:solidFill>
              <a:schemeClr val="bg1">
                <a:lumMod val="75000"/>
              </a:schemeClr>
            </a:solidFill>
            <a:ln>
              <a:noFill/>
            </a:ln>
          </p:spPr>
          <p:txBody>
            <a:bodyPr wrap="square" lIns="36000" tIns="36000" rIns="36000" bIns="36000" rtlCol="0">
              <a:spAutoFit/>
            </a:bodyPr>
            <a:lstStyle/>
            <a:p>
              <a:pPr algn="ctr" defTabSz="914400"/>
              <a:r>
                <a:rPr lang="en-GB" sz="900" b="1" dirty="0">
                  <a:solidFill>
                    <a:prstClr val="black"/>
                  </a:solidFill>
                  <a:latin typeface="Arial" panose="020B0604020202020204" pitchFamily="34" charset="0"/>
                  <a:cs typeface="Arial" panose="020B0604020202020204" pitchFamily="34" charset="0"/>
                </a:rPr>
                <a:t>Regional Communities</a:t>
              </a:r>
            </a:p>
          </p:txBody>
        </p:sp>
        <p:sp>
          <p:nvSpPr>
            <p:cNvPr id="36" name="TextBox 25"/>
            <p:cNvSpPr txBox="1"/>
            <p:nvPr/>
          </p:nvSpPr>
          <p:spPr>
            <a:xfrm>
              <a:off x="1149279" y="2983958"/>
              <a:ext cx="1186408" cy="418528"/>
            </a:xfrm>
            <a:prstGeom prst="rect">
              <a:avLst/>
            </a:prstGeom>
            <a:solidFill>
              <a:schemeClr val="bg1">
                <a:lumMod val="75000"/>
              </a:schemeClr>
            </a:solidFill>
            <a:ln>
              <a:noFill/>
            </a:ln>
          </p:spPr>
          <p:txBody>
            <a:bodyPr wrap="square" lIns="36000" tIns="36000" rIns="36000" bIns="36000" rtlCol="0">
              <a:spAutoFit/>
            </a:bodyPr>
            <a:lstStyle/>
            <a:p>
              <a:pPr algn="ctr" defTabSz="914400"/>
              <a:r>
                <a:rPr lang="en-GB" sz="900" b="1" dirty="0">
                  <a:solidFill>
                    <a:prstClr val="black"/>
                  </a:solidFill>
                  <a:latin typeface="Arial" panose="020B0604020202020204" pitchFamily="34" charset="0"/>
                  <a:cs typeface="Arial" panose="020B0604020202020204" pitchFamily="34" charset="0"/>
                </a:rPr>
                <a:t>Technology Providers </a:t>
              </a:r>
            </a:p>
          </p:txBody>
        </p:sp>
        <p:sp>
          <p:nvSpPr>
            <p:cNvPr id="37" name="TextBox 26"/>
            <p:cNvSpPr txBox="1"/>
            <p:nvPr/>
          </p:nvSpPr>
          <p:spPr>
            <a:xfrm>
              <a:off x="1149279" y="2503905"/>
              <a:ext cx="1186408" cy="418528"/>
            </a:xfrm>
            <a:prstGeom prst="rect">
              <a:avLst/>
            </a:prstGeom>
            <a:solidFill>
              <a:schemeClr val="bg1">
                <a:lumMod val="75000"/>
              </a:schemeClr>
            </a:solidFill>
            <a:ln>
              <a:noFill/>
            </a:ln>
          </p:spPr>
          <p:txBody>
            <a:bodyPr wrap="square" lIns="36000" tIns="36000" rIns="36000" bIns="36000" rtlCol="0">
              <a:spAutoFit/>
            </a:bodyPr>
            <a:lstStyle/>
            <a:p>
              <a:pPr algn="ctr" defTabSz="914400"/>
              <a:r>
                <a:rPr lang="en-GB" sz="900" b="1" dirty="0">
                  <a:solidFill>
                    <a:prstClr val="black"/>
                  </a:solidFill>
                  <a:latin typeface="Arial" panose="020B0604020202020204" pitchFamily="34" charset="0"/>
                  <a:cs typeface="Arial" panose="020B0604020202020204" pitchFamily="34" charset="0"/>
                </a:rPr>
                <a:t>Marketing </a:t>
              </a:r>
            </a:p>
            <a:p>
              <a:pPr algn="ctr" defTabSz="914400"/>
              <a:r>
                <a:rPr lang="en-GB" sz="900" b="1" dirty="0">
                  <a:solidFill>
                    <a:prstClr val="black"/>
                  </a:solidFill>
                  <a:latin typeface="Arial" panose="020B0604020202020204" pitchFamily="34" charset="0"/>
                  <a:cs typeface="Arial" panose="020B0604020202020204" pitchFamily="34" charset="0"/>
                </a:rPr>
                <a:t>Group</a:t>
              </a:r>
            </a:p>
          </p:txBody>
        </p:sp>
        <p:sp>
          <p:nvSpPr>
            <p:cNvPr id="38" name="TextBox 27"/>
            <p:cNvSpPr txBox="1"/>
            <p:nvPr/>
          </p:nvSpPr>
          <p:spPr>
            <a:xfrm>
              <a:off x="1149279" y="2023852"/>
              <a:ext cx="1186408" cy="418528"/>
            </a:xfrm>
            <a:prstGeom prst="rect">
              <a:avLst/>
            </a:prstGeom>
            <a:solidFill>
              <a:schemeClr val="bg1">
                <a:lumMod val="75000"/>
              </a:schemeClr>
            </a:solidFill>
            <a:ln>
              <a:noFill/>
            </a:ln>
          </p:spPr>
          <p:txBody>
            <a:bodyPr wrap="square" lIns="36000" tIns="36000" rIns="36000" bIns="36000" rtlCol="0">
              <a:spAutoFit/>
            </a:bodyPr>
            <a:lstStyle/>
            <a:p>
              <a:pPr algn="ctr" defTabSz="914400"/>
              <a:r>
                <a:rPr lang="en-GB" sz="900" b="1" dirty="0">
                  <a:solidFill>
                    <a:prstClr val="black"/>
                  </a:solidFill>
                  <a:latin typeface="Arial" panose="020B0604020202020204" pitchFamily="34" charset="0"/>
                  <a:cs typeface="Arial" panose="020B0604020202020204" pitchFamily="34" charset="0"/>
                </a:rPr>
                <a:t>Implementation Group</a:t>
              </a:r>
            </a:p>
          </p:txBody>
        </p:sp>
        <p:sp>
          <p:nvSpPr>
            <p:cNvPr id="39" name="TextBox 28"/>
            <p:cNvSpPr txBox="1"/>
            <p:nvPr/>
          </p:nvSpPr>
          <p:spPr>
            <a:xfrm>
              <a:off x="2570576" y="2324416"/>
              <a:ext cx="406388" cy="1250288"/>
            </a:xfrm>
            <a:prstGeom prst="rect">
              <a:avLst/>
            </a:prstGeom>
            <a:solidFill>
              <a:schemeClr val="bg1">
                <a:lumMod val="75000"/>
              </a:schemeClr>
            </a:solidFill>
            <a:ln>
              <a:noFill/>
            </a:ln>
          </p:spPr>
          <p:txBody>
            <a:bodyPr vert="vert270" wrap="square" lIns="36000" tIns="36000" rIns="36000" bIns="36000" rtlCol="0">
              <a:spAutoFit/>
            </a:bodyPr>
            <a:lstStyle/>
            <a:p>
              <a:pPr algn="ctr" defTabSz="914400"/>
              <a:r>
                <a:rPr lang="en-GB" sz="900" b="1" dirty="0">
                  <a:solidFill>
                    <a:prstClr val="black"/>
                  </a:solidFill>
                  <a:latin typeface="Arial" panose="020B0604020202020204" pitchFamily="34" charset="0"/>
                  <a:cs typeface="Arial" panose="020B0604020202020204" pitchFamily="34" charset="0"/>
                </a:rPr>
                <a:t>Brokers and (Re)Insurers</a:t>
              </a:r>
            </a:p>
          </p:txBody>
        </p:sp>
        <p:cxnSp>
          <p:nvCxnSpPr>
            <p:cNvPr id="40" name="Elbow Connector 29"/>
            <p:cNvCxnSpPr>
              <a:stCxn id="34" idx="3"/>
              <a:endCxn id="38" idx="1"/>
            </p:cNvCxnSpPr>
            <p:nvPr/>
          </p:nvCxnSpPr>
          <p:spPr>
            <a:xfrm flipV="1">
              <a:off x="909523" y="2233117"/>
              <a:ext cx="239756" cy="716444"/>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Elbow Connector 30"/>
            <p:cNvCxnSpPr>
              <a:stCxn id="34" idx="3"/>
              <a:endCxn id="35" idx="1"/>
            </p:cNvCxnSpPr>
            <p:nvPr/>
          </p:nvCxnSpPr>
          <p:spPr>
            <a:xfrm>
              <a:off x="909523" y="2949561"/>
              <a:ext cx="239756" cy="72371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Elbow Connector 31"/>
            <p:cNvCxnSpPr>
              <a:stCxn id="34" idx="3"/>
              <a:endCxn id="37" idx="1"/>
            </p:cNvCxnSpPr>
            <p:nvPr/>
          </p:nvCxnSpPr>
          <p:spPr>
            <a:xfrm flipV="1">
              <a:off x="909523" y="2713170"/>
              <a:ext cx="239756" cy="23639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Elbow Connector 32"/>
            <p:cNvCxnSpPr>
              <a:stCxn id="34" idx="3"/>
              <a:endCxn id="36" idx="1"/>
            </p:cNvCxnSpPr>
            <p:nvPr/>
          </p:nvCxnSpPr>
          <p:spPr>
            <a:xfrm>
              <a:off x="909523" y="2949561"/>
              <a:ext cx="239756" cy="24366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lbow Connector 33"/>
            <p:cNvCxnSpPr>
              <a:stCxn id="39" idx="1"/>
              <a:endCxn id="38" idx="3"/>
            </p:cNvCxnSpPr>
            <p:nvPr/>
          </p:nvCxnSpPr>
          <p:spPr>
            <a:xfrm rot="10800000">
              <a:off x="2335688" y="2233118"/>
              <a:ext cx="234889" cy="716444"/>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Elbow Connector 34"/>
            <p:cNvCxnSpPr>
              <a:stCxn id="39" idx="1"/>
              <a:endCxn id="37" idx="3"/>
            </p:cNvCxnSpPr>
            <p:nvPr/>
          </p:nvCxnSpPr>
          <p:spPr>
            <a:xfrm rot="10800000">
              <a:off x="2335688" y="2713171"/>
              <a:ext cx="234889" cy="236390"/>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lbow Connector 35"/>
            <p:cNvCxnSpPr>
              <a:stCxn id="39" idx="1"/>
              <a:endCxn id="36" idx="3"/>
            </p:cNvCxnSpPr>
            <p:nvPr/>
          </p:nvCxnSpPr>
          <p:spPr>
            <a:xfrm rot="10800000" flipV="1">
              <a:off x="2335688" y="2949561"/>
              <a:ext cx="234889" cy="243662"/>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Elbow Connector 36"/>
            <p:cNvCxnSpPr>
              <a:stCxn id="39" idx="1"/>
              <a:endCxn id="35" idx="3"/>
            </p:cNvCxnSpPr>
            <p:nvPr/>
          </p:nvCxnSpPr>
          <p:spPr>
            <a:xfrm rot="10800000" flipV="1">
              <a:off x="2335688" y="2949559"/>
              <a:ext cx="234889" cy="723716"/>
            </a:xfrm>
            <a:prstGeom prst="bentConnector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AutoShape 38"/>
            <p:cNvSpPr>
              <a:spLocks noChangeArrowheads="1"/>
            </p:cNvSpPr>
            <p:nvPr/>
          </p:nvSpPr>
          <p:spPr bwMode="gray">
            <a:xfrm rot="5400000">
              <a:off x="747045" y="42939"/>
              <a:ext cx="459324" cy="1861993"/>
            </a:xfrm>
            <a:prstGeom prst="homePlate">
              <a:avLst>
                <a:gd name="adj" fmla="val 25000"/>
              </a:avLst>
            </a:prstGeom>
            <a:gradFill rotWithShape="1">
              <a:gsLst>
                <a:gs pos="35000">
                  <a:srgbClr val="4F81BD"/>
                </a:gs>
                <a:gs pos="100000">
                  <a:srgbClr val="ACC4E0"/>
                </a:gs>
              </a:gsLst>
              <a:lin ang="0" scaled="1"/>
            </a:gradFill>
            <a:ln w="38100" algn="ctr">
              <a:solidFill>
                <a:schemeClr val="bg1"/>
              </a:solidFill>
              <a:miter lim="800000"/>
              <a:headEnd/>
              <a:tailEnd/>
            </a:ln>
          </p:spPr>
          <p:txBody>
            <a:bodyPr rot="10800000" vert="eaVert" wrap="none" lIns="36000" tIns="36000" rIns="36000" bIns="36000" numCol="1" anchor="ctr" anchorCtr="0" compatLnSpc="1">
              <a:prstTxWarp prst="textNoShape">
                <a:avLst/>
              </a:prstTxWarp>
            </a:bodyPr>
            <a:lstStyle/>
            <a:p>
              <a:pPr algn="ctr" defTabSz="914400" fontAlgn="base">
                <a:spcBef>
                  <a:spcPct val="0"/>
                </a:spcBef>
                <a:spcAft>
                  <a:spcPct val="0"/>
                </a:spcAft>
              </a:pPr>
              <a:r>
                <a:rPr lang="en-US" sz="900" b="1" dirty="0">
                  <a:solidFill>
                    <a:prstClr val="white"/>
                  </a:solidFill>
                  <a:latin typeface="Arial" pitchFamily="34" charset="0"/>
                </a:rPr>
                <a:t>Process Automation</a:t>
              </a:r>
            </a:p>
          </p:txBody>
        </p:sp>
        <p:sp>
          <p:nvSpPr>
            <p:cNvPr id="49" name="AutoShape 38"/>
            <p:cNvSpPr>
              <a:spLocks noChangeArrowheads="1"/>
            </p:cNvSpPr>
            <p:nvPr/>
          </p:nvSpPr>
          <p:spPr bwMode="gray">
            <a:xfrm rot="5400000">
              <a:off x="2532836" y="42939"/>
              <a:ext cx="459324" cy="1861993"/>
            </a:xfrm>
            <a:prstGeom prst="homePlate">
              <a:avLst>
                <a:gd name="adj" fmla="val 25000"/>
              </a:avLst>
            </a:prstGeom>
            <a:gradFill rotWithShape="1">
              <a:gsLst>
                <a:gs pos="35000">
                  <a:srgbClr val="4F81BD"/>
                </a:gs>
                <a:gs pos="100000">
                  <a:srgbClr val="ACC4E0"/>
                </a:gs>
              </a:gsLst>
              <a:lin ang="0" scaled="1"/>
            </a:gradFill>
            <a:ln w="38100" algn="ctr">
              <a:solidFill>
                <a:schemeClr val="bg1"/>
              </a:solidFill>
              <a:miter lim="800000"/>
              <a:headEnd/>
              <a:tailEnd/>
            </a:ln>
          </p:spPr>
          <p:txBody>
            <a:bodyPr rot="10800000" vert="eaVert" wrap="none" lIns="36000" tIns="36000" rIns="36000" bIns="36000" numCol="1" anchor="ctr" anchorCtr="0" compatLnSpc="1">
              <a:prstTxWarp prst="textNoShape">
                <a:avLst/>
              </a:prstTxWarp>
            </a:bodyPr>
            <a:lstStyle/>
            <a:p>
              <a:pPr algn="ctr" defTabSz="914400" fontAlgn="base">
                <a:spcBef>
                  <a:spcPct val="0"/>
                </a:spcBef>
                <a:spcAft>
                  <a:spcPct val="0"/>
                </a:spcAft>
              </a:pPr>
              <a:r>
                <a:rPr lang="en-US" sz="900" b="1" dirty="0">
                  <a:solidFill>
                    <a:prstClr val="white"/>
                  </a:solidFill>
                  <a:latin typeface="Arial" pitchFamily="34" charset="0"/>
                </a:rPr>
                <a:t>Less re-work &amp; Queries</a:t>
              </a:r>
            </a:p>
          </p:txBody>
        </p:sp>
        <p:sp>
          <p:nvSpPr>
            <p:cNvPr id="50" name="AutoShape 38"/>
            <p:cNvSpPr>
              <a:spLocks noChangeArrowheads="1"/>
            </p:cNvSpPr>
            <p:nvPr/>
          </p:nvSpPr>
          <p:spPr bwMode="gray">
            <a:xfrm rot="5400000">
              <a:off x="4318627" y="42939"/>
              <a:ext cx="459324" cy="1861993"/>
            </a:xfrm>
            <a:prstGeom prst="homePlate">
              <a:avLst>
                <a:gd name="adj" fmla="val 25000"/>
              </a:avLst>
            </a:prstGeom>
            <a:gradFill rotWithShape="1">
              <a:gsLst>
                <a:gs pos="35000">
                  <a:srgbClr val="4F81BD"/>
                </a:gs>
                <a:gs pos="100000">
                  <a:srgbClr val="ACC4E0"/>
                </a:gs>
              </a:gsLst>
              <a:lin ang="0" scaled="1"/>
            </a:gradFill>
            <a:ln w="38100" algn="ctr">
              <a:solidFill>
                <a:schemeClr val="bg1"/>
              </a:solidFill>
              <a:miter lim="800000"/>
              <a:headEnd/>
              <a:tailEnd/>
            </a:ln>
          </p:spPr>
          <p:txBody>
            <a:bodyPr rot="10800000" vert="eaVert" wrap="none" lIns="36000" tIns="36000" rIns="36000" bIns="36000" numCol="1" anchor="ctr" anchorCtr="0" compatLnSpc="1">
              <a:prstTxWarp prst="textNoShape">
                <a:avLst/>
              </a:prstTxWarp>
            </a:bodyPr>
            <a:lstStyle/>
            <a:p>
              <a:pPr algn="ctr" defTabSz="914400" fontAlgn="base">
                <a:spcBef>
                  <a:spcPct val="0"/>
                </a:spcBef>
                <a:spcAft>
                  <a:spcPct val="0"/>
                </a:spcAft>
              </a:pPr>
              <a:r>
                <a:rPr lang="en-US" sz="900" b="1" dirty="0">
                  <a:solidFill>
                    <a:prstClr val="white"/>
                  </a:solidFill>
                  <a:latin typeface="Arial" pitchFamily="34" charset="0"/>
                </a:rPr>
                <a:t>Enhanced Cashflow</a:t>
              </a:r>
            </a:p>
          </p:txBody>
        </p:sp>
        <p:sp>
          <p:nvSpPr>
            <p:cNvPr id="51" name="AutoShape 38"/>
            <p:cNvSpPr>
              <a:spLocks noChangeArrowheads="1"/>
            </p:cNvSpPr>
            <p:nvPr/>
          </p:nvSpPr>
          <p:spPr bwMode="gray">
            <a:xfrm rot="5400000">
              <a:off x="7890208" y="42939"/>
              <a:ext cx="459324" cy="1861993"/>
            </a:xfrm>
            <a:prstGeom prst="homePlate">
              <a:avLst>
                <a:gd name="adj" fmla="val 25000"/>
              </a:avLst>
            </a:prstGeom>
            <a:gradFill rotWithShape="1">
              <a:gsLst>
                <a:gs pos="35000">
                  <a:srgbClr val="4F81BD"/>
                </a:gs>
                <a:gs pos="100000">
                  <a:srgbClr val="ACC4E0"/>
                </a:gs>
              </a:gsLst>
              <a:lin ang="0" scaled="1"/>
            </a:gradFill>
            <a:ln w="38100" algn="ctr">
              <a:solidFill>
                <a:schemeClr val="bg1"/>
              </a:solidFill>
              <a:miter lim="800000"/>
              <a:headEnd/>
              <a:tailEnd/>
            </a:ln>
          </p:spPr>
          <p:txBody>
            <a:bodyPr rot="10800000" vert="eaVert" wrap="none" lIns="36000" tIns="36000" rIns="36000" bIns="36000" numCol="1" anchor="ctr" anchorCtr="0" compatLnSpc="1">
              <a:prstTxWarp prst="textNoShape">
                <a:avLst/>
              </a:prstTxWarp>
            </a:bodyPr>
            <a:lstStyle/>
            <a:p>
              <a:pPr algn="ctr" defTabSz="914400" fontAlgn="base">
                <a:spcBef>
                  <a:spcPct val="0"/>
                </a:spcBef>
                <a:spcAft>
                  <a:spcPct val="0"/>
                </a:spcAft>
              </a:pPr>
              <a:r>
                <a:rPr lang="en-US" sz="900" b="1" dirty="0">
                  <a:solidFill>
                    <a:prstClr val="white"/>
                  </a:solidFill>
                  <a:latin typeface="Arial" pitchFamily="34" charset="0"/>
                </a:rPr>
                <a:t>Increased Efficiency</a:t>
              </a:r>
            </a:p>
          </p:txBody>
        </p:sp>
        <p:sp>
          <p:nvSpPr>
            <p:cNvPr id="52" name="AutoShape 38"/>
            <p:cNvSpPr>
              <a:spLocks noChangeArrowheads="1"/>
            </p:cNvSpPr>
            <p:nvPr/>
          </p:nvSpPr>
          <p:spPr bwMode="gray">
            <a:xfrm rot="5400000">
              <a:off x="6104418" y="42939"/>
              <a:ext cx="459324" cy="1861993"/>
            </a:xfrm>
            <a:prstGeom prst="homePlate">
              <a:avLst>
                <a:gd name="adj" fmla="val 25000"/>
              </a:avLst>
            </a:prstGeom>
            <a:gradFill rotWithShape="1">
              <a:gsLst>
                <a:gs pos="35000">
                  <a:srgbClr val="4F81BD"/>
                </a:gs>
                <a:gs pos="100000">
                  <a:srgbClr val="ACC4E0"/>
                </a:gs>
              </a:gsLst>
              <a:lin ang="0" scaled="1"/>
            </a:gradFill>
            <a:ln w="38100" algn="ctr">
              <a:solidFill>
                <a:schemeClr val="bg1"/>
              </a:solidFill>
              <a:miter lim="800000"/>
              <a:headEnd/>
              <a:tailEnd/>
            </a:ln>
          </p:spPr>
          <p:txBody>
            <a:bodyPr rot="10800000" vert="eaVert" wrap="none" lIns="36000" tIns="36000" rIns="36000" bIns="36000" numCol="1" anchor="ctr" anchorCtr="0" compatLnSpc="1">
              <a:prstTxWarp prst="textNoShape">
                <a:avLst/>
              </a:prstTxWarp>
            </a:bodyPr>
            <a:lstStyle/>
            <a:p>
              <a:pPr algn="ctr" defTabSz="914400" fontAlgn="base">
                <a:spcBef>
                  <a:spcPct val="0"/>
                </a:spcBef>
                <a:spcAft>
                  <a:spcPct val="0"/>
                </a:spcAft>
              </a:pPr>
              <a:r>
                <a:rPr lang="en-US" sz="900" b="1" dirty="0">
                  <a:solidFill>
                    <a:prstClr val="white"/>
                  </a:solidFill>
                  <a:latin typeface="Arial" pitchFamily="34" charset="0"/>
                </a:rPr>
                <a:t>Improved Controls</a:t>
              </a:r>
            </a:p>
          </p:txBody>
        </p:sp>
      </p:grpSp>
      <p:sp>
        <p:nvSpPr>
          <p:cNvPr id="71"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26</a:t>
            </a:fld>
            <a:endParaRPr lang="en-US" dirty="0"/>
          </a:p>
        </p:txBody>
      </p:sp>
      <p:sp>
        <p:nvSpPr>
          <p:cNvPr id="53"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dirty="0">
                <a:solidFill>
                  <a:schemeClr val="bg1"/>
                </a:solidFill>
              </a:rPr>
              <a:t>2</a:t>
            </a:r>
          </a:p>
        </p:txBody>
      </p:sp>
      <p:sp>
        <p:nvSpPr>
          <p:cNvPr id="58" name="Titre 20"/>
          <p:cNvSpPr>
            <a:spLocks noGrp="1"/>
          </p:cNvSpPr>
          <p:nvPr>
            <p:ph type="title"/>
          </p:nvPr>
        </p:nvSpPr>
        <p:spPr>
          <a:xfrm>
            <a:off x="683568" y="267494"/>
            <a:ext cx="8203565" cy="400110"/>
          </a:xfrm>
        </p:spPr>
        <p:txBody>
          <a:bodyPr/>
          <a:lstStyle/>
          <a:p>
            <a:r>
              <a:rPr lang="en-US" dirty="0"/>
              <a:t>Inter-Organizations  I  Overview of the “</a:t>
            </a:r>
            <a:r>
              <a:rPr lang="en-US" dirty="0" err="1"/>
              <a:t>Ruschlikon</a:t>
            </a:r>
            <a:r>
              <a:rPr lang="en-US" dirty="0"/>
              <a:t>” initiative</a:t>
            </a:r>
            <a:endParaRPr lang="fr-FR" dirty="0"/>
          </a:p>
        </p:txBody>
      </p:sp>
      <p:sp>
        <p:nvSpPr>
          <p:cNvPr id="59"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err="1">
                <a:solidFill>
                  <a:schemeClr val="bg1">
                    <a:lumMod val="50000"/>
                  </a:schemeClr>
                </a:solidFill>
              </a:rPr>
              <a:t>Ruschlikon</a:t>
            </a:r>
            <a:r>
              <a:rPr lang="en-US" b="1" i="1" dirty="0">
                <a:solidFill>
                  <a:schemeClr val="bg1">
                    <a:lumMod val="50000"/>
                  </a:schemeClr>
                </a:solidFill>
              </a:rPr>
              <a:t> value proposition</a:t>
            </a:r>
          </a:p>
        </p:txBody>
      </p:sp>
    </p:spTree>
    <p:extLst>
      <p:ext uri="{BB962C8B-B14F-4D97-AF65-F5344CB8AC3E}">
        <p14:creationId xmlns:p14="http://schemas.microsoft.com/office/powerpoint/2010/main" val="38402738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27</a:t>
            </a:fld>
            <a:endParaRPr lang="en-US" dirty="0"/>
          </a:p>
        </p:txBody>
      </p:sp>
      <p:sp>
        <p:nvSpPr>
          <p:cNvPr id="51" name="Text Placeholder 5"/>
          <p:cNvSpPr>
            <a:spLocks noGrp="1"/>
          </p:cNvSpPr>
          <p:nvPr>
            <p:ph type="body" idx="14"/>
          </p:nvPr>
        </p:nvSpPr>
        <p:spPr>
          <a:xfrm>
            <a:off x="344770" y="1764106"/>
            <a:ext cx="5179229" cy="303588"/>
          </a:xfrm>
        </p:spPr>
        <p:txBody>
          <a:bodyPr anchor="ctr"/>
          <a:lstStyle/>
          <a:p>
            <a:r>
              <a:rPr lang="en-US" altLang="fr-FR" sz="1000" dirty="0" smtClean="0">
                <a:solidFill>
                  <a:srgbClr val="000000"/>
                </a:solidFill>
                <a:latin typeface="Arial" panose="020B0604020202020204" pitchFamily="34" charset="0"/>
                <a:cs typeface="Arial" panose="020B0604020202020204" pitchFamily="34" charset="0"/>
                <a:sym typeface="Arial" panose="020B0604020202020204" pitchFamily="34" charset="0"/>
              </a:rPr>
              <a:t> </a:t>
            </a:r>
            <a:endParaRPr lang="en-US" altLang="fr-FR" sz="1000"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52" name="Text Placeholder 5"/>
          <p:cNvSpPr>
            <a:spLocks noGrp="1"/>
          </p:cNvSpPr>
          <p:nvPr>
            <p:ph type="body" idx="14"/>
          </p:nvPr>
        </p:nvSpPr>
        <p:spPr>
          <a:xfrm>
            <a:off x="5956048" y="1805846"/>
            <a:ext cx="2827212" cy="261847"/>
          </a:xfrm>
        </p:spPr>
        <p:txBody>
          <a:bodyPr anchor="ctr"/>
          <a:lstStyle/>
          <a:p>
            <a:r>
              <a:rPr lang="en-US" sz="1000" dirty="0" smtClean="0"/>
              <a:t>Market share</a:t>
            </a:r>
            <a:endParaRPr lang="en-US" sz="1000" dirty="0"/>
          </a:p>
        </p:txBody>
      </p:sp>
      <p:sp>
        <p:nvSpPr>
          <p:cNvPr id="140" name="Rectangle 139"/>
          <p:cNvSpPr/>
          <p:nvPr/>
        </p:nvSpPr>
        <p:spPr>
          <a:xfrm>
            <a:off x="350835" y="1123058"/>
            <a:ext cx="8442327" cy="523220"/>
          </a:xfrm>
          <a:prstGeom prst="rect">
            <a:avLst/>
          </a:prstGeom>
          <a:noFill/>
        </p:spPr>
        <p:txBody>
          <a:bodyPr wrap="square">
            <a:spAutoFit/>
          </a:bodyPr>
          <a:lstStyle/>
          <a:p>
            <a:pPr algn="ctr"/>
            <a:r>
              <a:rPr lang="en-US" sz="1400" b="1" dirty="0" err="1" smtClean="0">
                <a:solidFill>
                  <a:schemeClr val="tx2"/>
                </a:solidFill>
              </a:rPr>
              <a:t>Ruschlikon</a:t>
            </a:r>
            <a:r>
              <a:rPr lang="en-US" sz="1400" b="1" dirty="0" smtClean="0">
                <a:solidFill>
                  <a:schemeClr val="tx2"/>
                </a:solidFill>
              </a:rPr>
              <a:t> implementations </a:t>
            </a:r>
            <a:r>
              <a:rPr lang="en-US" sz="1400" b="1" dirty="0">
                <a:solidFill>
                  <a:schemeClr val="tx2"/>
                </a:solidFill>
              </a:rPr>
              <a:t>update: 77 partnerships / 46 companies covering commercial insurance, coinsurance and reinsurance across 6 continents / in more than 40 countries </a:t>
            </a:r>
          </a:p>
        </p:txBody>
      </p:sp>
      <p:grpSp>
        <p:nvGrpSpPr>
          <p:cNvPr id="181" name="Groupe 180"/>
          <p:cNvGrpSpPr/>
          <p:nvPr/>
        </p:nvGrpSpPr>
        <p:grpSpPr>
          <a:xfrm>
            <a:off x="344771" y="2366358"/>
            <a:ext cx="5151920" cy="2304256"/>
            <a:chOff x="200472" y="1347614"/>
            <a:chExt cx="8788662" cy="3506057"/>
          </a:xfrm>
        </p:grpSpPr>
        <p:pic>
          <p:nvPicPr>
            <p:cNvPr id="182" name="Image 14"/>
            <p:cNvPicPr>
              <a:picLocks noChangeAspect="1"/>
            </p:cNvPicPr>
            <p:nvPr/>
          </p:nvPicPr>
          <p:blipFill>
            <a:blip r:embed="rId2" cstate="print"/>
            <a:srcRect/>
            <a:stretch>
              <a:fillRect/>
            </a:stretch>
          </p:blipFill>
          <p:spPr bwMode="auto">
            <a:xfrm>
              <a:off x="2000673" y="3479052"/>
              <a:ext cx="1148210" cy="289753"/>
            </a:xfrm>
            <a:prstGeom prst="rect">
              <a:avLst/>
            </a:prstGeom>
            <a:noFill/>
            <a:ln w="9525">
              <a:noFill/>
              <a:miter lim="800000"/>
              <a:headEnd/>
              <a:tailEnd/>
            </a:ln>
          </p:spPr>
        </p:pic>
        <p:pic>
          <p:nvPicPr>
            <p:cNvPr id="183" name="Image 13"/>
            <p:cNvPicPr>
              <a:picLocks noChangeAspect="1"/>
            </p:cNvPicPr>
            <p:nvPr/>
          </p:nvPicPr>
          <p:blipFill>
            <a:blip r:embed="rId3" cstate="print"/>
            <a:srcRect/>
            <a:stretch>
              <a:fillRect/>
            </a:stretch>
          </p:blipFill>
          <p:spPr bwMode="auto">
            <a:xfrm>
              <a:off x="486333" y="2131812"/>
              <a:ext cx="650705" cy="457506"/>
            </a:xfrm>
            <a:prstGeom prst="rect">
              <a:avLst/>
            </a:prstGeom>
            <a:noFill/>
            <a:ln w="9525">
              <a:noFill/>
              <a:miter lim="800000"/>
              <a:headEnd/>
              <a:tailEnd/>
            </a:ln>
          </p:spPr>
        </p:pic>
        <p:pic>
          <p:nvPicPr>
            <p:cNvPr id="184" name="Image 10"/>
            <p:cNvPicPr>
              <a:picLocks noChangeAspect="1"/>
            </p:cNvPicPr>
            <p:nvPr/>
          </p:nvPicPr>
          <p:blipFill>
            <a:blip r:embed="rId4" cstate="print"/>
            <a:srcRect/>
            <a:stretch>
              <a:fillRect/>
            </a:stretch>
          </p:blipFill>
          <p:spPr bwMode="auto">
            <a:xfrm>
              <a:off x="1468900" y="2330272"/>
              <a:ext cx="1378325" cy="110899"/>
            </a:xfrm>
            <a:prstGeom prst="rect">
              <a:avLst/>
            </a:prstGeom>
            <a:noFill/>
            <a:ln w="9525">
              <a:noFill/>
              <a:miter lim="800000"/>
              <a:headEnd/>
              <a:tailEnd/>
            </a:ln>
          </p:spPr>
        </p:pic>
        <p:pic>
          <p:nvPicPr>
            <p:cNvPr id="18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406" y="1419622"/>
              <a:ext cx="520916" cy="45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6"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9691" y="1491630"/>
              <a:ext cx="906557" cy="25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45348" y="1503454"/>
              <a:ext cx="417983" cy="462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9773" y="2859785"/>
              <a:ext cx="707849" cy="222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9"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43388" y="4486342"/>
              <a:ext cx="1032853" cy="36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 name="Picture 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8747" y="4456009"/>
              <a:ext cx="909965" cy="19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1"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66022" y="3724599"/>
              <a:ext cx="723112" cy="42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2" name="Picture 2"/>
            <p:cNvPicPr>
              <a:picLocks noChangeAspect="1" noChangeArrowheads="1"/>
            </p:cNvPicPr>
            <p:nvPr/>
          </p:nvPicPr>
          <p:blipFill>
            <a:blip r:embed="rId12" cstate="print"/>
            <a:srcRect/>
            <a:stretch>
              <a:fillRect/>
            </a:stretch>
          </p:blipFill>
          <p:spPr bwMode="auto">
            <a:xfrm>
              <a:off x="3580698" y="3967170"/>
              <a:ext cx="734766" cy="356201"/>
            </a:xfrm>
            <a:prstGeom prst="rect">
              <a:avLst/>
            </a:prstGeom>
            <a:noFill/>
            <a:ln w="9525">
              <a:noFill/>
              <a:miter lim="800000"/>
              <a:headEnd/>
              <a:tailEnd/>
            </a:ln>
          </p:spPr>
        </p:pic>
        <p:pic>
          <p:nvPicPr>
            <p:cNvPr id="193" name="Picture 3"/>
            <p:cNvPicPr>
              <a:picLocks noChangeAspect="1" noChangeArrowheads="1"/>
            </p:cNvPicPr>
            <p:nvPr/>
          </p:nvPicPr>
          <p:blipFill>
            <a:blip r:embed="rId13" cstate="print"/>
            <a:srcRect/>
            <a:stretch>
              <a:fillRect/>
            </a:stretch>
          </p:blipFill>
          <p:spPr bwMode="auto">
            <a:xfrm>
              <a:off x="1147423" y="1570926"/>
              <a:ext cx="548734" cy="292050"/>
            </a:xfrm>
            <a:prstGeom prst="rect">
              <a:avLst/>
            </a:prstGeom>
            <a:noFill/>
            <a:ln w="9525">
              <a:noFill/>
              <a:miter lim="800000"/>
              <a:headEnd/>
              <a:tailEnd/>
            </a:ln>
          </p:spPr>
        </p:pic>
        <p:pic>
          <p:nvPicPr>
            <p:cNvPr id="194" name="Picture 5"/>
            <p:cNvPicPr>
              <a:picLocks noChangeAspect="1" noChangeArrowheads="1"/>
            </p:cNvPicPr>
            <p:nvPr/>
          </p:nvPicPr>
          <p:blipFill>
            <a:blip r:embed="rId14" cstate="print"/>
            <a:srcRect/>
            <a:stretch>
              <a:fillRect/>
            </a:stretch>
          </p:blipFill>
          <p:spPr bwMode="auto">
            <a:xfrm>
              <a:off x="210965" y="2688397"/>
              <a:ext cx="947567" cy="405218"/>
            </a:xfrm>
            <a:prstGeom prst="rect">
              <a:avLst/>
            </a:prstGeom>
            <a:noFill/>
            <a:ln w="9525">
              <a:noFill/>
              <a:miter lim="800000"/>
              <a:headEnd/>
              <a:tailEnd/>
            </a:ln>
          </p:spPr>
        </p:pic>
        <p:pic>
          <p:nvPicPr>
            <p:cNvPr id="195" name="Picture 1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14321" y="2000438"/>
              <a:ext cx="994736" cy="38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7"/>
            <p:cNvPicPr>
              <a:picLocks noChangeAspect="1" noChangeArrowheads="1"/>
            </p:cNvPicPr>
            <p:nvPr/>
          </p:nvPicPr>
          <p:blipFill>
            <a:blip r:embed="rId16" cstate="print"/>
            <a:srcRect/>
            <a:stretch>
              <a:fillRect/>
            </a:stretch>
          </p:blipFill>
          <p:spPr bwMode="auto">
            <a:xfrm>
              <a:off x="3629468" y="2629025"/>
              <a:ext cx="835492" cy="320254"/>
            </a:xfrm>
            <a:prstGeom prst="rect">
              <a:avLst/>
            </a:prstGeom>
            <a:noFill/>
            <a:ln w="9525">
              <a:noFill/>
              <a:miter lim="800000"/>
              <a:headEnd/>
              <a:tailEnd/>
            </a:ln>
          </p:spPr>
        </p:pic>
        <p:pic>
          <p:nvPicPr>
            <p:cNvPr id="197" name="Picture 8"/>
            <p:cNvPicPr>
              <a:picLocks noChangeAspect="1" noChangeArrowheads="1"/>
            </p:cNvPicPr>
            <p:nvPr/>
          </p:nvPicPr>
          <p:blipFill>
            <a:blip r:embed="rId17" cstate="print"/>
            <a:srcRect/>
            <a:stretch>
              <a:fillRect/>
            </a:stretch>
          </p:blipFill>
          <p:spPr bwMode="auto">
            <a:xfrm>
              <a:off x="4819494" y="3003612"/>
              <a:ext cx="963492" cy="355750"/>
            </a:xfrm>
            <a:prstGeom prst="rect">
              <a:avLst/>
            </a:prstGeom>
            <a:noFill/>
            <a:ln w="9525">
              <a:noFill/>
              <a:miter lim="800000"/>
              <a:headEnd/>
              <a:tailEnd/>
            </a:ln>
          </p:spPr>
        </p:pic>
        <p:pic>
          <p:nvPicPr>
            <p:cNvPr id="198" name="Picture 2"/>
            <p:cNvPicPr>
              <a:picLocks noChangeAspect="1" noChangeArrowheads="1"/>
            </p:cNvPicPr>
            <p:nvPr/>
          </p:nvPicPr>
          <p:blipFill>
            <a:blip r:embed="rId18" cstate="print"/>
            <a:srcRect/>
            <a:stretch>
              <a:fillRect/>
            </a:stretch>
          </p:blipFill>
          <p:spPr bwMode="auto">
            <a:xfrm>
              <a:off x="6058251" y="2828726"/>
              <a:ext cx="1060116" cy="218949"/>
            </a:xfrm>
            <a:prstGeom prst="rect">
              <a:avLst/>
            </a:prstGeom>
            <a:noFill/>
            <a:ln w="9525">
              <a:noFill/>
              <a:miter lim="800000"/>
              <a:headEnd/>
              <a:tailEnd/>
            </a:ln>
          </p:spPr>
        </p:pic>
        <p:pic>
          <p:nvPicPr>
            <p:cNvPr id="199" name="Picture 2"/>
            <p:cNvPicPr>
              <a:picLocks noChangeAspect="1" noChangeArrowheads="1"/>
            </p:cNvPicPr>
            <p:nvPr/>
          </p:nvPicPr>
          <p:blipFill>
            <a:blip r:embed="rId19" cstate="print"/>
            <a:srcRect/>
            <a:stretch>
              <a:fillRect/>
            </a:stretch>
          </p:blipFill>
          <p:spPr bwMode="auto">
            <a:xfrm>
              <a:off x="2318063" y="1950728"/>
              <a:ext cx="675001" cy="215681"/>
            </a:xfrm>
            <a:prstGeom prst="rect">
              <a:avLst/>
            </a:prstGeom>
            <a:noFill/>
            <a:ln w="9525">
              <a:noFill/>
              <a:miter lim="800000"/>
              <a:headEnd/>
              <a:tailEnd/>
            </a:ln>
          </p:spPr>
        </p:pic>
        <p:pic>
          <p:nvPicPr>
            <p:cNvPr id="200" name="Picture 3"/>
            <p:cNvPicPr>
              <a:picLocks noChangeAspect="1" noChangeArrowheads="1"/>
            </p:cNvPicPr>
            <p:nvPr/>
          </p:nvPicPr>
          <p:blipFill>
            <a:blip r:embed="rId20" cstate="print"/>
            <a:srcRect/>
            <a:stretch>
              <a:fillRect/>
            </a:stretch>
          </p:blipFill>
          <p:spPr bwMode="auto">
            <a:xfrm>
              <a:off x="7627226" y="2283719"/>
              <a:ext cx="901703" cy="362314"/>
            </a:xfrm>
            <a:prstGeom prst="rect">
              <a:avLst/>
            </a:prstGeom>
            <a:noFill/>
            <a:ln w="9525">
              <a:noFill/>
              <a:miter lim="800000"/>
              <a:headEnd/>
              <a:tailEnd/>
            </a:ln>
          </p:spPr>
        </p:pic>
        <p:pic>
          <p:nvPicPr>
            <p:cNvPr id="201"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0472" y="3407045"/>
              <a:ext cx="475053" cy="528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2" name="Picture 3"/>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355089" y="3507858"/>
              <a:ext cx="587034" cy="45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 name="Picture 5"/>
            <p:cNvPicPr>
              <a:picLocks noChangeAspect="1" noChangeArrowheads="1"/>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218" y="3572293"/>
              <a:ext cx="814250" cy="45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 name="Picture 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97481" y="4185913"/>
              <a:ext cx="1464161" cy="30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 name="Picture 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262967" y="2216922"/>
              <a:ext cx="1338184" cy="27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 name="Picture 2"/>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132643" y="2982541"/>
              <a:ext cx="446104" cy="594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 name="Picture 3"/>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227665" y="3700058"/>
              <a:ext cx="518155" cy="3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8" name="Picture 4"/>
            <p:cNvPicPr>
              <a:picLocks noChangeAspect="1" noChangeArrowheads="1"/>
            </p:cNvPicPr>
            <p:nvPr/>
          </p:nvPicPr>
          <p:blipFill>
            <a:blip r:embed="rId2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52629" y="3097943"/>
              <a:ext cx="1215864" cy="32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9" name="Picture 5"/>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225064" y="2576789"/>
              <a:ext cx="1012502" cy="607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0" name="Picture 2"/>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310157" y="3171530"/>
              <a:ext cx="1338184" cy="251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1" name="Picture 3"/>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6517736" y="1416737"/>
              <a:ext cx="488496" cy="46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 name="Image 11"/>
            <p:cNvPicPr>
              <a:picLocks noChangeAspect="1"/>
            </p:cNvPicPr>
            <p:nvPr/>
          </p:nvPicPr>
          <p:blipFill>
            <a:blip r:embed="rId32" cstate="print"/>
            <a:srcRect/>
            <a:stretch>
              <a:fillRect/>
            </a:stretch>
          </p:blipFill>
          <p:spPr bwMode="auto">
            <a:xfrm>
              <a:off x="5342790" y="3694407"/>
              <a:ext cx="922346" cy="220038"/>
            </a:xfrm>
            <a:prstGeom prst="rect">
              <a:avLst/>
            </a:prstGeom>
            <a:noFill/>
            <a:ln w="9525">
              <a:noFill/>
              <a:miter lim="800000"/>
              <a:headEnd/>
              <a:tailEnd/>
            </a:ln>
          </p:spPr>
        </p:pic>
        <p:pic>
          <p:nvPicPr>
            <p:cNvPr id="213" name="Picture 2" descr="Swiss Re Logo"/>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6331153" y="4305510"/>
              <a:ext cx="1539126" cy="377852"/>
            </a:xfrm>
            <a:prstGeom prst="rect">
              <a:avLst/>
            </a:prstGeom>
            <a:noFill/>
          </p:spPr>
        </p:pic>
        <p:pic>
          <p:nvPicPr>
            <p:cNvPr id="214" name="Picture 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885109" y="1990160"/>
              <a:ext cx="549006" cy="549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 name="Picture 5"/>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979249" y="3553868"/>
              <a:ext cx="1019233" cy="181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6" name="Picture 3"/>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546854" y="1616643"/>
              <a:ext cx="762344" cy="200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7" name="Picture 6"/>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209474" y="2117090"/>
              <a:ext cx="472785" cy="472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8" name="Picture 5"/>
            <p:cNvPicPr>
              <a:picLocks noChangeAspect="1" noChangeArrowheads="1"/>
            </p:cNvPicPr>
            <p:nvPr/>
          </p:nvPicPr>
          <p:blipFill>
            <a:blip r:embed="rId3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68624" y="3983109"/>
              <a:ext cx="1334066" cy="215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9" name="Picture 7"/>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411202" y="1460004"/>
              <a:ext cx="653579" cy="169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0" name="Picture 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787278" y="1416382"/>
              <a:ext cx="653579" cy="39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1" name="Picture 9"/>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386866" y="1419622"/>
              <a:ext cx="543508" cy="543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2" name="Picture 1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090980" y="1347614"/>
              <a:ext cx="1097972" cy="340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3" name="Picture 3"/>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589098" y="4415156"/>
              <a:ext cx="880896" cy="15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4" name="Picture 8"/>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4682351" y="2302633"/>
              <a:ext cx="503636" cy="52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 name="Picture 3"/>
            <p:cNvPicPr>
              <a:picLocks noChangeAspect="1" noChangeArrowheads="1"/>
            </p:cNvPicPr>
            <p:nvPr/>
          </p:nvPicPr>
          <p:blipFill>
            <a:blip r:embed="rId45" cstate="print"/>
            <a:srcRect/>
            <a:stretch>
              <a:fillRect/>
            </a:stretch>
          </p:blipFill>
          <p:spPr bwMode="auto">
            <a:xfrm>
              <a:off x="4850776" y="4228156"/>
              <a:ext cx="1098795" cy="222306"/>
            </a:xfrm>
            <a:prstGeom prst="rect">
              <a:avLst/>
            </a:prstGeom>
            <a:noFill/>
            <a:ln w="9525">
              <a:noFill/>
              <a:miter lim="800000"/>
              <a:headEnd/>
              <a:tailEnd/>
            </a:ln>
          </p:spPr>
        </p:pic>
        <p:pic>
          <p:nvPicPr>
            <p:cNvPr id="226" name="Image 225"/>
            <p:cNvPicPr>
              <a:picLocks noChangeAspect="1"/>
            </p:cNvPicPr>
            <p:nvPr/>
          </p:nvPicPr>
          <p:blipFill>
            <a:blip r:embed="rId46"/>
            <a:stretch>
              <a:fillRect/>
            </a:stretch>
          </p:blipFill>
          <p:spPr>
            <a:xfrm>
              <a:off x="7870279" y="3341104"/>
              <a:ext cx="922883" cy="249721"/>
            </a:xfrm>
            <a:prstGeom prst="rect">
              <a:avLst/>
            </a:prstGeom>
          </p:spPr>
        </p:pic>
      </p:grpSp>
      <p:sp>
        <p:nvSpPr>
          <p:cNvPr id="227" name="TextBox 89"/>
          <p:cNvSpPr txBox="1"/>
          <p:nvPr/>
        </p:nvSpPr>
        <p:spPr>
          <a:xfrm>
            <a:off x="5943409" y="2200950"/>
            <a:ext cx="2839851" cy="2531040"/>
          </a:xfrm>
          <a:prstGeom prst="rect">
            <a:avLst/>
          </a:prstGeom>
          <a:noFill/>
        </p:spPr>
        <p:txBody>
          <a:bodyPr wrap="square" rtlCol="0" anchor="ctr">
            <a:noAutofit/>
          </a:bodyPr>
          <a:lstStyle/>
          <a:p>
            <a:pPr marL="87313" indent="-87313" fontAlgn="base">
              <a:spcBef>
                <a:spcPts val="300"/>
              </a:spcBef>
              <a:spcAft>
                <a:spcPts val="300"/>
              </a:spcAft>
              <a:buClr>
                <a:schemeClr val="bg1">
                  <a:lumMod val="50000"/>
                </a:schemeClr>
              </a:buClr>
              <a:buFont typeface="Arial" panose="020B0604020202020204" pitchFamily="34" charset="0"/>
              <a:buChar char="•"/>
            </a:pPr>
            <a:r>
              <a:rPr lang="en-US" altLang="fr-FR" sz="1100" dirty="0" err="1">
                <a:latin typeface="Arial" panose="020B0604020202020204" pitchFamily="34" charset="0"/>
                <a:cs typeface="Arial" panose="020B0604020202020204" pitchFamily="34" charset="0"/>
              </a:rPr>
              <a:t>Ruschlikon</a:t>
            </a:r>
            <a:r>
              <a:rPr lang="en-US" altLang="fr-FR" sz="1100" dirty="0">
                <a:latin typeface="Arial" panose="020B0604020202020204" pitchFamily="34" charset="0"/>
                <a:cs typeface="Arial" panose="020B0604020202020204" pitchFamily="34" charset="0"/>
              </a:rPr>
              <a:t> reinsurers represent </a:t>
            </a:r>
            <a:r>
              <a:rPr lang="en-US" altLang="fr-FR" sz="1100" b="1" dirty="0">
                <a:solidFill>
                  <a:schemeClr val="tx2"/>
                </a:solidFill>
                <a:latin typeface="Arial" panose="020B0604020202020204" pitchFamily="34" charset="0"/>
                <a:cs typeface="Arial" panose="020B0604020202020204" pitchFamily="34" charset="0"/>
              </a:rPr>
              <a:t>more than 60% of the global </a:t>
            </a:r>
            <a:r>
              <a:rPr lang="en-US" altLang="fr-FR" sz="1100" b="1" dirty="0" smtClean="0">
                <a:solidFill>
                  <a:schemeClr val="tx2"/>
                </a:solidFill>
                <a:latin typeface="Arial" panose="020B0604020202020204" pitchFamily="34" charset="0"/>
                <a:cs typeface="Arial" panose="020B0604020202020204" pitchFamily="34" charset="0"/>
              </a:rPr>
              <a:t>reinsurance </a:t>
            </a:r>
            <a:r>
              <a:rPr lang="en-US" altLang="fr-FR" sz="1100" b="1" dirty="0">
                <a:solidFill>
                  <a:schemeClr val="tx2"/>
                </a:solidFill>
                <a:latin typeface="Arial" panose="020B0604020202020204" pitchFamily="34" charset="0"/>
                <a:cs typeface="Arial" panose="020B0604020202020204" pitchFamily="34" charset="0"/>
              </a:rPr>
              <a:t>market</a:t>
            </a:r>
          </a:p>
          <a:p>
            <a:pPr marL="87313" indent="-87313" fontAlgn="base">
              <a:spcBef>
                <a:spcPts val="300"/>
              </a:spcBef>
              <a:spcAft>
                <a:spcPts val="300"/>
              </a:spcAft>
              <a:buClr>
                <a:schemeClr val="bg1">
                  <a:lumMod val="50000"/>
                </a:schemeClr>
              </a:buClr>
              <a:buFont typeface="Arial" panose="020B0604020202020204" pitchFamily="34" charset="0"/>
              <a:buChar char="•"/>
            </a:pPr>
            <a:endParaRPr lang="en-US" altLang="fr-FR" sz="1100" b="1" dirty="0">
              <a:solidFill>
                <a:schemeClr val="tx2"/>
              </a:solidFill>
              <a:latin typeface="Arial" panose="020B0604020202020204" pitchFamily="34" charset="0"/>
              <a:cs typeface="Arial" panose="020B0604020202020204" pitchFamily="34" charset="0"/>
            </a:endParaRPr>
          </a:p>
          <a:p>
            <a:pPr marL="87313" indent="-87313" fontAlgn="base">
              <a:spcBef>
                <a:spcPts val="300"/>
              </a:spcBef>
              <a:spcAft>
                <a:spcPts val="300"/>
              </a:spcAft>
              <a:buClr>
                <a:schemeClr val="bg1">
                  <a:lumMod val="50000"/>
                </a:schemeClr>
              </a:buClr>
              <a:buFont typeface="Arial" panose="020B0604020202020204" pitchFamily="34" charset="0"/>
              <a:buChar char="•"/>
            </a:pPr>
            <a:r>
              <a:rPr lang="en-US" altLang="fr-FR" sz="1100" dirty="0">
                <a:latin typeface="Arial" panose="020B0604020202020204" pitchFamily="34" charset="0"/>
                <a:cs typeface="Arial" panose="020B0604020202020204" pitchFamily="34" charset="0"/>
              </a:rPr>
              <a:t>The 3 leading </a:t>
            </a:r>
            <a:r>
              <a:rPr lang="en-US" altLang="fr-FR" sz="1100" dirty="0" smtClean="0">
                <a:latin typeface="Arial" panose="020B0604020202020204" pitchFamily="34" charset="0"/>
                <a:cs typeface="Arial" panose="020B0604020202020204" pitchFamily="34" charset="0"/>
              </a:rPr>
              <a:t>brokers are </a:t>
            </a:r>
            <a:r>
              <a:rPr lang="en-US" altLang="fr-FR" sz="1100" dirty="0" err="1" smtClean="0">
                <a:latin typeface="Arial" panose="020B0604020202020204" pitchFamily="34" charset="0"/>
                <a:cs typeface="Arial" panose="020B0604020202020204" pitchFamily="34" charset="0"/>
              </a:rPr>
              <a:t>Ruschlikon</a:t>
            </a:r>
            <a:r>
              <a:rPr lang="en-US" altLang="fr-FR" sz="1100" dirty="0" smtClean="0">
                <a:latin typeface="Arial" panose="020B0604020202020204" pitchFamily="34" charset="0"/>
                <a:cs typeface="Arial" panose="020B0604020202020204" pitchFamily="34" charset="0"/>
              </a:rPr>
              <a:t> members, and represent </a:t>
            </a:r>
            <a:r>
              <a:rPr lang="en-US" altLang="fr-FR" sz="1100" b="1" dirty="0">
                <a:solidFill>
                  <a:schemeClr val="tx2"/>
                </a:solidFill>
                <a:latin typeface="Arial" panose="020B0604020202020204" pitchFamily="34" charset="0"/>
                <a:cs typeface="Arial" panose="020B0604020202020204" pitchFamily="34" charset="0"/>
              </a:rPr>
              <a:t>75% of the reinsurance broker market</a:t>
            </a:r>
          </a:p>
          <a:p>
            <a:pPr marL="87313" indent="-87313" fontAlgn="base">
              <a:spcBef>
                <a:spcPts val="300"/>
              </a:spcBef>
              <a:spcAft>
                <a:spcPts val="300"/>
              </a:spcAft>
              <a:buClr>
                <a:schemeClr val="bg1">
                  <a:lumMod val="50000"/>
                </a:schemeClr>
              </a:buClr>
              <a:buFont typeface="Arial" panose="020B0604020202020204" pitchFamily="34" charset="0"/>
              <a:buChar char="•"/>
            </a:pPr>
            <a:endParaRPr lang="en-US" altLang="fr-FR" sz="1100" b="1" dirty="0">
              <a:solidFill>
                <a:schemeClr val="tx2"/>
              </a:solidFill>
              <a:latin typeface="Arial" panose="020B0604020202020204" pitchFamily="34" charset="0"/>
              <a:cs typeface="Arial" panose="020B0604020202020204" pitchFamily="34" charset="0"/>
            </a:endParaRPr>
          </a:p>
          <a:p>
            <a:pPr marL="87313" indent="-87313" fontAlgn="base">
              <a:spcBef>
                <a:spcPts val="300"/>
              </a:spcBef>
              <a:spcAft>
                <a:spcPts val="300"/>
              </a:spcAft>
              <a:buClr>
                <a:schemeClr val="bg1">
                  <a:lumMod val="50000"/>
                </a:schemeClr>
              </a:buClr>
              <a:buFont typeface="Arial" panose="020B0604020202020204" pitchFamily="34" charset="0"/>
              <a:buChar char="•"/>
            </a:pPr>
            <a:r>
              <a:rPr lang="en-US" altLang="fr-FR" sz="1100" dirty="0">
                <a:latin typeface="Arial" panose="020B0604020202020204" pitchFamily="34" charset="0"/>
                <a:cs typeface="Arial" panose="020B0604020202020204" pitchFamily="34" charset="0"/>
              </a:rPr>
              <a:t>The </a:t>
            </a:r>
            <a:r>
              <a:rPr lang="en-US" altLang="fr-FR" sz="1100" dirty="0" err="1">
                <a:latin typeface="Arial" panose="020B0604020202020204" pitchFamily="34" charset="0"/>
                <a:cs typeface="Arial" panose="020B0604020202020204" pitchFamily="34" charset="0"/>
              </a:rPr>
              <a:t>Ruschlikon</a:t>
            </a:r>
            <a:r>
              <a:rPr lang="en-US" altLang="fr-FR" sz="1100" dirty="0">
                <a:latin typeface="Arial" panose="020B0604020202020204" pitchFamily="34" charset="0"/>
                <a:cs typeface="Arial" panose="020B0604020202020204" pitchFamily="34" charset="0"/>
              </a:rPr>
              <a:t> carriers cover </a:t>
            </a:r>
            <a:r>
              <a:rPr lang="en-US" altLang="fr-FR" sz="1100" b="1" dirty="0">
                <a:solidFill>
                  <a:schemeClr val="tx2"/>
                </a:solidFill>
                <a:latin typeface="Arial" panose="020B0604020202020204" pitchFamily="34" charset="0"/>
                <a:cs typeface="Arial" panose="020B0604020202020204" pitchFamily="34" charset="0"/>
              </a:rPr>
              <a:t>around 50% of the P&amp;C business written in the London Market </a:t>
            </a:r>
          </a:p>
        </p:txBody>
      </p:sp>
      <p:sp>
        <p:nvSpPr>
          <p:cNvPr id="54"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err="1">
                <a:solidFill>
                  <a:schemeClr val="bg1">
                    <a:lumMod val="50000"/>
                  </a:schemeClr>
                </a:solidFill>
              </a:rPr>
              <a:t>Ruschlikon</a:t>
            </a:r>
            <a:r>
              <a:rPr lang="en-US" b="1" i="1" dirty="0">
                <a:solidFill>
                  <a:schemeClr val="bg1">
                    <a:lumMod val="50000"/>
                  </a:schemeClr>
                </a:solidFill>
              </a:rPr>
              <a:t> members</a:t>
            </a:r>
          </a:p>
        </p:txBody>
      </p:sp>
      <p:sp>
        <p:nvSpPr>
          <p:cNvPr id="57"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dirty="0">
                <a:solidFill>
                  <a:schemeClr val="bg1"/>
                </a:solidFill>
              </a:rPr>
              <a:t>2</a:t>
            </a:r>
          </a:p>
        </p:txBody>
      </p:sp>
      <p:sp>
        <p:nvSpPr>
          <p:cNvPr id="58" name="Titre 20"/>
          <p:cNvSpPr>
            <a:spLocks noGrp="1"/>
          </p:cNvSpPr>
          <p:nvPr>
            <p:ph type="title"/>
          </p:nvPr>
        </p:nvSpPr>
        <p:spPr>
          <a:xfrm>
            <a:off x="683568" y="267494"/>
            <a:ext cx="8203565" cy="400110"/>
          </a:xfrm>
        </p:spPr>
        <p:txBody>
          <a:bodyPr/>
          <a:lstStyle/>
          <a:p>
            <a:r>
              <a:rPr lang="en-US" dirty="0"/>
              <a:t>Inter-Organizations  I  Overview of the “</a:t>
            </a:r>
            <a:r>
              <a:rPr lang="en-US" dirty="0" err="1"/>
              <a:t>Ruschlikon</a:t>
            </a:r>
            <a:r>
              <a:rPr lang="en-US" dirty="0"/>
              <a:t>” initiative</a:t>
            </a:r>
            <a:endParaRPr lang="fr-FR" dirty="0"/>
          </a:p>
        </p:txBody>
      </p:sp>
      <p:pic>
        <p:nvPicPr>
          <p:cNvPr id="2" name="Image 1"/>
          <p:cNvPicPr>
            <a:picLocks noChangeAspect="1"/>
          </p:cNvPicPr>
          <p:nvPr/>
        </p:nvPicPr>
        <p:blipFill>
          <a:blip r:embed="rId47"/>
          <a:stretch>
            <a:fillRect/>
          </a:stretch>
        </p:blipFill>
        <p:spPr>
          <a:xfrm>
            <a:off x="2041695" y="1739370"/>
            <a:ext cx="1633870" cy="286537"/>
          </a:xfrm>
          <a:prstGeom prst="rect">
            <a:avLst/>
          </a:prstGeom>
        </p:spPr>
      </p:pic>
    </p:spTree>
    <p:extLst>
      <p:ext uri="{BB962C8B-B14F-4D97-AF65-F5344CB8AC3E}">
        <p14:creationId xmlns:p14="http://schemas.microsoft.com/office/powerpoint/2010/main" val="9548206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28</a:t>
            </a:fld>
            <a:endParaRPr lang="en-US" dirty="0"/>
          </a:p>
        </p:txBody>
      </p:sp>
      <p:grpSp>
        <p:nvGrpSpPr>
          <p:cNvPr id="6" name="Groupe 5"/>
          <p:cNvGrpSpPr/>
          <p:nvPr/>
        </p:nvGrpSpPr>
        <p:grpSpPr>
          <a:xfrm>
            <a:off x="1526400" y="1144638"/>
            <a:ext cx="5991782" cy="3744416"/>
            <a:chOff x="520013" y="941902"/>
            <a:chExt cx="8856984" cy="5534954"/>
          </a:xfrm>
        </p:grpSpPr>
        <p:sp>
          <p:nvSpPr>
            <p:cNvPr id="7" name="Rectangle 6"/>
            <p:cNvSpPr/>
            <p:nvPr/>
          </p:nvSpPr>
          <p:spPr>
            <a:xfrm>
              <a:off x="520013" y="944098"/>
              <a:ext cx="5163792" cy="5532758"/>
            </a:xfrm>
            <a:prstGeom prst="rect">
              <a:avLst/>
            </a:prstGeom>
            <a:gradFill>
              <a:gsLst>
                <a:gs pos="0">
                  <a:schemeClr val="bg1">
                    <a:lumMod val="65000"/>
                    <a:alpha val="32000"/>
                  </a:schemeClr>
                </a:gs>
                <a:gs pos="50000">
                  <a:schemeClr val="bg1">
                    <a:lumMod val="85000"/>
                    <a:alpha val="43000"/>
                  </a:schemeClr>
                </a:gs>
                <a:gs pos="100000">
                  <a:schemeClr val="bg1">
                    <a:lumMod val="95000"/>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8" name="Rectangle 7"/>
            <p:cNvSpPr/>
            <p:nvPr/>
          </p:nvSpPr>
          <p:spPr>
            <a:xfrm>
              <a:off x="5763066" y="944098"/>
              <a:ext cx="3613931" cy="5532758"/>
            </a:xfrm>
            <a:prstGeom prst="rect">
              <a:avLst/>
            </a:prstGeom>
            <a:gradFill>
              <a:gsLst>
                <a:gs pos="0">
                  <a:schemeClr val="bg1">
                    <a:lumMod val="65000"/>
                    <a:alpha val="32000"/>
                  </a:schemeClr>
                </a:gs>
                <a:gs pos="50000">
                  <a:schemeClr val="bg1">
                    <a:lumMod val="85000"/>
                    <a:alpha val="43000"/>
                  </a:schemeClr>
                </a:gs>
                <a:gs pos="100000">
                  <a:schemeClr val="bg1">
                    <a:lumMod val="95000"/>
                    <a:alpha val="4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9" name="Rounded Rectangle 3"/>
            <p:cNvSpPr/>
            <p:nvPr/>
          </p:nvSpPr>
          <p:spPr>
            <a:xfrm>
              <a:off x="664029" y="2896836"/>
              <a:ext cx="1008112" cy="1171643"/>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0" name="Rounded Rectangle 4"/>
            <p:cNvSpPr/>
            <p:nvPr/>
          </p:nvSpPr>
          <p:spPr>
            <a:xfrm>
              <a:off x="4264429" y="1595010"/>
              <a:ext cx="1008112" cy="4556389"/>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1" name="Rounded Rectangle 5"/>
            <p:cNvSpPr/>
            <p:nvPr/>
          </p:nvSpPr>
          <p:spPr>
            <a:xfrm>
              <a:off x="2392221" y="2896836"/>
              <a:ext cx="1008112" cy="58582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2" name="Rounded Rectangle 6"/>
            <p:cNvSpPr/>
            <p:nvPr/>
          </p:nvSpPr>
          <p:spPr>
            <a:xfrm>
              <a:off x="7864829" y="1595010"/>
              <a:ext cx="1296144" cy="2408377"/>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3" name="Rounded Rectangle 7"/>
            <p:cNvSpPr/>
            <p:nvPr/>
          </p:nvSpPr>
          <p:spPr>
            <a:xfrm>
              <a:off x="6054469" y="2326335"/>
              <a:ext cx="1008112" cy="58582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4" name="Rounded Rectangle 8"/>
            <p:cNvSpPr/>
            <p:nvPr/>
          </p:nvSpPr>
          <p:spPr>
            <a:xfrm>
              <a:off x="6064739" y="3417566"/>
              <a:ext cx="1008112" cy="58582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5" name="Rounded Rectangle 9"/>
            <p:cNvSpPr/>
            <p:nvPr/>
          </p:nvSpPr>
          <p:spPr>
            <a:xfrm>
              <a:off x="7888992" y="4493725"/>
              <a:ext cx="911941" cy="58582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6" name="Rounded Rectangle 10"/>
            <p:cNvSpPr/>
            <p:nvPr/>
          </p:nvSpPr>
          <p:spPr>
            <a:xfrm>
              <a:off x="7837039" y="5565578"/>
              <a:ext cx="1323933" cy="585821"/>
            </a:xfrm>
            <a:prstGeom prst="roundRect">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7" name="Right Arrow 11"/>
            <p:cNvSpPr/>
            <p:nvPr/>
          </p:nvSpPr>
          <p:spPr>
            <a:xfrm>
              <a:off x="1697749" y="3677931"/>
              <a:ext cx="2545080" cy="19527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8" name="Right Arrow 12"/>
            <p:cNvSpPr/>
            <p:nvPr/>
          </p:nvSpPr>
          <p:spPr>
            <a:xfrm>
              <a:off x="5289309" y="3564913"/>
              <a:ext cx="775320" cy="19527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19" name="Right Arrow 13"/>
            <p:cNvSpPr/>
            <p:nvPr/>
          </p:nvSpPr>
          <p:spPr>
            <a:xfrm>
              <a:off x="7089509" y="3566695"/>
              <a:ext cx="775320" cy="19527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0" name="Right Arrow 14"/>
            <p:cNvSpPr/>
            <p:nvPr/>
          </p:nvSpPr>
          <p:spPr>
            <a:xfrm>
              <a:off x="5296145" y="2521609"/>
              <a:ext cx="775320" cy="19527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1" name="Right Arrow 15"/>
            <p:cNvSpPr/>
            <p:nvPr/>
          </p:nvSpPr>
          <p:spPr>
            <a:xfrm>
              <a:off x="7089509" y="2521609"/>
              <a:ext cx="775320" cy="19527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2" name="Right Arrow 16"/>
            <p:cNvSpPr/>
            <p:nvPr/>
          </p:nvSpPr>
          <p:spPr>
            <a:xfrm rot="16200000">
              <a:off x="6334963" y="3062040"/>
              <a:ext cx="467663" cy="21602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3" name="Right Arrow 17"/>
            <p:cNvSpPr/>
            <p:nvPr/>
          </p:nvSpPr>
          <p:spPr>
            <a:xfrm>
              <a:off x="5314133" y="1942530"/>
              <a:ext cx="2545080" cy="19527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4" name="Right Arrow 18"/>
            <p:cNvSpPr/>
            <p:nvPr/>
          </p:nvSpPr>
          <p:spPr>
            <a:xfrm rot="5400000">
              <a:off x="8135053" y="4146418"/>
              <a:ext cx="467663" cy="21602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5" name="Right Arrow 19"/>
            <p:cNvSpPr/>
            <p:nvPr/>
          </p:nvSpPr>
          <p:spPr>
            <a:xfrm rot="5400000">
              <a:off x="8145669" y="5223735"/>
              <a:ext cx="467663" cy="21602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6" name="Right Arrow 20"/>
            <p:cNvSpPr/>
            <p:nvPr/>
          </p:nvSpPr>
          <p:spPr>
            <a:xfrm rot="5400000">
              <a:off x="8245424" y="4694654"/>
              <a:ext cx="1525825" cy="21602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7" name="Right Arrow 21"/>
            <p:cNvSpPr/>
            <p:nvPr/>
          </p:nvSpPr>
          <p:spPr>
            <a:xfrm>
              <a:off x="1697749" y="3072415"/>
              <a:ext cx="694472" cy="19527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8" name="Rounded Rectangle 22"/>
            <p:cNvSpPr/>
            <p:nvPr/>
          </p:nvSpPr>
          <p:spPr>
            <a:xfrm>
              <a:off x="4368249" y="2896837"/>
              <a:ext cx="800472" cy="312438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29" name="Flowchart: Terminator 23"/>
            <p:cNvSpPr/>
            <p:nvPr/>
          </p:nvSpPr>
          <p:spPr>
            <a:xfrm>
              <a:off x="4364821" y="1942530"/>
              <a:ext cx="800472" cy="300489"/>
            </a:xfrm>
            <a:prstGeom prst="flowChartTerminator">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30" name="Right Arrow 24"/>
            <p:cNvSpPr/>
            <p:nvPr/>
          </p:nvSpPr>
          <p:spPr>
            <a:xfrm>
              <a:off x="3425941" y="3072415"/>
              <a:ext cx="1054512" cy="19527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31" name="Right Arrow 25"/>
            <p:cNvSpPr/>
            <p:nvPr/>
          </p:nvSpPr>
          <p:spPr>
            <a:xfrm rot="19358145">
              <a:off x="3264374" y="2434540"/>
              <a:ext cx="1319030" cy="19527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32" name="Right Arrow 27"/>
            <p:cNvSpPr/>
            <p:nvPr/>
          </p:nvSpPr>
          <p:spPr>
            <a:xfrm rot="16200000">
              <a:off x="4455745" y="2476084"/>
              <a:ext cx="625479" cy="216024"/>
            </a:xfrm>
            <a:prstGeom prst="rightArrow">
              <a:avLst>
                <a:gd name="adj1" fmla="val 50000"/>
                <a:gd name="adj2" fmla="val 11584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sp>
          <p:nvSpPr>
            <p:cNvPr id="33" name="TextBox 28"/>
            <p:cNvSpPr txBox="1"/>
            <p:nvPr/>
          </p:nvSpPr>
          <p:spPr>
            <a:xfrm>
              <a:off x="841938" y="3128320"/>
              <a:ext cx="774243" cy="304620"/>
            </a:xfrm>
            <a:prstGeom prst="rect">
              <a:avLst/>
            </a:prstGeom>
            <a:noFill/>
          </p:spPr>
          <p:txBody>
            <a:bodyPr wrap="none" rtlCol="0">
              <a:spAutoFit/>
            </a:bodyPr>
            <a:lstStyle/>
            <a:p>
              <a:r>
                <a:rPr lang="en-GB" sz="700" b="1" dirty="0">
                  <a:solidFill>
                    <a:schemeClr val="bg1"/>
                  </a:solidFill>
                </a:rPr>
                <a:t>Insured</a:t>
              </a:r>
            </a:p>
          </p:txBody>
        </p:sp>
        <p:sp>
          <p:nvSpPr>
            <p:cNvPr id="34" name="TextBox 31"/>
            <p:cNvSpPr txBox="1"/>
            <p:nvPr/>
          </p:nvSpPr>
          <p:spPr>
            <a:xfrm>
              <a:off x="2428179" y="2961391"/>
              <a:ext cx="936197" cy="473975"/>
            </a:xfrm>
            <a:prstGeom prst="rect">
              <a:avLst/>
            </a:prstGeom>
            <a:noFill/>
          </p:spPr>
          <p:txBody>
            <a:bodyPr wrap="none" rtlCol="0">
              <a:spAutoFit/>
            </a:bodyPr>
            <a:lstStyle/>
            <a:p>
              <a:pPr algn="ctr"/>
              <a:r>
                <a:rPr lang="en-GB" sz="700" b="1" dirty="0">
                  <a:solidFill>
                    <a:schemeClr val="bg1"/>
                  </a:solidFill>
                </a:rPr>
                <a:t>Insurance</a:t>
              </a:r>
            </a:p>
            <a:p>
              <a:pPr algn="ctr"/>
              <a:r>
                <a:rPr lang="en-GB" sz="700" b="1" dirty="0">
                  <a:solidFill>
                    <a:schemeClr val="bg1"/>
                  </a:solidFill>
                </a:rPr>
                <a:t>Broker</a:t>
              </a:r>
            </a:p>
          </p:txBody>
        </p:sp>
        <p:sp>
          <p:nvSpPr>
            <p:cNvPr id="35" name="TextBox 32"/>
            <p:cNvSpPr txBox="1"/>
            <p:nvPr/>
          </p:nvSpPr>
          <p:spPr>
            <a:xfrm>
              <a:off x="4434965" y="1622218"/>
              <a:ext cx="744951" cy="304620"/>
            </a:xfrm>
            <a:prstGeom prst="rect">
              <a:avLst/>
            </a:prstGeom>
            <a:noFill/>
          </p:spPr>
          <p:txBody>
            <a:bodyPr wrap="none" rtlCol="0">
              <a:spAutoFit/>
            </a:bodyPr>
            <a:lstStyle/>
            <a:p>
              <a:r>
                <a:rPr lang="en-GB" sz="700" b="1" dirty="0">
                  <a:solidFill>
                    <a:schemeClr val="bg1"/>
                  </a:solidFill>
                </a:rPr>
                <a:t>Insurer</a:t>
              </a:r>
            </a:p>
          </p:txBody>
        </p:sp>
        <p:sp>
          <p:nvSpPr>
            <p:cNvPr id="36" name="TextBox 33"/>
            <p:cNvSpPr txBox="1"/>
            <p:nvPr/>
          </p:nvSpPr>
          <p:spPr>
            <a:xfrm>
              <a:off x="4310512" y="1966385"/>
              <a:ext cx="971952" cy="304620"/>
            </a:xfrm>
            <a:prstGeom prst="rect">
              <a:avLst/>
            </a:prstGeom>
            <a:noFill/>
          </p:spPr>
          <p:txBody>
            <a:bodyPr wrap="none" rtlCol="0">
              <a:spAutoFit/>
            </a:bodyPr>
            <a:lstStyle/>
            <a:p>
              <a:r>
                <a:rPr lang="en-GB" sz="700" b="1" dirty="0"/>
                <a:t>Co-Insurer</a:t>
              </a:r>
            </a:p>
          </p:txBody>
        </p:sp>
        <p:sp>
          <p:nvSpPr>
            <p:cNvPr id="37" name="TextBox 34"/>
            <p:cNvSpPr txBox="1"/>
            <p:nvPr/>
          </p:nvSpPr>
          <p:spPr>
            <a:xfrm>
              <a:off x="4275150" y="3873206"/>
              <a:ext cx="983218" cy="812530"/>
            </a:xfrm>
            <a:prstGeom prst="rect">
              <a:avLst/>
            </a:prstGeom>
            <a:noFill/>
          </p:spPr>
          <p:txBody>
            <a:bodyPr wrap="none" rtlCol="0">
              <a:spAutoFit/>
            </a:bodyPr>
            <a:lstStyle/>
            <a:p>
              <a:pPr algn="ctr"/>
              <a:r>
                <a:rPr lang="en-GB" sz="700" b="1" dirty="0"/>
                <a:t>Insurer</a:t>
              </a:r>
              <a:br>
                <a:rPr lang="en-GB" sz="700" b="1" dirty="0"/>
              </a:br>
              <a:r>
                <a:rPr lang="en-GB" sz="700" b="1" dirty="0"/>
                <a:t>or </a:t>
              </a:r>
            </a:p>
            <a:p>
              <a:pPr algn="ctr"/>
              <a:r>
                <a:rPr lang="en-GB" sz="700" b="1" dirty="0"/>
                <a:t>Lead </a:t>
              </a:r>
            </a:p>
            <a:p>
              <a:pPr algn="ctr"/>
              <a:r>
                <a:rPr lang="en-GB" sz="700" b="1" dirty="0"/>
                <a:t>Co-Insurer</a:t>
              </a:r>
            </a:p>
          </p:txBody>
        </p:sp>
        <p:sp>
          <p:nvSpPr>
            <p:cNvPr id="38" name="TextBox 35"/>
            <p:cNvSpPr txBox="1"/>
            <p:nvPr/>
          </p:nvSpPr>
          <p:spPr>
            <a:xfrm>
              <a:off x="6001087" y="2413990"/>
              <a:ext cx="1114878" cy="473975"/>
            </a:xfrm>
            <a:prstGeom prst="rect">
              <a:avLst/>
            </a:prstGeom>
            <a:noFill/>
          </p:spPr>
          <p:txBody>
            <a:bodyPr wrap="none" rtlCol="0">
              <a:spAutoFit/>
            </a:bodyPr>
            <a:lstStyle/>
            <a:p>
              <a:pPr algn="ctr"/>
              <a:r>
                <a:rPr lang="en-GB" sz="700" b="1" dirty="0">
                  <a:solidFill>
                    <a:schemeClr val="bg1"/>
                  </a:solidFill>
                </a:rPr>
                <a:t>Reinsurance</a:t>
              </a:r>
            </a:p>
            <a:p>
              <a:pPr algn="ctr"/>
              <a:r>
                <a:rPr lang="en-GB" sz="700" b="1" dirty="0">
                  <a:solidFill>
                    <a:schemeClr val="bg1"/>
                  </a:solidFill>
                </a:rPr>
                <a:t>Broker</a:t>
              </a:r>
            </a:p>
          </p:txBody>
        </p:sp>
        <p:sp>
          <p:nvSpPr>
            <p:cNvPr id="39" name="TextBox 36"/>
            <p:cNvSpPr txBox="1"/>
            <p:nvPr/>
          </p:nvSpPr>
          <p:spPr>
            <a:xfrm>
              <a:off x="8116667" y="2632833"/>
              <a:ext cx="918253" cy="304620"/>
            </a:xfrm>
            <a:prstGeom prst="rect">
              <a:avLst/>
            </a:prstGeom>
            <a:noFill/>
          </p:spPr>
          <p:txBody>
            <a:bodyPr wrap="none" rtlCol="0">
              <a:spAutoFit/>
            </a:bodyPr>
            <a:lstStyle/>
            <a:p>
              <a:r>
                <a:rPr lang="en-GB" sz="700" b="1" dirty="0">
                  <a:solidFill>
                    <a:schemeClr val="bg1"/>
                  </a:solidFill>
                </a:rPr>
                <a:t>Reinsurer</a:t>
              </a:r>
            </a:p>
          </p:txBody>
        </p:sp>
        <p:sp>
          <p:nvSpPr>
            <p:cNvPr id="40" name="TextBox 37"/>
            <p:cNvSpPr txBox="1"/>
            <p:nvPr/>
          </p:nvSpPr>
          <p:spPr>
            <a:xfrm>
              <a:off x="7811446" y="4577976"/>
              <a:ext cx="1114878" cy="473975"/>
            </a:xfrm>
            <a:prstGeom prst="rect">
              <a:avLst/>
            </a:prstGeom>
            <a:noFill/>
          </p:spPr>
          <p:txBody>
            <a:bodyPr wrap="none" rtlCol="0">
              <a:spAutoFit/>
            </a:bodyPr>
            <a:lstStyle/>
            <a:p>
              <a:pPr algn="ctr"/>
              <a:r>
                <a:rPr lang="en-GB" sz="700" b="1" dirty="0">
                  <a:solidFill>
                    <a:schemeClr val="bg1"/>
                  </a:solidFill>
                </a:rPr>
                <a:t>Reinsurance</a:t>
              </a:r>
            </a:p>
            <a:p>
              <a:pPr algn="ctr"/>
              <a:r>
                <a:rPr lang="en-GB" sz="700" b="1" dirty="0">
                  <a:solidFill>
                    <a:schemeClr val="bg1"/>
                  </a:solidFill>
                </a:rPr>
                <a:t>Broker</a:t>
              </a:r>
            </a:p>
          </p:txBody>
        </p:sp>
        <p:sp>
          <p:nvSpPr>
            <p:cNvPr id="41" name="TextBox 52"/>
            <p:cNvSpPr txBox="1"/>
            <p:nvPr/>
          </p:nvSpPr>
          <p:spPr>
            <a:xfrm>
              <a:off x="5981524" y="3469271"/>
              <a:ext cx="1174544" cy="421781"/>
            </a:xfrm>
            <a:prstGeom prst="rect">
              <a:avLst/>
            </a:prstGeom>
            <a:noFill/>
          </p:spPr>
          <p:txBody>
            <a:bodyPr wrap="none" rtlCol="0">
              <a:spAutoFit/>
            </a:bodyPr>
            <a:lstStyle/>
            <a:p>
              <a:pPr algn="ctr"/>
              <a:r>
                <a:rPr lang="en-GB" sz="700" b="1" dirty="0">
                  <a:solidFill>
                    <a:schemeClr val="bg1"/>
                  </a:solidFill>
                </a:rPr>
                <a:t>Insurance</a:t>
              </a:r>
            </a:p>
            <a:p>
              <a:pPr algn="ctr"/>
              <a:r>
                <a:rPr lang="en-GB" sz="500" b="1" dirty="0">
                  <a:solidFill>
                    <a:schemeClr val="bg1"/>
                  </a:solidFill>
                </a:rPr>
                <a:t>(Internal Reinsurer)</a:t>
              </a:r>
            </a:p>
          </p:txBody>
        </p:sp>
        <p:sp>
          <p:nvSpPr>
            <p:cNvPr id="42" name="TextBox 53"/>
            <p:cNvSpPr txBox="1"/>
            <p:nvPr/>
          </p:nvSpPr>
          <p:spPr>
            <a:xfrm>
              <a:off x="7901377" y="5608096"/>
              <a:ext cx="1145253" cy="468647"/>
            </a:xfrm>
            <a:prstGeom prst="rect">
              <a:avLst/>
            </a:prstGeom>
            <a:noFill/>
          </p:spPr>
          <p:txBody>
            <a:bodyPr wrap="none" rtlCol="0">
              <a:spAutoFit/>
            </a:bodyPr>
            <a:lstStyle/>
            <a:p>
              <a:pPr algn="ctr"/>
              <a:r>
                <a:rPr lang="en-GB" sz="700" b="1" dirty="0">
                  <a:solidFill>
                    <a:schemeClr val="bg1"/>
                  </a:solidFill>
                </a:rPr>
                <a:t>Reinsurer</a:t>
              </a:r>
            </a:p>
            <a:p>
              <a:pPr algn="ctr"/>
              <a:r>
                <a:rPr lang="en-GB" sz="500" b="1" dirty="0">
                  <a:solidFill>
                    <a:schemeClr val="bg1"/>
                  </a:solidFill>
                </a:rPr>
                <a:t>(</a:t>
              </a:r>
              <a:r>
                <a:rPr lang="en-GB" sz="500" b="1" dirty="0" err="1">
                  <a:solidFill>
                    <a:schemeClr val="bg1"/>
                  </a:solidFill>
                </a:rPr>
                <a:t>Retrocessionaire</a:t>
              </a:r>
              <a:r>
                <a:rPr lang="en-GB" sz="700" b="1" dirty="0">
                  <a:solidFill>
                    <a:schemeClr val="bg1"/>
                  </a:solidFill>
                </a:rPr>
                <a:t>)</a:t>
              </a:r>
            </a:p>
          </p:txBody>
        </p:sp>
        <p:sp>
          <p:nvSpPr>
            <p:cNvPr id="43" name="TextBox 83"/>
            <p:cNvSpPr txBox="1"/>
            <p:nvPr/>
          </p:nvSpPr>
          <p:spPr>
            <a:xfrm>
              <a:off x="2553489" y="941902"/>
              <a:ext cx="1111081" cy="351484"/>
            </a:xfrm>
            <a:prstGeom prst="rect">
              <a:avLst/>
            </a:prstGeom>
            <a:solidFill>
              <a:schemeClr val="bg1"/>
            </a:solidFill>
          </p:spPr>
          <p:txBody>
            <a:bodyPr wrap="none" rtlCol="0">
              <a:spAutoFit/>
            </a:bodyPr>
            <a:lstStyle/>
            <a:p>
              <a:r>
                <a:rPr lang="en-GB" sz="900" b="1" dirty="0">
                  <a:solidFill>
                    <a:schemeClr val="tx2"/>
                  </a:solidFill>
                </a:rPr>
                <a:t>Insurance</a:t>
              </a:r>
            </a:p>
          </p:txBody>
        </p:sp>
        <p:sp>
          <p:nvSpPr>
            <p:cNvPr id="44" name="TextBox 84"/>
            <p:cNvSpPr txBox="1"/>
            <p:nvPr/>
          </p:nvSpPr>
          <p:spPr>
            <a:xfrm>
              <a:off x="7022491" y="947225"/>
              <a:ext cx="1335640" cy="351484"/>
            </a:xfrm>
            <a:prstGeom prst="rect">
              <a:avLst/>
            </a:prstGeom>
            <a:solidFill>
              <a:schemeClr val="bg1"/>
            </a:solidFill>
          </p:spPr>
          <p:txBody>
            <a:bodyPr wrap="none" rtlCol="0">
              <a:spAutoFit/>
            </a:bodyPr>
            <a:lstStyle/>
            <a:p>
              <a:r>
                <a:rPr lang="en-GB" sz="900" b="1" dirty="0">
                  <a:solidFill>
                    <a:schemeClr val="tx2"/>
                  </a:solidFill>
                </a:rPr>
                <a:t>Reinsurance</a:t>
              </a:r>
            </a:p>
          </p:txBody>
        </p:sp>
        <p:sp>
          <p:nvSpPr>
            <p:cNvPr id="45" name="Rectangle 44"/>
            <p:cNvSpPr/>
            <p:nvPr/>
          </p:nvSpPr>
          <p:spPr>
            <a:xfrm>
              <a:off x="631615" y="1328671"/>
              <a:ext cx="2618568" cy="1299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87"/>
            <p:cNvSpPr/>
            <p:nvPr/>
          </p:nvSpPr>
          <p:spPr>
            <a:xfrm>
              <a:off x="646036" y="1516735"/>
              <a:ext cx="124776" cy="1240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2</a:t>
              </a:r>
            </a:p>
          </p:txBody>
        </p:sp>
        <p:sp>
          <p:nvSpPr>
            <p:cNvPr id="47" name="Oval 88"/>
            <p:cNvSpPr/>
            <p:nvPr/>
          </p:nvSpPr>
          <p:spPr>
            <a:xfrm>
              <a:off x="646036" y="1674838"/>
              <a:ext cx="124776" cy="1240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3</a:t>
              </a:r>
            </a:p>
          </p:txBody>
        </p:sp>
        <p:sp>
          <p:nvSpPr>
            <p:cNvPr id="48" name="Oval 89"/>
            <p:cNvSpPr/>
            <p:nvPr/>
          </p:nvSpPr>
          <p:spPr>
            <a:xfrm>
              <a:off x="646036" y="1832942"/>
              <a:ext cx="124776" cy="1240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4</a:t>
              </a:r>
            </a:p>
          </p:txBody>
        </p:sp>
        <p:sp>
          <p:nvSpPr>
            <p:cNvPr id="49" name="Oval 90"/>
            <p:cNvSpPr/>
            <p:nvPr/>
          </p:nvSpPr>
          <p:spPr>
            <a:xfrm>
              <a:off x="646036" y="1991046"/>
              <a:ext cx="124776" cy="1240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5</a:t>
              </a:r>
            </a:p>
          </p:txBody>
        </p:sp>
        <p:sp>
          <p:nvSpPr>
            <p:cNvPr id="51" name="Oval 91"/>
            <p:cNvSpPr/>
            <p:nvPr/>
          </p:nvSpPr>
          <p:spPr>
            <a:xfrm>
              <a:off x="646036" y="2149149"/>
              <a:ext cx="124776" cy="1240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6</a:t>
              </a:r>
            </a:p>
          </p:txBody>
        </p:sp>
        <p:sp>
          <p:nvSpPr>
            <p:cNvPr id="53" name="Oval 92"/>
            <p:cNvSpPr/>
            <p:nvPr/>
          </p:nvSpPr>
          <p:spPr>
            <a:xfrm>
              <a:off x="646036" y="2307253"/>
              <a:ext cx="124776" cy="1240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7</a:t>
              </a:r>
            </a:p>
          </p:txBody>
        </p:sp>
        <p:sp>
          <p:nvSpPr>
            <p:cNvPr id="54" name="Oval 93"/>
            <p:cNvSpPr/>
            <p:nvPr/>
          </p:nvSpPr>
          <p:spPr>
            <a:xfrm>
              <a:off x="646036" y="2465360"/>
              <a:ext cx="124776" cy="12407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8</a:t>
              </a:r>
            </a:p>
          </p:txBody>
        </p:sp>
        <p:sp>
          <p:nvSpPr>
            <p:cNvPr id="55" name="Oval 102"/>
            <p:cNvSpPr/>
            <p:nvPr/>
          </p:nvSpPr>
          <p:spPr>
            <a:xfrm>
              <a:off x="646036" y="1361578"/>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1</a:t>
              </a:r>
            </a:p>
          </p:txBody>
        </p:sp>
        <p:sp>
          <p:nvSpPr>
            <p:cNvPr id="56" name="TextBox 103"/>
            <p:cNvSpPr txBox="1"/>
            <p:nvPr/>
          </p:nvSpPr>
          <p:spPr>
            <a:xfrm>
              <a:off x="827345" y="1294009"/>
              <a:ext cx="2609772" cy="281188"/>
            </a:xfrm>
            <a:prstGeom prst="rect">
              <a:avLst/>
            </a:prstGeom>
            <a:noFill/>
          </p:spPr>
          <p:txBody>
            <a:bodyPr wrap="none" rtlCol="0">
              <a:spAutoFit/>
            </a:bodyPr>
            <a:lstStyle/>
            <a:p>
              <a:r>
                <a:rPr lang="en-GB" sz="600" i="1" dirty="0"/>
                <a:t>Insurance underwriting, direct or via a broker</a:t>
              </a:r>
            </a:p>
          </p:txBody>
        </p:sp>
        <p:sp>
          <p:nvSpPr>
            <p:cNvPr id="57" name="TextBox 95"/>
            <p:cNvSpPr txBox="1"/>
            <p:nvPr/>
          </p:nvSpPr>
          <p:spPr>
            <a:xfrm>
              <a:off x="821901" y="1450909"/>
              <a:ext cx="1740824" cy="281188"/>
            </a:xfrm>
            <a:prstGeom prst="rect">
              <a:avLst/>
            </a:prstGeom>
            <a:noFill/>
          </p:spPr>
          <p:txBody>
            <a:bodyPr wrap="none" rtlCol="0">
              <a:spAutoFit/>
            </a:bodyPr>
            <a:lstStyle/>
            <a:p>
              <a:r>
                <a:rPr lang="en-GB" sz="600" i="1" dirty="0"/>
                <a:t>Insurance broker placement</a:t>
              </a:r>
            </a:p>
          </p:txBody>
        </p:sp>
        <p:sp>
          <p:nvSpPr>
            <p:cNvPr id="58" name="TextBox 96"/>
            <p:cNvSpPr txBox="1"/>
            <p:nvPr/>
          </p:nvSpPr>
          <p:spPr>
            <a:xfrm>
              <a:off x="821901" y="1607268"/>
              <a:ext cx="1560199" cy="281188"/>
            </a:xfrm>
            <a:prstGeom prst="rect">
              <a:avLst/>
            </a:prstGeom>
            <a:noFill/>
          </p:spPr>
          <p:txBody>
            <a:bodyPr wrap="none" rtlCol="0">
              <a:spAutoFit/>
            </a:bodyPr>
            <a:lstStyle/>
            <a:p>
              <a:r>
                <a:rPr lang="en-GB" sz="600" i="1" dirty="0"/>
                <a:t>Co-insurance placement</a:t>
              </a:r>
            </a:p>
          </p:txBody>
        </p:sp>
        <p:sp>
          <p:nvSpPr>
            <p:cNvPr id="59" name="TextBox 97"/>
            <p:cNvSpPr txBox="1"/>
            <p:nvPr/>
          </p:nvSpPr>
          <p:spPr>
            <a:xfrm>
              <a:off x="827345" y="1765372"/>
              <a:ext cx="1323437" cy="281188"/>
            </a:xfrm>
            <a:prstGeom prst="rect">
              <a:avLst/>
            </a:prstGeom>
            <a:noFill/>
          </p:spPr>
          <p:txBody>
            <a:bodyPr wrap="none" rtlCol="0">
              <a:spAutoFit/>
            </a:bodyPr>
            <a:lstStyle/>
            <a:p>
              <a:r>
                <a:rPr lang="en-GB" sz="600" i="1" dirty="0"/>
                <a:t>Internal reinsurance</a:t>
              </a:r>
            </a:p>
          </p:txBody>
        </p:sp>
        <p:sp>
          <p:nvSpPr>
            <p:cNvPr id="60" name="TextBox 98"/>
            <p:cNvSpPr txBox="1"/>
            <p:nvPr/>
          </p:nvSpPr>
          <p:spPr>
            <a:xfrm>
              <a:off x="827345" y="1923475"/>
              <a:ext cx="1494298" cy="281188"/>
            </a:xfrm>
            <a:prstGeom prst="rect">
              <a:avLst/>
            </a:prstGeom>
            <a:noFill/>
          </p:spPr>
          <p:txBody>
            <a:bodyPr wrap="none" rtlCol="0">
              <a:spAutoFit/>
            </a:bodyPr>
            <a:lstStyle/>
            <a:p>
              <a:r>
                <a:rPr lang="en-GB" sz="600" i="1" dirty="0"/>
                <a:t>Reinsurance via broker</a:t>
              </a:r>
            </a:p>
          </p:txBody>
        </p:sp>
        <p:sp>
          <p:nvSpPr>
            <p:cNvPr id="61" name="TextBox 99"/>
            <p:cNvSpPr txBox="1"/>
            <p:nvPr/>
          </p:nvSpPr>
          <p:spPr>
            <a:xfrm>
              <a:off x="827345" y="2081578"/>
              <a:ext cx="1269739" cy="281188"/>
            </a:xfrm>
            <a:prstGeom prst="rect">
              <a:avLst/>
            </a:prstGeom>
            <a:noFill/>
          </p:spPr>
          <p:txBody>
            <a:bodyPr wrap="none" rtlCol="0">
              <a:spAutoFit/>
            </a:bodyPr>
            <a:lstStyle/>
            <a:p>
              <a:r>
                <a:rPr lang="en-GB" sz="600" i="1" dirty="0"/>
                <a:t>Direct reinsurance </a:t>
              </a:r>
            </a:p>
          </p:txBody>
        </p:sp>
        <p:sp>
          <p:nvSpPr>
            <p:cNvPr id="62" name="TextBox 100"/>
            <p:cNvSpPr txBox="1"/>
            <p:nvPr/>
          </p:nvSpPr>
          <p:spPr>
            <a:xfrm>
              <a:off x="828444" y="2239682"/>
              <a:ext cx="1919007" cy="281188"/>
            </a:xfrm>
            <a:prstGeom prst="rect">
              <a:avLst/>
            </a:prstGeom>
            <a:noFill/>
          </p:spPr>
          <p:txBody>
            <a:bodyPr wrap="none" rtlCol="0">
              <a:spAutoFit/>
            </a:bodyPr>
            <a:lstStyle/>
            <a:p>
              <a:r>
                <a:rPr lang="en-GB" sz="600" i="1" dirty="0"/>
                <a:t>Reinsurance broker placement </a:t>
              </a:r>
            </a:p>
          </p:txBody>
        </p:sp>
        <p:sp>
          <p:nvSpPr>
            <p:cNvPr id="63" name="TextBox 101"/>
            <p:cNvSpPr txBox="1"/>
            <p:nvPr/>
          </p:nvSpPr>
          <p:spPr>
            <a:xfrm>
              <a:off x="827345" y="2397790"/>
              <a:ext cx="1850663" cy="281188"/>
            </a:xfrm>
            <a:prstGeom prst="rect">
              <a:avLst/>
            </a:prstGeom>
            <a:noFill/>
          </p:spPr>
          <p:txBody>
            <a:bodyPr wrap="none" rtlCol="0">
              <a:spAutoFit/>
            </a:bodyPr>
            <a:lstStyle/>
            <a:p>
              <a:r>
                <a:rPr lang="en-GB" sz="600" i="1" dirty="0"/>
                <a:t>Retrocession via broker or not</a:t>
              </a:r>
            </a:p>
          </p:txBody>
        </p:sp>
        <p:sp>
          <p:nvSpPr>
            <p:cNvPr id="64" name="Oval 102"/>
            <p:cNvSpPr/>
            <p:nvPr/>
          </p:nvSpPr>
          <p:spPr>
            <a:xfrm>
              <a:off x="2843509" y="3718650"/>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1</a:t>
              </a:r>
            </a:p>
          </p:txBody>
        </p:sp>
        <p:sp>
          <p:nvSpPr>
            <p:cNvPr id="65" name="Oval 102"/>
            <p:cNvSpPr/>
            <p:nvPr/>
          </p:nvSpPr>
          <p:spPr>
            <a:xfrm>
              <a:off x="1910185" y="3101044"/>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1</a:t>
              </a:r>
            </a:p>
          </p:txBody>
        </p:sp>
        <p:sp>
          <p:nvSpPr>
            <p:cNvPr id="66" name="Oval 102"/>
            <p:cNvSpPr/>
            <p:nvPr/>
          </p:nvSpPr>
          <p:spPr>
            <a:xfrm>
              <a:off x="3745392" y="3101044"/>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2</a:t>
              </a:r>
            </a:p>
          </p:txBody>
        </p:sp>
        <p:sp>
          <p:nvSpPr>
            <p:cNvPr id="67" name="Oval 102"/>
            <p:cNvSpPr/>
            <p:nvPr/>
          </p:nvSpPr>
          <p:spPr>
            <a:xfrm>
              <a:off x="3814381" y="2516361"/>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2</a:t>
              </a:r>
            </a:p>
          </p:txBody>
        </p:sp>
        <p:sp>
          <p:nvSpPr>
            <p:cNvPr id="68" name="Oval 102"/>
            <p:cNvSpPr/>
            <p:nvPr/>
          </p:nvSpPr>
          <p:spPr>
            <a:xfrm>
              <a:off x="4704696" y="2592814"/>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3</a:t>
              </a:r>
            </a:p>
          </p:txBody>
        </p:sp>
        <p:sp>
          <p:nvSpPr>
            <p:cNvPr id="69" name="Oval 102"/>
            <p:cNvSpPr/>
            <p:nvPr/>
          </p:nvSpPr>
          <p:spPr>
            <a:xfrm>
              <a:off x="5565631" y="3600515"/>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4</a:t>
              </a:r>
            </a:p>
          </p:txBody>
        </p:sp>
        <p:sp>
          <p:nvSpPr>
            <p:cNvPr id="70" name="Oval 102"/>
            <p:cNvSpPr/>
            <p:nvPr/>
          </p:nvSpPr>
          <p:spPr>
            <a:xfrm>
              <a:off x="5569332" y="2557210"/>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5</a:t>
              </a:r>
            </a:p>
          </p:txBody>
        </p:sp>
        <p:sp>
          <p:nvSpPr>
            <p:cNvPr id="72" name="Oval 102"/>
            <p:cNvSpPr/>
            <p:nvPr/>
          </p:nvSpPr>
          <p:spPr>
            <a:xfrm>
              <a:off x="6506406" y="3182031"/>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5</a:t>
              </a:r>
            </a:p>
          </p:txBody>
        </p:sp>
        <p:sp>
          <p:nvSpPr>
            <p:cNvPr id="73" name="Oval 102"/>
            <p:cNvSpPr/>
            <p:nvPr/>
          </p:nvSpPr>
          <p:spPr>
            <a:xfrm>
              <a:off x="6506406" y="1983550"/>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6</a:t>
              </a:r>
            </a:p>
          </p:txBody>
        </p:sp>
        <p:sp>
          <p:nvSpPr>
            <p:cNvPr id="74" name="Oval 102"/>
            <p:cNvSpPr/>
            <p:nvPr/>
          </p:nvSpPr>
          <p:spPr>
            <a:xfrm>
              <a:off x="7303862" y="3600515"/>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6</a:t>
              </a:r>
            </a:p>
          </p:txBody>
        </p:sp>
        <p:sp>
          <p:nvSpPr>
            <p:cNvPr id="75" name="Oval 102"/>
            <p:cNvSpPr/>
            <p:nvPr/>
          </p:nvSpPr>
          <p:spPr>
            <a:xfrm>
              <a:off x="7303862" y="2545322"/>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7</a:t>
              </a:r>
            </a:p>
          </p:txBody>
        </p:sp>
        <p:sp>
          <p:nvSpPr>
            <p:cNvPr id="76" name="Oval 102"/>
            <p:cNvSpPr/>
            <p:nvPr/>
          </p:nvSpPr>
          <p:spPr>
            <a:xfrm>
              <a:off x="8314125" y="4096415"/>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8</a:t>
              </a:r>
            </a:p>
          </p:txBody>
        </p:sp>
        <p:sp>
          <p:nvSpPr>
            <p:cNvPr id="77" name="Oval 102"/>
            <p:cNvSpPr/>
            <p:nvPr/>
          </p:nvSpPr>
          <p:spPr>
            <a:xfrm>
              <a:off x="8951497" y="4670291"/>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8</a:t>
              </a:r>
            </a:p>
          </p:txBody>
        </p:sp>
        <p:sp>
          <p:nvSpPr>
            <p:cNvPr id="78" name="Oval 102"/>
            <p:cNvSpPr/>
            <p:nvPr/>
          </p:nvSpPr>
          <p:spPr>
            <a:xfrm>
              <a:off x="8314125" y="5142456"/>
              <a:ext cx="124776" cy="12406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t>8</a:t>
              </a:r>
            </a:p>
          </p:txBody>
        </p:sp>
      </p:grpSp>
      <p:sp>
        <p:nvSpPr>
          <p:cNvPr id="79"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err="1">
                <a:solidFill>
                  <a:schemeClr val="bg1">
                    <a:lumMod val="50000"/>
                  </a:schemeClr>
                </a:solidFill>
              </a:rPr>
              <a:t>Ruschlikon</a:t>
            </a:r>
            <a:r>
              <a:rPr lang="en-US" b="1" i="1" dirty="0">
                <a:solidFill>
                  <a:schemeClr val="bg1">
                    <a:lumMod val="50000"/>
                  </a:schemeClr>
                </a:solidFill>
              </a:rPr>
              <a:t> e-workflow</a:t>
            </a:r>
          </a:p>
        </p:txBody>
      </p:sp>
      <p:sp>
        <p:nvSpPr>
          <p:cNvPr id="8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dirty="0">
                <a:solidFill>
                  <a:schemeClr val="bg1"/>
                </a:solidFill>
              </a:rPr>
              <a:t>2</a:t>
            </a:r>
          </a:p>
        </p:txBody>
      </p:sp>
      <p:sp>
        <p:nvSpPr>
          <p:cNvPr id="81" name="Titre 20"/>
          <p:cNvSpPr>
            <a:spLocks noGrp="1"/>
          </p:cNvSpPr>
          <p:nvPr>
            <p:ph type="title"/>
          </p:nvPr>
        </p:nvSpPr>
        <p:spPr>
          <a:xfrm>
            <a:off x="683568" y="267494"/>
            <a:ext cx="8203565" cy="400110"/>
          </a:xfrm>
        </p:spPr>
        <p:txBody>
          <a:bodyPr/>
          <a:lstStyle/>
          <a:p>
            <a:r>
              <a:rPr lang="en-US" dirty="0"/>
              <a:t>Inter-Organizations  I  Overview of the “</a:t>
            </a:r>
            <a:r>
              <a:rPr lang="en-US" dirty="0" err="1"/>
              <a:t>Ruschlikon</a:t>
            </a:r>
            <a:r>
              <a:rPr lang="en-US" dirty="0"/>
              <a:t>” initiative</a:t>
            </a:r>
            <a:endParaRPr lang="fr-FR" dirty="0"/>
          </a:p>
        </p:txBody>
      </p:sp>
    </p:spTree>
    <p:extLst>
      <p:ext uri="{BB962C8B-B14F-4D97-AF65-F5344CB8AC3E}">
        <p14:creationId xmlns:p14="http://schemas.microsoft.com/office/powerpoint/2010/main" val="39758004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29</a:t>
            </a:fld>
            <a:endParaRPr lang="en-US" dirty="0"/>
          </a:p>
        </p:txBody>
      </p:sp>
      <p:sp>
        <p:nvSpPr>
          <p:cNvPr id="9"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a:solidFill>
                  <a:schemeClr val="bg1">
                    <a:lumMod val="50000"/>
                  </a:schemeClr>
                </a:solidFill>
              </a:rPr>
              <a:t>Demonstration video: “The (re)insurance end-to-end process in the digital world”</a:t>
            </a:r>
          </a:p>
        </p:txBody>
      </p:sp>
      <p:sp>
        <p:nvSpPr>
          <p:cNvPr id="20" name="Rectangle 19"/>
          <p:cNvSpPr/>
          <p:nvPr/>
        </p:nvSpPr>
        <p:spPr>
          <a:xfrm>
            <a:off x="1194772" y="1569312"/>
            <a:ext cx="6754457" cy="2946654"/>
          </a:xfrm>
          <a:prstGeom prst="rect">
            <a:avLst/>
          </a:prstGeom>
          <a:no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2"/>
              </a:solidFill>
            </a:endParaRPr>
          </a:p>
        </p:txBody>
      </p:sp>
      <p:pic>
        <p:nvPicPr>
          <p:cNvPr id="22" name="Picture 4" descr="https://lh4.googleusercontent.com/-QUHpxF62P8A/AAAAAAAAAAI/AAAAAAAAAEQ/VtR-2ZXatV0/photo.jpg"/>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18761" y="2389400"/>
            <a:ext cx="1306479" cy="1306479"/>
          </a:xfrm>
          <a:prstGeom prst="rect">
            <a:avLst/>
          </a:prstGeom>
          <a:noFill/>
        </p:spPr>
      </p:pic>
      <p:sp>
        <p:nvSpPr>
          <p:cNvPr id="23"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dirty="0">
                <a:solidFill>
                  <a:schemeClr val="bg1"/>
                </a:solidFill>
              </a:rPr>
              <a:t>2</a:t>
            </a:r>
          </a:p>
        </p:txBody>
      </p:sp>
      <p:sp>
        <p:nvSpPr>
          <p:cNvPr id="24" name="Titre 20"/>
          <p:cNvSpPr>
            <a:spLocks noGrp="1"/>
          </p:cNvSpPr>
          <p:nvPr>
            <p:ph type="title"/>
          </p:nvPr>
        </p:nvSpPr>
        <p:spPr>
          <a:xfrm>
            <a:off x="683568" y="267494"/>
            <a:ext cx="8203565" cy="400110"/>
          </a:xfrm>
        </p:spPr>
        <p:txBody>
          <a:bodyPr/>
          <a:lstStyle/>
          <a:p>
            <a:r>
              <a:rPr lang="en-US" dirty="0"/>
              <a:t>Inter-Organizations  I  Overview of the “</a:t>
            </a:r>
            <a:r>
              <a:rPr lang="en-US" dirty="0" err="1"/>
              <a:t>Ruschlikon</a:t>
            </a:r>
            <a:r>
              <a:rPr lang="en-US" dirty="0"/>
              <a:t>” initiative</a:t>
            </a:r>
            <a:endParaRPr lang="fr-FR" dirty="0"/>
          </a:p>
        </p:txBody>
      </p:sp>
    </p:spTree>
    <p:extLst>
      <p:ext uri="{BB962C8B-B14F-4D97-AF65-F5344CB8AC3E}">
        <p14:creationId xmlns:p14="http://schemas.microsoft.com/office/powerpoint/2010/main" val="37037374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59" r="1359"/>
          <a:stretch>
            <a:fillRect/>
          </a:stretch>
        </p:blipFill>
        <p:spPr/>
      </p:pic>
      <p:pic>
        <p:nvPicPr>
          <p:cNvPr id="5" name="Picture 4"/>
          <p:cNvPicPr>
            <a:picLocks noChangeAspect="1"/>
          </p:cNvPicPr>
          <p:nvPr/>
        </p:nvPicPr>
        <p:blipFill>
          <a:blip r:embed="rId3"/>
          <a:stretch>
            <a:fillRect/>
          </a:stretch>
        </p:blipFill>
        <p:spPr>
          <a:xfrm>
            <a:off x="3719" y="0"/>
            <a:ext cx="9136561" cy="5143500"/>
          </a:xfrm>
          <a:prstGeom prst="rect">
            <a:avLst/>
          </a:prstGeom>
        </p:spPr>
      </p:pic>
      <p:sp>
        <p:nvSpPr>
          <p:cNvPr id="8" name="Text Placeholder 7"/>
          <p:cNvSpPr>
            <a:spLocks noGrp="1"/>
          </p:cNvSpPr>
          <p:nvPr>
            <p:ph type="body" sz="quarter" idx="11"/>
          </p:nvPr>
        </p:nvSpPr>
        <p:spPr/>
        <p:txBody>
          <a:bodyPr/>
          <a:lstStyle/>
          <a:p>
            <a:r>
              <a:rPr lang="en-US" dirty="0"/>
              <a:t>Blockchain: </a:t>
            </a:r>
            <a:br>
              <a:rPr lang="en-US" dirty="0"/>
            </a:br>
            <a:r>
              <a:rPr lang="en-US" dirty="0"/>
              <a:t>what is it and what is at stake?</a:t>
            </a:r>
          </a:p>
        </p:txBody>
      </p:sp>
    </p:spTree>
    <p:extLst>
      <p:ext uri="{BB962C8B-B14F-4D97-AF65-F5344CB8AC3E}">
        <p14:creationId xmlns:p14="http://schemas.microsoft.com/office/powerpoint/2010/main" val="21860876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dirty="0">
                <a:solidFill>
                  <a:schemeClr val="bg1"/>
                </a:solidFill>
              </a:rPr>
              <a:t>2</a:t>
            </a:r>
          </a:p>
        </p:txBody>
      </p:sp>
      <p:sp>
        <p:nvSpPr>
          <p:cNvPr id="21" name="Titre 20"/>
          <p:cNvSpPr>
            <a:spLocks noGrp="1"/>
          </p:cNvSpPr>
          <p:nvPr>
            <p:ph type="title"/>
          </p:nvPr>
        </p:nvSpPr>
        <p:spPr>
          <a:xfrm>
            <a:off x="683568" y="267494"/>
            <a:ext cx="8203565" cy="400110"/>
          </a:xfrm>
        </p:spPr>
        <p:txBody>
          <a:bodyPr/>
          <a:lstStyle/>
          <a:p>
            <a:r>
              <a:rPr lang="en-US" dirty="0"/>
              <a:t>Inter-Organizations  I  SCOR Blockchain “Proof-of-Concept”</a:t>
            </a:r>
            <a:endParaRPr lang="fr-FR" dirty="0"/>
          </a:p>
        </p:txBody>
      </p:sp>
      <p:sp>
        <p:nvSpPr>
          <p:cNvPr id="50" name="Rectangle 49"/>
          <p:cNvSpPr/>
          <p:nvPr/>
        </p:nvSpPr>
        <p:spPr>
          <a:xfrm>
            <a:off x="350835" y="1137072"/>
            <a:ext cx="8442327" cy="523220"/>
          </a:xfrm>
          <a:prstGeom prst="rect">
            <a:avLst/>
          </a:prstGeom>
          <a:noFill/>
        </p:spPr>
        <p:txBody>
          <a:bodyPr wrap="square">
            <a:spAutoFit/>
          </a:bodyPr>
          <a:lstStyle/>
          <a:p>
            <a:pPr algn="ctr"/>
            <a:r>
              <a:rPr lang="en-US" sz="1400" b="1" dirty="0">
                <a:solidFill>
                  <a:schemeClr val="tx2"/>
                </a:solidFill>
              </a:rPr>
              <a:t>SCOR </a:t>
            </a:r>
            <a:r>
              <a:rPr lang="en-US" sz="1400" b="1" dirty="0" smtClean="0">
                <a:solidFill>
                  <a:schemeClr val="tx2"/>
                </a:solidFill>
              </a:rPr>
              <a:t>has performed </a:t>
            </a:r>
            <a:r>
              <a:rPr lang="en-US" sz="1400" b="1" dirty="0">
                <a:solidFill>
                  <a:schemeClr val="tx2"/>
                </a:solidFill>
              </a:rPr>
              <a:t>a 2-month “Proof-of-Concept” to assess the feasibility</a:t>
            </a:r>
            <a:br>
              <a:rPr lang="en-US" sz="1400" b="1" dirty="0">
                <a:solidFill>
                  <a:schemeClr val="tx2"/>
                </a:solidFill>
              </a:rPr>
            </a:br>
            <a:r>
              <a:rPr lang="en-US" sz="1400" b="1" dirty="0">
                <a:solidFill>
                  <a:schemeClr val="tx2"/>
                </a:solidFill>
              </a:rPr>
              <a:t>of using </a:t>
            </a:r>
            <a:r>
              <a:rPr lang="en-US" sz="1400" b="1" dirty="0" err="1" smtClean="0">
                <a:solidFill>
                  <a:schemeClr val="tx2"/>
                </a:solidFill>
              </a:rPr>
              <a:t>blockchain</a:t>
            </a:r>
            <a:r>
              <a:rPr lang="en-US" sz="1400" b="1" dirty="0" smtClean="0">
                <a:solidFill>
                  <a:schemeClr val="tx2"/>
                </a:solidFill>
              </a:rPr>
              <a:t> </a:t>
            </a:r>
            <a:r>
              <a:rPr lang="en-US" sz="1400" b="1" dirty="0">
                <a:solidFill>
                  <a:schemeClr val="tx2"/>
                </a:solidFill>
              </a:rPr>
              <a:t>technology </a:t>
            </a:r>
            <a:r>
              <a:rPr lang="en-US" sz="1400" b="1" dirty="0" smtClean="0">
                <a:solidFill>
                  <a:schemeClr val="tx2"/>
                </a:solidFill>
              </a:rPr>
              <a:t>(permissioned </a:t>
            </a:r>
            <a:r>
              <a:rPr lang="en-US" sz="1400" b="1" dirty="0" err="1">
                <a:solidFill>
                  <a:schemeClr val="tx2"/>
                </a:solidFill>
              </a:rPr>
              <a:t>E</a:t>
            </a:r>
            <a:r>
              <a:rPr lang="en-US" sz="1400" b="1" dirty="0" err="1" smtClean="0">
                <a:solidFill>
                  <a:schemeClr val="tx2"/>
                </a:solidFill>
              </a:rPr>
              <a:t>thereum</a:t>
            </a:r>
            <a:r>
              <a:rPr lang="en-US" sz="1400" b="1" dirty="0" smtClean="0">
                <a:solidFill>
                  <a:schemeClr val="tx2"/>
                </a:solidFill>
              </a:rPr>
              <a:t>) to </a:t>
            </a:r>
            <a:r>
              <a:rPr lang="en-US" sz="1400" b="1" dirty="0">
                <a:solidFill>
                  <a:schemeClr val="tx2"/>
                </a:solidFill>
              </a:rPr>
              <a:t>enhance the Ruschlikon initiative</a:t>
            </a:r>
            <a:endParaRPr lang="en-GB" sz="1400" b="1" dirty="0">
              <a:solidFill>
                <a:schemeClr val="tx2"/>
              </a:solidFill>
            </a:endParaRPr>
          </a:p>
        </p:txBody>
      </p:sp>
      <p:sp>
        <p:nvSpPr>
          <p:cNvPr id="5" name="Espace réservé du texte 4"/>
          <p:cNvSpPr>
            <a:spLocks noGrp="1"/>
          </p:cNvSpPr>
          <p:nvPr>
            <p:ph type="body" idx="14"/>
          </p:nvPr>
        </p:nvSpPr>
        <p:spPr>
          <a:xfrm>
            <a:off x="252606" y="1742165"/>
            <a:ext cx="8063810" cy="720080"/>
          </a:xfrm>
        </p:spPr>
        <p:txBody>
          <a:bodyPr anchor="ctr"/>
          <a:lstStyle/>
          <a:p>
            <a:r>
              <a:rPr lang="en-GB" sz="1100" dirty="0">
                <a:solidFill>
                  <a:schemeClr val="tx1"/>
                </a:solidFill>
              </a:rPr>
              <a:t>A </a:t>
            </a:r>
            <a:r>
              <a:rPr lang="en-GB" sz="1100" dirty="0"/>
              <a:t>simulation </a:t>
            </a:r>
            <a:r>
              <a:rPr lang="en-GB" sz="1100" dirty="0">
                <a:solidFill>
                  <a:schemeClr val="tx1"/>
                </a:solidFill>
              </a:rPr>
              <a:t>of representative </a:t>
            </a:r>
            <a:r>
              <a:rPr lang="en-GB" sz="1100" dirty="0"/>
              <a:t>core transactional data exchange </a:t>
            </a:r>
            <a:r>
              <a:rPr lang="en-GB" sz="1100" dirty="0" smtClean="0"/>
              <a:t>(ACORD “Technical Account” and “Acknowledgement” messages) </a:t>
            </a:r>
            <a:r>
              <a:rPr lang="en-GB" sz="1100" dirty="0" smtClean="0">
                <a:solidFill>
                  <a:schemeClr val="tx1"/>
                </a:solidFill>
              </a:rPr>
              <a:t>between </a:t>
            </a:r>
            <a:r>
              <a:rPr lang="en-GB" sz="1100" dirty="0"/>
              <a:t>2 Reinsurance Brokers </a:t>
            </a:r>
            <a:r>
              <a:rPr lang="en-GB" sz="1100" dirty="0">
                <a:solidFill>
                  <a:schemeClr val="tx1"/>
                </a:solidFill>
              </a:rPr>
              <a:t>and </a:t>
            </a:r>
            <a:r>
              <a:rPr lang="en-GB" sz="1100" dirty="0" smtClean="0"/>
              <a:t>1 </a:t>
            </a:r>
            <a:r>
              <a:rPr lang="en-GB" sz="1100" dirty="0"/>
              <a:t>Reinsurer </a:t>
            </a:r>
            <a:r>
              <a:rPr lang="en-GB" sz="1100" dirty="0">
                <a:solidFill>
                  <a:schemeClr val="tx1"/>
                </a:solidFill>
              </a:rPr>
              <a:t>has been successfully implemented</a:t>
            </a:r>
          </a:p>
        </p:txBody>
      </p:sp>
      <p:pic>
        <p:nvPicPr>
          <p:cNvPr id="111" name="Image 110"/>
          <p:cNvPicPr>
            <a:picLocks noChangeAspect="1"/>
          </p:cNvPicPr>
          <p:nvPr/>
        </p:nvPicPr>
        <p:blipFill>
          <a:blip r:embed="rId2"/>
          <a:stretch>
            <a:fillRect/>
          </a:stretch>
        </p:blipFill>
        <p:spPr>
          <a:xfrm>
            <a:off x="984712" y="2651264"/>
            <a:ext cx="2567148" cy="2184921"/>
          </a:xfrm>
          <a:prstGeom prst="rect">
            <a:avLst/>
          </a:prstGeom>
        </p:spPr>
      </p:pic>
      <p:pic>
        <p:nvPicPr>
          <p:cNvPr id="6" name="Image 5"/>
          <p:cNvPicPr>
            <a:picLocks noChangeAspect="1"/>
          </p:cNvPicPr>
          <p:nvPr/>
        </p:nvPicPr>
        <p:blipFill>
          <a:blip r:embed="rId3"/>
          <a:stretch>
            <a:fillRect/>
          </a:stretch>
        </p:blipFill>
        <p:spPr>
          <a:xfrm>
            <a:off x="5436096" y="2623223"/>
            <a:ext cx="2679280" cy="2241003"/>
          </a:xfrm>
          <a:prstGeom prst="rect">
            <a:avLst/>
          </a:prstGeom>
        </p:spPr>
      </p:pic>
      <p:sp>
        <p:nvSpPr>
          <p:cNvPr id="9"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30</a:t>
            </a:fld>
            <a:endParaRPr lang="en-US" dirty="0"/>
          </a:p>
        </p:txBody>
      </p:sp>
      <p:sp>
        <p:nvSpPr>
          <p:cNvPr id="10"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a:solidFill>
                  <a:schemeClr val="bg1">
                    <a:lumMod val="50000"/>
                  </a:schemeClr>
                </a:solidFill>
              </a:rPr>
              <a:t>Business scope of the SCOR </a:t>
            </a:r>
            <a:r>
              <a:rPr lang="en-US" b="1" i="1" dirty="0" err="1">
                <a:solidFill>
                  <a:schemeClr val="bg1">
                    <a:lumMod val="50000"/>
                  </a:schemeClr>
                </a:solidFill>
              </a:rPr>
              <a:t>Blockchain</a:t>
            </a:r>
            <a:r>
              <a:rPr lang="en-US" b="1" i="1" dirty="0">
                <a:solidFill>
                  <a:schemeClr val="bg1">
                    <a:lumMod val="50000"/>
                  </a:schemeClr>
                </a:solidFill>
              </a:rPr>
              <a:t> </a:t>
            </a:r>
            <a:r>
              <a:rPr lang="en-US" b="1" i="1" dirty="0" err="1" smtClean="0">
                <a:solidFill>
                  <a:schemeClr val="bg1">
                    <a:lumMod val="50000"/>
                  </a:schemeClr>
                </a:solidFill>
              </a:rPr>
              <a:t>PoC</a:t>
            </a:r>
            <a:r>
              <a:rPr lang="en-US" b="1" i="1" dirty="0" smtClean="0">
                <a:solidFill>
                  <a:schemeClr val="bg1">
                    <a:lumMod val="50000"/>
                  </a:schemeClr>
                </a:solidFill>
              </a:rPr>
              <a:t> (on behalf of </a:t>
            </a:r>
            <a:r>
              <a:rPr lang="en-US" b="1" i="1" dirty="0" err="1" smtClean="0">
                <a:solidFill>
                  <a:schemeClr val="bg1">
                    <a:lumMod val="50000"/>
                  </a:schemeClr>
                </a:solidFill>
              </a:rPr>
              <a:t>Ruschlikon</a:t>
            </a:r>
            <a:r>
              <a:rPr lang="en-US" b="1" i="1" dirty="0" smtClean="0">
                <a:solidFill>
                  <a:schemeClr val="bg1">
                    <a:lumMod val="50000"/>
                  </a:schemeClr>
                </a:solidFill>
              </a:rPr>
              <a:t>)</a:t>
            </a:r>
            <a:endParaRPr lang="en-US" b="1" i="1" dirty="0">
              <a:solidFill>
                <a:schemeClr val="bg1">
                  <a:lumMod val="50000"/>
                </a:schemeClr>
              </a:solidFill>
            </a:endParaRPr>
          </a:p>
        </p:txBody>
      </p:sp>
      <p:sp>
        <p:nvSpPr>
          <p:cNvPr id="2" name="Espace réservé du texte 1"/>
          <p:cNvSpPr>
            <a:spLocks noGrp="1"/>
          </p:cNvSpPr>
          <p:nvPr>
            <p:ph type="body" idx="14"/>
          </p:nvPr>
        </p:nvSpPr>
        <p:spPr>
          <a:xfrm>
            <a:off x="252606" y="891692"/>
            <a:ext cx="8630266" cy="252000"/>
          </a:xfrm>
        </p:spPr>
        <p:txBody>
          <a:bodyPr/>
          <a:lstStyle/>
          <a:p>
            <a:endParaRPr lang="fr-FR" dirty="0"/>
          </a:p>
        </p:txBody>
      </p:sp>
    </p:spTree>
    <p:extLst>
      <p:ext uri="{BB962C8B-B14F-4D97-AF65-F5344CB8AC3E}">
        <p14:creationId xmlns:p14="http://schemas.microsoft.com/office/powerpoint/2010/main" val="31163601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e 27"/>
          <p:cNvGrpSpPr/>
          <p:nvPr/>
        </p:nvGrpSpPr>
        <p:grpSpPr>
          <a:xfrm>
            <a:off x="916097" y="1131590"/>
            <a:ext cx="7256303" cy="3589003"/>
            <a:chOff x="916097" y="793677"/>
            <a:chExt cx="7256303" cy="3589003"/>
          </a:xfrm>
        </p:grpSpPr>
        <p:sp>
          <p:nvSpPr>
            <p:cNvPr id="13" name="Freeform 36"/>
            <p:cNvSpPr>
              <a:spLocks noChangeAspect="1" noEditPoints="1"/>
            </p:cNvSpPr>
            <p:nvPr/>
          </p:nvSpPr>
          <p:spPr bwMode="auto">
            <a:xfrm>
              <a:off x="1279744" y="842992"/>
              <a:ext cx="391626" cy="447716"/>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68580" tIns="34290" rIns="68580" bIns="34290" numCol="1" anchor="t" anchorCtr="0" compatLnSpc="1">
              <a:prstTxWarp prst="textNoShape">
                <a:avLst/>
              </a:prstTxWarp>
            </a:bodyPr>
            <a:lstStyle/>
            <a:p>
              <a:pPr defTabSz="685800">
                <a:defRPr/>
              </a:pPr>
              <a:endParaRPr lang="en-GB" sz="750" kern="0" dirty="0">
                <a:solidFill>
                  <a:sysClr val="windowText" lastClr="000000"/>
                </a:solidFill>
                <a:latin typeface="Arial" panose="020B0604020202020204" pitchFamily="34" charset="0"/>
                <a:cs typeface="Arial" panose="020B0604020202020204" pitchFamily="34" charset="0"/>
              </a:endParaRPr>
            </a:p>
          </p:txBody>
        </p:sp>
        <p:sp>
          <p:nvSpPr>
            <p:cNvPr id="14" name="TextBox 89"/>
            <p:cNvSpPr txBox="1"/>
            <p:nvPr/>
          </p:nvSpPr>
          <p:spPr>
            <a:xfrm>
              <a:off x="1043412" y="1304481"/>
              <a:ext cx="864292" cy="365210"/>
            </a:xfrm>
            <a:prstGeom prst="rect">
              <a:avLst/>
            </a:prstGeom>
            <a:solidFill>
              <a:schemeClr val="bg1"/>
            </a:solidFill>
          </p:spPr>
          <p:txBody>
            <a:bodyPr wrap="square" rtlCol="0" anchor="ctr">
              <a:noAutofit/>
            </a:bodyPr>
            <a:lstStyle/>
            <a:p>
              <a:pPr algn="ctr" defTabSz="685800">
                <a:spcBef>
                  <a:spcPts val="450"/>
                </a:spcBef>
                <a:spcAft>
                  <a:spcPts val="450"/>
                </a:spcAft>
                <a:defRPr/>
              </a:pPr>
              <a:r>
                <a:rPr lang="en-GB" sz="825" b="1" kern="0" dirty="0">
                  <a:latin typeface="Arial" panose="020B0604020202020204" pitchFamily="34" charset="0"/>
                  <a:cs typeface="Arial" panose="020B0604020202020204" pitchFamily="34" charset="0"/>
                </a:rPr>
                <a:t>Reinsurance Broker #1</a:t>
              </a:r>
              <a:endParaRPr lang="en-GB" sz="825" kern="0" dirty="0">
                <a:latin typeface="Arial" panose="020B0604020202020204" pitchFamily="34" charset="0"/>
                <a:cs typeface="Arial" panose="020B0604020202020204" pitchFamily="34" charset="0"/>
              </a:endParaRPr>
            </a:p>
          </p:txBody>
        </p:sp>
        <p:grpSp>
          <p:nvGrpSpPr>
            <p:cNvPr id="79" name="Groupe 78"/>
            <p:cNvGrpSpPr/>
            <p:nvPr/>
          </p:nvGrpSpPr>
          <p:grpSpPr>
            <a:xfrm>
              <a:off x="2365548" y="1113321"/>
              <a:ext cx="2411570" cy="902096"/>
              <a:chOff x="1630063" y="1484427"/>
              <a:chExt cx="3215426" cy="1202795"/>
            </a:xfrm>
          </p:grpSpPr>
          <p:pic>
            <p:nvPicPr>
              <p:cNvPr id="19"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8864" y="1490173"/>
                <a:ext cx="388276" cy="388276"/>
              </a:xfrm>
              <a:prstGeom prst="rect">
                <a:avLst/>
              </a:prstGeom>
            </p:spPr>
          </p:pic>
          <p:pic>
            <p:nvPicPr>
              <p:cNvPr id="20"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9701" y="1484427"/>
                <a:ext cx="392941" cy="392941"/>
              </a:xfrm>
              <a:prstGeom prst="rect">
                <a:avLst/>
              </a:prstGeom>
            </p:spPr>
          </p:pic>
          <p:sp>
            <p:nvSpPr>
              <p:cNvPr id="22" name="TextBox 89"/>
              <p:cNvSpPr txBox="1"/>
              <p:nvPr/>
            </p:nvSpPr>
            <p:spPr>
              <a:xfrm>
                <a:off x="1880243" y="1980492"/>
                <a:ext cx="2965246" cy="706730"/>
              </a:xfrm>
              <a:prstGeom prst="rect">
                <a:avLst/>
              </a:prstGeom>
              <a:solidFill>
                <a:schemeClr val="bg1"/>
              </a:solidFill>
            </p:spPr>
            <p:txBody>
              <a:bodyPr wrap="square" rtlCol="0" anchor="ctr">
                <a:noAutofit/>
              </a:bodyPr>
              <a:lstStyle/>
              <a:p>
                <a:pPr marL="69056" indent="-69056">
                  <a:buFont typeface="Arial" panose="020B0604020202020204" pitchFamily="34" charset="0"/>
                  <a:buChar char="•"/>
                  <a:defRPr/>
                </a:pPr>
                <a:r>
                  <a:rPr lang="en-US" sz="790" kern="0" dirty="0">
                    <a:latin typeface="Arial" panose="020B0604020202020204" pitchFamily="34" charset="0"/>
                    <a:cs typeface="Arial" panose="020B0604020202020204" pitchFamily="34" charset="0"/>
                  </a:rPr>
                  <a:t>Broker #1 </a:t>
                </a:r>
                <a:r>
                  <a:rPr lang="en-US" sz="790" b="1" kern="0" dirty="0">
                    <a:solidFill>
                      <a:schemeClr val="tx2"/>
                    </a:solidFill>
                    <a:latin typeface="Arial" panose="020B0604020202020204" pitchFamily="34" charset="0"/>
                    <a:cs typeface="Arial" panose="020B0604020202020204" pitchFamily="34" charset="0"/>
                  </a:rPr>
                  <a:t>enters</a:t>
                </a:r>
                <a:r>
                  <a:rPr lang="en-US" sz="790" kern="0" dirty="0">
                    <a:solidFill>
                      <a:schemeClr val="tx2"/>
                    </a:solidFill>
                    <a:latin typeface="Arial" panose="020B0604020202020204" pitchFamily="34" charset="0"/>
                    <a:cs typeface="Arial" panose="020B0604020202020204" pitchFamily="34" charset="0"/>
                  </a:rPr>
                  <a:t> </a:t>
                </a:r>
                <a:r>
                  <a:rPr lang="en-US" sz="790" kern="0" dirty="0">
                    <a:latin typeface="Arial" panose="020B0604020202020204" pitchFamily="34" charset="0"/>
                    <a:cs typeface="Arial" panose="020B0604020202020204" pitchFamily="34" charset="0"/>
                  </a:rPr>
                  <a:t>TA-data into its own back-end system (manually or via XML file)</a:t>
                </a:r>
              </a:p>
              <a:p>
                <a:pPr marL="69056" indent="-69056">
                  <a:buFont typeface="Arial" panose="020B0604020202020204" pitchFamily="34" charset="0"/>
                  <a:buChar char="•"/>
                  <a:defRPr/>
                </a:pPr>
                <a:r>
                  <a:rPr lang="en-US" sz="790" kern="0" dirty="0">
                    <a:latin typeface="Arial" panose="020B0604020202020204" pitchFamily="34" charset="0"/>
                    <a:cs typeface="Arial" panose="020B0604020202020204" pitchFamily="34" charset="0"/>
                  </a:rPr>
                  <a:t>This includes partner- and contract-information, premium amounts etc., and can include supporting documents</a:t>
                </a:r>
              </a:p>
            </p:txBody>
          </p:sp>
          <p:sp>
            <p:nvSpPr>
              <p:cNvPr id="21" name="Oval 42"/>
              <p:cNvSpPr/>
              <p:nvPr/>
            </p:nvSpPr>
            <p:spPr>
              <a:xfrm>
                <a:off x="1630063" y="2208376"/>
                <a:ext cx="250962" cy="2509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1</a:t>
                </a:r>
              </a:p>
            </p:txBody>
          </p:sp>
        </p:grpSp>
        <p:grpSp>
          <p:nvGrpSpPr>
            <p:cNvPr id="90" name="Groupe 89"/>
            <p:cNvGrpSpPr/>
            <p:nvPr/>
          </p:nvGrpSpPr>
          <p:grpSpPr>
            <a:xfrm>
              <a:off x="2459658" y="1844503"/>
              <a:ext cx="2730445" cy="1601644"/>
              <a:chOff x="1755541" y="2459333"/>
              <a:chExt cx="3640592" cy="2135523"/>
            </a:xfrm>
          </p:grpSpPr>
          <p:cxnSp>
            <p:nvCxnSpPr>
              <p:cNvPr id="49" name="Connecteur : en arc 48"/>
              <p:cNvCxnSpPr>
                <a:stCxn id="21" idx="4"/>
                <a:endCxn id="24" idx="0"/>
              </p:cNvCxnSpPr>
              <p:nvPr/>
            </p:nvCxnSpPr>
            <p:spPr>
              <a:xfrm rot="16200000" flipH="1">
                <a:off x="1770405" y="2444477"/>
                <a:ext cx="785432" cy="815154"/>
              </a:xfrm>
              <a:prstGeom prst="curved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86" name="Groupe 85"/>
              <p:cNvGrpSpPr/>
              <p:nvPr/>
            </p:nvGrpSpPr>
            <p:grpSpPr>
              <a:xfrm>
                <a:off x="2445217" y="3150840"/>
                <a:ext cx="2950916" cy="1444016"/>
                <a:chOff x="2445217" y="3150840"/>
                <a:chExt cx="2950916" cy="1444016"/>
              </a:xfrm>
            </p:grpSpPr>
            <p:grpSp>
              <p:nvGrpSpPr>
                <p:cNvPr id="82" name="Groupe 81"/>
                <p:cNvGrpSpPr/>
                <p:nvPr/>
              </p:nvGrpSpPr>
              <p:grpSpPr>
                <a:xfrm>
                  <a:off x="3169947" y="3817263"/>
                  <a:ext cx="2226186" cy="777593"/>
                  <a:chOff x="3169947" y="3817263"/>
                  <a:chExt cx="2226186" cy="777593"/>
                </a:xfrm>
              </p:grpSpPr>
              <p:grpSp>
                <p:nvGrpSpPr>
                  <p:cNvPr id="11" name="Groupe 10"/>
                  <p:cNvGrpSpPr/>
                  <p:nvPr/>
                </p:nvGrpSpPr>
                <p:grpSpPr>
                  <a:xfrm>
                    <a:off x="3271138" y="3817263"/>
                    <a:ext cx="2023805" cy="390342"/>
                    <a:chOff x="2581768" y="4556022"/>
                    <a:chExt cx="4338205" cy="571500"/>
                  </a:xfrm>
                </p:grpSpPr>
                <p:sp>
                  <p:nvSpPr>
                    <p:cNvPr id="4" name="Rectangle 3"/>
                    <p:cNvSpPr/>
                    <p:nvPr/>
                  </p:nvSpPr>
                  <p:spPr>
                    <a:xfrm>
                      <a:off x="3213881" y="4752295"/>
                      <a:ext cx="3610841" cy="15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5" name="Cube 4"/>
                    <p:cNvSpPr/>
                    <p:nvPr/>
                  </p:nvSpPr>
                  <p:spPr>
                    <a:xfrm>
                      <a:off x="2581768"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6" name="Cube 5"/>
                    <p:cNvSpPr/>
                    <p:nvPr/>
                  </p:nvSpPr>
                  <p:spPr>
                    <a:xfrm>
                      <a:off x="3326450"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Cube 6"/>
                    <p:cNvSpPr/>
                    <p:nvPr/>
                  </p:nvSpPr>
                  <p:spPr>
                    <a:xfrm>
                      <a:off x="4071131"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 name="Cube 7"/>
                    <p:cNvSpPr/>
                    <p:nvPr/>
                  </p:nvSpPr>
                  <p:spPr>
                    <a:xfrm>
                      <a:off x="4815813"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9" name="Cube 8"/>
                    <p:cNvSpPr/>
                    <p:nvPr/>
                  </p:nvSpPr>
                  <p:spPr>
                    <a:xfrm>
                      <a:off x="5560495"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0" name="Cube 9"/>
                    <p:cNvSpPr/>
                    <p:nvPr/>
                  </p:nvSpPr>
                  <p:spPr>
                    <a:xfrm>
                      <a:off x="6279200"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pSp>
              <p:sp>
                <p:nvSpPr>
                  <p:cNvPr id="12" name="TextBox 89"/>
                  <p:cNvSpPr txBox="1"/>
                  <p:nvPr/>
                </p:nvSpPr>
                <p:spPr>
                  <a:xfrm>
                    <a:off x="3169947" y="4247007"/>
                    <a:ext cx="2226186" cy="347849"/>
                  </a:xfrm>
                  <a:prstGeom prst="rect">
                    <a:avLst/>
                  </a:prstGeom>
                  <a:noFill/>
                </p:spPr>
                <p:txBody>
                  <a:bodyPr wrap="square" rtlCol="0" anchor="t">
                    <a:noAutofit/>
                  </a:bodyPr>
                  <a:lstStyle/>
                  <a:p>
                    <a:pPr algn="ctr">
                      <a:spcBef>
                        <a:spcPts val="450"/>
                      </a:spcBef>
                      <a:spcAft>
                        <a:spcPts val="450"/>
                      </a:spcAft>
                    </a:pPr>
                    <a:r>
                      <a:rPr lang="en-US" sz="975" b="1" dirty="0">
                        <a:latin typeface="Arial" panose="020B0604020202020204" pitchFamily="34" charset="0"/>
                        <a:cs typeface="Arial" panose="020B0604020202020204" pitchFamily="34" charset="0"/>
                      </a:rPr>
                      <a:t>Consortium Blockchain</a:t>
                    </a:r>
                    <a:endParaRPr lang="en-US" sz="975" b="1" dirty="0">
                      <a:solidFill>
                        <a:schemeClr val="tx2"/>
                      </a:solidFill>
                      <a:latin typeface="Arial" panose="020B0604020202020204" pitchFamily="34" charset="0"/>
                      <a:cs typeface="Arial" panose="020B0604020202020204" pitchFamily="34" charset="0"/>
                    </a:endParaRPr>
                  </a:p>
                </p:txBody>
              </p:sp>
            </p:grpSp>
            <p:grpSp>
              <p:nvGrpSpPr>
                <p:cNvPr id="85" name="Groupe 84"/>
                <p:cNvGrpSpPr/>
                <p:nvPr/>
              </p:nvGrpSpPr>
              <p:grpSpPr>
                <a:xfrm>
                  <a:off x="2445217" y="3150840"/>
                  <a:ext cx="2518727" cy="898960"/>
                  <a:chOff x="2445217" y="3150840"/>
                  <a:chExt cx="2518727" cy="898960"/>
                </a:xfrm>
              </p:grpSpPr>
              <p:grpSp>
                <p:nvGrpSpPr>
                  <p:cNvPr id="80" name="Groupe 79"/>
                  <p:cNvGrpSpPr/>
                  <p:nvPr/>
                </p:nvGrpSpPr>
                <p:grpSpPr>
                  <a:xfrm>
                    <a:off x="2445217" y="3150840"/>
                    <a:ext cx="2518727" cy="438823"/>
                    <a:chOff x="2445217" y="3150840"/>
                    <a:chExt cx="2518727" cy="438823"/>
                  </a:xfrm>
                </p:grpSpPr>
                <p:sp>
                  <p:nvSpPr>
                    <p:cNvPr id="23" name="TextBox 89"/>
                    <p:cNvSpPr txBox="1"/>
                    <p:nvPr/>
                  </p:nvSpPr>
                  <p:spPr>
                    <a:xfrm>
                      <a:off x="2695398" y="3150840"/>
                      <a:ext cx="2268546" cy="438823"/>
                    </a:xfrm>
                    <a:prstGeom prst="rect">
                      <a:avLst/>
                    </a:prstGeom>
                    <a:solidFill>
                      <a:schemeClr val="bg1"/>
                    </a:solidFill>
                  </p:spPr>
                  <p:txBody>
                    <a:bodyPr wrap="square" rtlCol="0" anchor="ctr">
                      <a:noAutofit/>
                    </a:bodyPr>
                    <a:lstStyle/>
                    <a:p>
                      <a:pPr marL="69056" indent="-69056">
                        <a:buFont typeface="Arial" panose="020B0604020202020204" pitchFamily="34" charset="0"/>
                        <a:buChar char="•"/>
                        <a:defRPr/>
                      </a:pPr>
                      <a:r>
                        <a:rPr lang="en-US" sz="788" kern="0" dirty="0">
                          <a:latin typeface="Arial" panose="020B0604020202020204" pitchFamily="34" charset="0"/>
                          <a:cs typeface="Arial" panose="020B0604020202020204" pitchFamily="34" charset="0"/>
                        </a:rPr>
                        <a:t>Broker #1 </a:t>
                      </a:r>
                      <a:r>
                        <a:rPr lang="en-US" sz="788" b="1" kern="0" dirty="0">
                          <a:solidFill>
                            <a:schemeClr val="tx2"/>
                          </a:solidFill>
                          <a:latin typeface="Arial" panose="020B0604020202020204" pitchFamily="34" charset="0"/>
                          <a:cs typeface="Arial" panose="020B0604020202020204" pitchFamily="34" charset="0"/>
                        </a:rPr>
                        <a:t>submits </a:t>
                      </a:r>
                      <a:r>
                        <a:rPr lang="en-US" sz="788" kern="0" dirty="0">
                          <a:latin typeface="Arial" panose="020B0604020202020204" pitchFamily="34" charset="0"/>
                          <a:cs typeface="Arial" panose="020B0604020202020204" pitchFamily="34" charset="0"/>
                        </a:rPr>
                        <a:t>the TA-data and the supporting documents into the Blockchain</a:t>
                      </a:r>
                      <a:endParaRPr lang="en-GB" sz="788" kern="0" dirty="0">
                        <a:latin typeface="Arial" panose="020B0604020202020204" pitchFamily="34" charset="0"/>
                        <a:cs typeface="Arial" panose="020B0604020202020204" pitchFamily="34" charset="0"/>
                      </a:endParaRPr>
                    </a:p>
                  </p:txBody>
                </p:sp>
                <p:sp>
                  <p:nvSpPr>
                    <p:cNvPr id="24" name="Oval 42"/>
                    <p:cNvSpPr/>
                    <p:nvPr/>
                  </p:nvSpPr>
                  <p:spPr>
                    <a:xfrm>
                      <a:off x="2445217" y="3244770"/>
                      <a:ext cx="250962" cy="2509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2</a:t>
                      </a:r>
                    </a:p>
                  </p:txBody>
                </p:sp>
              </p:grpSp>
              <p:cxnSp>
                <p:nvCxnSpPr>
                  <p:cNvPr id="51" name="Connecteur : en arc 50"/>
                  <p:cNvCxnSpPr>
                    <a:stCxn id="24" idx="4"/>
                    <a:endCxn id="5" idx="2"/>
                  </p:cNvCxnSpPr>
                  <p:nvPr/>
                </p:nvCxnSpPr>
                <p:spPr>
                  <a:xfrm rot="16200000" flipH="1">
                    <a:off x="2643884" y="3422546"/>
                    <a:ext cx="554068" cy="700440"/>
                  </a:xfrm>
                  <a:prstGeom prst="curved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grpSp>
        <p:grpSp>
          <p:nvGrpSpPr>
            <p:cNvPr id="87" name="Groupe 86"/>
            <p:cNvGrpSpPr/>
            <p:nvPr/>
          </p:nvGrpSpPr>
          <p:grpSpPr>
            <a:xfrm>
              <a:off x="5278436" y="793677"/>
              <a:ext cx="1722221" cy="1639899"/>
              <a:chOff x="5513917" y="1058236"/>
              <a:chExt cx="1966478" cy="2186534"/>
            </a:xfrm>
          </p:grpSpPr>
          <p:sp>
            <p:nvSpPr>
              <p:cNvPr id="36" name="TextBox 89"/>
              <p:cNvSpPr txBox="1"/>
              <p:nvPr/>
            </p:nvSpPr>
            <p:spPr>
              <a:xfrm>
                <a:off x="5850637" y="1828262"/>
                <a:ext cx="1629758" cy="706729"/>
              </a:xfrm>
              <a:prstGeom prst="rect">
                <a:avLst/>
              </a:prstGeom>
              <a:solidFill>
                <a:schemeClr val="bg1"/>
              </a:solidFill>
            </p:spPr>
            <p:txBody>
              <a:bodyPr wrap="square" rtlCol="0" anchor="ctr">
                <a:noAutofit/>
              </a:bodyPr>
              <a:lstStyle/>
              <a:p>
                <a:pPr marL="69056" indent="-69056">
                  <a:buFont typeface="Arial" panose="020B0604020202020204" pitchFamily="34" charset="0"/>
                  <a:buChar char="•"/>
                  <a:defRPr/>
                </a:pPr>
                <a:r>
                  <a:rPr lang="en-US" sz="788" kern="0" dirty="0">
                    <a:latin typeface="Arial" panose="020B0604020202020204" pitchFamily="34" charset="0"/>
                    <a:cs typeface="Arial" panose="020B0604020202020204" pitchFamily="34" charset="0"/>
                  </a:rPr>
                  <a:t>Reinsurer </a:t>
                </a:r>
                <a:r>
                  <a:rPr lang="en-US" sz="788" b="1" kern="0" dirty="0">
                    <a:solidFill>
                      <a:schemeClr val="tx2"/>
                    </a:solidFill>
                    <a:latin typeface="Arial" panose="020B0604020202020204" pitchFamily="34" charset="0"/>
                    <a:cs typeface="Arial" panose="020B0604020202020204" pitchFamily="34" charset="0"/>
                  </a:rPr>
                  <a:t>reviews </a:t>
                </a:r>
                <a:r>
                  <a:rPr lang="en-US" sz="788" kern="0" dirty="0">
                    <a:latin typeface="Arial" panose="020B0604020202020204" pitchFamily="34" charset="0"/>
                    <a:cs typeface="Arial" panose="020B0604020202020204" pitchFamily="34" charset="0"/>
                  </a:rPr>
                  <a:t>the TA-data in detail and </a:t>
                </a:r>
                <a:r>
                  <a:rPr lang="en-US" sz="788" b="1" kern="0" dirty="0">
                    <a:solidFill>
                      <a:schemeClr val="tx2"/>
                    </a:solidFill>
                    <a:latin typeface="Arial" panose="020B0604020202020204" pitchFamily="34" charset="0"/>
                    <a:cs typeface="Arial" panose="020B0604020202020204" pitchFamily="34" charset="0"/>
                  </a:rPr>
                  <a:t>checks </a:t>
                </a:r>
                <a:r>
                  <a:rPr lang="en-US" sz="788" kern="0" dirty="0">
                    <a:latin typeface="Arial" panose="020B0604020202020204" pitchFamily="34" charset="0"/>
                    <a:cs typeface="Arial" panose="020B0604020202020204" pitchFamily="34" charset="0"/>
                  </a:rPr>
                  <a:t>for completeness and accuracy by comparing with respective SCOR </a:t>
                </a:r>
                <a:r>
                  <a:rPr lang="en-US" sz="788" kern="0" dirty="0" smtClean="0">
                    <a:latin typeface="Arial" panose="020B0604020202020204" pitchFamily="34" charset="0"/>
                    <a:cs typeface="Arial" panose="020B0604020202020204" pitchFamily="34" charset="0"/>
                  </a:rPr>
                  <a:t>reinsurance back-office system information</a:t>
                </a:r>
                <a:endParaRPr lang="en-GB" sz="788" kern="0" dirty="0">
                  <a:latin typeface="Arial" panose="020B0604020202020204" pitchFamily="34" charset="0"/>
                  <a:cs typeface="Arial" panose="020B0604020202020204" pitchFamily="34" charset="0"/>
                </a:endParaRPr>
              </a:p>
            </p:txBody>
          </p:sp>
          <p:sp>
            <p:nvSpPr>
              <p:cNvPr id="37" name="Oval 42"/>
              <p:cNvSpPr/>
              <p:nvPr/>
            </p:nvSpPr>
            <p:spPr>
              <a:xfrm>
                <a:off x="5513917" y="2208376"/>
                <a:ext cx="250962" cy="2509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4</a:t>
                </a:r>
              </a:p>
            </p:txBody>
          </p:sp>
          <p:pic>
            <p:nvPicPr>
              <p:cNvPr id="41"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9142" y="1058236"/>
                <a:ext cx="314491" cy="528494"/>
              </a:xfrm>
              <a:prstGeom prst="rect">
                <a:avLst/>
              </a:prstGeom>
            </p:spPr>
          </p:pic>
          <p:pic>
            <p:nvPicPr>
              <p:cNvPr id="42"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4921" y="1308970"/>
                <a:ext cx="291717" cy="291717"/>
              </a:xfrm>
              <a:prstGeom prst="rect">
                <a:avLst/>
              </a:prstGeom>
            </p:spPr>
          </p:pic>
          <p:pic>
            <p:nvPicPr>
              <p:cNvPr id="43"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52781" y="1120228"/>
                <a:ext cx="295222" cy="295223"/>
              </a:xfrm>
              <a:prstGeom prst="rect">
                <a:avLst/>
              </a:prstGeom>
            </p:spPr>
          </p:pic>
          <p:cxnSp>
            <p:nvCxnSpPr>
              <p:cNvPr id="57" name="Connecteur : en arc 56"/>
              <p:cNvCxnSpPr>
                <a:stCxn id="30" idx="0"/>
                <a:endCxn id="37" idx="2"/>
              </p:cNvCxnSpPr>
              <p:nvPr/>
            </p:nvCxnSpPr>
            <p:spPr>
              <a:xfrm rot="16200000" flipV="1">
                <a:off x="5071351" y="2776424"/>
                <a:ext cx="910913" cy="25779"/>
              </a:xfrm>
              <a:prstGeom prst="curvedConnector4">
                <a:avLst>
                  <a:gd name="adj1" fmla="val 43112"/>
                  <a:gd name="adj2" fmla="val 1373525"/>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8" name="Groupe 87"/>
            <p:cNvGrpSpPr/>
            <p:nvPr/>
          </p:nvGrpSpPr>
          <p:grpSpPr>
            <a:xfrm>
              <a:off x="5466039" y="1816939"/>
              <a:ext cx="2453318" cy="1297522"/>
              <a:chOff x="5764049" y="2422585"/>
              <a:chExt cx="3271090" cy="1730029"/>
            </a:xfrm>
          </p:grpSpPr>
          <p:sp>
            <p:nvSpPr>
              <p:cNvPr id="44" name="TextBox 89"/>
              <p:cNvSpPr txBox="1"/>
              <p:nvPr/>
            </p:nvSpPr>
            <p:spPr>
              <a:xfrm>
                <a:off x="7474857" y="3082886"/>
                <a:ext cx="1560282" cy="1069728"/>
              </a:xfrm>
              <a:prstGeom prst="rect">
                <a:avLst/>
              </a:prstGeom>
              <a:solidFill>
                <a:schemeClr val="bg1"/>
              </a:solidFill>
            </p:spPr>
            <p:txBody>
              <a:bodyPr wrap="square" rtlCol="0" anchor="ctr">
                <a:noAutofit/>
              </a:bodyPr>
              <a:lstStyle/>
              <a:p>
                <a:pPr marL="69056" indent="-69056">
                  <a:buFont typeface="Arial" panose="020B0604020202020204" pitchFamily="34" charset="0"/>
                  <a:buChar char="•"/>
                  <a:defRPr/>
                </a:pPr>
                <a:r>
                  <a:rPr lang="en-US" sz="788" kern="0" dirty="0">
                    <a:latin typeface="Arial" panose="020B0604020202020204" pitchFamily="34" charset="0"/>
                    <a:cs typeface="Arial" panose="020B0604020202020204" pitchFamily="34" charset="0"/>
                  </a:rPr>
                  <a:t>Reinsurer </a:t>
                </a:r>
                <a:r>
                  <a:rPr lang="en-US" sz="788" b="1" kern="0" dirty="0">
                    <a:solidFill>
                      <a:schemeClr val="tx2"/>
                    </a:solidFill>
                    <a:latin typeface="Arial" panose="020B0604020202020204" pitchFamily="34" charset="0"/>
                    <a:cs typeface="Arial" panose="020B0604020202020204" pitchFamily="34" charset="0"/>
                  </a:rPr>
                  <a:t>agrees </a:t>
                </a:r>
                <a:r>
                  <a:rPr lang="en-US" sz="788" kern="0" dirty="0">
                    <a:latin typeface="Arial" panose="020B0604020202020204" pitchFamily="34" charset="0"/>
                    <a:cs typeface="Arial" panose="020B0604020202020204" pitchFamily="34" charset="0"/>
                  </a:rPr>
                  <a:t>the TA-data, or a </a:t>
                </a:r>
                <a:r>
                  <a:rPr lang="en-US" sz="788" b="1" kern="0" dirty="0">
                    <a:solidFill>
                      <a:schemeClr val="tx2"/>
                    </a:solidFill>
                    <a:latin typeface="Arial" panose="020B0604020202020204" pitchFamily="34" charset="0"/>
                    <a:cs typeface="Arial" panose="020B0604020202020204" pitchFamily="34" charset="0"/>
                  </a:rPr>
                  <a:t>query is notified </a:t>
                </a:r>
                <a:r>
                  <a:rPr lang="en-US" sz="788" kern="0" dirty="0">
                    <a:latin typeface="Arial" panose="020B0604020202020204" pitchFamily="34" charset="0"/>
                    <a:cs typeface="Arial" panose="020B0604020202020204" pitchFamily="34" charset="0"/>
                  </a:rPr>
                  <a:t>to the broker in case of disagreement</a:t>
                </a:r>
                <a:endParaRPr lang="en-GB" sz="788" kern="0" dirty="0">
                  <a:latin typeface="Arial" panose="020B0604020202020204" pitchFamily="34" charset="0"/>
                  <a:cs typeface="Arial" panose="020B0604020202020204" pitchFamily="34" charset="0"/>
                </a:endParaRPr>
              </a:p>
            </p:txBody>
          </p:sp>
          <p:sp>
            <p:nvSpPr>
              <p:cNvPr id="45" name="Oval 42"/>
              <p:cNvSpPr/>
              <p:nvPr/>
            </p:nvSpPr>
            <p:spPr>
              <a:xfrm>
                <a:off x="7224677" y="3499949"/>
                <a:ext cx="250962" cy="2509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5</a:t>
                </a:r>
              </a:p>
            </p:txBody>
          </p:sp>
          <p:cxnSp>
            <p:nvCxnSpPr>
              <p:cNvPr id="62" name="Connecteur : en arc 61"/>
              <p:cNvCxnSpPr>
                <a:stCxn id="37" idx="5"/>
                <a:endCxn id="45" idx="0"/>
              </p:cNvCxnSpPr>
              <p:nvPr/>
            </p:nvCxnSpPr>
            <p:spPr>
              <a:xfrm rot="16200000" flipH="1">
                <a:off x="6018423" y="2168214"/>
                <a:ext cx="1077364" cy="1586105"/>
              </a:xfrm>
              <a:prstGeom prst="curvedConnector3">
                <a:avLst>
                  <a:gd name="adj1" fmla="val 50000"/>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e 88"/>
            <p:cNvGrpSpPr/>
            <p:nvPr/>
          </p:nvGrpSpPr>
          <p:grpSpPr>
            <a:xfrm>
              <a:off x="1353946" y="2363138"/>
              <a:ext cx="5301670" cy="450054"/>
              <a:chOff x="281261" y="3150840"/>
              <a:chExt cx="7068893" cy="600071"/>
            </a:xfrm>
          </p:grpSpPr>
          <p:sp>
            <p:nvSpPr>
              <p:cNvPr id="46" name="TextBox 89"/>
              <p:cNvSpPr txBox="1"/>
              <p:nvPr/>
            </p:nvSpPr>
            <p:spPr>
              <a:xfrm>
                <a:off x="490191" y="3150840"/>
                <a:ext cx="1813821" cy="438823"/>
              </a:xfrm>
              <a:prstGeom prst="rect">
                <a:avLst/>
              </a:prstGeom>
              <a:solidFill>
                <a:schemeClr val="bg1"/>
              </a:solidFill>
            </p:spPr>
            <p:txBody>
              <a:bodyPr wrap="square" rtlCol="0" anchor="ctr">
                <a:noAutofit/>
              </a:bodyPr>
              <a:lstStyle/>
              <a:p>
                <a:pPr marL="69056" indent="-69056">
                  <a:buFont typeface="Arial" panose="020B0604020202020204" pitchFamily="34" charset="0"/>
                  <a:buChar char="•"/>
                  <a:defRPr/>
                </a:pPr>
                <a:r>
                  <a:rPr lang="en-US" sz="788" kern="0" dirty="0">
                    <a:latin typeface="Arial" panose="020B0604020202020204" pitchFamily="34" charset="0"/>
                    <a:cs typeface="Arial" panose="020B0604020202020204" pitchFamily="34" charset="0"/>
                  </a:rPr>
                  <a:t>A cockpit provides </a:t>
                </a:r>
                <a:r>
                  <a:rPr lang="en-US" sz="788" b="1" kern="0" dirty="0">
                    <a:solidFill>
                      <a:schemeClr val="tx2"/>
                    </a:solidFill>
                    <a:latin typeface="Arial" panose="020B0604020202020204" pitchFamily="34" charset="0"/>
                    <a:cs typeface="Arial" panose="020B0604020202020204" pitchFamily="34" charset="0"/>
                  </a:rPr>
                  <a:t>secure and immediate view</a:t>
                </a:r>
                <a:r>
                  <a:rPr lang="en-US" sz="788" b="1" kern="0" dirty="0">
                    <a:latin typeface="Arial" panose="020B0604020202020204" pitchFamily="34" charset="0"/>
                    <a:cs typeface="Arial" panose="020B0604020202020204" pitchFamily="34" charset="0"/>
                  </a:rPr>
                  <a:t> </a:t>
                </a:r>
                <a:r>
                  <a:rPr lang="en-US" sz="788" kern="0" dirty="0">
                    <a:latin typeface="Arial" panose="020B0604020202020204" pitchFamily="34" charset="0"/>
                    <a:cs typeface="Arial" panose="020B0604020202020204" pitchFamily="34" charset="0"/>
                  </a:rPr>
                  <a:t>to all partners involved in the respective transaction, in addition to general partner information</a:t>
                </a:r>
                <a:endParaRPr lang="en-GB" sz="788" kern="0" dirty="0">
                  <a:latin typeface="Arial" panose="020B0604020202020204" pitchFamily="34" charset="0"/>
                  <a:cs typeface="Arial" panose="020B0604020202020204" pitchFamily="34" charset="0"/>
                </a:endParaRPr>
              </a:p>
            </p:txBody>
          </p:sp>
          <p:sp>
            <p:nvSpPr>
              <p:cNvPr id="47" name="Oval 42"/>
              <p:cNvSpPr/>
              <p:nvPr/>
            </p:nvSpPr>
            <p:spPr>
              <a:xfrm>
                <a:off x="281261" y="3244770"/>
                <a:ext cx="250962" cy="2509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6</a:t>
                </a:r>
              </a:p>
            </p:txBody>
          </p:sp>
          <p:cxnSp>
            <p:nvCxnSpPr>
              <p:cNvPr id="66" name="Connecteur : en arc 65"/>
              <p:cNvCxnSpPr>
                <a:stCxn id="45" idx="4"/>
                <a:endCxn id="47" idx="4"/>
              </p:cNvCxnSpPr>
              <p:nvPr/>
            </p:nvCxnSpPr>
            <p:spPr>
              <a:xfrm rot="5400000" flipH="1">
                <a:off x="3750860" y="151614"/>
                <a:ext cx="255179" cy="6943416"/>
              </a:xfrm>
              <a:prstGeom prst="curvedConnector3">
                <a:avLst>
                  <a:gd name="adj1" fmla="val -412896"/>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e 2"/>
            <p:cNvGrpSpPr/>
            <p:nvPr/>
          </p:nvGrpSpPr>
          <p:grpSpPr>
            <a:xfrm>
              <a:off x="916097" y="3535632"/>
              <a:ext cx="3316633" cy="847048"/>
              <a:chOff x="-302539" y="4714176"/>
              <a:chExt cx="4422178" cy="1129397"/>
            </a:xfrm>
          </p:grpSpPr>
          <p:sp>
            <p:nvSpPr>
              <p:cNvPr id="15" name="Freeform 36"/>
              <p:cNvSpPr>
                <a:spLocks noChangeAspect="1" noEditPoints="1"/>
              </p:cNvSpPr>
              <p:nvPr/>
            </p:nvSpPr>
            <p:spPr bwMode="auto">
              <a:xfrm>
                <a:off x="182325" y="4714176"/>
                <a:ext cx="522168" cy="596954"/>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68580" tIns="34290" rIns="68580" bIns="34290" numCol="1" anchor="t" anchorCtr="0" compatLnSpc="1">
                <a:prstTxWarp prst="textNoShape">
                  <a:avLst/>
                </a:prstTxWarp>
              </a:bodyPr>
              <a:lstStyle/>
              <a:p>
                <a:pPr defTabSz="685800">
                  <a:defRPr/>
                </a:pPr>
                <a:endParaRPr lang="en-GB" sz="750" kern="0" dirty="0">
                  <a:solidFill>
                    <a:sysClr val="windowText" lastClr="000000"/>
                  </a:solidFill>
                  <a:latin typeface="Arial" panose="020B0604020202020204" pitchFamily="34" charset="0"/>
                  <a:cs typeface="Arial" panose="020B0604020202020204" pitchFamily="34" charset="0"/>
                </a:endParaRPr>
              </a:p>
            </p:txBody>
          </p:sp>
          <p:sp>
            <p:nvSpPr>
              <p:cNvPr id="16" name="TextBox 89"/>
              <p:cNvSpPr txBox="1"/>
              <p:nvPr/>
            </p:nvSpPr>
            <p:spPr>
              <a:xfrm>
                <a:off x="-132786" y="5371750"/>
                <a:ext cx="1152390" cy="471823"/>
              </a:xfrm>
              <a:prstGeom prst="rect">
                <a:avLst/>
              </a:prstGeom>
              <a:solidFill>
                <a:schemeClr val="bg1"/>
              </a:solidFill>
            </p:spPr>
            <p:txBody>
              <a:bodyPr wrap="square" rtlCol="0" anchor="ctr">
                <a:noAutofit/>
              </a:bodyPr>
              <a:lstStyle/>
              <a:p>
                <a:pPr algn="ctr" defTabSz="685800">
                  <a:defRPr/>
                </a:pPr>
                <a:r>
                  <a:rPr lang="en-GB" sz="825" b="1" kern="0" dirty="0">
                    <a:latin typeface="Arial" panose="020B0604020202020204" pitchFamily="34" charset="0"/>
                    <a:cs typeface="Arial" panose="020B0604020202020204" pitchFamily="34" charset="0"/>
                  </a:rPr>
                  <a:t>Reinsurance Broker #2</a:t>
                </a:r>
              </a:p>
            </p:txBody>
          </p:sp>
          <p:sp>
            <p:nvSpPr>
              <p:cNvPr id="74" name="Rectangle 73"/>
              <p:cNvSpPr/>
              <p:nvPr/>
            </p:nvSpPr>
            <p:spPr>
              <a:xfrm rot="1402359">
                <a:off x="-302539" y="4856952"/>
                <a:ext cx="4422178" cy="231493"/>
              </a:xfrm>
              <a:prstGeom prst="rect">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bg1"/>
                    </a:solidFill>
                  </a:rPr>
                  <a:t>“Chinese wall” / Complete data confidentiality</a:t>
                </a:r>
              </a:p>
            </p:txBody>
          </p:sp>
        </p:grpSp>
        <p:grpSp>
          <p:nvGrpSpPr>
            <p:cNvPr id="25" name="Groupe 24"/>
            <p:cNvGrpSpPr/>
            <p:nvPr/>
          </p:nvGrpSpPr>
          <p:grpSpPr>
            <a:xfrm>
              <a:off x="5114208" y="842992"/>
              <a:ext cx="3058192" cy="2138309"/>
              <a:chOff x="5294952" y="1123990"/>
              <a:chExt cx="4077594" cy="2851078"/>
            </a:xfrm>
          </p:grpSpPr>
          <p:sp>
            <p:nvSpPr>
              <p:cNvPr id="17" name="Freeform 36"/>
              <p:cNvSpPr>
                <a:spLocks noChangeAspect="1" noEditPoints="1"/>
              </p:cNvSpPr>
              <p:nvPr/>
            </p:nvSpPr>
            <p:spPr bwMode="auto">
              <a:xfrm>
                <a:off x="8477647" y="1123990"/>
                <a:ext cx="522169" cy="596955"/>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68580" tIns="34290" rIns="68580" bIns="34290" numCol="1" anchor="t" anchorCtr="0" compatLnSpc="1">
                <a:prstTxWarp prst="textNoShape">
                  <a:avLst/>
                </a:prstTxWarp>
              </a:bodyPr>
              <a:lstStyle/>
              <a:p>
                <a:pPr defTabSz="685800">
                  <a:defRPr/>
                </a:pPr>
                <a:endParaRPr lang="en-GB" sz="750" kern="0" dirty="0">
                  <a:solidFill>
                    <a:sysClr val="windowText" lastClr="000000"/>
                  </a:solidFill>
                  <a:latin typeface="Arial" panose="020B0604020202020204" pitchFamily="34" charset="0"/>
                  <a:cs typeface="Arial" panose="020B0604020202020204" pitchFamily="34" charset="0"/>
                </a:endParaRPr>
              </a:p>
            </p:txBody>
          </p:sp>
          <p:grpSp>
            <p:nvGrpSpPr>
              <p:cNvPr id="84" name="Groupe 83"/>
              <p:cNvGrpSpPr/>
              <p:nvPr/>
            </p:nvGrpSpPr>
            <p:grpSpPr>
              <a:xfrm>
                <a:off x="5294952" y="3150840"/>
                <a:ext cx="1701268" cy="824228"/>
                <a:chOff x="5294952" y="3150840"/>
                <a:chExt cx="1701268" cy="824228"/>
              </a:xfrm>
            </p:grpSpPr>
            <p:grpSp>
              <p:nvGrpSpPr>
                <p:cNvPr id="83" name="Groupe 82"/>
                <p:cNvGrpSpPr/>
                <p:nvPr/>
              </p:nvGrpSpPr>
              <p:grpSpPr>
                <a:xfrm>
                  <a:off x="5414215" y="3150840"/>
                  <a:ext cx="1582005" cy="438823"/>
                  <a:chOff x="5414215" y="3150840"/>
                  <a:chExt cx="1582005" cy="438823"/>
                </a:xfrm>
              </p:grpSpPr>
              <p:sp>
                <p:nvSpPr>
                  <p:cNvPr id="29" name="TextBox 89"/>
                  <p:cNvSpPr txBox="1"/>
                  <p:nvPr/>
                </p:nvSpPr>
                <p:spPr>
                  <a:xfrm>
                    <a:off x="5664395" y="3150840"/>
                    <a:ext cx="1331825" cy="438823"/>
                  </a:xfrm>
                  <a:prstGeom prst="rect">
                    <a:avLst/>
                  </a:prstGeom>
                  <a:solidFill>
                    <a:schemeClr val="bg1"/>
                  </a:solidFill>
                </p:spPr>
                <p:txBody>
                  <a:bodyPr wrap="square" rtlCol="0" anchor="ctr">
                    <a:noAutofit/>
                  </a:bodyPr>
                  <a:lstStyle/>
                  <a:p>
                    <a:pPr marL="69056" indent="-69056">
                      <a:buFont typeface="Arial" panose="020B0604020202020204" pitchFamily="34" charset="0"/>
                      <a:buChar char="•"/>
                      <a:defRPr/>
                    </a:pPr>
                    <a:r>
                      <a:rPr lang="en-US" sz="788" kern="0" dirty="0">
                        <a:latin typeface="Arial" panose="020B0604020202020204" pitchFamily="34" charset="0"/>
                        <a:cs typeface="Arial" panose="020B0604020202020204" pitchFamily="34" charset="0"/>
                      </a:rPr>
                      <a:t>Reinsurer is notified, and retrieves the submitted data</a:t>
                    </a:r>
                    <a:endParaRPr lang="en-GB" sz="788" kern="0" dirty="0">
                      <a:latin typeface="Arial" panose="020B0604020202020204" pitchFamily="34" charset="0"/>
                      <a:cs typeface="Arial" panose="020B0604020202020204" pitchFamily="34" charset="0"/>
                    </a:endParaRPr>
                  </a:p>
                </p:txBody>
              </p:sp>
              <p:sp>
                <p:nvSpPr>
                  <p:cNvPr id="30" name="Oval 42"/>
                  <p:cNvSpPr/>
                  <p:nvPr/>
                </p:nvSpPr>
                <p:spPr>
                  <a:xfrm>
                    <a:off x="5414215" y="3244770"/>
                    <a:ext cx="250962" cy="25096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t>3</a:t>
                    </a:r>
                  </a:p>
                </p:txBody>
              </p:sp>
            </p:grpSp>
            <p:cxnSp>
              <p:nvCxnSpPr>
                <p:cNvPr id="54" name="Connecteur : en arc 53"/>
                <p:cNvCxnSpPr>
                  <a:stCxn id="10" idx="5"/>
                  <a:endCxn id="30" idx="4"/>
                </p:cNvCxnSpPr>
                <p:nvPr/>
              </p:nvCxnSpPr>
              <p:spPr>
                <a:xfrm flipV="1">
                  <a:off x="5294943" y="3495732"/>
                  <a:ext cx="244753" cy="479336"/>
                </a:xfrm>
                <a:prstGeom prst="curvedConnector2">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89"/>
              <p:cNvSpPr txBox="1"/>
              <p:nvPr/>
            </p:nvSpPr>
            <p:spPr>
              <a:xfrm>
                <a:off x="8104918" y="1750239"/>
                <a:ext cx="1267628" cy="365851"/>
              </a:xfrm>
              <a:prstGeom prst="rect">
                <a:avLst/>
              </a:prstGeom>
              <a:solidFill>
                <a:schemeClr val="bg1"/>
              </a:solidFill>
            </p:spPr>
            <p:txBody>
              <a:bodyPr wrap="square" rtlCol="0" anchor="ctr">
                <a:noAutofit/>
              </a:bodyPr>
              <a:lstStyle/>
              <a:p>
                <a:pPr algn="ctr" defTabSz="685800">
                  <a:spcBef>
                    <a:spcPts val="450"/>
                  </a:spcBef>
                  <a:spcAft>
                    <a:spcPts val="450"/>
                  </a:spcAft>
                  <a:defRPr/>
                </a:pPr>
                <a:r>
                  <a:rPr lang="en-GB" sz="825" b="1" kern="0" dirty="0">
                    <a:latin typeface="Arial" panose="020B0604020202020204" pitchFamily="34" charset="0"/>
                    <a:cs typeface="Arial" panose="020B0604020202020204" pitchFamily="34" charset="0"/>
                  </a:rPr>
                  <a:t>Reinsurer #1</a:t>
                </a:r>
                <a:endParaRPr lang="en-GB" sz="825" kern="0" dirty="0">
                  <a:latin typeface="Arial" panose="020B0604020202020204" pitchFamily="34" charset="0"/>
                  <a:cs typeface="Arial" panose="020B0604020202020204" pitchFamily="34" charset="0"/>
                </a:endParaRPr>
              </a:p>
            </p:txBody>
          </p:sp>
          <p:pic>
            <p:nvPicPr>
              <p:cNvPr id="77" name="Picture 23" descr="logo-SCOR-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6486" y="2152078"/>
                <a:ext cx="804492" cy="14832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1"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dirty="0">
                <a:solidFill>
                  <a:schemeClr val="bg1"/>
                </a:solidFill>
              </a:rPr>
              <a:t>2</a:t>
            </a:r>
          </a:p>
        </p:txBody>
      </p:sp>
      <p:sp>
        <p:nvSpPr>
          <p:cNvPr id="63" name="Titre 20"/>
          <p:cNvSpPr>
            <a:spLocks noGrp="1"/>
          </p:cNvSpPr>
          <p:nvPr>
            <p:ph type="title"/>
          </p:nvPr>
        </p:nvSpPr>
        <p:spPr>
          <a:xfrm>
            <a:off x="683568" y="267494"/>
            <a:ext cx="8203565" cy="400110"/>
          </a:xfrm>
        </p:spPr>
        <p:txBody>
          <a:bodyPr/>
          <a:lstStyle/>
          <a:p>
            <a:r>
              <a:rPr lang="en-US" dirty="0"/>
              <a:t>Inter-Organizations  I  SCOR Blockchain “Proof-of-Concept”</a:t>
            </a:r>
            <a:endParaRPr lang="fr-FR" dirty="0"/>
          </a:p>
        </p:txBody>
      </p:sp>
      <p:sp>
        <p:nvSpPr>
          <p:cNvPr id="64"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a:solidFill>
                  <a:schemeClr val="bg1">
                    <a:lumMod val="50000"/>
                  </a:schemeClr>
                </a:solidFill>
              </a:rPr>
              <a:t>Key stages of the end-to-end business process</a:t>
            </a:r>
          </a:p>
        </p:txBody>
      </p:sp>
      <p:sp>
        <p:nvSpPr>
          <p:cNvPr id="59"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31</a:t>
            </a:fld>
            <a:endParaRPr lang="en-US" dirty="0"/>
          </a:p>
        </p:txBody>
      </p:sp>
    </p:spTree>
    <p:extLst>
      <p:ext uri="{BB962C8B-B14F-4D97-AF65-F5344CB8AC3E}">
        <p14:creationId xmlns:p14="http://schemas.microsoft.com/office/powerpoint/2010/main" val="50350124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dirty="0">
                <a:solidFill>
                  <a:schemeClr val="bg1"/>
                </a:solidFill>
              </a:rPr>
              <a:t>2</a:t>
            </a:r>
          </a:p>
        </p:txBody>
      </p:sp>
      <p:sp>
        <p:nvSpPr>
          <p:cNvPr id="21" name="Titre 20"/>
          <p:cNvSpPr>
            <a:spLocks noGrp="1"/>
          </p:cNvSpPr>
          <p:nvPr>
            <p:ph type="title"/>
          </p:nvPr>
        </p:nvSpPr>
        <p:spPr>
          <a:xfrm>
            <a:off x="683568" y="267494"/>
            <a:ext cx="8203565" cy="400110"/>
          </a:xfrm>
        </p:spPr>
        <p:txBody>
          <a:bodyPr/>
          <a:lstStyle/>
          <a:p>
            <a:r>
              <a:rPr lang="en-US" dirty="0"/>
              <a:t>Inter-Organizations  I  SCOR Blockchain “Proof-of-Concept”</a:t>
            </a:r>
            <a:endParaRPr lang="fr-FR" dirty="0"/>
          </a:p>
        </p:txBody>
      </p:sp>
      <p:grpSp>
        <p:nvGrpSpPr>
          <p:cNvPr id="13" name="Groupe 12"/>
          <p:cNvGrpSpPr/>
          <p:nvPr/>
        </p:nvGrpSpPr>
        <p:grpSpPr>
          <a:xfrm>
            <a:off x="1194772" y="1569312"/>
            <a:ext cx="6754457" cy="2946654"/>
            <a:chOff x="467833" y="1623237"/>
            <a:chExt cx="8172893" cy="3565451"/>
          </a:xfrm>
        </p:grpSpPr>
        <p:pic>
          <p:nvPicPr>
            <p:cNvPr id="14" name="Image 13"/>
            <p:cNvPicPr>
              <a:picLocks noChangeAspect="1"/>
            </p:cNvPicPr>
            <p:nvPr/>
          </p:nvPicPr>
          <p:blipFill>
            <a:blip r:embed="rId2"/>
            <a:stretch>
              <a:fillRect/>
            </a:stretch>
          </p:blipFill>
          <p:spPr>
            <a:xfrm>
              <a:off x="1431541" y="2165404"/>
              <a:ext cx="6245476" cy="2481116"/>
            </a:xfrm>
            <a:prstGeom prst="rect">
              <a:avLst/>
            </a:prstGeom>
          </p:spPr>
        </p:pic>
        <p:sp>
          <p:nvSpPr>
            <p:cNvPr id="15" name="Rectangle 14"/>
            <p:cNvSpPr/>
            <p:nvPr/>
          </p:nvSpPr>
          <p:spPr>
            <a:xfrm>
              <a:off x="467833" y="1623237"/>
              <a:ext cx="8172893" cy="3565451"/>
            </a:xfrm>
            <a:prstGeom prst="rect">
              <a:avLst/>
            </a:prstGeom>
            <a:no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a:solidFill>
                  <a:schemeClr val="tx2"/>
                </a:solidFill>
              </a:endParaRPr>
            </a:p>
          </p:txBody>
        </p:sp>
        <p:pic>
          <p:nvPicPr>
            <p:cNvPr id="16" name="Picture 4" descr="https://lh4.googleusercontent.com/-QUHpxF62P8A/AAAAAAAAAAI/AAAAAAAAAEQ/VtR-2ZXatV0/photo.jpg"/>
            <p:cNvPicPr>
              <a:picLocks noChangeAspect="1" noChangeArrowheads="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763860" y="2615543"/>
              <a:ext cx="1580839" cy="1580839"/>
            </a:xfrm>
            <a:prstGeom prst="rect">
              <a:avLst/>
            </a:prstGeom>
            <a:noFill/>
          </p:spPr>
        </p:pic>
      </p:grpSp>
      <p:sp>
        <p:nvSpPr>
          <p:cNvPr id="9"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32</a:t>
            </a:fld>
            <a:endParaRPr lang="en-US" dirty="0"/>
          </a:p>
        </p:txBody>
      </p:sp>
      <p:sp>
        <p:nvSpPr>
          <p:cNvPr id="12"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a:solidFill>
                  <a:schemeClr val="bg1">
                    <a:lumMod val="50000"/>
                  </a:schemeClr>
                </a:solidFill>
              </a:rPr>
              <a:t>Demonstration of the solution </a:t>
            </a:r>
          </a:p>
        </p:txBody>
      </p:sp>
    </p:spTree>
    <p:extLst>
      <p:ext uri="{BB962C8B-B14F-4D97-AF65-F5344CB8AC3E}">
        <p14:creationId xmlns:p14="http://schemas.microsoft.com/office/powerpoint/2010/main" val="5740233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1"/>
          <p:cNvSpPr>
            <a:spLocks/>
          </p:cNvSpPr>
          <p:nvPr/>
        </p:nvSpPr>
        <p:spPr bwMode="auto">
          <a:xfrm rot="597096">
            <a:off x="2261534" y="864397"/>
            <a:ext cx="4908029" cy="4412800"/>
          </a:xfrm>
          <a:custGeom>
            <a:avLst/>
            <a:gdLst>
              <a:gd name="T0" fmla="*/ 117 w 585"/>
              <a:gd name="T1" fmla="*/ 174 h 430"/>
              <a:gd name="T2" fmla="*/ 246 w 585"/>
              <a:gd name="T3" fmla="*/ 141 h 430"/>
              <a:gd name="T4" fmla="*/ 474 w 585"/>
              <a:gd name="T5" fmla="*/ 127 h 430"/>
              <a:gd name="T6" fmla="*/ 582 w 585"/>
              <a:gd name="T7" fmla="*/ 209 h 430"/>
              <a:gd name="T8" fmla="*/ 489 w 585"/>
              <a:gd name="T9" fmla="*/ 252 h 430"/>
              <a:gd name="T10" fmla="*/ 359 w 585"/>
              <a:gd name="T11" fmla="*/ 281 h 430"/>
              <a:gd name="T12" fmla="*/ 124 w 585"/>
              <a:gd name="T13" fmla="*/ 289 h 430"/>
              <a:gd name="T14" fmla="*/ 13 w 585"/>
              <a:gd name="T15" fmla="*/ 241 h 430"/>
              <a:gd name="T16" fmla="*/ 117 w 585"/>
              <a:gd name="T17" fmla="*/ 17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 h="430">
                <a:moveTo>
                  <a:pt x="117" y="174"/>
                </a:moveTo>
                <a:cubicBezTo>
                  <a:pt x="117" y="174"/>
                  <a:pt x="162" y="91"/>
                  <a:pt x="246" y="141"/>
                </a:cubicBezTo>
                <a:cubicBezTo>
                  <a:pt x="246" y="141"/>
                  <a:pt x="337" y="0"/>
                  <a:pt x="474" y="127"/>
                </a:cubicBezTo>
                <a:cubicBezTo>
                  <a:pt x="508" y="129"/>
                  <a:pt x="576" y="138"/>
                  <a:pt x="582" y="209"/>
                </a:cubicBezTo>
                <a:cubicBezTo>
                  <a:pt x="585" y="272"/>
                  <a:pt x="506" y="267"/>
                  <a:pt x="489" y="252"/>
                </a:cubicBezTo>
                <a:cubicBezTo>
                  <a:pt x="489" y="252"/>
                  <a:pt x="438" y="315"/>
                  <a:pt x="359" y="281"/>
                </a:cubicBezTo>
                <a:cubicBezTo>
                  <a:pt x="359" y="281"/>
                  <a:pt x="216" y="430"/>
                  <a:pt x="124" y="289"/>
                </a:cubicBezTo>
                <a:cubicBezTo>
                  <a:pt x="124" y="289"/>
                  <a:pt x="26" y="310"/>
                  <a:pt x="13" y="241"/>
                </a:cubicBezTo>
                <a:cubicBezTo>
                  <a:pt x="0" y="173"/>
                  <a:pt x="67" y="135"/>
                  <a:pt x="117" y="174"/>
                </a:cubicBezTo>
                <a:close/>
              </a:path>
            </a:pathLst>
          </a:custGeom>
          <a:solidFill>
            <a:schemeClr val="bg2">
              <a:lumMod val="60000"/>
              <a:lumOff val="40000"/>
            </a:schemeClr>
          </a:solidFill>
          <a:ln>
            <a:noFill/>
          </a:ln>
        </p:spPr>
        <p:txBody>
          <a:bodyPr vert="horz" wrap="square" lIns="68580" tIns="34290" rIns="68580" bIns="34290" numCol="1" anchor="t" anchorCtr="0" compatLnSpc="1">
            <a:prstTxWarp prst="textNoShape">
              <a:avLst/>
            </a:prstTxWarp>
          </a:bodyPr>
          <a:lstStyle/>
          <a:p>
            <a:endParaRPr lang="en-US" sz="1200" dirty="0"/>
          </a:p>
        </p:txBody>
      </p:sp>
      <p:sp>
        <p:nvSpPr>
          <p:cNvPr id="53" name="Ellipse 52"/>
          <p:cNvSpPr/>
          <p:nvPr/>
        </p:nvSpPr>
        <p:spPr>
          <a:xfrm>
            <a:off x="3364741" y="2619725"/>
            <a:ext cx="2327582" cy="653144"/>
          </a:xfrm>
          <a:prstGeom prst="ellipse">
            <a:avLst/>
          </a:prstGeom>
          <a:solidFill>
            <a:schemeClr val="bg2">
              <a:lumMod val="75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schemeClr val="bg1"/>
              </a:solidFill>
            </a:endParaRPr>
          </a:p>
        </p:txBody>
      </p:sp>
      <p:sp>
        <p:nvSpPr>
          <p:cNvPr id="54" name="ZoneTexte 53"/>
          <p:cNvSpPr txBox="1"/>
          <p:nvPr/>
        </p:nvSpPr>
        <p:spPr>
          <a:xfrm>
            <a:off x="3776338" y="2842758"/>
            <a:ext cx="1509727" cy="230832"/>
          </a:xfrm>
          <a:prstGeom prst="rect">
            <a:avLst/>
          </a:prstGeom>
          <a:noFill/>
        </p:spPr>
        <p:txBody>
          <a:bodyPr wrap="square" rtlCol="0">
            <a:spAutoFit/>
          </a:bodyPr>
          <a:lstStyle/>
          <a:p>
            <a:pPr algn="ctr"/>
            <a:r>
              <a:rPr lang="en-GB" sz="900" b="1" dirty="0">
                <a:solidFill>
                  <a:schemeClr val="bg1"/>
                </a:solidFill>
              </a:rPr>
              <a:t>Secure Private Network</a:t>
            </a:r>
          </a:p>
        </p:txBody>
      </p:sp>
      <p:sp>
        <p:nvSpPr>
          <p:cNvPr id="55" name="ZoneTexte 15"/>
          <p:cNvSpPr txBox="1"/>
          <p:nvPr/>
        </p:nvSpPr>
        <p:spPr>
          <a:xfrm>
            <a:off x="5669943" y="3027123"/>
            <a:ext cx="1509727" cy="300082"/>
          </a:xfrm>
          <a:prstGeom prst="rect">
            <a:avLst/>
          </a:prstGeom>
          <a:noFill/>
        </p:spPr>
        <p:txBody>
          <a:bodyPr wrap="square" rtlCol="0">
            <a:spAutoFit/>
          </a:bodyPr>
          <a:lstStyle/>
          <a:p>
            <a:pPr algn="ctr"/>
            <a:r>
              <a:rPr lang="en-GB" sz="1350" b="1" dirty="0">
                <a:solidFill>
                  <a:schemeClr val="accent6"/>
                </a:solidFill>
              </a:rPr>
              <a:t>Internet</a:t>
            </a:r>
          </a:p>
        </p:txBody>
      </p:sp>
      <p:cxnSp>
        <p:nvCxnSpPr>
          <p:cNvPr id="61" name="Connecteur droit avec flèche 60"/>
          <p:cNvCxnSpPr>
            <a:cxnSpLocks/>
          </p:cNvCxnSpPr>
          <p:nvPr/>
        </p:nvCxnSpPr>
        <p:spPr>
          <a:xfrm>
            <a:off x="1911458" y="4163878"/>
            <a:ext cx="597571" cy="2088"/>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p:cNvCxnSpPr/>
          <p:nvPr/>
        </p:nvCxnSpPr>
        <p:spPr>
          <a:xfrm flipV="1">
            <a:off x="4025643" y="3302034"/>
            <a:ext cx="253677" cy="35324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p:cNvCxnSpPr/>
          <p:nvPr/>
        </p:nvCxnSpPr>
        <p:spPr>
          <a:xfrm flipH="1">
            <a:off x="5236412" y="2190892"/>
            <a:ext cx="389429" cy="493973"/>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flipH="1">
            <a:off x="6688285" y="1760554"/>
            <a:ext cx="496211"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1798350" y="1344448"/>
            <a:ext cx="767758" cy="276999"/>
          </a:xfrm>
          <a:prstGeom prst="rect">
            <a:avLst/>
          </a:prstGeom>
          <a:noFill/>
        </p:spPr>
        <p:txBody>
          <a:bodyPr wrap="square" rtlCol="0">
            <a:spAutoFit/>
          </a:bodyPr>
          <a:lstStyle/>
          <a:p>
            <a:pPr algn="ctr"/>
            <a:r>
              <a:rPr lang="en-GB" sz="600" b="1" dirty="0"/>
              <a:t>Secure connection</a:t>
            </a:r>
          </a:p>
        </p:txBody>
      </p:sp>
      <p:sp>
        <p:nvSpPr>
          <p:cNvPr id="66" name="ZoneTexte 65"/>
          <p:cNvSpPr txBox="1"/>
          <p:nvPr/>
        </p:nvSpPr>
        <p:spPr>
          <a:xfrm>
            <a:off x="6538224" y="1479082"/>
            <a:ext cx="767758" cy="276999"/>
          </a:xfrm>
          <a:prstGeom prst="rect">
            <a:avLst/>
          </a:prstGeom>
          <a:noFill/>
        </p:spPr>
        <p:txBody>
          <a:bodyPr wrap="square" rtlCol="0">
            <a:spAutoFit/>
          </a:bodyPr>
          <a:lstStyle/>
          <a:p>
            <a:pPr algn="ctr"/>
            <a:r>
              <a:rPr lang="en-GB" sz="600" b="1" dirty="0" smtClean="0"/>
              <a:t>Secured </a:t>
            </a:r>
            <a:r>
              <a:rPr lang="en-GB" sz="600" b="1" dirty="0"/>
              <a:t>connection</a:t>
            </a:r>
          </a:p>
        </p:txBody>
      </p:sp>
      <p:sp>
        <p:nvSpPr>
          <p:cNvPr id="73" name="ZoneTexte 72"/>
          <p:cNvSpPr txBox="1"/>
          <p:nvPr/>
        </p:nvSpPr>
        <p:spPr>
          <a:xfrm>
            <a:off x="2309819" y="4458744"/>
            <a:ext cx="918590" cy="473206"/>
          </a:xfrm>
          <a:prstGeom prst="rect">
            <a:avLst/>
          </a:prstGeom>
          <a:noFill/>
        </p:spPr>
        <p:txBody>
          <a:bodyPr wrap="square" rtlCol="0" anchor="ctr">
            <a:spAutoFit/>
          </a:bodyPr>
          <a:lstStyle/>
          <a:p>
            <a:pPr algn="ctr"/>
            <a:r>
              <a:rPr lang="en-GB" sz="825" b="1" dirty="0"/>
              <a:t>Reinsurance Broker #2 node</a:t>
            </a:r>
          </a:p>
        </p:txBody>
      </p:sp>
      <p:sp>
        <p:nvSpPr>
          <p:cNvPr id="74" name="ZoneTexte 73"/>
          <p:cNvSpPr txBox="1"/>
          <p:nvPr/>
        </p:nvSpPr>
        <p:spPr>
          <a:xfrm>
            <a:off x="5936120" y="2144356"/>
            <a:ext cx="829340" cy="346249"/>
          </a:xfrm>
          <a:prstGeom prst="rect">
            <a:avLst/>
          </a:prstGeom>
          <a:noFill/>
        </p:spPr>
        <p:txBody>
          <a:bodyPr wrap="square" rtlCol="0" anchor="ctr">
            <a:spAutoFit/>
          </a:bodyPr>
          <a:lstStyle/>
          <a:p>
            <a:pPr algn="ctr"/>
            <a:r>
              <a:rPr lang="en-GB" sz="825" b="1" dirty="0"/>
              <a:t>Reinsurer #1 node</a:t>
            </a:r>
          </a:p>
        </p:txBody>
      </p:sp>
      <p:sp>
        <p:nvSpPr>
          <p:cNvPr id="78" name="ZoneTexte 77"/>
          <p:cNvSpPr txBox="1"/>
          <p:nvPr/>
        </p:nvSpPr>
        <p:spPr>
          <a:xfrm>
            <a:off x="5089706" y="4527127"/>
            <a:ext cx="1116483" cy="473206"/>
          </a:xfrm>
          <a:prstGeom prst="rect">
            <a:avLst/>
          </a:prstGeom>
          <a:noFill/>
        </p:spPr>
        <p:txBody>
          <a:bodyPr wrap="square" rtlCol="0" anchor="ctr">
            <a:spAutoFit/>
          </a:bodyPr>
          <a:lstStyle/>
          <a:p>
            <a:pPr algn="ctr"/>
            <a:r>
              <a:rPr lang="en-GB" sz="825" b="1" dirty="0"/>
              <a:t>Validation node </a:t>
            </a:r>
            <a:br>
              <a:rPr lang="en-GB" sz="825" b="1" dirty="0"/>
            </a:br>
            <a:r>
              <a:rPr lang="en-GB" sz="825" b="1" dirty="0"/>
              <a:t>(Blockchain Miner)</a:t>
            </a:r>
          </a:p>
        </p:txBody>
      </p:sp>
      <p:cxnSp>
        <p:nvCxnSpPr>
          <p:cNvPr id="79" name="Connecteur droit avec flèche 78"/>
          <p:cNvCxnSpPr/>
          <p:nvPr/>
        </p:nvCxnSpPr>
        <p:spPr>
          <a:xfrm flipV="1">
            <a:off x="2095021" y="1615489"/>
            <a:ext cx="595086" cy="2516"/>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a:off x="2208448" y="2173037"/>
            <a:ext cx="910547" cy="473206"/>
          </a:xfrm>
          <a:prstGeom prst="rect">
            <a:avLst/>
          </a:prstGeom>
          <a:noFill/>
        </p:spPr>
        <p:txBody>
          <a:bodyPr wrap="square" rtlCol="0" anchor="ctr">
            <a:spAutoFit/>
          </a:bodyPr>
          <a:lstStyle/>
          <a:p>
            <a:pPr algn="ctr"/>
            <a:r>
              <a:rPr lang="en-GB" sz="825" b="1" dirty="0"/>
              <a:t>Reinsurance Broker #1 node</a:t>
            </a:r>
          </a:p>
        </p:txBody>
      </p:sp>
      <p:cxnSp>
        <p:nvCxnSpPr>
          <p:cNvPr id="81" name="Connecteur droit avec flèche 80"/>
          <p:cNvCxnSpPr/>
          <p:nvPr/>
        </p:nvCxnSpPr>
        <p:spPr>
          <a:xfrm>
            <a:off x="3477269" y="2206093"/>
            <a:ext cx="376836" cy="478772"/>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2" name="ZoneTexte 42"/>
          <p:cNvSpPr txBox="1"/>
          <p:nvPr/>
        </p:nvSpPr>
        <p:spPr>
          <a:xfrm>
            <a:off x="3043451" y="2289761"/>
            <a:ext cx="767758" cy="276999"/>
          </a:xfrm>
          <a:prstGeom prst="rect">
            <a:avLst/>
          </a:prstGeom>
          <a:noFill/>
        </p:spPr>
        <p:txBody>
          <a:bodyPr wrap="square" rtlCol="0">
            <a:spAutoFit/>
          </a:bodyPr>
          <a:lstStyle/>
          <a:p>
            <a:pPr algn="ctr"/>
            <a:r>
              <a:rPr lang="en-GB" sz="600" b="1" dirty="0" smtClean="0"/>
              <a:t>Secured connection</a:t>
            </a:r>
            <a:endParaRPr lang="en-GB" sz="600" b="1" dirty="0"/>
          </a:p>
        </p:txBody>
      </p:sp>
      <p:sp>
        <p:nvSpPr>
          <p:cNvPr id="83" name="ZoneTexte 43"/>
          <p:cNvSpPr txBox="1"/>
          <p:nvPr/>
        </p:nvSpPr>
        <p:spPr>
          <a:xfrm>
            <a:off x="5297714" y="2268372"/>
            <a:ext cx="767758" cy="276999"/>
          </a:xfrm>
          <a:prstGeom prst="rect">
            <a:avLst/>
          </a:prstGeom>
          <a:noFill/>
        </p:spPr>
        <p:txBody>
          <a:bodyPr wrap="square" rtlCol="0">
            <a:spAutoFit/>
          </a:bodyPr>
          <a:lstStyle/>
          <a:p>
            <a:pPr algn="ctr"/>
            <a:r>
              <a:rPr lang="en-GB" sz="600" b="1" dirty="0" smtClean="0"/>
              <a:t>Secured </a:t>
            </a:r>
            <a:r>
              <a:rPr lang="en-GB" sz="600" b="1" dirty="0"/>
              <a:t>connection</a:t>
            </a:r>
          </a:p>
        </p:txBody>
      </p:sp>
      <p:sp>
        <p:nvSpPr>
          <p:cNvPr id="84" name="ZoneTexte 42"/>
          <p:cNvSpPr txBox="1"/>
          <p:nvPr/>
        </p:nvSpPr>
        <p:spPr>
          <a:xfrm>
            <a:off x="1798350" y="3878175"/>
            <a:ext cx="767758" cy="276999"/>
          </a:xfrm>
          <a:prstGeom prst="rect">
            <a:avLst/>
          </a:prstGeom>
          <a:noFill/>
        </p:spPr>
        <p:txBody>
          <a:bodyPr wrap="square" rtlCol="0">
            <a:spAutoFit/>
          </a:bodyPr>
          <a:lstStyle/>
          <a:p>
            <a:pPr algn="ctr"/>
            <a:r>
              <a:rPr lang="en-GB" sz="600" b="1" dirty="0"/>
              <a:t>Secure connection</a:t>
            </a:r>
          </a:p>
        </p:txBody>
      </p:sp>
      <p:sp>
        <p:nvSpPr>
          <p:cNvPr id="85" name="ZoneTexte 42"/>
          <p:cNvSpPr txBox="1"/>
          <p:nvPr/>
        </p:nvSpPr>
        <p:spPr>
          <a:xfrm>
            <a:off x="3478722" y="3321585"/>
            <a:ext cx="767758" cy="276999"/>
          </a:xfrm>
          <a:prstGeom prst="rect">
            <a:avLst/>
          </a:prstGeom>
          <a:noFill/>
        </p:spPr>
        <p:txBody>
          <a:bodyPr wrap="square" rtlCol="0">
            <a:spAutoFit/>
          </a:bodyPr>
          <a:lstStyle/>
          <a:p>
            <a:pPr algn="ctr"/>
            <a:r>
              <a:rPr lang="en-GB" sz="600" b="1" dirty="0" smtClean="0"/>
              <a:t>Secured</a:t>
            </a:r>
          </a:p>
          <a:p>
            <a:pPr algn="ctr"/>
            <a:r>
              <a:rPr lang="en-GB" sz="600" b="1" dirty="0" smtClean="0"/>
              <a:t>connection</a:t>
            </a:r>
            <a:endParaRPr lang="en-GB" sz="600" b="1" dirty="0"/>
          </a:p>
        </p:txBody>
      </p:sp>
      <p:grpSp>
        <p:nvGrpSpPr>
          <p:cNvPr id="86" name="Group 7"/>
          <p:cNvGrpSpPr/>
          <p:nvPr/>
        </p:nvGrpSpPr>
        <p:grpSpPr>
          <a:xfrm>
            <a:off x="4919916" y="3706593"/>
            <a:ext cx="1464935" cy="831442"/>
            <a:chOff x="5207015" y="4620963"/>
            <a:chExt cx="1953246" cy="1108589"/>
          </a:xfrm>
        </p:grpSpPr>
        <p:sp>
          <p:nvSpPr>
            <p:cNvPr id="87" name="Alternate Process 5"/>
            <p:cNvSpPr/>
            <p:nvPr/>
          </p:nvSpPr>
          <p:spPr>
            <a:xfrm>
              <a:off x="5207015" y="4655509"/>
              <a:ext cx="1953246" cy="1074043"/>
            </a:xfrm>
            <a:prstGeom prst="flowChartAlternateProcess">
              <a:avLst/>
            </a:prstGeom>
            <a:solidFill>
              <a:schemeClr val="bg2">
                <a:lumMod val="75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88" name="ZoneTexte 16"/>
            <p:cNvSpPr txBox="1"/>
            <p:nvPr/>
          </p:nvSpPr>
          <p:spPr>
            <a:xfrm>
              <a:off x="5369896" y="4620963"/>
              <a:ext cx="1662779" cy="307776"/>
            </a:xfrm>
            <a:prstGeom prst="rect">
              <a:avLst/>
            </a:prstGeom>
            <a:noFill/>
          </p:spPr>
          <p:txBody>
            <a:bodyPr wrap="square" rtlCol="0">
              <a:spAutoFit/>
            </a:bodyPr>
            <a:lstStyle/>
            <a:p>
              <a:pPr algn="ctr"/>
              <a:r>
                <a:rPr lang="en-GB" sz="900" b="1" dirty="0">
                  <a:solidFill>
                    <a:schemeClr val="bg1"/>
                  </a:solidFill>
                </a:rPr>
                <a:t>Cloud Environment</a:t>
              </a:r>
            </a:p>
          </p:txBody>
        </p:sp>
        <p:sp>
          <p:nvSpPr>
            <p:cNvPr id="89" name="Rectangle 88"/>
            <p:cNvSpPr/>
            <p:nvPr/>
          </p:nvSpPr>
          <p:spPr>
            <a:xfrm>
              <a:off x="5732691" y="4905234"/>
              <a:ext cx="807613" cy="332987"/>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bg1"/>
                  </a:solidFill>
                </a:rPr>
                <a:t>Application stack</a:t>
              </a:r>
            </a:p>
          </p:txBody>
        </p:sp>
        <p:pic>
          <p:nvPicPr>
            <p:cNvPr id="90" name="Image 17"/>
            <p:cNvPicPr>
              <a:picLocks noChangeAspect="1"/>
            </p:cNvPicPr>
            <p:nvPr/>
          </p:nvPicPr>
          <p:blipFill rotWithShape="1">
            <a:blip r:embed="rId3"/>
            <a:srcRect r="64409"/>
            <a:stretch/>
          </p:blipFill>
          <p:spPr>
            <a:xfrm>
              <a:off x="5334974" y="4905234"/>
              <a:ext cx="317220" cy="567820"/>
            </a:xfrm>
            <a:prstGeom prst="rect">
              <a:avLst/>
            </a:prstGeom>
          </p:spPr>
        </p:pic>
        <p:grpSp>
          <p:nvGrpSpPr>
            <p:cNvPr id="91" name="Group 119"/>
            <p:cNvGrpSpPr/>
            <p:nvPr/>
          </p:nvGrpSpPr>
          <p:grpSpPr>
            <a:xfrm>
              <a:off x="5684832" y="5318375"/>
              <a:ext cx="1323879" cy="354330"/>
              <a:chOff x="3438824" y="5966239"/>
              <a:chExt cx="1323879" cy="354330"/>
            </a:xfrm>
          </p:grpSpPr>
          <p:grpSp>
            <p:nvGrpSpPr>
              <p:cNvPr id="93" name="Groupe 10"/>
              <p:cNvGrpSpPr/>
              <p:nvPr/>
            </p:nvGrpSpPr>
            <p:grpSpPr>
              <a:xfrm>
                <a:off x="3468017" y="5966239"/>
                <a:ext cx="1265492" cy="200513"/>
                <a:chOff x="2581768" y="4556022"/>
                <a:chExt cx="4338205" cy="571500"/>
              </a:xfrm>
            </p:grpSpPr>
            <p:sp>
              <p:nvSpPr>
                <p:cNvPr id="95" name="Rectangle 94"/>
                <p:cNvSpPr/>
                <p:nvPr/>
              </p:nvSpPr>
              <p:spPr>
                <a:xfrm>
                  <a:off x="3213881" y="4752295"/>
                  <a:ext cx="3610841" cy="15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96" name="Cube 95"/>
                <p:cNvSpPr/>
                <p:nvPr/>
              </p:nvSpPr>
              <p:spPr>
                <a:xfrm>
                  <a:off x="2581768"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97" name="Cube 96"/>
                <p:cNvSpPr/>
                <p:nvPr/>
              </p:nvSpPr>
              <p:spPr>
                <a:xfrm>
                  <a:off x="3326450"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98" name="Cube 97"/>
                <p:cNvSpPr/>
                <p:nvPr/>
              </p:nvSpPr>
              <p:spPr>
                <a:xfrm>
                  <a:off x="4071131"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99" name="Cube 98"/>
                <p:cNvSpPr/>
                <p:nvPr/>
              </p:nvSpPr>
              <p:spPr>
                <a:xfrm>
                  <a:off x="4815813"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00" name="Cube 99"/>
                <p:cNvSpPr/>
                <p:nvPr/>
              </p:nvSpPr>
              <p:spPr>
                <a:xfrm>
                  <a:off x="5560495"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01" name="Cube 100"/>
                <p:cNvSpPr/>
                <p:nvPr/>
              </p:nvSpPr>
              <p:spPr>
                <a:xfrm>
                  <a:off x="6279200"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grpSp>
          <p:sp>
            <p:nvSpPr>
              <p:cNvPr id="94" name="TextBox 89"/>
              <p:cNvSpPr txBox="1"/>
              <p:nvPr/>
            </p:nvSpPr>
            <p:spPr>
              <a:xfrm>
                <a:off x="3438824" y="6172323"/>
                <a:ext cx="1323879" cy="148246"/>
              </a:xfrm>
              <a:prstGeom prst="rect">
                <a:avLst/>
              </a:prstGeom>
              <a:noFill/>
            </p:spPr>
            <p:txBody>
              <a:bodyPr wrap="square" lIns="0" tIns="0" rIns="0" bIns="0" rtlCol="0" anchor="t">
                <a:noAutofit/>
              </a:bodyPr>
              <a:lstStyle/>
              <a:p>
                <a:pPr algn="ctr">
                  <a:spcBef>
                    <a:spcPts val="450"/>
                  </a:spcBef>
                  <a:spcAft>
                    <a:spcPts val="450"/>
                  </a:spcAft>
                </a:pPr>
                <a:r>
                  <a:rPr lang="en-US" sz="600" b="1" dirty="0">
                    <a:solidFill>
                      <a:schemeClr val="bg1"/>
                    </a:solidFill>
                    <a:cs typeface="Arial" panose="020B0604020202020204" pitchFamily="34" charset="0"/>
                  </a:rPr>
                  <a:t>Consortium Blockchain</a:t>
                </a:r>
              </a:p>
            </p:txBody>
          </p:sp>
        </p:grpSp>
        <p:sp>
          <p:nvSpPr>
            <p:cNvPr id="92" name="Magnetic Disk 120"/>
            <p:cNvSpPr/>
            <p:nvPr/>
          </p:nvSpPr>
          <p:spPr>
            <a:xfrm>
              <a:off x="6582945" y="4905234"/>
              <a:ext cx="461817" cy="332987"/>
            </a:xfrm>
            <a:prstGeom prst="flowChartMagneticDisk">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bg1"/>
                  </a:solidFill>
                </a:rPr>
                <a:t>Storage</a:t>
              </a:r>
            </a:p>
          </p:txBody>
        </p:sp>
      </p:grpSp>
      <p:cxnSp>
        <p:nvCxnSpPr>
          <p:cNvPr id="102" name="Connecteur droit avec flèche 36"/>
          <p:cNvCxnSpPr/>
          <p:nvPr/>
        </p:nvCxnSpPr>
        <p:spPr>
          <a:xfrm flipH="1" flipV="1">
            <a:off x="4817527" y="3272871"/>
            <a:ext cx="364412" cy="449865"/>
          </a:xfrm>
          <a:prstGeom prst="straightConnector1">
            <a:avLst/>
          </a:prstGeom>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03" name="Group 132"/>
          <p:cNvGrpSpPr/>
          <p:nvPr/>
        </p:nvGrpSpPr>
        <p:grpSpPr>
          <a:xfrm>
            <a:off x="5100994" y="1327097"/>
            <a:ext cx="1464935" cy="831442"/>
            <a:chOff x="5207015" y="4620963"/>
            <a:chExt cx="1953246" cy="1108589"/>
          </a:xfrm>
        </p:grpSpPr>
        <p:sp>
          <p:nvSpPr>
            <p:cNvPr id="104" name="Alternate Process 133"/>
            <p:cNvSpPr/>
            <p:nvPr/>
          </p:nvSpPr>
          <p:spPr>
            <a:xfrm>
              <a:off x="5207015" y="4655509"/>
              <a:ext cx="1953246" cy="1074043"/>
            </a:xfrm>
            <a:prstGeom prst="flowChartAlternateProcess">
              <a:avLst/>
            </a:prstGeom>
            <a:solidFill>
              <a:schemeClr val="bg2">
                <a:lumMod val="75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05" name="ZoneTexte 16"/>
            <p:cNvSpPr txBox="1"/>
            <p:nvPr/>
          </p:nvSpPr>
          <p:spPr>
            <a:xfrm>
              <a:off x="5369896" y="4620963"/>
              <a:ext cx="1662779" cy="307776"/>
            </a:xfrm>
            <a:prstGeom prst="rect">
              <a:avLst/>
            </a:prstGeom>
            <a:noFill/>
          </p:spPr>
          <p:txBody>
            <a:bodyPr wrap="square" rtlCol="0">
              <a:spAutoFit/>
            </a:bodyPr>
            <a:lstStyle/>
            <a:p>
              <a:pPr algn="ctr"/>
              <a:r>
                <a:rPr lang="en-GB" sz="900" b="1" dirty="0">
                  <a:solidFill>
                    <a:schemeClr val="bg1"/>
                  </a:solidFill>
                </a:rPr>
                <a:t>Cloud Environment</a:t>
              </a:r>
            </a:p>
          </p:txBody>
        </p:sp>
        <p:sp>
          <p:nvSpPr>
            <p:cNvPr id="106" name="Rectangle 105"/>
            <p:cNvSpPr/>
            <p:nvPr/>
          </p:nvSpPr>
          <p:spPr>
            <a:xfrm>
              <a:off x="5732691" y="4905234"/>
              <a:ext cx="818472" cy="332987"/>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bg1"/>
                  </a:solidFill>
                </a:rPr>
                <a:t>Application stack</a:t>
              </a:r>
            </a:p>
          </p:txBody>
        </p:sp>
        <p:pic>
          <p:nvPicPr>
            <p:cNvPr id="107" name="Image 17"/>
            <p:cNvPicPr>
              <a:picLocks noChangeAspect="1"/>
            </p:cNvPicPr>
            <p:nvPr/>
          </p:nvPicPr>
          <p:blipFill rotWithShape="1">
            <a:blip r:embed="rId3"/>
            <a:srcRect r="64409"/>
            <a:stretch/>
          </p:blipFill>
          <p:spPr>
            <a:xfrm>
              <a:off x="5334974" y="4905234"/>
              <a:ext cx="317220" cy="567820"/>
            </a:xfrm>
            <a:prstGeom prst="rect">
              <a:avLst/>
            </a:prstGeom>
          </p:spPr>
        </p:pic>
        <p:grpSp>
          <p:nvGrpSpPr>
            <p:cNvPr id="108" name="Group 137"/>
            <p:cNvGrpSpPr/>
            <p:nvPr/>
          </p:nvGrpSpPr>
          <p:grpSpPr>
            <a:xfrm>
              <a:off x="5684832" y="5318375"/>
              <a:ext cx="1323879" cy="354330"/>
              <a:chOff x="3438824" y="5966239"/>
              <a:chExt cx="1323879" cy="354330"/>
            </a:xfrm>
          </p:grpSpPr>
          <p:grpSp>
            <p:nvGrpSpPr>
              <p:cNvPr id="110" name="Groupe 10"/>
              <p:cNvGrpSpPr/>
              <p:nvPr/>
            </p:nvGrpSpPr>
            <p:grpSpPr>
              <a:xfrm>
                <a:off x="3468017" y="5966239"/>
                <a:ext cx="1265492" cy="200513"/>
                <a:chOff x="2581768" y="4556022"/>
                <a:chExt cx="4338205" cy="571500"/>
              </a:xfrm>
            </p:grpSpPr>
            <p:sp>
              <p:nvSpPr>
                <p:cNvPr id="112" name="Rectangle 111"/>
                <p:cNvSpPr/>
                <p:nvPr/>
              </p:nvSpPr>
              <p:spPr>
                <a:xfrm>
                  <a:off x="3213881" y="4752295"/>
                  <a:ext cx="3610841" cy="15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13" name="Cube 112"/>
                <p:cNvSpPr/>
                <p:nvPr/>
              </p:nvSpPr>
              <p:spPr>
                <a:xfrm>
                  <a:off x="2581768"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14" name="Cube 113"/>
                <p:cNvSpPr/>
                <p:nvPr/>
              </p:nvSpPr>
              <p:spPr>
                <a:xfrm>
                  <a:off x="3326450"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15" name="Cube 114"/>
                <p:cNvSpPr/>
                <p:nvPr/>
              </p:nvSpPr>
              <p:spPr>
                <a:xfrm>
                  <a:off x="4071131"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16" name="Cube 115"/>
                <p:cNvSpPr/>
                <p:nvPr/>
              </p:nvSpPr>
              <p:spPr>
                <a:xfrm>
                  <a:off x="4815813"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17" name="Cube 116"/>
                <p:cNvSpPr/>
                <p:nvPr/>
              </p:nvSpPr>
              <p:spPr>
                <a:xfrm>
                  <a:off x="5560495"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18" name="Cube 117"/>
                <p:cNvSpPr/>
                <p:nvPr/>
              </p:nvSpPr>
              <p:spPr>
                <a:xfrm>
                  <a:off x="6279200"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grpSp>
          <p:sp>
            <p:nvSpPr>
              <p:cNvPr id="111" name="TextBox 89"/>
              <p:cNvSpPr txBox="1"/>
              <p:nvPr/>
            </p:nvSpPr>
            <p:spPr>
              <a:xfrm>
                <a:off x="3438824" y="6172323"/>
                <a:ext cx="1323879" cy="148246"/>
              </a:xfrm>
              <a:prstGeom prst="rect">
                <a:avLst/>
              </a:prstGeom>
              <a:noFill/>
            </p:spPr>
            <p:txBody>
              <a:bodyPr wrap="square" lIns="0" tIns="0" rIns="0" bIns="0" rtlCol="0" anchor="t">
                <a:noAutofit/>
              </a:bodyPr>
              <a:lstStyle/>
              <a:p>
                <a:pPr algn="ctr">
                  <a:spcBef>
                    <a:spcPts val="450"/>
                  </a:spcBef>
                  <a:spcAft>
                    <a:spcPts val="450"/>
                  </a:spcAft>
                </a:pPr>
                <a:r>
                  <a:rPr lang="en-US" sz="600" b="1" dirty="0">
                    <a:solidFill>
                      <a:schemeClr val="bg1"/>
                    </a:solidFill>
                    <a:cs typeface="Arial" panose="020B0604020202020204" pitchFamily="34" charset="0"/>
                  </a:rPr>
                  <a:t>Consortium Blockchain</a:t>
                </a:r>
              </a:p>
            </p:txBody>
          </p:sp>
        </p:grpSp>
        <p:sp>
          <p:nvSpPr>
            <p:cNvPr id="109" name="Magnetic Disk 138"/>
            <p:cNvSpPr/>
            <p:nvPr/>
          </p:nvSpPr>
          <p:spPr>
            <a:xfrm>
              <a:off x="6582945" y="4905234"/>
              <a:ext cx="461817" cy="332987"/>
            </a:xfrm>
            <a:prstGeom prst="flowChartMagneticDisk">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bg1"/>
                  </a:solidFill>
                </a:rPr>
                <a:t>Storage</a:t>
              </a:r>
            </a:p>
          </p:txBody>
        </p:sp>
      </p:grpSp>
      <p:grpSp>
        <p:nvGrpSpPr>
          <p:cNvPr id="119" name="Group 148"/>
          <p:cNvGrpSpPr/>
          <p:nvPr/>
        </p:nvGrpSpPr>
        <p:grpSpPr>
          <a:xfrm>
            <a:off x="2694862" y="1338416"/>
            <a:ext cx="1464935" cy="831442"/>
            <a:chOff x="5207015" y="4620963"/>
            <a:chExt cx="1953246" cy="1108589"/>
          </a:xfrm>
        </p:grpSpPr>
        <p:sp>
          <p:nvSpPr>
            <p:cNvPr id="120" name="Alternate Process 149"/>
            <p:cNvSpPr/>
            <p:nvPr/>
          </p:nvSpPr>
          <p:spPr>
            <a:xfrm>
              <a:off x="5207015" y="4655509"/>
              <a:ext cx="1953246" cy="1074043"/>
            </a:xfrm>
            <a:prstGeom prst="flowChartAlternateProcess">
              <a:avLst/>
            </a:prstGeom>
            <a:solidFill>
              <a:schemeClr val="bg2">
                <a:lumMod val="75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21" name="ZoneTexte 16"/>
            <p:cNvSpPr txBox="1"/>
            <p:nvPr/>
          </p:nvSpPr>
          <p:spPr>
            <a:xfrm>
              <a:off x="5369896" y="4620963"/>
              <a:ext cx="1662779" cy="307776"/>
            </a:xfrm>
            <a:prstGeom prst="rect">
              <a:avLst/>
            </a:prstGeom>
            <a:noFill/>
          </p:spPr>
          <p:txBody>
            <a:bodyPr wrap="square" rtlCol="0">
              <a:spAutoFit/>
            </a:bodyPr>
            <a:lstStyle/>
            <a:p>
              <a:pPr algn="ctr"/>
              <a:r>
                <a:rPr lang="en-GB" sz="900" b="1" dirty="0">
                  <a:solidFill>
                    <a:schemeClr val="bg1"/>
                  </a:solidFill>
                </a:rPr>
                <a:t>Cloud Environment</a:t>
              </a:r>
            </a:p>
          </p:txBody>
        </p:sp>
        <p:sp>
          <p:nvSpPr>
            <p:cNvPr id="122" name="Rectangle 121"/>
            <p:cNvSpPr/>
            <p:nvPr/>
          </p:nvSpPr>
          <p:spPr>
            <a:xfrm>
              <a:off x="5732689" y="4905234"/>
              <a:ext cx="800676" cy="332987"/>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bg1"/>
                  </a:solidFill>
                </a:rPr>
                <a:t>Application stack</a:t>
              </a:r>
            </a:p>
          </p:txBody>
        </p:sp>
        <p:pic>
          <p:nvPicPr>
            <p:cNvPr id="123" name="Image 17"/>
            <p:cNvPicPr>
              <a:picLocks noChangeAspect="1"/>
            </p:cNvPicPr>
            <p:nvPr/>
          </p:nvPicPr>
          <p:blipFill rotWithShape="1">
            <a:blip r:embed="rId3"/>
            <a:srcRect r="64409"/>
            <a:stretch/>
          </p:blipFill>
          <p:spPr>
            <a:xfrm>
              <a:off x="5334974" y="4905234"/>
              <a:ext cx="317220" cy="567820"/>
            </a:xfrm>
            <a:prstGeom prst="rect">
              <a:avLst/>
            </a:prstGeom>
          </p:spPr>
        </p:pic>
        <p:grpSp>
          <p:nvGrpSpPr>
            <p:cNvPr id="124" name="Group 153"/>
            <p:cNvGrpSpPr/>
            <p:nvPr/>
          </p:nvGrpSpPr>
          <p:grpSpPr>
            <a:xfrm>
              <a:off x="5684832" y="5318375"/>
              <a:ext cx="1323879" cy="354330"/>
              <a:chOff x="3438824" y="5966239"/>
              <a:chExt cx="1323879" cy="354330"/>
            </a:xfrm>
          </p:grpSpPr>
          <p:grpSp>
            <p:nvGrpSpPr>
              <p:cNvPr id="126" name="Groupe 10"/>
              <p:cNvGrpSpPr/>
              <p:nvPr/>
            </p:nvGrpSpPr>
            <p:grpSpPr>
              <a:xfrm>
                <a:off x="3468017" y="5966239"/>
                <a:ext cx="1265492" cy="200513"/>
                <a:chOff x="2581768" y="4556022"/>
                <a:chExt cx="4338205" cy="571500"/>
              </a:xfrm>
            </p:grpSpPr>
            <p:sp>
              <p:nvSpPr>
                <p:cNvPr id="128" name="Rectangle 127"/>
                <p:cNvSpPr/>
                <p:nvPr/>
              </p:nvSpPr>
              <p:spPr>
                <a:xfrm>
                  <a:off x="3213881" y="4752295"/>
                  <a:ext cx="3610841" cy="15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29" name="Cube 128"/>
                <p:cNvSpPr/>
                <p:nvPr/>
              </p:nvSpPr>
              <p:spPr>
                <a:xfrm>
                  <a:off x="2581768"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30" name="Cube 129"/>
                <p:cNvSpPr/>
                <p:nvPr/>
              </p:nvSpPr>
              <p:spPr>
                <a:xfrm>
                  <a:off x="3326450"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31" name="Cube 130"/>
                <p:cNvSpPr/>
                <p:nvPr/>
              </p:nvSpPr>
              <p:spPr>
                <a:xfrm>
                  <a:off x="4071131"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32" name="Cube 131"/>
                <p:cNvSpPr/>
                <p:nvPr/>
              </p:nvSpPr>
              <p:spPr>
                <a:xfrm>
                  <a:off x="4815813"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33" name="Cube 132"/>
                <p:cNvSpPr/>
                <p:nvPr/>
              </p:nvSpPr>
              <p:spPr>
                <a:xfrm>
                  <a:off x="5560495"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34" name="Cube 133"/>
                <p:cNvSpPr/>
                <p:nvPr/>
              </p:nvSpPr>
              <p:spPr>
                <a:xfrm>
                  <a:off x="6279200"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grpSp>
          <p:sp>
            <p:nvSpPr>
              <p:cNvPr id="127" name="TextBox 89"/>
              <p:cNvSpPr txBox="1"/>
              <p:nvPr/>
            </p:nvSpPr>
            <p:spPr>
              <a:xfrm>
                <a:off x="3438824" y="6172323"/>
                <a:ext cx="1323879" cy="148246"/>
              </a:xfrm>
              <a:prstGeom prst="rect">
                <a:avLst/>
              </a:prstGeom>
              <a:noFill/>
            </p:spPr>
            <p:txBody>
              <a:bodyPr wrap="square" lIns="0" tIns="0" rIns="0" bIns="0" rtlCol="0" anchor="t">
                <a:noAutofit/>
              </a:bodyPr>
              <a:lstStyle/>
              <a:p>
                <a:pPr algn="ctr">
                  <a:spcBef>
                    <a:spcPts val="450"/>
                  </a:spcBef>
                  <a:spcAft>
                    <a:spcPts val="450"/>
                  </a:spcAft>
                </a:pPr>
                <a:r>
                  <a:rPr lang="en-US" sz="600" b="1" dirty="0">
                    <a:solidFill>
                      <a:schemeClr val="bg1"/>
                    </a:solidFill>
                    <a:cs typeface="Arial" panose="020B0604020202020204" pitchFamily="34" charset="0"/>
                  </a:rPr>
                  <a:t>Consortium Blockchain</a:t>
                </a:r>
              </a:p>
            </p:txBody>
          </p:sp>
        </p:grpSp>
        <p:sp>
          <p:nvSpPr>
            <p:cNvPr id="125" name="Magnetic Disk 154"/>
            <p:cNvSpPr/>
            <p:nvPr/>
          </p:nvSpPr>
          <p:spPr>
            <a:xfrm>
              <a:off x="6582945" y="4905234"/>
              <a:ext cx="461817" cy="332987"/>
            </a:xfrm>
            <a:prstGeom prst="flowChartMagneticDisk">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bg1"/>
                  </a:solidFill>
                </a:rPr>
                <a:t>Storage</a:t>
              </a:r>
            </a:p>
          </p:txBody>
        </p:sp>
      </p:grpSp>
      <p:grpSp>
        <p:nvGrpSpPr>
          <p:cNvPr id="135" name="Group 164"/>
          <p:cNvGrpSpPr/>
          <p:nvPr/>
        </p:nvGrpSpPr>
        <p:grpSpPr>
          <a:xfrm>
            <a:off x="2583238" y="3607276"/>
            <a:ext cx="1464935" cy="831442"/>
            <a:chOff x="5207015" y="4620963"/>
            <a:chExt cx="1953246" cy="1108589"/>
          </a:xfrm>
        </p:grpSpPr>
        <p:sp>
          <p:nvSpPr>
            <p:cNvPr id="136" name="Alternate Process 165"/>
            <p:cNvSpPr/>
            <p:nvPr/>
          </p:nvSpPr>
          <p:spPr>
            <a:xfrm>
              <a:off x="5207015" y="4655509"/>
              <a:ext cx="1953246" cy="1074043"/>
            </a:xfrm>
            <a:prstGeom prst="flowChartAlternateProcess">
              <a:avLst/>
            </a:prstGeom>
            <a:solidFill>
              <a:schemeClr val="bg2">
                <a:lumMod val="75000"/>
              </a:schemeClr>
            </a:solidFill>
            <a:ln w="222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137" name="ZoneTexte 16"/>
            <p:cNvSpPr txBox="1"/>
            <p:nvPr/>
          </p:nvSpPr>
          <p:spPr>
            <a:xfrm>
              <a:off x="5369896" y="4620963"/>
              <a:ext cx="1662779" cy="307776"/>
            </a:xfrm>
            <a:prstGeom prst="rect">
              <a:avLst/>
            </a:prstGeom>
            <a:noFill/>
          </p:spPr>
          <p:txBody>
            <a:bodyPr wrap="square" rtlCol="0">
              <a:spAutoFit/>
            </a:bodyPr>
            <a:lstStyle/>
            <a:p>
              <a:pPr algn="ctr"/>
              <a:r>
                <a:rPr lang="en-GB" sz="900" b="1" dirty="0">
                  <a:solidFill>
                    <a:schemeClr val="bg1"/>
                  </a:solidFill>
                </a:rPr>
                <a:t>Cloud Environment</a:t>
              </a:r>
            </a:p>
          </p:txBody>
        </p:sp>
        <p:sp>
          <p:nvSpPr>
            <p:cNvPr id="138" name="Rectangle 137"/>
            <p:cNvSpPr/>
            <p:nvPr/>
          </p:nvSpPr>
          <p:spPr>
            <a:xfrm>
              <a:off x="5732691" y="4905234"/>
              <a:ext cx="819944" cy="332987"/>
            </a:xfrm>
            <a:prstGeom prst="rect">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 b="1" dirty="0">
                  <a:solidFill>
                    <a:schemeClr val="bg1"/>
                  </a:solidFill>
                </a:rPr>
                <a:t>Application stack</a:t>
              </a:r>
            </a:p>
          </p:txBody>
        </p:sp>
        <p:pic>
          <p:nvPicPr>
            <p:cNvPr id="139" name="Image 17"/>
            <p:cNvPicPr>
              <a:picLocks noChangeAspect="1"/>
            </p:cNvPicPr>
            <p:nvPr/>
          </p:nvPicPr>
          <p:blipFill rotWithShape="1">
            <a:blip r:embed="rId3"/>
            <a:srcRect r="64409"/>
            <a:stretch/>
          </p:blipFill>
          <p:spPr>
            <a:xfrm>
              <a:off x="5334974" y="4905234"/>
              <a:ext cx="317220" cy="567820"/>
            </a:xfrm>
            <a:prstGeom prst="rect">
              <a:avLst/>
            </a:prstGeom>
          </p:spPr>
        </p:pic>
        <p:grpSp>
          <p:nvGrpSpPr>
            <p:cNvPr id="140" name="Group 169"/>
            <p:cNvGrpSpPr/>
            <p:nvPr/>
          </p:nvGrpSpPr>
          <p:grpSpPr>
            <a:xfrm>
              <a:off x="5684832" y="5318375"/>
              <a:ext cx="1323879" cy="354330"/>
              <a:chOff x="3438824" y="5966239"/>
              <a:chExt cx="1323879" cy="354330"/>
            </a:xfrm>
          </p:grpSpPr>
          <p:grpSp>
            <p:nvGrpSpPr>
              <p:cNvPr id="142" name="Groupe 10"/>
              <p:cNvGrpSpPr/>
              <p:nvPr/>
            </p:nvGrpSpPr>
            <p:grpSpPr>
              <a:xfrm>
                <a:off x="3468017" y="5966239"/>
                <a:ext cx="1265492" cy="200513"/>
                <a:chOff x="2581768" y="4556022"/>
                <a:chExt cx="4338205" cy="571500"/>
              </a:xfrm>
            </p:grpSpPr>
            <p:sp>
              <p:nvSpPr>
                <p:cNvPr id="144" name="Rectangle 143"/>
                <p:cNvSpPr/>
                <p:nvPr/>
              </p:nvSpPr>
              <p:spPr>
                <a:xfrm>
                  <a:off x="3213881" y="4752295"/>
                  <a:ext cx="3610841" cy="1580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45" name="Cube 144"/>
                <p:cNvSpPr/>
                <p:nvPr/>
              </p:nvSpPr>
              <p:spPr>
                <a:xfrm>
                  <a:off x="2581768"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46" name="Cube 145"/>
                <p:cNvSpPr/>
                <p:nvPr/>
              </p:nvSpPr>
              <p:spPr>
                <a:xfrm>
                  <a:off x="3326450"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47" name="Cube 146"/>
                <p:cNvSpPr/>
                <p:nvPr/>
              </p:nvSpPr>
              <p:spPr>
                <a:xfrm>
                  <a:off x="4071131"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48" name="Cube 147"/>
                <p:cNvSpPr/>
                <p:nvPr/>
              </p:nvSpPr>
              <p:spPr>
                <a:xfrm>
                  <a:off x="4815813"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49" name="Cube 148"/>
                <p:cNvSpPr/>
                <p:nvPr/>
              </p:nvSpPr>
              <p:spPr>
                <a:xfrm>
                  <a:off x="5560495"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sp>
              <p:nvSpPr>
                <p:cNvPr id="150" name="Cube 149"/>
                <p:cNvSpPr/>
                <p:nvPr/>
              </p:nvSpPr>
              <p:spPr>
                <a:xfrm>
                  <a:off x="6279200" y="4556022"/>
                  <a:ext cx="640773" cy="571500"/>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50"/>
                </a:p>
              </p:txBody>
            </p:sp>
          </p:grpSp>
          <p:sp>
            <p:nvSpPr>
              <p:cNvPr id="143" name="TextBox 89"/>
              <p:cNvSpPr txBox="1"/>
              <p:nvPr/>
            </p:nvSpPr>
            <p:spPr>
              <a:xfrm>
                <a:off x="3438824" y="6172323"/>
                <a:ext cx="1323879" cy="148246"/>
              </a:xfrm>
              <a:prstGeom prst="rect">
                <a:avLst/>
              </a:prstGeom>
              <a:noFill/>
            </p:spPr>
            <p:txBody>
              <a:bodyPr wrap="square" lIns="0" tIns="0" rIns="0" bIns="0" rtlCol="0" anchor="t">
                <a:noAutofit/>
              </a:bodyPr>
              <a:lstStyle/>
              <a:p>
                <a:pPr algn="ctr">
                  <a:spcBef>
                    <a:spcPts val="450"/>
                  </a:spcBef>
                  <a:spcAft>
                    <a:spcPts val="450"/>
                  </a:spcAft>
                </a:pPr>
                <a:r>
                  <a:rPr lang="en-US" sz="600" b="1" dirty="0">
                    <a:solidFill>
                      <a:schemeClr val="bg1"/>
                    </a:solidFill>
                    <a:cs typeface="Arial" panose="020B0604020202020204" pitchFamily="34" charset="0"/>
                  </a:rPr>
                  <a:t>Consortium Blockchain</a:t>
                </a:r>
              </a:p>
            </p:txBody>
          </p:sp>
        </p:grpSp>
        <p:sp>
          <p:nvSpPr>
            <p:cNvPr id="141" name="Magnetic Disk 170"/>
            <p:cNvSpPr/>
            <p:nvPr/>
          </p:nvSpPr>
          <p:spPr>
            <a:xfrm>
              <a:off x="6582945" y="4905234"/>
              <a:ext cx="461817" cy="332987"/>
            </a:xfrm>
            <a:prstGeom prst="flowChartMagneticDisk">
              <a:avLst/>
            </a:pr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solidFill>
                    <a:schemeClr val="bg1"/>
                  </a:solidFill>
                </a:rPr>
                <a:t>Storage</a:t>
              </a:r>
            </a:p>
          </p:txBody>
        </p:sp>
      </p:grpSp>
      <p:sp>
        <p:nvSpPr>
          <p:cNvPr id="151" name="ZoneTexte 42"/>
          <p:cNvSpPr txBox="1"/>
          <p:nvPr/>
        </p:nvSpPr>
        <p:spPr>
          <a:xfrm>
            <a:off x="4468518" y="3478835"/>
            <a:ext cx="767758" cy="276999"/>
          </a:xfrm>
          <a:prstGeom prst="rect">
            <a:avLst/>
          </a:prstGeom>
          <a:noFill/>
        </p:spPr>
        <p:txBody>
          <a:bodyPr wrap="square" rtlCol="0">
            <a:spAutoFit/>
          </a:bodyPr>
          <a:lstStyle/>
          <a:p>
            <a:pPr algn="ctr"/>
            <a:r>
              <a:rPr lang="en-GB" sz="600" b="1" dirty="0" smtClean="0"/>
              <a:t>Secured </a:t>
            </a:r>
            <a:r>
              <a:rPr lang="en-GB" sz="600" b="1" dirty="0"/>
              <a:t>connection</a:t>
            </a:r>
          </a:p>
        </p:txBody>
      </p:sp>
      <p:sp>
        <p:nvSpPr>
          <p:cNvPr id="152" name="Rectangle 151"/>
          <p:cNvSpPr/>
          <p:nvPr/>
        </p:nvSpPr>
        <p:spPr>
          <a:xfrm>
            <a:off x="6455871" y="4055658"/>
            <a:ext cx="1860545" cy="727122"/>
          </a:xfrm>
          <a:prstGeom prst="rect">
            <a:avLst/>
          </a:prstGeom>
        </p:spPr>
        <p:txBody>
          <a:bodyPr wrap="square">
            <a:spAutoFit/>
          </a:bodyPr>
          <a:lstStyle/>
          <a:p>
            <a:r>
              <a:rPr lang="en-US" sz="825" i="1" dirty="0">
                <a:solidFill>
                  <a:schemeClr val="bg1">
                    <a:lumMod val="50000"/>
                  </a:schemeClr>
                </a:solidFill>
              </a:rPr>
              <a:t>Miner(s) validate and commit transactions in order to reach consensus (i.e. a review process performed on each block within the Consortium </a:t>
            </a:r>
            <a:r>
              <a:rPr lang="en-US" sz="825" i="1" dirty="0" err="1">
                <a:solidFill>
                  <a:schemeClr val="bg1">
                    <a:lumMod val="50000"/>
                  </a:schemeClr>
                </a:solidFill>
              </a:rPr>
              <a:t>Blockchain</a:t>
            </a:r>
            <a:r>
              <a:rPr lang="en-US" sz="825" i="1" dirty="0">
                <a:solidFill>
                  <a:schemeClr val="bg1">
                    <a:lumMod val="50000"/>
                  </a:schemeClr>
                </a:solidFill>
              </a:rPr>
              <a:t>)</a:t>
            </a:r>
          </a:p>
        </p:txBody>
      </p:sp>
      <p:sp>
        <p:nvSpPr>
          <p:cNvPr id="153"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dirty="0">
                <a:solidFill>
                  <a:schemeClr val="bg1"/>
                </a:solidFill>
              </a:rPr>
              <a:t>2</a:t>
            </a:r>
          </a:p>
        </p:txBody>
      </p:sp>
      <p:sp>
        <p:nvSpPr>
          <p:cNvPr id="154" name="Titre 20"/>
          <p:cNvSpPr>
            <a:spLocks noGrp="1"/>
          </p:cNvSpPr>
          <p:nvPr>
            <p:ph type="title"/>
          </p:nvPr>
        </p:nvSpPr>
        <p:spPr>
          <a:xfrm>
            <a:off x="683568" y="267494"/>
            <a:ext cx="8203565" cy="400110"/>
          </a:xfrm>
        </p:spPr>
        <p:txBody>
          <a:bodyPr/>
          <a:lstStyle/>
          <a:p>
            <a:r>
              <a:rPr lang="en-US" dirty="0"/>
              <a:t>Inter-Organizations  I  SCOR Blockchain “Proof-of-Concept”</a:t>
            </a:r>
            <a:endParaRPr lang="fr-FR" dirty="0"/>
          </a:p>
        </p:txBody>
      </p:sp>
      <p:sp>
        <p:nvSpPr>
          <p:cNvPr id="155"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a:solidFill>
                  <a:schemeClr val="bg1">
                    <a:lumMod val="50000"/>
                  </a:schemeClr>
                </a:solidFill>
              </a:rPr>
              <a:t>Overview of supporting technologies</a:t>
            </a:r>
          </a:p>
        </p:txBody>
      </p:sp>
      <p:sp>
        <p:nvSpPr>
          <p:cNvPr id="159" name="Freeform 36"/>
          <p:cNvSpPr>
            <a:spLocks noChangeAspect="1" noEditPoints="1"/>
          </p:cNvSpPr>
          <p:nvPr/>
        </p:nvSpPr>
        <p:spPr bwMode="auto">
          <a:xfrm>
            <a:off x="7501227" y="1180905"/>
            <a:ext cx="391626" cy="447716"/>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68580" tIns="34290" rIns="68580" bIns="34290" numCol="1" anchor="t" anchorCtr="0" compatLnSpc="1">
            <a:prstTxWarp prst="textNoShape">
              <a:avLst/>
            </a:prstTxWarp>
          </a:bodyPr>
          <a:lstStyle/>
          <a:p>
            <a:pPr defTabSz="685800">
              <a:defRPr/>
            </a:pPr>
            <a:endParaRPr lang="en-GB" sz="750" kern="0" dirty="0">
              <a:solidFill>
                <a:sysClr val="windowText" lastClr="000000"/>
              </a:solidFill>
              <a:latin typeface="Arial" panose="020B0604020202020204" pitchFamily="34" charset="0"/>
              <a:cs typeface="Arial" panose="020B0604020202020204" pitchFamily="34" charset="0"/>
            </a:endParaRPr>
          </a:p>
        </p:txBody>
      </p:sp>
      <p:sp>
        <p:nvSpPr>
          <p:cNvPr id="160" name="TextBox 89"/>
          <p:cNvSpPr txBox="1"/>
          <p:nvPr/>
        </p:nvSpPr>
        <p:spPr>
          <a:xfrm>
            <a:off x="7221680" y="1650592"/>
            <a:ext cx="950720" cy="274388"/>
          </a:xfrm>
          <a:prstGeom prst="rect">
            <a:avLst/>
          </a:prstGeom>
          <a:solidFill>
            <a:schemeClr val="bg1"/>
          </a:solidFill>
        </p:spPr>
        <p:txBody>
          <a:bodyPr wrap="square" rtlCol="0" anchor="ctr">
            <a:noAutofit/>
          </a:bodyPr>
          <a:lstStyle/>
          <a:p>
            <a:pPr algn="ctr" defTabSz="685800">
              <a:spcBef>
                <a:spcPts val="450"/>
              </a:spcBef>
              <a:spcAft>
                <a:spcPts val="450"/>
              </a:spcAft>
              <a:defRPr/>
            </a:pPr>
            <a:r>
              <a:rPr lang="en-GB" sz="825" b="1" kern="0" dirty="0">
                <a:latin typeface="Arial" panose="020B0604020202020204" pitchFamily="34" charset="0"/>
                <a:cs typeface="Arial" panose="020B0604020202020204" pitchFamily="34" charset="0"/>
              </a:rPr>
              <a:t>Reinsurer #1</a:t>
            </a:r>
            <a:endParaRPr lang="en-GB" sz="825" kern="0" dirty="0">
              <a:latin typeface="Arial" panose="020B0604020202020204" pitchFamily="34" charset="0"/>
              <a:cs typeface="Arial" panose="020B0604020202020204" pitchFamily="34" charset="0"/>
            </a:endParaRPr>
          </a:p>
        </p:txBody>
      </p:sp>
      <p:pic>
        <p:nvPicPr>
          <p:cNvPr id="161" name="Picture 23" descr="logo-SCOR-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5356" y="1951971"/>
            <a:ext cx="603368" cy="111246"/>
          </a:xfrm>
          <a:prstGeom prst="rect">
            <a:avLst/>
          </a:prstGeom>
          <a:noFill/>
          <a:extLst>
            <a:ext uri="{909E8E84-426E-40dd-AFC4-6F175D3DCCD1}">
              <a14:hiddenFill xmlns:a14="http://schemas.microsoft.com/office/drawing/2010/main">
                <a:solidFill>
                  <a:srgbClr val="FFFFFF"/>
                </a:solidFill>
              </a14:hiddenFill>
            </a:ext>
          </a:extLst>
        </p:spPr>
      </p:pic>
      <p:sp>
        <p:nvSpPr>
          <p:cNvPr id="162" name="Freeform 36"/>
          <p:cNvSpPr>
            <a:spLocks noChangeAspect="1" noEditPoints="1"/>
          </p:cNvSpPr>
          <p:nvPr/>
        </p:nvSpPr>
        <p:spPr bwMode="auto">
          <a:xfrm>
            <a:off x="1279744" y="1180905"/>
            <a:ext cx="391626" cy="447716"/>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68580" tIns="34290" rIns="68580" bIns="34290" numCol="1" anchor="t" anchorCtr="0" compatLnSpc="1">
            <a:prstTxWarp prst="textNoShape">
              <a:avLst/>
            </a:prstTxWarp>
          </a:bodyPr>
          <a:lstStyle/>
          <a:p>
            <a:pPr defTabSz="685800">
              <a:defRPr/>
            </a:pPr>
            <a:endParaRPr lang="en-GB" sz="750" kern="0" dirty="0">
              <a:solidFill>
                <a:sysClr val="windowText" lastClr="000000"/>
              </a:solidFill>
              <a:latin typeface="Arial" panose="020B0604020202020204" pitchFamily="34" charset="0"/>
              <a:cs typeface="Arial" panose="020B0604020202020204" pitchFamily="34" charset="0"/>
            </a:endParaRPr>
          </a:p>
        </p:txBody>
      </p:sp>
      <p:sp>
        <p:nvSpPr>
          <p:cNvPr id="163" name="TextBox 89"/>
          <p:cNvSpPr txBox="1"/>
          <p:nvPr/>
        </p:nvSpPr>
        <p:spPr>
          <a:xfrm>
            <a:off x="1043412" y="1642394"/>
            <a:ext cx="864292" cy="365210"/>
          </a:xfrm>
          <a:prstGeom prst="rect">
            <a:avLst/>
          </a:prstGeom>
          <a:solidFill>
            <a:schemeClr val="bg1"/>
          </a:solidFill>
        </p:spPr>
        <p:txBody>
          <a:bodyPr wrap="square" rtlCol="0" anchor="ctr">
            <a:noAutofit/>
          </a:bodyPr>
          <a:lstStyle/>
          <a:p>
            <a:pPr algn="ctr" defTabSz="685800">
              <a:spcBef>
                <a:spcPts val="450"/>
              </a:spcBef>
              <a:spcAft>
                <a:spcPts val="450"/>
              </a:spcAft>
              <a:defRPr/>
            </a:pPr>
            <a:r>
              <a:rPr lang="en-GB" sz="825" b="1" kern="0" dirty="0">
                <a:latin typeface="Arial" panose="020B0604020202020204" pitchFamily="34" charset="0"/>
                <a:cs typeface="Arial" panose="020B0604020202020204" pitchFamily="34" charset="0"/>
              </a:rPr>
              <a:t>Reinsurance Broker #1</a:t>
            </a:r>
            <a:endParaRPr lang="en-GB" sz="825" kern="0" dirty="0">
              <a:latin typeface="Arial" panose="020B0604020202020204" pitchFamily="34" charset="0"/>
              <a:cs typeface="Arial" panose="020B0604020202020204" pitchFamily="34" charset="0"/>
            </a:endParaRPr>
          </a:p>
        </p:txBody>
      </p:sp>
      <p:sp>
        <p:nvSpPr>
          <p:cNvPr id="164" name="Freeform 36"/>
          <p:cNvSpPr>
            <a:spLocks noChangeAspect="1" noEditPoints="1"/>
          </p:cNvSpPr>
          <p:nvPr/>
        </p:nvSpPr>
        <p:spPr bwMode="auto">
          <a:xfrm>
            <a:off x="1279745" y="3873545"/>
            <a:ext cx="391626" cy="447716"/>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68580" tIns="34290" rIns="68580" bIns="34290" numCol="1" anchor="t" anchorCtr="0" compatLnSpc="1">
            <a:prstTxWarp prst="textNoShape">
              <a:avLst/>
            </a:prstTxWarp>
          </a:bodyPr>
          <a:lstStyle/>
          <a:p>
            <a:pPr defTabSz="685800">
              <a:defRPr/>
            </a:pPr>
            <a:endParaRPr lang="en-GB" sz="750" kern="0" dirty="0">
              <a:solidFill>
                <a:sysClr val="windowText" lastClr="000000"/>
              </a:solidFill>
              <a:latin typeface="Arial" panose="020B0604020202020204" pitchFamily="34" charset="0"/>
              <a:cs typeface="Arial" panose="020B0604020202020204" pitchFamily="34" charset="0"/>
            </a:endParaRPr>
          </a:p>
        </p:txBody>
      </p:sp>
      <p:sp>
        <p:nvSpPr>
          <p:cNvPr id="165" name="TextBox 89"/>
          <p:cNvSpPr txBox="1"/>
          <p:nvPr/>
        </p:nvSpPr>
        <p:spPr>
          <a:xfrm>
            <a:off x="1043412" y="4366726"/>
            <a:ext cx="864292" cy="353867"/>
          </a:xfrm>
          <a:prstGeom prst="rect">
            <a:avLst/>
          </a:prstGeom>
          <a:solidFill>
            <a:schemeClr val="bg1"/>
          </a:solidFill>
        </p:spPr>
        <p:txBody>
          <a:bodyPr wrap="square" rtlCol="0" anchor="ctr">
            <a:noAutofit/>
          </a:bodyPr>
          <a:lstStyle/>
          <a:p>
            <a:pPr algn="ctr" defTabSz="685800">
              <a:defRPr/>
            </a:pPr>
            <a:r>
              <a:rPr lang="en-GB" sz="825" b="1" kern="0" dirty="0">
                <a:latin typeface="Arial" panose="020B0604020202020204" pitchFamily="34" charset="0"/>
                <a:cs typeface="Arial" panose="020B0604020202020204" pitchFamily="34" charset="0"/>
              </a:rPr>
              <a:t>Reinsurance Broker #2</a:t>
            </a:r>
          </a:p>
        </p:txBody>
      </p:sp>
      <p:sp>
        <p:nvSpPr>
          <p:cNvPr id="156"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33</a:t>
            </a:fld>
            <a:endParaRPr lang="en-US" dirty="0"/>
          </a:p>
        </p:txBody>
      </p:sp>
    </p:spTree>
    <p:extLst>
      <p:ext uri="{BB962C8B-B14F-4D97-AF65-F5344CB8AC3E}">
        <p14:creationId xmlns:p14="http://schemas.microsoft.com/office/powerpoint/2010/main" val="37292662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76"/>
          <p:cNvSpPr/>
          <p:nvPr/>
        </p:nvSpPr>
        <p:spPr bwMode="auto">
          <a:xfrm>
            <a:off x="4780809" y="3647131"/>
            <a:ext cx="2408089" cy="750876"/>
          </a:xfrm>
          <a:prstGeom prst="roundRect">
            <a:avLst/>
          </a:prstGeom>
          <a:solidFill>
            <a:schemeClr val="bg1">
              <a:lumMod val="50000"/>
            </a:schemeClr>
          </a:solidFill>
          <a:ln w="12700">
            <a:solidFill>
              <a:schemeClr val="bg1">
                <a:lumMod val="50000"/>
              </a:schemeClr>
            </a:solidFill>
            <a:miter lim="800000"/>
            <a:headEnd/>
            <a:tailEnd/>
          </a:ln>
        </p:spPr>
        <p:txBody>
          <a:bodyPr vert="horz" wrap="square" lIns="66368" tIns="33183" rIns="66368" bIns="33183" numCol="1" rtlCol="0" anchor="ctr" anchorCtr="0" compatLnSpc="1">
            <a:prstTxWarp prst="textNoShape">
              <a:avLst/>
            </a:prstTxWarp>
          </a:bodyPr>
          <a:lstStyle/>
          <a:p>
            <a:pPr algn="ctr">
              <a:buClr>
                <a:srgbClr val="F08A00"/>
              </a:buClr>
            </a:pPr>
            <a:endParaRPr lang="en-US" sz="788" b="1" dirty="0">
              <a:solidFill>
                <a:schemeClr val="bg2">
                  <a:lumMod val="75000"/>
                </a:schemeClr>
              </a:solidFill>
            </a:endParaRPr>
          </a:p>
        </p:txBody>
      </p:sp>
      <p:sp>
        <p:nvSpPr>
          <p:cNvPr id="4" name="Rounded Rectangle 76"/>
          <p:cNvSpPr/>
          <p:nvPr/>
        </p:nvSpPr>
        <p:spPr bwMode="auto">
          <a:xfrm>
            <a:off x="4780809" y="2846115"/>
            <a:ext cx="2408089" cy="750876"/>
          </a:xfrm>
          <a:prstGeom prst="roundRect">
            <a:avLst/>
          </a:prstGeom>
          <a:solidFill>
            <a:schemeClr val="bg1">
              <a:lumMod val="50000"/>
            </a:schemeClr>
          </a:solidFill>
          <a:ln w="12700">
            <a:solidFill>
              <a:schemeClr val="bg1">
                <a:lumMod val="50000"/>
              </a:schemeClr>
            </a:solidFill>
            <a:miter lim="800000"/>
            <a:headEnd/>
            <a:tailEnd/>
          </a:ln>
        </p:spPr>
        <p:txBody>
          <a:bodyPr vert="horz" wrap="square" lIns="66368" tIns="33183" rIns="66368" bIns="33183" numCol="1" rtlCol="0" anchor="ctr" anchorCtr="0" compatLnSpc="1">
            <a:prstTxWarp prst="textNoShape">
              <a:avLst/>
            </a:prstTxWarp>
          </a:bodyPr>
          <a:lstStyle/>
          <a:p>
            <a:pPr algn="ctr">
              <a:buClr>
                <a:srgbClr val="F08A00"/>
              </a:buClr>
            </a:pPr>
            <a:endParaRPr lang="en-US" sz="788" b="1" dirty="0">
              <a:solidFill>
                <a:schemeClr val="bg2">
                  <a:lumMod val="75000"/>
                </a:schemeClr>
              </a:solidFill>
            </a:endParaRPr>
          </a:p>
        </p:txBody>
      </p:sp>
      <p:sp>
        <p:nvSpPr>
          <p:cNvPr id="5" name="Rounded Rectangle 75"/>
          <p:cNvSpPr/>
          <p:nvPr/>
        </p:nvSpPr>
        <p:spPr bwMode="auto">
          <a:xfrm>
            <a:off x="1420528" y="2044204"/>
            <a:ext cx="2547584" cy="2393951"/>
          </a:xfrm>
          <a:prstGeom prst="roundRect">
            <a:avLst/>
          </a:prstGeom>
          <a:solidFill>
            <a:schemeClr val="bg2">
              <a:lumMod val="20000"/>
              <a:lumOff val="80000"/>
            </a:schemeClr>
          </a:solidFill>
          <a:ln w="12700">
            <a:solidFill>
              <a:schemeClr val="bg2">
                <a:lumMod val="50000"/>
              </a:schemeClr>
            </a:solidFill>
            <a:miter lim="800000"/>
            <a:headEnd/>
            <a:tailEnd/>
          </a:ln>
        </p:spPr>
        <p:txBody>
          <a:bodyPr vert="horz" wrap="square" lIns="66368" tIns="33183" rIns="66368" bIns="33183" numCol="1" rtlCol="0" anchor="ctr" anchorCtr="0" compatLnSpc="1">
            <a:prstTxWarp prst="textNoShape">
              <a:avLst/>
            </a:prstTxWarp>
          </a:bodyPr>
          <a:lstStyle/>
          <a:p>
            <a:pPr algn="ctr">
              <a:buClr>
                <a:srgbClr val="F08A00"/>
              </a:buClr>
            </a:pPr>
            <a:endParaRPr lang="en-US" sz="788" b="1" dirty="0">
              <a:solidFill>
                <a:schemeClr val="bg2">
                  <a:lumMod val="75000"/>
                </a:schemeClr>
              </a:solidFill>
            </a:endParaRPr>
          </a:p>
        </p:txBody>
      </p:sp>
      <p:sp>
        <p:nvSpPr>
          <p:cNvPr id="7" name="Rounded Rectangle 49"/>
          <p:cNvSpPr/>
          <p:nvPr/>
        </p:nvSpPr>
        <p:spPr bwMode="auto">
          <a:xfrm>
            <a:off x="5153508" y="1111245"/>
            <a:ext cx="1685681" cy="460775"/>
          </a:xfrm>
          <a:prstGeom prst="roundRect">
            <a:avLst/>
          </a:prstGeom>
          <a:solidFill>
            <a:schemeClr val="bg1">
              <a:lumMod val="50000"/>
            </a:schemeClr>
          </a:solidFill>
          <a:ln w="12700">
            <a:noFill/>
            <a:miter lim="800000"/>
            <a:headEnd/>
            <a:tailEnd/>
          </a:ln>
        </p:spPr>
        <p:txBody>
          <a:bodyPr vert="horz" wrap="square" lIns="66368" tIns="33183" rIns="66368" bIns="33183" numCol="1" rtlCol="0" anchor="ctr" anchorCtr="0" compatLnSpc="1">
            <a:prstTxWarp prst="textNoShape">
              <a:avLst/>
            </a:prstTxWarp>
          </a:bodyPr>
          <a:lstStyle/>
          <a:p>
            <a:pPr algn="ctr">
              <a:buClr>
                <a:srgbClr val="F08A00"/>
              </a:buClr>
            </a:pPr>
            <a:endParaRPr lang="en-US" sz="788" b="1" dirty="0">
              <a:solidFill>
                <a:schemeClr val="bg1"/>
              </a:solidFill>
            </a:endParaRPr>
          </a:p>
        </p:txBody>
      </p:sp>
      <p:pic>
        <p:nvPicPr>
          <p:cNvPr id="8"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4771" y="1313592"/>
            <a:ext cx="240320" cy="240320"/>
          </a:xfrm>
          <a:prstGeom prst="rect">
            <a:avLst/>
          </a:prstGeom>
        </p:spPr>
      </p:pic>
      <p:pic>
        <p:nvPicPr>
          <p:cNvPr id="9"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6718" y="1317467"/>
            <a:ext cx="237450" cy="237450"/>
          </a:xfrm>
          <a:prstGeom prst="rect">
            <a:avLst/>
          </a:prstGeom>
        </p:spPr>
      </p:pic>
      <p:sp>
        <p:nvSpPr>
          <p:cNvPr id="10" name="TextBox 52"/>
          <p:cNvSpPr txBox="1"/>
          <p:nvPr/>
        </p:nvSpPr>
        <p:spPr>
          <a:xfrm>
            <a:off x="5144093" y="1111245"/>
            <a:ext cx="1706775" cy="230832"/>
          </a:xfrm>
          <a:prstGeom prst="rect">
            <a:avLst/>
          </a:prstGeom>
          <a:noFill/>
        </p:spPr>
        <p:txBody>
          <a:bodyPr wrap="square" rtlCol="0">
            <a:spAutoFit/>
          </a:bodyPr>
          <a:lstStyle/>
          <a:p>
            <a:pPr algn="ctr"/>
            <a:r>
              <a:rPr lang="en-US" sz="900" b="1" dirty="0">
                <a:solidFill>
                  <a:schemeClr val="bg1"/>
                </a:solidFill>
              </a:rPr>
              <a:t>Sensitive Business Data</a:t>
            </a:r>
          </a:p>
        </p:txBody>
      </p:sp>
      <p:grpSp>
        <p:nvGrpSpPr>
          <p:cNvPr id="12" name="Group 54"/>
          <p:cNvGrpSpPr/>
          <p:nvPr/>
        </p:nvGrpSpPr>
        <p:grpSpPr>
          <a:xfrm>
            <a:off x="1736169" y="1090262"/>
            <a:ext cx="2037272" cy="561860"/>
            <a:chOff x="2853798" y="1496022"/>
            <a:chExt cx="591160" cy="749147"/>
          </a:xfrm>
        </p:grpSpPr>
        <p:sp>
          <p:nvSpPr>
            <p:cNvPr id="14" name="Rounded Rectangle 56"/>
            <p:cNvSpPr/>
            <p:nvPr/>
          </p:nvSpPr>
          <p:spPr bwMode="auto">
            <a:xfrm>
              <a:off x="2904810" y="1524000"/>
              <a:ext cx="489136" cy="721169"/>
            </a:xfrm>
            <a:prstGeom prst="roundRect">
              <a:avLst/>
            </a:prstGeom>
            <a:solidFill>
              <a:schemeClr val="bg2">
                <a:lumMod val="20000"/>
                <a:lumOff val="80000"/>
              </a:schemeClr>
            </a:solidFill>
            <a:ln w="12700">
              <a:solidFill>
                <a:schemeClr val="bg2">
                  <a:lumMod val="50000"/>
                </a:schemeClr>
              </a:solidFill>
              <a:miter lim="800000"/>
              <a:headEnd/>
              <a:tailEnd/>
            </a:ln>
          </p:spPr>
          <p:txBody>
            <a:bodyPr vert="horz" wrap="square" lIns="66368" tIns="33183" rIns="66368" bIns="33183" numCol="1" rtlCol="0" anchor="ctr" anchorCtr="0" compatLnSpc="1">
              <a:prstTxWarp prst="textNoShape">
                <a:avLst/>
              </a:prstTxWarp>
            </a:bodyPr>
            <a:lstStyle/>
            <a:p>
              <a:pPr algn="ctr">
                <a:buClr>
                  <a:srgbClr val="F08A00"/>
                </a:buClr>
              </a:pPr>
              <a:endParaRPr lang="en-US" sz="900" b="1" dirty="0">
                <a:solidFill>
                  <a:schemeClr val="bg2">
                    <a:lumMod val="75000"/>
                  </a:schemeClr>
                </a:solidFill>
              </a:endParaRPr>
            </a:p>
          </p:txBody>
        </p:sp>
        <p:sp>
          <p:nvSpPr>
            <p:cNvPr id="15" name="TextBox 57"/>
            <p:cNvSpPr txBox="1"/>
            <p:nvPr/>
          </p:nvSpPr>
          <p:spPr>
            <a:xfrm>
              <a:off x="2853798" y="1496022"/>
              <a:ext cx="591160" cy="307776"/>
            </a:xfrm>
            <a:prstGeom prst="rect">
              <a:avLst/>
            </a:prstGeom>
            <a:noFill/>
          </p:spPr>
          <p:txBody>
            <a:bodyPr wrap="square" rtlCol="0">
              <a:spAutoFit/>
            </a:bodyPr>
            <a:lstStyle/>
            <a:p>
              <a:pPr algn="ctr"/>
              <a:r>
                <a:rPr lang="en-US" sz="900" b="1" dirty="0"/>
                <a:t>Smart </a:t>
              </a:r>
              <a:r>
                <a:rPr lang="en-US" sz="900" b="1" dirty="0" smtClean="0"/>
                <a:t>Contract</a:t>
              </a:r>
              <a:endParaRPr lang="en-US" sz="900" b="1" dirty="0"/>
            </a:p>
          </p:txBody>
        </p:sp>
      </p:grpSp>
      <p:sp>
        <p:nvSpPr>
          <p:cNvPr id="13" name="Punched Tape 55"/>
          <p:cNvSpPr/>
          <p:nvPr/>
        </p:nvSpPr>
        <p:spPr>
          <a:xfrm>
            <a:off x="2610054" y="1319319"/>
            <a:ext cx="309381" cy="251737"/>
          </a:xfrm>
          <a:prstGeom prst="flowChartPunchedTap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dirty="0"/>
          </a:p>
        </p:txBody>
      </p:sp>
      <p:sp>
        <p:nvSpPr>
          <p:cNvPr id="16" name="Rounded Rectangle 59"/>
          <p:cNvSpPr/>
          <p:nvPr/>
        </p:nvSpPr>
        <p:spPr>
          <a:xfrm>
            <a:off x="1603958" y="2846115"/>
            <a:ext cx="2181877" cy="17068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State (i.e. TA Message Status)</a:t>
            </a:r>
          </a:p>
        </p:txBody>
      </p:sp>
      <p:sp>
        <p:nvSpPr>
          <p:cNvPr id="17" name="Rounded Rectangle 60"/>
          <p:cNvSpPr/>
          <p:nvPr/>
        </p:nvSpPr>
        <p:spPr>
          <a:xfrm>
            <a:off x="1603956" y="2653124"/>
            <a:ext cx="2181877" cy="15788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UUID (i.e. Unique User ID)</a:t>
            </a:r>
          </a:p>
        </p:txBody>
      </p:sp>
      <p:sp>
        <p:nvSpPr>
          <p:cNvPr id="18" name="Rounded Rectangle 61"/>
          <p:cNvSpPr/>
          <p:nvPr/>
        </p:nvSpPr>
        <p:spPr>
          <a:xfrm>
            <a:off x="1603957" y="3090961"/>
            <a:ext cx="2181877" cy="53789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TA data pointer</a:t>
            </a:r>
          </a:p>
          <a:p>
            <a:pPr algn="ctr"/>
            <a:endParaRPr lang="en-US" sz="900" dirty="0">
              <a:solidFill>
                <a:schemeClr val="tx1"/>
              </a:solidFill>
            </a:endParaRPr>
          </a:p>
        </p:txBody>
      </p:sp>
      <p:sp>
        <p:nvSpPr>
          <p:cNvPr id="20" name="Rounded Rectangle 63"/>
          <p:cNvSpPr/>
          <p:nvPr/>
        </p:nvSpPr>
        <p:spPr>
          <a:xfrm>
            <a:off x="1603956" y="3685714"/>
            <a:ext cx="2181877" cy="53789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Document pointer</a:t>
            </a:r>
          </a:p>
          <a:p>
            <a:pPr algn="ctr"/>
            <a:endParaRPr lang="en-US" sz="900" dirty="0">
              <a:solidFill>
                <a:schemeClr val="tx1"/>
              </a:solidFill>
            </a:endParaRPr>
          </a:p>
        </p:txBody>
      </p:sp>
      <p:sp>
        <p:nvSpPr>
          <p:cNvPr id="21" name="Rounded Rectangle 64"/>
          <p:cNvSpPr/>
          <p:nvPr/>
        </p:nvSpPr>
        <p:spPr>
          <a:xfrm>
            <a:off x="1755128" y="3985290"/>
            <a:ext cx="856847" cy="18435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Location</a:t>
            </a:r>
          </a:p>
        </p:txBody>
      </p:sp>
      <p:sp>
        <p:nvSpPr>
          <p:cNvPr id="22" name="Rounded Rectangle 65"/>
          <p:cNvSpPr/>
          <p:nvPr/>
        </p:nvSpPr>
        <p:spPr>
          <a:xfrm>
            <a:off x="2757978" y="3985290"/>
            <a:ext cx="856847" cy="18435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Digital Seal</a:t>
            </a:r>
          </a:p>
        </p:txBody>
      </p:sp>
      <p:sp>
        <p:nvSpPr>
          <p:cNvPr id="23" name="Rounded Rectangle 66"/>
          <p:cNvSpPr/>
          <p:nvPr/>
        </p:nvSpPr>
        <p:spPr>
          <a:xfrm>
            <a:off x="1603955" y="2268319"/>
            <a:ext cx="2181877" cy="15788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Broker Blockchain Acct ID</a:t>
            </a:r>
          </a:p>
        </p:txBody>
      </p:sp>
      <p:sp>
        <p:nvSpPr>
          <p:cNvPr id="24" name="Rounded Rectangle 67"/>
          <p:cNvSpPr/>
          <p:nvPr/>
        </p:nvSpPr>
        <p:spPr>
          <a:xfrm>
            <a:off x="1603956" y="2459909"/>
            <a:ext cx="2181877" cy="15788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Reinsurer Blockchain Acct ID</a:t>
            </a:r>
          </a:p>
        </p:txBody>
      </p:sp>
      <p:sp>
        <p:nvSpPr>
          <p:cNvPr id="25" name="Rounded Rectangle 68"/>
          <p:cNvSpPr/>
          <p:nvPr/>
        </p:nvSpPr>
        <p:spPr>
          <a:xfrm>
            <a:off x="1755128" y="3379305"/>
            <a:ext cx="856847" cy="18435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Location</a:t>
            </a:r>
          </a:p>
        </p:txBody>
      </p:sp>
      <p:sp>
        <p:nvSpPr>
          <p:cNvPr id="26" name="Rounded Rectangle 69"/>
          <p:cNvSpPr/>
          <p:nvPr/>
        </p:nvSpPr>
        <p:spPr>
          <a:xfrm>
            <a:off x="2757978" y="3379305"/>
            <a:ext cx="856847" cy="18435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Digital Seal</a:t>
            </a:r>
          </a:p>
        </p:txBody>
      </p:sp>
      <p:pic>
        <p:nvPicPr>
          <p:cNvPr id="27"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6758" y="3105225"/>
            <a:ext cx="414794" cy="414794"/>
          </a:xfrm>
          <a:prstGeom prst="rect">
            <a:avLst/>
          </a:prstGeom>
        </p:spPr>
      </p:pic>
      <p:pic>
        <p:nvPicPr>
          <p:cNvPr id="28"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2841" y="3913011"/>
            <a:ext cx="422491" cy="422491"/>
          </a:xfrm>
          <a:prstGeom prst="rect">
            <a:avLst/>
          </a:prstGeom>
        </p:spPr>
      </p:pic>
      <p:sp>
        <p:nvSpPr>
          <p:cNvPr id="29" name="TextBox 77"/>
          <p:cNvSpPr txBox="1"/>
          <p:nvPr/>
        </p:nvSpPr>
        <p:spPr>
          <a:xfrm>
            <a:off x="5652337" y="3085564"/>
            <a:ext cx="1367166" cy="369332"/>
          </a:xfrm>
          <a:prstGeom prst="rect">
            <a:avLst/>
          </a:prstGeom>
          <a:noFill/>
        </p:spPr>
        <p:txBody>
          <a:bodyPr wrap="square" rtlCol="0">
            <a:spAutoFit/>
          </a:bodyPr>
          <a:lstStyle/>
          <a:p>
            <a:pPr algn="ctr"/>
            <a:r>
              <a:rPr lang="en-US" sz="900" dirty="0">
                <a:solidFill>
                  <a:schemeClr val="bg1"/>
                </a:solidFill>
              </a:rPr>
              <a:t>Risk Digital Data</a:t>
            </a:r>
            <a:br>
              <a:rPr lang="en-US" sz="900" dirty="0">
                <a:solidFill>
                  <a:schemeClr val="bg1"/>
                </a:solidFill>
              </a:rPr>
            </a:br>
            <a:r>
              <a:rPr lang="en-US" sz="900" dirty="0">
                <a:solidFill>
                  <a:schemeClr val="bg1"/>
                </a:solidFill>
              </a:rPr>
              <a:t>(e.g. TA </a:t>
            </a:r>
            <a:r>
              <a:rPr lang="en-US" sz="900" dirty="0" smtClean="0">
                <a:solidFill>
                  <a:schemeClr val="bg1"/>
                </a:solidFill>
              </a:rPr>
              <a:t>data </a:t>
            </a:r>
            <a:r>
              <a:rPr lang="en-US" sz="900" dirty="0">
                <a:solidFill>
                  <a:schemeClr val="bg1"/>
                </a:solidFill>
              </a:rPr>
              <a:t>f</a:t>
            </a:r>
            <a:r>
              <a:rPr lang="en-US" sz="900" dirty="0" smtClean="0">
                <a:solidFill>
                  <a:schemeClr val="bg1"/>
                </a:solidFill>
              </a:rPr>
              <a:t>ields</a:t>
            </a:r>
            <a:r>
              <a:rPr lang="en-US" sz="900" dirty="0">
                <a:solidFill>
                  <a:schemeClr val="bg1"/>
                </a:solidFill>
              </a:rPr>
              <a:t>)</a:t>
            </a:r>
          </a:p>
        </p:txBody>
      </p:sp>
      <p:sp>
        <p:nvSpPr>
          <p:cNvPr id="30" name="TextBox 78"/>
          <p:cNvSpPr txBox="1"/>
          <p:nvPr/>
        </p:nvSpPr>
        <p:spPr>
          <a:xfrm>
            <a:off x="5614839" y="3896147"/>
            <a:ext cx="1546201" cy="369332"/>
          </a:xfrm>
          <a:prstGeom prst="rect">
            <a:avLst/>
          </a:prstGeom>
          <a:noFill/>
        </p:spPr>
        <p:txBody>
          <a:bodyPr wrap="square" rtlCol="0">
            <a:spAutoFit/>
          </a:bodyPr>
          <a:lstStyle/>
          <a:p>
            <a:pPr algn="ctr"/>
            <a:r>
              <a:rPr lang="en-US" sz="900" dirty="0">
                <a:solidFill>
                  <a:schemeClr val="bg1"/>
                </a:solidFill>
              </a:rPr>
              <a:t>Supporting Documents</a:t>
            </a:r>
          </a:p>
          <a:p>
            <a:pPr algn="ctr"/>
            <a:r>
              <a:rPr lang="en-US" sz="900" dirty="0">
                <a:solidFill>
                  <a:schemeClr val="bg1"/>
                </a:solidFill>
              </a:rPr>
              <a:t>(e.g. TA </a:t>
            </a:r>
            <a:r>
              <a:rPr lang="en-US" sz="900" dirty="0" smtClean="0">
                <a:solidFill>
                  <a:schemeClr val="bg1"/>
                </a:solidFill>
              </a:rPr>
              <a:t>supporting </a:t>
            </a:r>
            <a:r>
              <a:rPr lang="en-US" sz="900" dirty="0">
                <a:solidFill>
                  <a:schemeClr val="bg1"/>
                </a:solidFill>
              </a:rPr>
              <a:t>docs)</a:t>
            </a:r>
          </a:p>
        </p:txBody>
      </p:sp>
      <p:cxnSp>
        <p:nvCxnSpPr>
          <p:cNvPr id="31" name="Straight Arrow Connector 4"/>
          <p:cNvCxnSpPr/>
          <p:nvPr/>
        </p:nvCxnSpPr>
        <p:spPr>
          <a:xfrm flipV="1">
            <a:off x="3789662" y="3359907"/>
            <a:ext cx="947817" cy="1"/>
          </a:xfrm>
          <a:prstGeom prst="straightConnector1">
            <a:avLst/>
          </a:prstGeom>
          <a:ln w="25400">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79"/>
          <p:cNvCxnSpPr/>
          <p:nvPr/>
        </p:nvCxnSpPr>
        <p:spPr>
          <a:xfrm flipV="1">
            <a:off x="3789663" y="4063106"/>
            <a:ext cx="947818" cy="3191"/>
          </a:xfrm>
          <a:prstGeom prst="straightConnector1">
            <a:avLst/>
          </a:prstGeom>
          <a:ln w="25400">
            <a:solidFill>
              <a:schemeClr val="tx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24"/>
          <p:cNvCxnSpPr/>
          <p:nvPr/>
        </p:nvCxnSpPr>
        <p:spPr>
          <a:xfrm flipH="1">
            <a:off x="1701166" y="1652122"/>
            <a:ext cx="468200" cy="39208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82"/>
          <p:cNvCxnSpPr/>
          <p:nvPr/>
        </p:nvCxnSpPr>
        <p:spPr>
          <a:xfrm flipH="1" flipV="1">
            <a:off x="3329262" y="1652122"/>
            <a:ext cx="456572" cy="43551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83"/>
          <p:cNvCxnSpPr/>
          <p:nvPr/>
        </p:nvCxnSpPr>
        <p:spPr>
          <a:xfrm flipV="1">
            <a:off x="5109684" y="1572021"/>
            <a:ext cx="370519" cy="1281284"/>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84"/>
          <p:cNvCxnSpPr/>
          <p:nvPr/>
        </p:nvCxnSpPr>
        <p:spPr>
          <a:xfrm flipH="1" flipV="1">
            <a:off x="6523812" y="1572020"/>
            <a:ext cx="375396" cy="1318503"/>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39" name="Group 33"/>
          <p:cNvGrpSpPr/>
          <p:nvPr/>
        </p:nvGrpSpPr>
        <p:grpSpPr>
          <a:xfrm>
            <a:off x="1530063" y="4329553"/>
            <a:ext cx="2208721" cy="333637"/>
            <a:chOff x="624887" y="5744487"/>
            <a:chExt cx="2944961" cy="444849"/>
          </a:xfrm>
        </p:grpSpPr>
        <p:sp>
          <p:nvSpPr>
            <p:cNvPr id="40" name="Rectangle 39"/>
            <p:cNvSpPr/>
            <p:nvPr/>
          </p:nvSpPr>
          <p:spPr>
            <a:xfrm>
              <a:off x="1053993" y="5897264"/>
              <a:ext cx="2434274" cy="11480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1" name="Cube 40"/>
            <p:cNvSpPr/>
            <p:nvPr/>
          </p:nvSpPr>
          <p:spPr>
            <a:xfrm>
              <a:off x="624887" y="5744487"/>
              <a:ext cx="434984" cy="444849"/>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2" name="Cube 41"/>
            <p:cNvSpPr/>
            <p:nvPr/>
          </p:nvSpPr>
          <p:spPr>
            <a:xfrm>
              <a:off x="1130409" y="5744487"/>
              <a:ext cx="434984" cy="444849"/>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3" name="Cube 42"/>
            <p:cNvSpPr/>
            <p:nvPr/>
          </p:nvSpPr>
          <p:spPr>
            <a:xfrm>
              <a:off x="1635931" y="5744487"/>
              <a:ext cx="434984" cy="444849"/>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4" name="Cube 43"/>
            <p:cNvSpPr/>
            <p:nvPr/>
          </p:nvSpPr>
          <p:spPr>
            <a:xfrm>
              <a:off x="2141454" y="5744487"/>
              <a:ext cx="434984" cy="444849"/>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5" name="Cube 44"/>
            <p:cNvSpPr/>
            <p:nvPr/>
          </p:nvSpPr>
          <p:spPr>
            <a:xfrm>
              <a:off x="2646976" y="5744487"/>
              <a:ext cx="434984" cy="444849"/>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6" name="Cube 45"/>
            <p:cNvSpPr/>
            <p:nvPr/>
          </p:nvSpPr>
          <p:spPr>
            <a:xfrm>
              <a:off x="3134864" y="5744487"/>
              <a:ext cx="434984" cy="444849"/>
            </a:xfrm>
            <a:prstGeom prst="cub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47" name="TextBox 101"/>
          <p:cNvSpPr txBox="1"/>
          <p:nvPr/>
        </p:nvSpPr>
        <p:spPr>
          <a:xfrm>
            <a:off x="1530063" y="4716965"/>
            <a:ext cx="2208721" cy="230832"/>
          </a:xfrm>
          <a:prstGeom prst="rect">
            <a:avLst/>
          </a:prstGeom>
          <a:noFill/>
        </p:spPr>
        <p:txBody>
          <a:bodyPr wrap="square" rtlCol="0" anchor="ctr">
            <a:spAutoFit/>
          </a:bodyPr>
          <a:lstStyle/>
          <a:p>
            <a:pPr algn="ctr"/>
            <a:r>
              <a:rPr lang="en-US" sz="900" b="1" dirty="0"/>
              <a:t>Stored on Consortium Blockchain</a:t>
            </a:r>
          </a:p>
        </p:txBody>
      </p:sp>
      <p:sp>
        <p:nvSpPr>
          <p:cNvPr id="48" name="Can 102"/>
          <p:cNvSpPr/>
          <p:nvPr/>
        </p:nvSpPr>
        <p:spPr bwMode="auto">
          <a:xfrm>
            <a:off x="5610650" y="4337080"/>
            <a:ext cx="1056431" cy="318583"/>
          </a:xfrm>
          <a:prstGeom prst="can">
            <a:avLst/>
          </a:prstGeom>
          <a:solidFill>
            <a:schemeClr val="tx1">
              <a:lumMod val="65000"/>
              <a:lumOff val="35000"/>
            </a:schemeClr>
          </a:solidFill>
          <a:ln w="12700">
            <a:noFill/>
            <a:miter lim="800000"/>
            <a:headEnd/>
            <a:tailEnd/>
          </a:ln>
        </p:spPr>
        <p:txBody>
          <a:bodyPr vert="horz" wrap="square" lIns="66368" tIns="33183" rIns="66368" bIns="33183" numCol="1" rtlCol="0" anchor="ctr" anchorCtr="0" compatLnSpc="1">
            <a:prstTxWarp prst="textNoShape">
              <a:avLst/>
            </a:prstTxWarp>
          </a:bodyPr>
          <a:lstStyle/>
          <a:p>
            <a:pPr algn="ctr">
              <a:buClr>
                <a:srgbClr val="F08A00"/>
              </a:buClr>
            </a:pPr>
            <a:endParaRPr lang="en-US" sz="788" b="1" dirty="0">
              <a:solidFill>
                <a:sysClr val="windowText" lastClr="000000"/>
              </a:solidFill>
            </a:endParaRPr>
          </a:p>
        </p:txBody>
      </p:sp>
      <p:sp>
        <p:nvSpPr>
          <p:cNvPr id="49" name="TextBox 103"/>
          <p:cNvSpPr txBox="1"/>
          <p:nvPr/>
        </p:nvSpPr>
        <p:spPr>
          <a:xfrm>
            <a:off x="4593359" y="4647716"/>
            <a:ext cx="3134040" cy="369332"/>
          </a:xfrm>
          <a:prstGeom prst="rect">
            <a:avLst/>
          </a:prstGeom>
          <a:noFill/>
        </p:spPr>
        <p:txBody>
          <a:bodyPr wrap="square" rtlCol="0" anchor="ctr">
            <a:spAutoFit/>
          </a:bodyPr>
          <a:lstStyle/>
          <a:p>
            <a:pPr algn="ctr"/>
            <a:r>
              <a:rPr lang="en-US" sz="900" b="1" dirty="0"/>
              <a:t>Stored locally and on shared storage </a:t>
            </a:r>
            <a:br>
              <a:rPr lang="en-US" sz="900" b="1" dirty="0"/>
            </a:br>
            <a:r>
              <a:rPr lang="en-US" sz="900" b="1" dirty="0"/>
              <a:t>between relevant counterparts (never on Blockchain)</a:t>
            </a:r>
          </a:p>
        </p:txBody>
      </p:sp>
      <p:sp>
        <p:nvSpPr>
          <p:cNvPr id="51" name="TextBox 106"/>
          <p:cNvSpPr txBox="1"/>
          <p:nvPr/>
        </p:nvSpPr>
        <p:spPr>
          <a:xfrm>
            <a:off x="5687029" y="2834210"/>
            <a:ext cx="1110755" cy="230832"/>
          </a:xfrm>
          <a:prstGeom prst="rect">
            <a:avLst/>
          </a:prstGeom>
          <a:noFill/>
        </p:spPr>
        <p:txBody>
          <a:bodyPr wrap="square" rtlCol="0">
            <a:spAutoFit/>
          </a:bodyPr>
          <a:lstStyle/>
          <a:p>
            <a:pPr algn="ctr"/>
            <a:r>
              <a:rPr lang="en-US" sz="900" dirty="0">
                <a:ln>
                  <a:solidFill>
                    <a:schemeClr val="bg1"/>
                  </a:solidFill>
                </a:ln>
                <a:solidFill>
                  <a:schemeClr val="bg1"/>
                </a:solidFill>
              </a:rPr>
              <a:t>Encrypted</a:t>
            </a:r>
          </a:p>
        </p:txBody>
      </p:sp>
      <p:sp>
        <p:nvSpPr>
          <p:cNvPr id="52" name="TextBox 107"/>
          <p:cNvSpPr txBox="1"/>
          <p:nvPr/>
        </p:nvSpPr>
        <p:spPr>
          <a:xfrm>
            <a:off x="5673213" y="3656195"/>
            <a:ext cx="1110755" cy="230832"/>
          </a:xfrm>
          <a:prstGeom prst="rect">
            <a:avLst/>
          </a:prstGeom>
          <a:noFill/>
        </p:spPr>
        <p:txBody>
          <a:bodyPr wrap="square" rtlCol="0">
            <a:spAutoFit/>
          </a:bodyPr>
          <a:lstStyle/>
          <a:p>
            <a:pPr algn="ctr"/>
            <a:r>
              <a:rPr lang="en-US" sz="900" dirty="0">
                <a:ln>
                  <a:solidFill>
                    <a:schemeClr val="bg1"/>
                  </a:solidFill>
                </a:ln>
                <a:solidFill>
                  <a:schemeClr val="bg1"/>
                </a:solidFill>
              </a:rPr>
              <a:t>Encrypted</a:t>
            </a:r>
          </a:p>
        </p:txBody>
      </p:sp>
      <p:sp>
        <p:nvSpPr>
          <p:cNvPr id="54" name="TextBox 110"/>
          <p:cNvSpPr txBox="1"/>
          <p:nvPr/>
        </p:nvSpPr>
        <p:spPr>
          <a:xfrm>
            <a:off x="3588580" y="1190283"/>
            <a:ext cx="842273" cy="438582"/>
          </a:xfrm>
          <a:prstGeom prst="rect">
            <a:avLst/>
          </a:prstGeom>
          <a:noFill/>
        </p:spPr>
        <p:txBody>
          <a:bodyPr wrap="square" rtlCol="0">
            <a:spAutoFit/>
          </a:bodyPr>
          <a:lstStyle/>
          <a:p>
            <a:pPr algn="ctr"/>
            <a:r>
              <a:rPr lang="en-US" sz="750" i="1" dirty="0"/>
              <a:t>Smart </a:t>
            </a:r>
            <a:r>
              <a:rPr lang="en-US" sz="750" i="1" dirty="0" smtClean="0"/>
              <a:t>Contract</a:t>
            </a:r>
            <a:r>
              <a:rPr lang="en-US" sz="750" i="1" dirty="0"/>
              <a:t/>
            </a:r>
            <a:br>
              <a:rPr lang="en-US" sz="750" i="1" dirty="0"/>
            </a:br>
            <a:r>
              <a:rPr lang="en-US" sz="750" i="1" dirty="0"/>
              <a:t>holds no sensitive data</a:t>
            </a:r>
          </a:p>
        </p:txBody>
      </p:sp>
      <p:sp>
        <p:nvSpPr>
          <p:cNvPr id="65" name="Freeform 21"/>
          <p:cNvSpPr>
            <a:spLocks noChangeAspect="1" noEditPoints="1"/>
          </p:cNvSpPr>
          <p:nvPr/>
        </p:nvSpPr>
        <p:spPr bwMode="auto">
          <a:xfrm>
            <a:off x="5346677" y="2890523"/>
            <a:ext cx="270938" cy="334156"/>
          </a:xfrm>
          <a:custGeom>
            <a:avLst/>
            <a:gdLst>
              <a:gd name="T0" fmla="*/ 148 w 170"/>
              <a:gd name="T1" fmla="*/ 102 h 226"/>
              <a:gd name="T2" fmla="*/ 141 w 170"/>
              <a:gd name="T3" fmla="*/ 102 h 226"/>
              <a:gd name="T4" fmla="*/ 141 w 170"/>
              <a:gd name="T5" fmla="*/ 59 h 226"/>
              <a:gd name="T6" fmla="*/ 85 w 170"/>
              <a:gd name="T7" fmla="*/ 0 h 226"/>
              <a:gd name="T8" fmla="*/ 28 w 170"/>
              <a:gd name="T9" fmla="*/ 59 h 226"/>
              <a:gd name="T10" fmla="*/ 28 w 170"/>
              <a:gd name="T11" fmla="*/ 102 h 226"/>
              <a:gd name="T12" fmla="*/ 21 w 170"/>
              <a:gd name="T13" fmla="*/ 102 h 226"/>
              <a:gd name="T14" fmla="*/ 0 w 170"/>
              <a:gd name="T15" fmla="*/ 124 h 226"/>
              <a:gd name="T16" fmla="*/ 0 w 170"/>
              <a:gd name="T17" fmla="*/ 204 h 226"/>
              <a:gd name="T18" fmla="*/ 21 w 170"/>
              <a:gd name="T19" fmla="*/ 226 h 226"/>
              <a:gd name="T20" fmla="*/ 148 w 170"/>
              <a:gd name="T21" fmla="*/ 226 h 226"/>
              <a:gd name="T22" fmla="*/ 170 w 170"/>
              <a:gd name="T23" fmla="*/ 204 h 226"/>
              <a:gd name="T24" fmla="*/ 170 w 170"/>
              <a:gd name="T25" fmla="*/ 124 h 226"/>
              <a:gd name="T26" fmla="*/ 148 w 170"/>
              <a:gd name="T27" fmla="*/ 102 h 226"/>
              <a:gd name="T28" fmla="*/ 72 w 170"/>
              <a:gd name="T29" fmla="*/ 59 h 226"/>
              <a:gd name="T30" fmla="*/ 85 w 170"/>
              <a:gd name="T31" fmla="*/ 46 h 226"/>
              <a:gd name="T32" fmla="*/ 98 w 170"/>
              <a:gd name="T33" fmla="*/ 59 h 226"/>
              <a:gd name="T34" fmla="*/ 98 w 170"/>
              <a:gd name="T35" fmla="*/ 102 h 226"/>
              <a:gd name="T36" fmla="*/ 72 w 170"/>
              <a:gd name="T37" fmla="*/ 102 h 226"/>
              <a:gd name="T38" fmla="*/ 72 w 170"/>
              <a:gd name="T39" fmla="*/ 59 h 226"/>
              <a:gd name="T40" fmla="*/ 97 w 170"/>
              <a:gd name="T41" fmla="*/ 164 h 226"/>
              <a:gd name="T42" fmla="*/ 97 w 170"/>
              <a:gd name="T43" fmla="*/ 188 h 226"/>
              <a:gd name="T44" fmla="*/ 85 w 170"/>
              <a:gd name="T45" fmla="*/ 200 h 226"/>
              <a:gd name="T46" fmla="*/ 72 w 170"/>
              <a:gd name="T47" fmla="*/ 188 h 226"/>
              <a:gd name="T48" fmla="*/ 72 w 170"/>
              <a:gd name="T49" fmla="*/ 164 h 226"/>
              <a:gd name="T50" fmla="*/ 65 w 170"/>
              <a:gd name="T51" fmla="*/ 148 h 226"/>
              <a:gd name="T52" fmla="*/ 85 w 170"/>
              <a:gd name="T53" fmla="*/ 127 h 226"/>
              <a:gd name="T54" fmla="*/ 104 w 170"/>
              <a:gd name="T55" fmla="*/ 148 h 226"/>
              <a:gd name="T56" fmla="*/ 97 w 170"/>
              <a:gd name="T57" fmla="*/ 16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0" h="226">
                <a:moveTo>
                  <a:pt x="148" y="102"/>
                </a:moveTo>
                <a:cubicBezTo>
                  <a:pt x="141" y="102"/>
                  <a:pt x="141" y="102"/>
                  <a:pt x="141" y="102"/>
                </a:cubicBezTo>
                <a:cubicBezTo>
                  <a:pt x="141" y="59"/>
                  <a:pt x="141" y="59"/>
                  <a:pt x="141" y="59"/>
                </a:cubicBezTo>
                <a:cubicBezTo>
                  <a:pt x="141" y="26"/>
                  <a:pt x="116" y="0"/>
                  <a:pt x="85" y="0"/>
                </a:cubicBezTo>
                <a:cubicBezTo>
                  <a:pt x="53" y="0"/>
                  <a:pt x="28" y="26"/>
                  <a:pt x="28" y="59"/>
                </a:cubicBezTo>
                <a:cubicBezTo>
                  <a:pt x="28" y="102"/>
                  <a:pt x="28" y="102"/>
                  <a:pt x="28" y="102"/>
                </a:cubicBezTo>
                <a:cubicBezTo>
                  <a:pt x="21" y="102"/>
                  <a:pt x="21" y="102"/>
                  <a:pt x="21" y="102"/>
                </a:cubicBezTo>
                <a:cubicBezTo>
                  <a:pt x="9" y="102"/>
                  <a:pt x="0" y="112"/>
                  <a:pt x="0" y="124"/>
                </a:cubicBezTo>
                <a:cubicBezTo>
                  <a:pt x="0" y="204"/>
                  <a:pt x="0" y="204"/>
                  <a:pt x="0" y="204"/>
                </a:cubicBezTo>
                <a:cubicBezTo>
                  <a:pt x="0" y="216"/>
                  <a:pt x="9" y="226"/>
                  <a:pt x="21" y="226"/>
                </a:cubicBezTo>
                <a:cubicBezTo>
                  <a:pt x="148" y="226"/>
                  <a:pt x="148" y="226"/>
                  <a:pt x="148" y="226"/>
                </a:cubicBezTo>
                <a:cubicBezTo>
                  <a:pt x="160" y="226"/>
                  <a:pt x="170" y="216"/>
                  <a:pt x="170" y="204"/>
                </a:cubicBezTo>
                <a:cubicBezTo>
                  <a:pt x="170" y="124"/>
                  <a:pt x="170" y="124"/>
                  <a:pt x="170" y="124"/>
                </a:cubicBezTo>
                <a:cubicBezTo>
                  <a:pt x="170" y="112"/>
                  <a:pt x="160" y="102"/>
                  <a:pt x="148" y="102"/>
                </a:cubicBezTo>
                <a:close/>
                <a:moveTo>
                  <a:pt x="72" y="59"/>
                </a:moveTo>
                <a:cubicBezTo>
                  <a:pt x="72" y="52"/>
                  <a:pt x="77" y="46"/>
                  <a:pt x="85" y="46"/>
                </a:cubicBezTo>
                <a:cubicBezTo>
                  <a:pt x="92" y="46"/>
                  <a:pt x="98" y="52"/>
                  <a:pt x="98" y="59"/>
                </a:cubicBezTo>
                <a:cubicBezTo>
                  <a:pt x="98" y="102"/>
                  <a:pt x="98" y="102"/>
                  <a:pt x="98" y="102"/>
                </a:cubicBezTo>
                <a:cubicBezTo>
                  <a:pt x="72" y="102"/>
                  <a:pt x="72" y="102"/>
                  <a:pt x="72" y="102"/>
                </a:cubicBezTo>
                <a:lnTo>
                  <a:pt x="72" y="59"/>
                </a:lnTo>
                <a:close/>
                <a:moveTo>
                  <a:pt x="97" y="164"/>
                </a:moveTo>
                <a:cubicBezTo>
                  <a:pt x="97" y="188"/>
                  <a:pt x="97" y="188"/>
                  <a:pt x="97" y="188"/>
                </a:cubicBezTo>
                <a:cubicBezTo>
                  <a:pt x="97" y="195"/>
                  <a:pt x="91" y="200"/>
                  <a:pt x="85" y="200"/>
                </a:cubicBezTo>
                <a:cubicBezTo>
                  <a:pt x="78" y="200"/>
                  <a:pt x="72" y="195"/>
                  <a:pt x="72" y="188"/>
                </a:cubicBezTo>
                <a:cubicBezTo>
                  <a:pt x="72" y="164"/>
                  <a:pt x="72" y="164"/>
                  <a:pt x="72" y="164"/>
                </a:cubicBezTo>
                <a:cubicBezTo>
                  <a:pt x="68" y="160"/>
                  <a:pt x="65" y="154"/>
                  <a:pt x="65" y="148"/>
                </a:cubicBezTo>
                <a:cubicBezTo>
                  <a:pt x="65" y="136"/>
                  <a:pt x="74" y="127"/>
                  <a:pt x="85" y="127"/>
                </a:cubicBezTo>
                <a:cubicBezTo>
                  <a:pt x="95" y="127"/>
                  <a:pt x="104" y="136"/>
                  <a:pt x="104" y="148"/>
                </a:cubicBezTo>
                <a:cubicBezTo>
                  <a:pt x="104" y="154"/>
                  <a:pt x="101" y="160"/>
                  <a:pt x="97" y="164"/>
                </a:cubicBezTo>
                <a:close/>
              </a:path>
            </a:pathLst>
          </a:custGeom>
          <a:solidFill>
            <a:srgbClr val="333333"/>
          </a:solidFill>
          <a:ln>
            <a:noFill/>
          </a:ln>
          <a:extLst/>
        </p:spPr>
        <p:txBody>
          <a:bodyPr vert="horz" wrap="square" lIns="68580" tIns="34290" rIns="68580" bIns="34290" numCol="1" anchor="t" anchorCtr="0" compatLnSpc="1">
            <a:prstTxWarp prst="textNoShape">
              <a:avLst/>
            </a:prstTxWarp>
          </a:bodyPr>
          <a:lstStyle/>
          <a:p>
            <a:endParaRPr lang="fr-FR" sz="1350" dirty="0"/>
          </a:p>
        </p:txBody>
      </p:sp>
      <p:sp>
        <p:nvSpPr>
          <p:cNvPr id="66" name="Freeform 21"/>
          <p:cNvSpPr>
            <a:spLocks noChangeAspect="1" noEditPoints="1"/>
          </p:cNvSpPr>
          <p:nvPr/>
        </p:nvSpPr>
        <p:spPr bwMode="auto">
          <a:xfrm>
            <a:off x="5346677" y="3728950"/>
            <a:ext cx="270938" cy="334156"/>
          </a:xfrm>
          <a:custGeom>
            <a:avLst/>
            <a:gdLst>
              <a:gd name="T0" fmla="*/ 148 w 170"/>
              <a:gd name="T1" fmla="*/ 102 h 226"/>
              <a:gd name="T2" fmla="*/ 141 w 170"/>
              <a:gd name="T3" fmla="*/ 102 h 226"/>
              <a:gd name="T4" fmla="*/ 141 w 170"/>
              <a:gd name="T5" fmla="*/ 59 h 226"/>
              <a:gd name="T6" fmla="*/ 85 w 170"/>
              <a:gd name="T7" fmla="*/ 0 h 226"/>
              <a:gd name="T8" fmla="*/ 28 w 170"/>
              <a:gd name="T9" fmla="*/ 59 h 226"/>
              <a:gd name="T10" fmla="*/ 28 w 170"/>
              <a:gd name="T11" fmla="*/ 102 h 226"/>
              <a:gd name="T12" fmla="*/ 21 w 170"/>
              <a:gd name="T13" fmla="*/ 102 h 226"/>
              <a:gd name="T14" fmla="*/ 0 w 170"/>
              <a:gd name="T15" fmla="*/ 124 h 226"/>
              <a:gd name="T16" fmla="*/ 0 w 170"/>
              <a:gd name="T17" fmla="*/ 204 h 226"/>
              <a:gd name="T18" fmla="*/ 21 w 170"/>
              <a:gd name="T19" fmla="*/ 226 h 226"/>
              <a:gd name="T20" fmla="*/ 148 w 170"/>
              <a:gd name="T21" fmla="*/ 226 h 226"/>
              <a:gd name="T22" fmla="*/ 170 w 170"/>
              <a:gd name="T23" fmla="*/ 204 h 226"/>
              <a:gd name="T24" fmla="*/ 170 w 170"/>
              <a:gd name="T25" fmla="*/ 124 h 226"/>
              <a:gd name="T26" fmla="*/ 148 w 170"/>
              <a:gd name="T27" fmla="*/ 102 h 226"/>
              <a:gd name="T28" fmla="*/ 72 w 170"/>
              <a:gd name="T29" fmla="*/ 59 h 226"/>
              <a:gd name="T30" fmla="*/ 85 w 170"/>
              <a:gd name="T31" fmla="*/ 46 h 226"/>
              <a:gd name="T32" fmla="*/ 98 w 170"/>
              <a:gd name="T33" fmla="*/ 59 h 226"/>
              <a:gd name="T34" fmla="*/ 98 w 170"/>
              <a:gd name="T35" fmla="*/ 102 h 226"/>
              <a:gd name="T36" fmla="*/ 72 w 170"/>
              <a:gd name="T37" fmla="*/ 102 h 226"/>
              <a:gd name="T38" fmla="*/ 72 w 170"/>
              <a:gd name="T39" fmla="*/ 59 h 226"/>
              <a:gd name="T40" fmla="*/ 97 w 170"/>
              <a:gd name="T41" fmla="*/ 164 h 226"/>
              <a:gd name="T42" fmla="*/ 97 w 170"/>
              <a:gd name="T43" fmla="*/ 188 h 226"/>
              <a:gd name="T44" fmla="*/ 85 w 170"/>
              <a:gd name="T45" fmla="*/ 200 h 226"/>
              <a:gd name="T46" fmla="*/ 72 w 170"/>
              <a:gd name="T47" fmla="*/ 188 h 226"/>
              <a:gd name="T48" fmla="*/ 72 w 170"/>
              <a:gd name="T49" fmla="*/ 164 h 226"/>
              <a:gd name="T50" fmla="*/ 65 w 170"/>
              <a:gd name="T51" fmla="*/ 148 h 226"/>
              <a:gd name="T52" fmla="*/ 85 w 170"/>
              <a:gd name="T53" fmla="*/ 127 h 226"/>
              <a:gd name="T54" fmla="*/ 104 w 170"/>
              <a:gd name="T55" fmla="*/ 148 h 226"/>
              <a:gd name="T56" fmla="*/ 97 w 170"/>
              <a:gd name="T57" fmla="*/ 16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0" h="226">
                <a:moveTo>
                  <a:pt x="148" y="102"/>
                </a:moveTo>
                <a:cubicBezTo>
                  <a:pt x="141" y="102"/>
                  <a:pt x="141" y="102"/>
                  <a:pt x="141" y="102"/>
                </a:cubicBezTo>
                <a:cubicBezTo>
                  <a:pt x="141" y="59"/>
                  <a:pt x="141" y="59"/>
                  <a:pt x="141" y="59"/>
                </a:cubicBezTo>
                <a:cubicBezTo>
                  <a:pt x="141" y="26"/>
                  <a:pt x="116" y="0"/>
                  <a:pt x="85" y="0"/>
                </a:cubicBezTo>
                <a:cubicBezTo>
                  <a:pt x="53" y="0"/>
                  <a:pt x="28" y="26"/>
                  <a:pt x="28" y="59"/>
                </a:cubicBezTo>
                <a:cubicBezTo>
                  <a:pt x="28" y="102"/>
                  <a:pt x="28" y="102"/>
                  <a:pt x="28" y="102"/>
                </a:cubicBezTo>
                <a:cubicBezTo>
                  <a:pt x="21" y="102"/>
                  <a:pt x="21" y="102"/>
                  <a:pt x="21" y="102"/>
                </a:cubicBezTo>
                <a:cubicBezTo>
                  <a:pt x="9" y="102"/>
                  <a:pt x="0" y="112"/>
                  <a:pt x="0" y="124"/>
                </a:cubicBezTo>
                <a:cubicBezTo>
                  <a:pt x="0" y="204"/>
                  <a:pt x="0" y="204"/>
                  <a:pt x="0" y="204"/>
                </a:cubicBezTo>
                <a:cubicBezTo>
                  <a:pt x="0" y="216"/>
                  <a:pt x="9" y="226"/>
                  <a:pt x="21" y="226"/>
                </a:cubicBezTo>
                <a:cubicBezTo>
                  <a:pt x="148" y="226"/>
                  <a:pt x="148" y="226"/>
                  <a:pt x="148" y="226"/>
                </a:cubicBezTo>
                <a:cubicBezTo>
                  <a:pt x="160" y="226"/>
                  <a:pt x="170" y="216"/>
                  <a:pt x="170" y="204"/>
                </a:cubicBezTo>
                <a:cubicBezTo>
                  <a:pt x="170" y="124"/>
                  <a:pt x="170" y="124"/>
                  <a:pt x="170" y="124"/>
                </a:cubicBezTo>
                <a:cubicBezTo>
                  <a:pt x="170" y="112"/>
                  <a:pt x="160" y="102"/>
                  <a:pt x="148" y="102"/>
                </a:cubicBezTo>
                <a:close/>
                <a:moveTo>
                  <a:pt x="72" y="59"/>
                </a:moveTo>
                <a:cubicBezTo>
                  <a:pt x="72" y="52"/>
                  <a:pt x="77" y="46"/>
                  <a:pt x="85" y="46"/>
                </a:cubicBezTo>
                <a:cubicBezTo>
                  <a:pt x="92" y="46"/>
                  <a:pt x="98" y="52"/>
                  <a:pt x="98" y="59"/>
                </a:cubicBezTo>
                <a:cubicBezTo>
                  <a:pt x="98" y="102"/>
                  <a:pt x="98" y="102"/>
                  <a:pt x="98" y="102"/>
                </a:cubicBezTo>
                <a:cubicBezTo>
                  <a:pt x="72" y="102"/>
                  <a:pt x="72" y="102"/>
                  <a:pt x="72" y="102"/>
                </a:cubicBezTo>
                <a:lnTo>
                  <a:pt x="72" y="59"/>
                </a:lnTo>
                <a:close/>
                <a:moveTo>
                  <a:pt x="97" y="164"/>
                </a:moveTo>
                <a:cubicBezTo>
                  <a:pt x="97" y="188"/>
                  <a:pt x="97" y="188"/>
                  <a:pt x="97" y="188"/>
                </a:cubicBezTo>
                <a:cubicBezTo>
                  <a:pt x="97" y="195"/>
                  <a:pt x="91" y="200"/>
                  <a:pt x="85" y="200"/>
                </a:cubicBezTo>
                <a:cubicBezTo>
                  <a:pt x="78" y="200"/>
                  <a:pt x="72" y="195"/>
                  <a:pt x="72" y="188"/>
                </a:cubicBezTo>
                <a:cubicBezTo>
                  <a:pt x="72" y="164"/>
                  <a:pt x="72" y="164"/>
                  <a:pt x="72" y="164"/>
                </a:cubicBezTo>
                <a:cubicBezTo>
                  <a:pt x="68" y="160"/>
                  <a:pt x="65" y="154"/>
                  <a:pt x="65" y="148"/>
                </a:cubicBezTo>
                <a:cubicBezTo>
                  <a:pt x="65" y="136"/>
                  <a:pt x="74" y="127"/>
                  <a:pt x="85" y="127"/>
                </a:cubicBezTo>
                <a:cubicBezTo>
                  <a:pt x="95" y="127"/>
                  <a:pt x="104" y="136"/>
                  <a:pt x="104" y="148"/>
                </a:cubicBezTo>
                <a:cubicBezTo>
                  <a:pt x="104" y="154"/>
                  <a:pt x="101" y="160"/>
                  <a:pt x="97" y="164"/>
                </a:cubicBezTo>
                <a:close/>
              </a:path>
            </a:pathLst>
          </a:custGeom>
          <a:solidFill>
            <a:srgbClr val="333333"/>
          </a:solidFill>
          <a:ln>
            <a:noFill/>
          </a:ln>
          <a:extLst/>
        </p:spPr>
        <p:txBody>
          <a:bodyPr vert="horz" wrap="square" lIns="68580" tIns="34290" rIns="68580" bIns="34290" numCol="1" anchor="t" anchorCtr="0" compatLnSpc="1">
            <a:prstTxWarp prst="textNoShape">
              <a:avLst/>
            </a:prstTxWarp>
          </a:bodyPr>
          <a:lstStyle/>
          <a:p>
            <a:endParaRPr lang="fr-FR" sz="1350" dirty="0"/>
          </a:p>
        </p:txBody>
      </p:sp>
      <p:sp>
        <p:nvSpPr>
          <p:cNvPr id="50" name="ZoneTexte 49"/>
          <p:cNvSpPr txBox="1"/>
          <p:nvPr/>
        </p:nvSpPr>
        <p:spPr>
          <a:xfrm>
            <a:off x="3907731" y="3159444"/>
            <a:ext cx="707633" cy="213585"/>
          </a:xfrm>
          <a:prstGeom prst="rect">
            <a:avLst/>
          </a:prstGeom>
          <a:noFill/>
        </p:spPr>
        <p:txBody>
          <a:bodyPr wrap="square" rtlCol="0">
            <a:spAutoFit/>
          </a:bodyPr>
          <a:lstStyle/>
          <a:p>
            <a:pPr algn="ctr"/>
            <a:r>
              <a:rPr lang="fr-FR" sz="788" b="1" dirty="0"/>
              <a:t>Reference</a:t>
            </a:r>
          </a:p>
        </p:txBody>
      </p:sp>
      <p:sp>
        <p:nvSpPr>
          <p:cNvPr id="60" name="ZoneTexte 59"/>
          <p:cNvSpPr txBox="1"/>
          <p:nvPr/>
        </p:nvSpPr>
        <p:spPr>
          <a:xfrm>
            <a:off x="3907731" y="3850740"/>
            <a:ext cx="707633" cy="213585"/>
          </a:xfrm>
          <a:prstGeom prst="rect">
            <a:avLst/>
          </a:prstGeom>
          <a:noFill/>
        </p:spPr>
        <p:txBody>
          <a:bodyPr wrap="square" rtlCol="0">
            <a:spAutoFit/>
          </a:bodyPr>
          <a:lstStyle/>
          <a:p>
            <a:pPr algn="ctr"/>
            <a:r>
              <a:rPr lang="fr-FR" sz="788" b="1" dirty="0"/>
              <a:t>Reference</a:t>
            </a:r>
          </a:p>
        </p:txBody>
      </p:sp>
      <p:sp>
        <p:nvSpPr>
          <p:cNvPr id="61" name="TextBox 109"/>
          <p:cNvSpPr txBox="1"/>
          <p:nvPr/>
        </p:nvSpPr>
        <p:spPr>
          <a:xfrm>
            <a:off x="3994133" y="1900013"/>
            <a:ext cx="1016857" cy="900246"/>
          </a:xfrm>
          <a:prstGeom prst="rect">
            <a:avLst/>
          </a:prstGeom>
          <a:noFill/>
        </p:spPr>
        <p:txBody>
          <a:bodyPr wrap="square" rtlCol="0">
            <a:spAutoFit/>
          </a:bodyPr>
          <a:lstStyle/>
          <a:p>
            <a:pPr algn="ctr"/>
            <a:r>
              <a:rPr lang="en-US" sz="750" i="1" dirty="0"/>
              <a:t>All data and documents are digitally sealed and timestamped on the Consortium Blockchain for reference</a:t>
            </a:r>
          </a:p>
        </p:txBody>
      </p:sp>
      <p:sp>
        <p:nvSpPr>
          <p:cNvPr id="64" name="TextBox 109"/>
          <p:cNvSpPr txBox="1"/>
          <p:nvPr/>
        </p:nvSpPr>
        <p:spPr>
          <a:xfrm>
            <a:off x="6854617" y="2056429"/>
            <a:ext cx="1016857" cy="669414"/>
          </a:xfrm>
          <a:prstGeom prst="rect">
            <a:avLst/>
          </a:prstGeom>
          <a:noFill/>
        </p:spPr>
        <p:txBody>
          <a:bodyPr wrap="square" rtlCol="0">
            <a:spAutoFit/>
          </a:bodyPr>
          <a:lstStyle/>
          <a:p>
            <a:pPr algn="ctr"/>
            <a:r>
              <a:rPr lang="en-US" sz="750" i="1" dirty="0"/>
              <a:t>Encryption key only shared between transacting parties </a:t>
            </a:r>
            <a:br>
              <a:rPr lang="en-US" sz="750" i="1" dirty="0"/>
            </a:br>
            <a:r>
              <a:rPr lang="en-US" sz="750" i="1" dirty="0"/>
              <a:t>(not stored on Blockchain)</a:t>
            </a:r>
          </a:p>
        </p:txBody>
      </p:sp>
      <p:sp>
        <p:nvSpPr>
          <p:cNvPr id="67" name="Freeform 8"/>
          <p:cNvSpPr>
            <a:spLocks noChangeAspect="1" noEditPoints="1"/>
          </p:cNvSpPr>
          <p:nvPr/>
        </p:nvSpPr>
        <p:spPr bwMode="auto">
          <a:xfrm>
            <a:off x="7231962" y="1787961"/>
            <a:ext cx="262166" cy="262166"/>
          </a:xfrm>
          <a:custGeom>
            <a:avLst/>
            <a:gdLst>
              <a:gd name="T0" fmla="*/ 173 w 236"/>
              <a:gd name="T1" fmla="*/ 8 h 236"/>
              <a:gd name="T2" fmla="*/ 87 w 236"/>
              <a:gd name="T3" fmla="*/ 63 h 236"/>
              <a:gd name="T4" fmla="*/ 91 w 236"/>
              <a:gd name="T5" fmla="*/ 106 h 236"/>
              <a:gd name="T6" fmla="*/ 8 w 236"/>
              <a:gd name="T7" fmla="*/ 189 h 236"/>
              <a:gd name="T8" fmla="*/ 7 w 236"/>
              <a:gd name="T9" fmla="*/ 191 h 236"/>
              <a:gd name="T10" fmla="*/ 10 w 236"/>
              <a:gd name="T11" fmla="*/ 225 h 236"/>
              <a:gd name="T12" fmla="*/ 48 w 236"/>
              <a:gd name="T13" fmla="*/ 225 h 236"/>
              <a:gd name="T14" fmla="*/ 56 w 236"/>
              <a:gd name="T15" fmla="*/ 203 h 236"/>
              <a:gd name="T16" fmla="*/ 79 w 236"/>
              <a:gd name="T17" fmla="*/ 201 h 236"/>
              <a:gd name="T18" fmla="*/ 86 w 236"/>
              <a:gd name="T19" fmla="*/ 194 h 236"/>
              <a:gd name="T20" fmla="*/ 88 w 236"/>
              <a:gd name="T21" fmla="*/ 174 h 236"/>
              <a:gd name="T22" fmla="*/ 108 w 236"/>
              <a:gd name="T23" fmla="*/ 173 h 236"/>
              <a:gd name="T24" fmla="*/ 115 w 236"/>
              <a:gd name="T25" fmla="*/ 166 h 236"/>
              <a:gd name="T26" fmla="*/ 116 w 236"/>
              <a:gd name="T27" fmla="*/ 146 h 236"/>
              <a:gd name="T28" fmla="*/ 128 w 236"/>
              <a:gd name="T29" fmla="*/ 145 h 236"/>
              <a:gd name="T30" fmla="*/ 142 w 236"/>
              <a:gd name="T31" fmla="*/ 150 h 236"/>
              <a:gd name="T32" fmla="*/ 227 w 236"/>
              <a:gd name="T33" fmla="*/ 95 h 236"/>
              <a:gd name="T34" fmla="*/ 173 w 236"/>
              <a:gd name="T35" fmla="*/ 8 h 236"/>
              <a:gd name="T36" fmla="*/ 191 w 236"/>
              <a:gd name="T37" fmla="*/ 70 h 236"/>
              <a:gd name="T38" fmla="*/ 166 w 236"/>
              <a:gd name="T39" fmla="*/ 86 h 236"/>
              <a:gd name="T40" fmla="*/ 151 w 236"/>
              <a:gd name="T41" fmla="*/ 61 h 236"/>
              <a:gd name="T42" fmla="*/ 175 w 236"/>
              <a:gd name="T43" fmla="*/ 45 h 236"/>
              <a:gd name="T44" fmla="*/ 191 w 236"/>
              <a:gd name="T45" fmla="*/ 7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73" y="8"/>
                </a:moveTo>
                <a:cubicBezTo>
                  <a:pt x="134" y="0"/>
                  <a:pt x="96" y="24"/>
                  <a:pt x="87" y="63"/>
                </a:cubicBezTo>
                <a:cubicBezTo>
                  <a:pt x="84" y="78"/>
                  <a:pt x="86" y="93"/>
                  <a:pt x="91" y="106"/>
                </a:cubicBezTo>
                <a:cubicBezTo>
                  <a:pt x="8" y="189"/>
                  <a:pt x="8" y="189"/>
                  <a:pt x="8" y="189"/>
                </a:cubicBezTo>
                <a:cubicBezTo>
                  <a:pt x="8" y="189"/>
                  <a:pt x="7" y="190"/>
                  <a:pt x="7" y="191"/>
                </a:cubicBezTo>
                <a:cubicBezTo>
                  <a:pt x="0" y="201"/>
                  <a:pt x="1" y="216"/>
                  <a:pt x="10" y="225"/>
                </a:cubicBezTo>
                <a:cubicBezTo>
                  <a:pt x="21" y="236"/>
                  <a:pt x="38" y="236"/>
                  <a:pt x="48" y="225"/>
                </a:cubicBezTo>
                <a:cubicBezTo>
                  <a:pt x="54" y="219"/>
                  <a:pt x="57" y="211"/>
                  <a:pt x="56" y="203"/>
                </a:cubicBezTo>
                <a:cubicBezTo>
                  <a:pt x="79" y="201"/>
                  <a:pt x="79" y="201"/>
                  <a:pt x="79" y="201"/>
                </a:cubicBezTo>
                <a:cubicBezTo>
                  <a:pt x="83" y="201"/>
                  <a:pt x="86" y="198"/>
                  <a:pt x="86" y="194"/>
                </a:cubicBezTo>
                <a:cubicBezTo>
                  <a:pt x="88" y="174"/>
                  <a:pt x="88" y="174"/>
                  <a:pt x="88" y="174"/>
                </a:cubicBezTo>
                <a:cubicBezTo>
                  <a:pt x="108" y="173"/>
                  <a:pt x="108" y="173"/>
                  <a:pt x="108" y="173"/>
                </a:cubicBezTo>
                <a:cubicBezTo>
                  <a:pt x="111" y="173"/>
                  <a:pt x="114" y="170"/>
                  <a:pt x="115" y="166"/>
                </a:cubicBezTo>
                <a:cubicBezTo>
                  <a:pt x="116" y="146"/>
                  <a:pt x="116" y="146"/>
                  <a:pt x="116" y="146"/>
                </a:cubicBezTo>
                <a:cubicBezTo>
                  <a:pt x="128" y="145"/>
                  <a:pt x="128" y="145"/>
                  <a:pt x="128" y="145"/>
                </a:cubicBezTo>
                <a:cubicBezTo>
                  <a:pt x="132" y="147"/>
                  <a:pt x="137" y="149"/>
                  <a:pt x="142" y="150"/>
                </a:cubicBezTo>
                <a:cubicBezTo>
                  <a:pt x="180" y="158"/>
                  <a:pt x="219" y="134"/>
                  <a:pt x="227" y="95"/>
                </a:cubicBezTo>
                <a:cubicBezTo>
                  <a:pt x="236" y="56"/>
                  <a:pt x="212" y="17"/>
                  <a:pt x="173" y="8"/>
                </a:cubicBezTo>
                <a:close/>
                <a:moveTo>
                  <a:pt x="191" y="70"/>
                </a:moveTo>
                <a:cubicBezTo>
                  <a:pt x="189" y="81"/>
                  <a:pt x="178" y="88"/>
                  <a:pt x="166" y="86"/>
                </a:cubicBezTo>
                <a:cubicBezTo>
                  <a:pt x="155" y="83"/>
                  <a:pt x="148" y="72"/>
                  <a:pt x="151" y="61"/>
                </a:cubicBezTo>
                <a:cubicBezTo>
                  <a:pt x="153" y="49"/>
                  <a:pt x="164" y="42"/>
                  <a:pt x="175" y="45"/>
                </a:cubicBezTo>
                <a:cubicBezTo>
                  <a:pt x="187" y="47"/>
                  <a:pt x="194" y="59"/>
                  <a:pt x="191" y="70"/>
                </a:cubicBezTo>
                <a:close/>
              </a:path>
            </a:pathLst>
          </a:custGeom>
          <a:solidFill>
            <a:srgbClr val="333333"/>
          </a:solidFill>
          <a:ln>
            <a:noFill/>
          </a:ln>
          <a:extLst/>
        </p:spPr>
        <p:txBody>
          <a:bodyPr vert="horz" wrap="square" lIns="68580" tIns="34290" rIns="68580" bIns="34290" numCol="1" anchor="t" anchorCtr="0" compatLnSpc="1">
            <a:prstTxWarp prst="textNoShape">
              <a:avLst/>
            </a:prstTxWarp>
          </a:bodyPr>
          <a:lstStyle/>
          <a:p>
            <a:endParaRPr lang="fr-FR" sz="1350" dirty="0"/>
          </a:p>
        </p:txBody>
      </p:sp>
      <p:sp>
        <p:nvSpPr>
          <p:cNvPr id="59"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dirty="0">
                <a:solidFill>
                  <a:schemeClr val="bg1"/>
                </a:solidFill>
              </a:rPr>
              <a:t>2</a:t>
            </a:r>
          </a:p>
        </p:txBody>
      </p:sp>
      <p:sp>
        <p:nvSpPr>
          <p:cNvPr id="62" name="Titre 20"/>
          <p:cNvSpPr>
            <a:spLocks noGrp="1"/>
          </p:cNvSpPr>
          <p:nvPr>
            <p:ph type="title"/>
          </p:nvPr>
        </p:nvSpPr>
        <p:spPr>
          <a:xfrm>
            <a:off x="683568" y="267494"/>
            <a:ext cx="8203565" cy="400110"/>
          </a:xfrm>
        </p:spPr>
        <p:txBody>
          <a:bodyPr/>
          <a:lstStyle/>
          <a:p>
            <a:r>
              <a:rPr lang="en-US" dirty="0"/>
              <a:t>Inter-Organizations  I  SCOR Blockchain “Proof-of-Concept”</a:t>
            </a:r>
            <a:endParaRPr lang="fr-FR" dirty="0"/>
          </a:p>
        </p:txBody>
      </p:sp>
      <p:sp>
        <p:nvSpPr>
          <p:cNvPr id="69"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a:solidFill>
                  <a:schemeClr val="bg1">
                    <a:lumMod val="50000"/>
                  </a:schemeClr>
                </a:solidFill>
              </a:rPr>
              <a:t>Data privacy and segregation</a:t>
            </a:r>
          </a:p>
        </p:txBody>
      </p:sp>
      <p:sp>
        <p:nvSpPr>
          <p:cNvPr id="57"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34</a:t>
            </a:fld>
            <a:endParaRPr lang="en-US" dirty="0"/>
          </a:p>
        </p:txBody>
      </p:sp>
    </p:spTree>
    <p:extLst>
      <p:ext uri="{BB962C8B-B14F-4D97-AF65-F5344CB8AC3E}">
        <p14:creationId xmlns:p14="http://schemas.microsoft.com/office/powerpoint/2010/main" val="12466241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a:t>Detailed view of the SCOR’s TA Blockchain “Proof-of-Concept” solution</a:t>
            </a:r>
          </a:p>
        </p:txBody>
      </p:sp>
      <p:grpSp>
        <p:nvGrpSpPr>
          <p:cNvPr id="3" name="Groupe 2"/>
          <p:cNvGrpSpPr/>
          <p:nvPr/>
        </p:nvGrpSpPr>
        <p:grpSpPr>
          <a:xfrm>
            <a:off x="1451171" y="1744505"/>
            <a:ext cx="2931582" cy="2860768"/>
            <a:chOff x="468701" y="2062447"/>
            <a:chExt cx="4729618" cy="2865783"/>
          </a:xfrm>
        </p:grpSpPr>
        <p:sp>
          <p:nvSpPr>
            <p:cNvPr id="56" name="Rectangle 55"/>
            <p:cNvSpPr/>
            <p:nvPr/>
          </p:nvSpPr>
          <p:spPr>
            <a:xfrm>
              <a:off x="470017" y="4415463"/>
              <a:ext cx="2793996" cy="5127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sz="900" dirty="0"/>
                <a:t>Peer 2 Peer network</a:t>
              </a:r>
            </a:p>
          </p:txBody>
        </p:sp>
        <p:sp>
          <p:nvSpPr>
            <p:cNvPr id="57" name="Rectangle 56"/>
            <p:cNvSpPr/>
            <p:nvPr/>
          </p:nvSpPr>
          <p:spPr>
            <a:xfrm>
              <a:off x="474145" y="3228027"/>
              <a:ext cx="869260" cy="11428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sz="750" dirty="0"/>
                <a:t>Blockchain</a:t>
              </a:r>
            </a:p>
            <a:p>
              <a:pPr algn="ctr"/>
              <a:r>
                <a:rPr lang="en-US" sz="750" dirty="0"/>
                <a:t>Client</a:t>
              </a:r>
            </a:p>
          </p:txBody>
        </p:sp>
        <p:sp>
          <p:nvSpPr>
            <p:cNvPr id="58" name="Rectangle 57"/>
            <p:cNvSpPr/>
            <p:nvPr/>
          </p:nvSpPr>
          <p:spPr>
            <a:xfrm>
              <a:off x="1436512" y="3228027"/>
              <a:ext cx="869260" cy="11428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sz="750" dirty="0"/>
                <a:t>Smart Contracts</a:t>
              </a:r>
              <a:br>
                <a:rPr lang="en-US" sz="750" dirty="0"/>
              </a:br>
              <a:r>
                <a:rPr lang="en-US" sz="750" dirty="0"/>
                <a:t>(EVM)</a:t>
              </a:r>
            </a:p>
          </p:txBody>
        </p:sp>
        <p:sp>
          <p:nvSpPr>
            <p:cNvPr id="59" name="Rectangle 58"/>
            <p:cNvSpPr/>
            <p:nvPr/>
          </p:nvSpPr>
          <p:spPr>
            <a:xfrm>
              <a:off x="2394753" y="3228026"/>
              <a:ext cx="869260" cy="11428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sz="750" dirty="0"/>
                <a:t>Whisper</a:t>
              </a:r>
            </a:p>
          </p:txBody>
        </p:sp>
        <p:sp>
          <p:nvSpPr>
            <p:cNvPr id="60" name="Rectangle 59"/>
            <p:cNvSpPr/>
            <p:nvPr/>
          </p:nvSpPr>
          <p:spPr>
            <a:xfrm>
              <a:off x="3357121" y="3228025"/>
              <a:ext cx="869260" cy="17002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sz="750" dirty="0"/>
                <a:t>Secure Shared Storage Access</a:t>
              </a:r>
            </a:p>
          </p:txBody>
        </p:sp>
        <p:sp>
          <p:nvSpPr>
            <p:cNvPr id="61" name="Rectangle 60"/>
            <p:cNvSpPr/>
            <p:nvPr/>
          </p:nvSpPr>
          <p:spPr>
            <a:xfrm>
              <a:off x="468702" y="2645237"/>
              <a:ext cx="4724174" cy="5127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sz="900" dirty="0"/>
                <a:t>Decentralised Application</a:t>
              </a:r>
            </a:p>
          </p:txBody>
        </p:sp>
        <p:sp>
          <p:nvSpPr>
            <p:cNvPr id="62" name="Rectangle 61"/>
            <p:cNvSpPr/>
            <p:nvPr/>
          </p:nvSpPr>
          <p:spPr>
            <a:xfrm>
              <a:off x="468701" y="2062447"/>
              <a:ext cx="2337620" cy="5127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sz="900" dirty="0"/>
                <a:t>Graphical User Interface</a:t>
              </a:r>
            </a:p>
          </p:txBody>
        </p:sp>
        <p:sp>
          <p:nvSpPr>
            <p:cNvPr id="63" name="Rectangle 62"/>
            <p:cNvSpPr/>
            <p:nvPr/>
          </p:nvSpPr>
          <p:spPr>
            <a:xfrm>
              <a:off x="2894813" y="2062447"/>
              <a:ext cx="2303506" cy="512767"/>
            </a:xfrm>
            <a:prstGeom prst="rect">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sz="900" dirty="0">
                  <a:solidFill>
                    <a:schemeClr val="tx1"/>
                  </a:solidFill>
                </a:rPr>
                <a:t>Application interface</a:t>
              </a:r>
            </a:p>
          </p:txBody>
        </p:sp>
        <p:sp>
          <p:nvSpPr>
            <p:cNvPr id="64" name="Rectangle 63"/>
            <p:cNvSpPr/>
            <p:nvPr/>
          </p:nvSpPr>
          <p:spPr>
            <a:xfrm>
              <a:off x="4319489" y="3228025"/>
              <a:ext cx="869260" cy="17002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 tIns="27000" rIns="27000" bIns="27000" rtlCol="0" anchor="ctr"/>
            <a:lstStyle/>
            <a:p>
              <a:pPr algn="ctr"/>
              <a:r>
                <a:rPr lang="en-US" sz="750" dirty="0"/>
                <a:t>Private Local Storage</a:t>
              </a:r>
            </a:p>
          </p:txBody>
        </p:sp>
      </p:grpSp>
      <p:sp>
        <p:nvSpPr>
          <p:cNvPr id="68" name="Content Placeholder 2"/>
          <p:cNvSpPr>
            <a:spLocks noGrp="1"/>
          </p:cNvSpPr>
          <p:nvPr>
            <p:ph idx="1"/>
          </p:nvPr>
        </p:nvSpPr>
        <p:spPr>
          <a:xfrm>
            <a:off x="4613583" y="1197935"/>
            <a:ext cx="3031626" cy="3462047"/>
          </a:xfrm>
        </p:spPr>
        <p:txBody>
          <a:bodyPr>
            <a:normAutofit/>
          </a:bodyPr>
          <a:lstStyle/>
          <a:p>
            <a:pPr marL="69056" indent="-69056">
              <a:spcBef>
                <a:spcPts val="450"/>
              </a:spcBef>
              <a:spcAft>
                <a:spcPts val="450"/>
              </a:spcAft>
              <a:defRPr/>
            </a:pPr>
            <a:r>
              <a:rPr lang="en-US" sz="825" b="1" kern="0" dirty="0">
                <a:solidFill>
                  <a:schemeClr val="tx2"/>
                </a:solidFill>
              </a:rPr>
              <a:t>Peer 2 Peer network</a:t>
            </a:r>
            <a:r>
              <a:rPr lang="en-US" sz="825" kern="0" dirty="0"/>
              <a:t> – Provides the connectivity between nodes (Ethereum DEVP2P)</a:t>
            </a:r>
          </a:p>
          <a:p>
            <a:pPr marL="69056" indent="-69056">
              <a:spcBef>
                <a:spcPts val="450"/>
              </a:spcBef>
              <a:spcAft>
                <a:spcPts val="450"/>
              </a:spcAft>
              <a:defRPr/>
            </a:pPr>
            <a:r>
              <a:rPr lang="en-US" sz="825" b="1" kern="0" dirty="0">
                <a:solidFill>
                  <a:schemeClr val="tx2"/>
                </a:solidFill>
              </a:rPr>
              <a:t>Blockchain Client </a:t>
            </a:r>
            <a:r>
              <a:rPr lang="en-US" sz="825" kern="0" dirty="0"/>
              <a:t>– Transaction submission, transaction storage, Blockchain accounts and chain interface (Ethereum)</a:t>
            </a:r>
          </a:p>
          <a:p>
            <a:pPr marL="69056" indent="-69056">
              <a:spcBef>
                <a:spcPts val="450"/>
              </a:spcBef>
              <a:spcAft>
                <a:spcPts val="450"/>
              </a:spcAft>
              <a:defRPr/>
            </a:pPr>
            <a:r>
              <a:rPr lang="en-US" sz="825" b="1" kern="0" dirty="0">
                <a:solidFill>
                  <a:schemeClr val="tx2"/>
                </a:solidFill>
              </a:rPr>
              <a:t>Smart Contracts </a:t>
            </a:r>
            <a:r>
              <a:rPr lang="en-US" sz="825" kern="0" dirty="0"/>
              <a:t>– Written in solidity then complied for EVM, accessed through Blockchain client (Ethereum)</a:t>
            </a:r>
          </a:p>
          <a:p>
            <a:pPr marL="69056" indent="-69056">
              <a:spcBef>
                <a:spcPts val="450"/>
              </a:spcBef>
              <a:spcAft>
                <a:spcPts val="450"/>
              </a:spcAft>
              <a:defRPr/>
            </a:pPr>
            <a:r>
              <a:rPr lang="en-US" sz="825" b="1" kern="0" dirty="0">
                <a:solidFill>
                  <a:schemeClr val="tx2"/>
                </a:solidFill>
              </a:rPr>
              <a:t>Whisper </a:t>
            </a:r>
            <a:r>
              <a:rPr lang="en-US" sz="825" kern="0" dirty="0"/>
              <a:t>– Dark, secure and guaranteed transient notification routing (Ethereum)</a:t>
            </a:r>
          </a:p>
          <a:p>
            <a:pPr marL="69056" indent="-69056">
              <a:spcBef>
                <a:spcPts val="450"/>
              </a:spcBef>
              <a:spcAft>
                <a:spcPts val="450"/>
              </a:spcAft>
              <a:defRPr/>
            </a:pPr>
            <a:r>
              <a:rPr lang="en-US" sz="825" b="1" kern="0" dirty="0">
                <a:solidFill>
                  <a:schemeClr val="tx2"/>
                </a:solidFill>
              </a:rPr>
              <a:t>Secure Shared Storage Access </a:t>
            </a:r>
            <a:r>
              <a:rPr lang="en-US" sz="825" kern="0" dirty="0"/>
              <a:t>– Stores encrypted data which is referenced in smart contracts, also Consortium (AWS S3)</a:t>
            </a:r>
          </a:p>
          <a:p>
            <a:pPr marL="69056" indent="-69056">
              <a:spcBef>
                <a:spcPts val="450"/>
              </a:spcBef>
              <a:spcAft>
                <a:spcPts val="450"/>
              </a:spcAft>
              <a:defRPr/>
            </a:pPr>
            <a:r>
              <a:rPr lang="en-US" sz="825" b="1" kern="0" dirty="0">
                <a:solidFill>
                  <a:schemeClr val="tx2"/>
                </a:solidFill>
              </a:rPr>
              <a:t>Private Local Storage </a:t>
            </a:r>
            <a:r>
              <a:rPr lang="en-US" sz="825" kern="0" dirty="0"/>
              <a:t>– Stores local copy of encrypted data for guaranteed access.  Holds symmetric encryption keys and Blockchain account keys (MongoDB + File system)</a:t>
            </a:r>
          </a:p>
          <a:p>
            <a:pPr marL="69056" indent="-69056">
              <a:spcBef>
                <a:spcPts val="450"/>
              </a:spcBef>
              <a:spcAft>
                <a:spcPts val="450"/>
              </a:spcAft>
              <a:defRPr/>
            </a:pPr>
            <a:r>
              <a:rPr lang="en-US" sz="825" b="1" kern="0" dirty="0">
                <a:solidFill>
                  <a:schemeClr val="tx2"/>
                </a:solidFill>
              </a:rPr>
              <a:t>Decentralised Application </a:t>
            </a:r>
            <a:r>
              <a:rPr lang="en-US" sz="825" kern="0" dirty="0"/>
              <a:t>– JavaScript based application with added access control for underlying components.  Acts as the glue between all components (Meteor Server)</a:t>
            </a:r>
          </a:p>
          <a:p>
            <a:pPr marL="69056" indent="-69056">
              <a:spcBef>
                <a:spcPts val="450"/>
              </a:spcBef>
              <a:spcAft>
                <a:spcPts val="450"/>
              </a:spcAft>
              <a:defRPr/>
            </a:pPr>
            <a:r>
              <a:rPr lang="en-US" sz="825" b="1" kern="0" dirty="0">
                <a:solidFill>
                  <a:schemeClr val="tx2"/>
                </a:solidFill>
              </a:rPr>
              <a:t>Graphical User Interface </a:t>
            </a:r>
            <a:r>
              <a:rPr lang="en-US" sz="825" kern="0" dirty="0"/>
              <a:t>– Web based end user interface to TA PoC application (Meteor Client) </a:t>
            </a:r>
          </a:p>
          <a:p>
            <a:pPr>
              <a:spcBef>
                <a:spcPts val="450"/>
              </a:spcBef>
              <a:spcAft>
                <a:spcPts val="450"/>
              </a:spcAft>
            </a:pPr>
            <a:endParaRPr lang="en-US" sz="825" dirty="0"/>
          </a:p>
          <a:p>
            <a:pPr>
              <a:spcBef>
                <a:spcPts val="450"/>
              </a:spcBef>
              <a:spcAft>
                <a:spcPts val="450"/>
              </a:spcAft>
            </a:pPr>
            <a:endParaRPr lang="en-US" sz="825" dirty="0"/>
          </a:p>
        </p:txBody>
      </p:sp>
      <p:sp>
        <p:nvSpPr>
          <p:cNvPr id="69" name="Rectangle 68"/>
          <p:cNvSpPr/>
          <p:nvPr/>
        </p:nvSpPr>
        <p:spPr>
          <a:xfrm>
            <a:off x="1722043" y="1321654"/>
            <a:ext cx="126038" cy="127591"/>
          </a:xfrm>
          <a:prstGeom prst="rect">
            <a:avLst/>
          </a:prstGeom>
          <a:solidFill>
            <a:schemeClr val="tx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70" name="Rectangle 69"/>
          <p:cNvSpPr/>
          <p:nvPr/>
        </p:nvSpPr>
        <p:spPr>
          <a:xfrm>
            <a:off x="2971365" y="1321654"/>
            <a:ext cx="126038" cy="127591"/>
          </a:xfrm>
          <a:prstGeom prst="rect">
            <a:avLst/>
          </a:prstGeom>
          <a:solidFill>
            <a:schemeClr val="bg2"/>
          </a:solidFill>
          <a:ln w="9525">
            <a:solidFill>
              <a:srgbClr val="006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a:p>
        </p:txBody>
      </p:sp>
      <p:sp>
        <p:nvSpPr>
          <p:cNvPr id="71" name="TextBox 89"/>
          <p:cNvSpPr txBox="1"/>
          <p:nvPr/>
        </p:nvSpPr>
        <p:spPr>
          <a:xfrm>
            <a:off x="1896703" y="1265834"/>
            <a:ext cx="1026040" cy="239231"/>
          </a:xfrm>
          <a:prstGeom prst="rect">
            <a:avLst/>
          </a:prstGeom>
          <a:noFill/>
        </p:spPr>
        <p:txBody>
          <a:bodyPr wrap="square" rtlCol="0" anchor="ctr">
            <a:noAutofit/>
          </a:bodyPr>
          <a:lstStyle/>
          <a:p>
            <a:r>
              <a:rPr lang="en-GB" sz="675" dirty="0">
                <a:latin typeface="Arial" panose="020B0604020202020204" pitchFamily="34" charset="0"/>
                <a:cs typeface="Arial" panose="020B0604020202020204" pitchFamily="34" charset="0"/>
              </a:rPr>
              <a:t>Scope of the existing</a:t>
            </a:r>
            <a:br>
              <a:rPr lang="en-GB" sz="675" dirty="0">
                <a:latin typeface="Arial" panose="020B0604020202020204" pitchFamily="34" charset="0"/>
                <a:cs typeface="Arial" panose="020B0604020202020204" pitchFamily="34" charset="0"/>
              </a:rPr>
            </a:br>
            <a:r>
              <a:rPr lang="en-GB" sz="675" dirty="0">
                <a:latin typeface="Arial" panose="020B0604020202020204" pitchFamily="34" charset="0"/>
                <a:cs typeface="Arial" panose="020B0604020202020204" pitchFamily="34" charset="0"/>
              </a:rPr>
              <a:t>“Proof-of-Concept”</a:t>
            </a:r>
          </a:p>
        </p:txBody>
      </p:sp>
      <p:sp>
        <p:nvSpPr>
          <p:cNvPr id="72" name="TextBox 89"/>
          <p:cNvSpPr txBox="1"/>
          <p:nvPr/>
        </p:nvSpPr>
        <p:spPr>
          <a:xfrm>
            <a:off x="3146025" y="1265834"/>
            <a:ext cx="1026040" cy="239231"/>
          </a:xfrm>
          <a:prstGeom prst="rect">
            <a:avLst/>
          </a:prstGeom>
          <a:noFill/>
        </p:spPr>
        <p:txBody>
          <a:bodyPr wrap="square" rtlCol="0" anchor="ctr">
            <a:noAutofit/>
          </a:bodyPr>
          <a:lstStyle/>
          <a:p>
            <a:r>
              <a:rPr lang="en-GB" sz="675" dirty="0">
                <a:latin typeface="Arial" panose="020B0604020202020204" pitchFamily="34" charset="0"/>
                <a:cs typeface="Arial" panose="020B0604020202020204" pitchFamily="34" charset="0"/>
              </a:rPr>
              <a:t>Out of existing scope</a:t>
            </a:r>
          </a:p>
        </p:txBody>
      </p:sp>
      <p:sp>
        <p:nvSpPr>
          <p:cNvPr id="18" name="ZoneTexte 17"/>
          <p:cNvSpPr txBox="1"/>
          <p:nvPr/>
        </p:nvSpPr>
        <p:spPr>
          <a:xfrm>
            <a:off x="1259632" y="4830578"/>
            <a:ext cx="2361552" cy="184666"/>
          </a:xfrm>
          <a:prstGeom prst="rect">
            <a:avLst/>
          </a:prstGeom>
          <a:noFill/>
        </p:spPr>
        <p:txBody>
          <a:bodyPr wrap="square" rtlCol="0">
            <a:spAutoFit/>
          </a:bodyPr>
          <a:lstStyle/>
          <a:p>
            <a:r>
              <a:rPr lang="en-GB" sz="600" dirty="0"/>
              <a:t>Source: SCOR TA Blockchain POC Working Group – Oct. 2016</a:t>
            </a:r>
          </a:p>
        </p:txBody>
      </p:sp>
      <p:sp>
        <p:nvSpPr>
          <p:cNvPr id="19"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a:solidFill>
                  <a:schemeClr val="bg1">
                    <a:lumMod val="50000"/>
                  </a:schemeClr>
                </a:solidFill>
              </a:rPr>
              <a:t>Node components</a:t>
            </a:r>
          </a:p>
        </p:txBody>
      </p:sp>
      <p:sp>
        <p:nvSpPr>
          <p:cNvPr id="20"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35</a:t>
            </a:fld>
            <a:endParaRPr lang="en-US" dirty="0"/>
          </a:p>
        </p:txBody>
      </p:sp>
    </p:spTree>
    <p:extLst>
      <p:ext uri="{BB962C8B-B14F-4D97-AF65-F5344CB8AC3E}">
        <p14:creationId xmlns:p14="http://schemas.microsoft.com/office/powerpoint/2010/main" val="328462392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dirty="0">
                <a:solidFill>
                  <a:schemeClr val="bg1"/>
                </a:solidFill>
              </a:rPr>
              <a:t>2</a:t>
            </a:r>
          </a:p>
        </p:txBody>
      </p:sp>
      <p:sp>
        <p:nvSpPr>
          <p:cNvPr id="21" name="Titre 20"/>
          <p:cNvSpPr>
            <a:spLocks noGrp="1"/>
          </p:cNvSpPr>
          <p:nvPr>
            <p:ph type="title"/>
          </p:nvPr>
        </p:nvSpPr>
        <p:spPr>
          <a:xfrm>
            <a:off x="683568" y="267494"/>
            <a:ext cx="8203565" cy="400110"/>
          </a:xfrm>
        </p:spPr>
        <p:txBody>
          <a:bodyPr/>
          <a:lstStyle/>
          <a:p>
            <a:r>
              <a:rPr lang="en-US" dirty="0"/>
              <a:t>Inter-Organizations  I  SCOR Blockchain “Proof-of-Concept”</a:t>
            </a:r>
            <a:endParaRPr lang="fr-FR" dirty="0"/>
          </a:p>
        </p:txBody>
      </p:sp>
      <p:sp>
        <p:nvSpPr>
          <p:cNvPr id="9"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36</a:t>
            </a:fld>
            <a:endParaRPr lang="en-US" dirty="0"/>
          </a:p>
        </p:txBody>
      </p:sp>
      <p:sp>
        <p:nvSpPr>
          <p:cNvPr id="10"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a:solidFill>
                  <a:schemeClr val="bg1">
                    <a:lumMod val="50000"/>
                  </a:schemeClr>
                </a:solidFill>
              </a:rPr>
              <a:t>Team and Organization</a:t>
            </a:r>
          </a:p>
        </p:txBody>
      </p:sp>
      <p:sp>
        <p:nvSpPr>
          <p:cNvPr id="7" name="Rectangle 6"/>
          <p:cNvSpPr/>
          <p:nvPr/>
        </p:nvSpPr>
        <p:spPr>
          <a:xfrm>
            <a:off x="1150299" y="1547323"/>
            <a:ext cx="978477" cy="33932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algn="ctr">
              <a:defRPr/>
            </a:pPr>
            <a:r>
              <a:rPr lang="en-US" sz="900" b="1">
                <a:solidFill>
                  <a:schemeClr val="bg1"/>
                </a:solidFill>
              </a:rPr>
              <a:t>Business</a:t>
            </a:r>
            <a:br>
              <a:rPr lang="en-US" sz="900" b="1">
                <a:solidFill>
                  <a:schemeClr val="bg1"/>
                </a:solidFill>
              </a:rPr>
            </a:br>
            <a:r>
              <a:rPr lang="en-US" sz="900" b="1">
                <a:solidFill>
                  <a:schemeClr val="bg1"/>
                </a:solidFill>
              </a:rPr>
              <a:t>Owner</a:t>
            </a:r>
            <a:endParaRPr lang="en-US" sz="788" b="1">
              <a:solidFill>
                <a:schemeClr val="bg1"/>
              </a:solidFill>
            </a:endParaRPr>
          </a:p>
        </p:txBody>
      </p:sp>
      <p:sp>
        <p:nvSpPr>
          <p:cNvPr id="11" name="Rectangle 10"/>
          <p:cNvSpPr/>
          <p:nvPr/>
        </p:nvSpPr>
        <p:spPr>
          <a:xfrm>
            <a:off x="2742851" y="1547323"/>
            <a:ext cx="978477" cy="33932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algn="ctr">
              <a:defRPr/>
            </a:pPr>
            <a:r>
              <a:rPr lang="en-US" sz="900" b="1">
                <a:solidFill>
                  <a:schemeClr val="bg1"/>
                </a:solidFill>
              </a:rPr>
              <a:t>Sponsor</a:t>
            </a:r>
            <a:endParaRPr lang="en-US" sz="788" b="1">
              <a:solidFill>
                <a:schemeClr val="bg1"/>
              </a:solidFill>
            </a:endParaRPr>
          </a:p>
        </p:txBody>
      </p:sp>
      <p:sp>
        <p:nvSpPr>
          <p:cNvPr id="12" name="Rectangle 11"/>
          <p:cNvSpPr/>
          <p:nvPr/>
        </p:nvSpPr>
        <p:spPr>
          <a:xfrm>
            <a:off x="2526624" y="1855694"/>
            <a:ext cx="1460406" cy="393425"/>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67500" bIns="67500"/>
          <a:lstStyle/>
          <a:p>
            <a:pPr marL="128588" indent="-128588">
              <a:buSzPct val="100000"/>
              <a:buFont typeface="Arial" panose="020B0604020202020204" pitchFamily="34" charset="0"/>
              <a:buChar char="•"/>
              <a:defRPr/>
            </a:pPr>
            <a:r>
              <a:rPr lang="en-US" sz="675" b="1" dirty="0">
                <a:solidFill>
                  <a:srgbClr val="000000"/>
                </a:solidFill>
              </a:rPr>
              <a:t>1,5 MD</a:t>
            </a:r>
          </a:p>
          <a:p>
            <a:pPr marL="128588" indent="-128588">
              <a:buSzPct val="100000"/>
              <a:buFont typeface="Arial" panose="020B0604020202020204" pitchFamily="34" charset="0"/>
              <a:buChar char="•"/>
              <a:defRPr/>
            </a:pPr>
            <a:r>
              <a:rPr lang="en-US" sz="675" b="1" dirty="0">
                <a:solidFill>
                  <a:srgbClr val="000000"/>
                </a:solidFill>
              </a:rPr>
              <a:t>SCOR Group CIO (Paris)</a:t>
            </a:r>
          </a:p>
        </p:txBody>
      </p:sp>
      <p:sp>
        <p:nvSpPr>
          <p:cNvPr id="13" name="Rectangle 12"/>
          <p:cNvSpPr/>
          <p:nvPr/>
        </p:nvSpPr>
        <p:spPr>
          <a:xfrm>
            <a:off x="820551" y="1855694"/>
            <a:ext cx="1508358" cy="387851"/>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67500" bIns="67500"/>
          <a:lstStyle/>
          <a:p>
            <a:pPr marL="128588" indent="-128588">
              <a:buSzPct val="100000"/>
              <a:buFont typeface="Arial" panose="020B0604020202020204" pitchFamily="34" charset="0"/>
              <a:buChar char="•"/>
              <a:defRPr/>
            </a:pPr>
            <a:r>
              <a:rPr lang="en-US" sz="675" b="1" dirty="0">
                <a:solidFill>
                  <a:srgbClr val="000000"/>
                </a:solidFill>
                <a:latin typeface="Arial" pitchFamily="34" charset="0"/>
              </a:rPr>
              <a:t>1,5 MD</a:t>
            </a:r>
          </a:p>
          <a:p>
            <a:pPr marL="128588" indent="-128588">
              <a:buSzPct val="100000"/>
              <a:buFont typeface="Arial" panose="020B0604020202020204" pitchFamily="34" charset="0"/>
              <a:buChar char="•"/>
              <a:defRPr/>
            </a:pPr>
            <a:r>
              <a:rPr lang="en-US" sz="675" b="1" dirty="0">
                <a:solidFill>
                  <a:srgbClr val="000000"/>
                </a:solidFill>
                <a:latin typeface="Arial" pitchFamily="34" charset="0"/>
              </a:rPr>
              <a:t>SGP&amp;C COO (Paris)</a:t>
            </a:r>
          </a:p>
        </p:txBody>
      </p:sp>
      <p:sp>
        <p:nvSpPr>
          <p:cNvPr id="14" name="Rectangle 13"/>
          <p:cNvSpPr/>
          <p:nvPr/>
        </p:nvSpPr>
        <p:spPr>
          <a:xfrm>
            <a:off x="1930251" y="2283730"/>
            <a:ext cx="989301" cy="33932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algn="ctr">
              <a:defRPr/>
            </a:pPr>
            <a:r>
              <a:rPr lang="en-US" sz="900" b="1">
                <a:solidFill>
                  <a:schemeClr val="tx1"/>
                </a:solidFill>
              </a:rPr>
              <a:t>Project</a:t>
            </a:r>
            <a:br>
              <a:rPr lang="en-US" sz="900" b="1">
                <a:solidFill>
                  <a:schemeClr val="tx1"/>
                </a:solidFill>
              </a:rPr>
            </a:br>
            <a:r>
              <a:rPr lang="en-US" sz="900" b="1">
                <a:solidFill>
                  <a:schemeClr val="tx1"/>
                </a:solidFill>
              </a:rPr>
              <a:t>Managers</a:t>
            </a:r>
            <a:endParaRPr lang="en-US" sz="788" b="1">
              <a:solidFill>
                <a:schemeClr val="tx1"/>
              </a:solidFill>
            </a:endParaRPr>
          </a:p>
        </p:txBody>
      </p:sp>
      <p:sp>
        <p:nvSpPr>
          <p:cNvPr id="15" name="Rectangle 14"/>
          <p:cNvSpPr/>
          <p:nvPr/>
        </p:nvSpPr>
        <p:spPr>
          <a:xfrm>
            <a:off x="252607" y="2216262"/>
            <a:ext cx="1706807" cy="505190"/>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marL="128588" indent="-128588">
              <a:buSzPct val="100000"/>
              <a:buFont typeface="Arial" panose="020B0604020202020204" pitchFamily="34" charset="0"/>
              <a:buChar char="•"/>
              <a:defRPr/>
            </a:pPr>
            <a:r>
              <a:rPr lang="en-US" sz="675" b="1" dirty="0">
                <a:solidFill>
                  <a:srgbClr val="000000"/>
                </a:solidFill>
              </a:rPr>
              <a:t>12 MD</a:t>
            </a:r>
            <a:br>
              <a:rPr lang="en-US" sz="675" b="1" dirty="0">
                <a:solidFill>
                  <a:srgbClr val="000000"/>
                </a:solidFill>
              </a:rPr>
            </a:br>
            <a:r>
              <a:rPr lang="en-US" sz="675" b="1" dirty="0">
                <a:solidFill>
                  <a:srgbClr val="000000"/>
                </a:solidFill>
              </a:rPr>
              <a:t>Insurance and Digital Specialist (Paris)</a:t>
            </a:r>
          </a:p>
        </p:txBody>
      </p:sp>
      <p:cxnSp>
        <p:nvCxnSpPr>
          <p:cNvPr id="16" name="Straight Connector 30"/>
          <p:cNvCxnSpPr>
            <a:stCxn id="14" idx="0"/>
            <a:endCxn id="7" idx="3"/>
          </p:cNvCxnSpPr>
          <p:nvPr/>
        </p:nvCxnSpPr>
        <p:spPr>
          <a:xfrm rot="16200000" flipV="1">
            <a:off x="1993467" y="1852295"/>
            <a:ext cx="566744" cy="296126"/>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30"/>
          <p:cNvCxnSpPr>
            <a:stCxn id="14" idx="0"/>
            <a:endCxn id="11" idx="1"/>
          </p:cNvCxnSpPr>
          <p:nvPr/>
        </p:nvCxnSpPr>
        <p:spPr>
          <a:xfrm rot="5400000" flipH="1" flipV="1">
            <a:off x="2300504" y="1841384"/>
            <a:ext cx="566744" cy="317949"/>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150839" y="2815372"/>
            <a:ext cx="989301" cy="33932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algn="ctr">
              <a:defRPr/>
            </a:pPr>
            <a:r>
              <a:rPr lang="en-US" sz="900" b="1">
                <a:solidFill>
                  <a:schemeClr val="tx1"/>
                </a:solidFill>
              </a:rPr>
              <a:t>Business Analysts</a:t>
            </a:r>
            <a:endParaRPr lang="en-US" sz="788" b="1">
              <a:solidFill>
                <a:schemeClr val="tx1"/>
              </a:solidFill>
            </a:endParaRPr>
          </a:p>
        </p:txBody>
      </p:sp>
      <p:sp>
        <p:nvSpPr>
          <p:cNvPr id="19" name="Rectangle 18"/>
          <p:cNvSpPr/>
          <p:nvPr/>
        </p:nvSpPr>
        <p:spPr>
          <a:xfrm>
            <a:off x="467544" y="3155268"/>
            <a:ext cx="1740495" cy="625302"/>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67500" bIns="67500"/>
          <a:lstStyle/>
          <a:p>
            <a:pPr marL="128588" indent="-128588">
              <a:buSzPct val="100000"/>
              <a:buFont typeface="Arial" panose="020B0604020202020204" pitchFamily="34" charset="0"/>
              <a:buChar char="•"/>
              <a:defRPr/>
            </a:pPr>
            <a:r>
              <a:rPr lang="en-US" sz="675" b="1" dirty="0">
                <a:solidFill>
                  <a:srgbClr val="000000"/>
                </a:solidFill>
              </a:rPr>
              <a:t>6 MD</a:t>
            </a:r>
          </a:p>
          <a:p>
            <a:pPr marL="128588" indent="-128588">
              <a:buSzPct val="100000"/>
              <a:buFont typeface="Arial" panose="020B0604020202020204" pitchFamily="34" charset="0"/>
              <a:buChar char="•"/>
              <a:defRPr/>
            </a:pPr>
            <a:r>
              <a:rPr lang="en-US" sz="675" b="1" dirty="0" err="1">
                <a:solidFill>
                  <a:srgbClr val="000000"/>
                </a:solidFill>
              </a:rPr>
              <a:t>Ruschlikon</a:t>
            </a:r>
            <a:r>
              <a:rPr lang="en-US" sz="675" b="1" dirty="0">
                <a:solidFill>
                  <a:srgbClr val="000000"/>
                </a:solidFill>
              </a:rPr>
              <a:t> Business Experts (London, Zürich)</a:t>
            </a:r>
            <a:endParaRPr lang="en-US" sz="675" dirty="0">
              <a:solidFill>
                <a:srgbClr val="000000"/>
              </a:solidFill>
            </a:endParaRPr>
          </a:p>
        </p:txBody>
      </p:sp>
      <p:sp>
        <p:nvSpPr>
          <p:cNvPr id="20" name="Rectangle 19"/>
          <p:cNvSpPr/>
          <p:nvPr/>
        </p:nvSpPr>
        <p:spPr>
          <a:xfrm>
            <a:off x="2737439" y="2815372"/>
            <a:ext cx="989301" cy="33932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algn="ctr">
              <a:defRPr/>
            </a:pPr>
            <a:r>
              <a:rPr lang="en-US" sz="900" b="1">
                <a:solidFill>
                  <a:schemeClr val="tx1"/>
                </a:solidFill>
              </a:rPr>
              <a:t>IT Lead</a:t>
            </a:r>
            <a:endParaRPr lang="en-US" sz="788" b="1">
              <a:solidFill>
                <a:schemeClr val="tx1"/>
              </a:solidFill>
            </a:endParaRPr>
          </a:p>
        </p:txBody>
      </p:sp>
      <p:sp>
        <p:nvSpPr>
          <p:cNvPr id="22" name="Rectangle 21"/>
          <p:cNvSpPr/>
          <p:nvPr/>
        </p:nvSpPr>
        <p:spPr>
          <a:xfrm>
            <a:off x="2357357" y="3155268"/>
            <a:ext cx="1940197" cy="356752"/>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67500" bIns="67500"/>
          <a:lstStyle/>
          <a:p>
            <a:pPr marL="128588" indent="-128588">
              <a:buSzPct val="100000"/>
              <a:buFont typeface="Arial" panose="020B0604020202020204" pitchFamily="34" charset="0"/>
              <a:buChar char="•"/>
              <a:defRPr/>
            </a:pPr>
            <a:r>
              <a:rPr lang="en-US" sz="675" b="1" dirty="0">
                <a:solidFill>
                  <a:srgbClr val="000000"/>
                </a:solidFill>
              </a:rPr>
              <a:t>1,5 MD</a:t>
            </a:r>
          </a:p>
          <a:p>
            <a:pPr marL="128588" indent="-128588">
              <a:buSzPct val="100000"/>
              <a:buFont typeface="Arial" panose="020B0604020202020204" pitchFamily="34" charset="0"/>
              <a:buChar char="•"/>
              <a:defRPr/>
            </a:pPr>
            <a:r>
              <a:rPr lang="en-US" sz="675" b="1" dirty="0" err="1">
                <a:solidFill>
                  <a:srgbClr val="000000"/>
                </a:solidFill>
              </a:rPr>
              <a:t>Ruschlikon</a:t>
            </a:r>
            <a:r>
              <a:rPr lang="en-US" sz="675" b="1" dirty="0">
                <a:solidFill>
                  <a:srgbClr val="000000"/>
                </a:solidFill>
              </a:rPr>
              <a:t> IT Lead (Paris)</a:t>
            </a:r>
            <a:endParaRPr lang="en-US" sz="675" dirty="0">
              <a:solidFill>
                <a:srgbClr val="000000"/>
              </a:solidFill>
            </a:endParaRPr>
          </a:p>
        </p:txBody>
      </p:sp>
      <p:cxnSp>
        <p:nvCxnSpPr>
          <p:cNvPr id="23" name="Straight Connector 30"/>
          <p:cNvCxnSpPr>
            <a:stCxn id="14" idx="2"/>
            <a:endCxn id="20" idx="1"/>
          </p:cNvCxnSpPr>
          <p:nvPr/>
        </p:nvCxnSpPr>
        <p:spPr>
          <a:xfrm rot="16200000" flipH="1">
            <a:off x="2400182" y="2647778"/>
            <a:ext cx="361978" cy="312537"/>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30"/>
          <p:cNvCxnSpPr>
            <a:stCxn id="14" idx="2"/>
            <a:endCxn id="18" idx="3"/>
          </p:cNvCxnSpPr>
          <p:nvPr/>
        </p:nvCxnSpPr>
        <p:spPr>
          <a:xfrm rot="5400000">
            <a:off x="2101533" y="2661665"/>
            <a:ext cx="361978" cy="284762"/>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366396" y="3906107"/>
            <a:ext cx="1851876" cy="1008865"/>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67500" bIns="67500"/>
          <a:lstStyle/>
          <a:p>
            <a:pPr marL="128588" indent="-128588">
              <a:buSzPct val="100000"/>
              <a:buFont typeface="Arial" panose="020B0604020202020204" pitchFamily="34" charset="0"/>
              <a:buChar char="•"/>
              <a:defRPr/>
            </a:pPr>
            <a:r>
              <a:rPr lang="en-US" sz="675" b="1" dirty="0">
                <a:solidFill>
                  <a:srgbClr val="000000"/>
                </a:solidFill>
              </a:rPr>
              <a:t>6,5 MD</a:t>
            </a:r>
          </a:p>
          <a:p>
            <a:pPr marL="128588" indent="-128588">
              <a:buSzPct val="100000"/>
              <a:buFont typeface="Arial" panose="020B0604020202020204" pitchFamily="34" charset="0"/>
              <a:buChar char="•"/>
              <a:defRPr/>
            </a:pPr>
            <a:r>
              <a:rPr lang="en-US" sz="675" b="1" dirty="0" err="1">
                <a:solidFill>
                  <a:srgbClr val="000000"/>
                </a:solidFill>
              </a:rPr>
              <a:t>Ruschlikon</a:t>
            </a:r>
            <a:r>
              <a:rPr lang="en-US" sz="675" b="1" dirty="0">
                <a:solidFill>
                  <a:srgbClr val="000000"/>
                </a:solidFill>
              </a:rPr>
              <a:t> IT analyst Charlotte, </a:t>
            </a:r>
            <a:r>
              <a:rPr lang="en-US" sz="675" b="1" dirty="0" smtClean="0">
                <a:solidFill>
                  <a:srgbClr val="000000"/>
                </a:solidFill>
              </a:rPr>
              <a:t>NY, </a:t>
            </a:r>
            <a:r>
              <a:rPr lang="en-US" sz="675" b="1" dirty="0">
                <a:solidFill>
                  <a:srgbClr val="000000"/>
                </a:solidFill>
              </a:rPr>
              <a:t>Toronto)</a:t>
            </a:r>
          </a:p>
        </p:txBody>
      </p:sp>
      <p:sp>
        <p:nvSpPr>
          <p:cNvPr id="26" name="Rectangle 25"/>
          <p:cNvSpPr/>
          <p:nvPr/>
        </p:nvSpPr>
        <p:spPr>
          <a:xfrm>
            <a:off x="2737439" y="3539400"/>
            <a:ext cx="989301" cy="33932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algn="ctr">
              <a:defRPr/>
            </a:pPr>
            <a:r>
              <a:rPr lang="en-US" sz="900" b="1">
                <a:solidFill>
                  <a:schemeClr val="tx1"/>
                </a:solidFill>
              </a:rPr>
              <a:t>IT Analysts</a:t>
            </a:r>
            <a:br>
              <a:rPr lang="en-US" sz="900" b="1">
                <a:solidFill>
                  <a:schemeClr val="tx1"/>
                </a:solidFill>
              </a:rPr>
            </a:br>
            <a:r>
              <a:rPr lang="en-US" sz="900" b="1">
                <a:solidFill>
                  <a:schemeClr val="tx1"/>
                </a:solidFill>
              </a:rPr>
              <a:t>/ SME</a:t>
            </a:r>
            <a:endParaRPr lang="en-US" sz="788" b="1">
              <a:solidFill>
                <a:schemeClr val="tx1"/>
              </a:solidFill>
            </a:endParaRPr>
          </a:p>
        </p:txBody>
      </p:sp>
      <p:sp>
        <p:nvSpPr>
          <p:cNvPr id="27" name="Rectangle 26"/>
          <p:cNvSpPr>
            <a:spLocks noChangeArrowheads="1"/>
          </p:cNvSpPr>
          <p:nvPr>
            <p:custDataLst>
              <p:tags r:id="rId1"/>
            </p:custDataLst>
          </p:nvPr>
        </p:nvSpPr>
        <p:spPr bwMode="gray">
          <a:xfrm>
            <a:off x="665440" y="1133115"/>
            <a:ext cx="3566191" cy="274816"/>
          </a:xfrm>
          <a:prstGeom prst="rect">
            <a:avLst/>
          </a:prstGeom>
          <a:solidFill>
            <a:schemeClr val="bg1"/>
          </a:solidFill>
          <a:ln>
            <a:noFill/>
          </a:ln>
          <a:effectLst>
            <a:outerShdw dist="19050" dir="5400000" sx="99500" sy="99500" algn="ctr" rotWithShape="0">
              <a:schemeClr val="tx2"/>
            </a:outerShdw>
          </a:effectLst>
          <a:extLs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wrap="square" lIns="0" tIns="67499" rIns="0" bIns="67499" anchor="b">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fr-FR" sz="900" b="1" dirty="0" smtClean="0">
                <a:solidFill>
                  <a:srgbClr val="000000"/>
                </a:solidFill>
                <a:latin typeface="Arial" panose="020B0604020202020204" pitchFamily="34" charset="0"/>
                <a:cs typeface="Arial" panose="020B0604020202020204" pitchFamily="34" charset="0"/>
                <a:sym typeface="Arial" panose="020B0604020202020204" pitchFamily="34" charset="0"/>
              </a:rPr>
              <a:t>SCOR </a:t>
            </a:r>
            <a:r>
              <a:rPr lang="en-US" altLang="fr-FR" sz="900" b="1" dirty="0">
                <a:solidFill>
                  <a:srgbClr val="000000"/>
                </a:solidFill>
                <a:latin typeface="Arial" panose="020B0604020202020204" pitchFamily="34" charset="0"/>
                <a:cs typeface="Arial" panose="020B0604020202020204" pitchFamily="34" charset="0"/>
                <a:sym typeface="Arial" panose="020B0604020202020204" pitchFamily="34" charset="0"/>
              </a:rPr>
              <a:t>team (28 </a:t>
            </a:r>
            <a:r>
              <a:rPr lang="en-US" altLang="fr-FR" sz="900" b="1" dirty="0" err="1" smtClean="0">
                <a:solidFill>
                  <a:srgbClr val="000000"/>
                </a:solidFill>
                <a:latin typeface="Arial" panose="020B0604020202020204" pitchFamily="34" charset="0"/>
                <a:cs typeface="Arial" panose="020B0604020202020204" pitchFamily="34" charset="0"/>
                <a:sym typeface="Arial" panose="020B0604020202020204" pitchFamily="34" charset="0"/>
              </a:rPr>
              <a:t>mandays</a:t>
            </a:r>
            <a:r>
              <a:rPr lang="en-US" altLang="fr-FR" sz="900" b="1" dirty="0" smtClean="0">
                <a:solidFill>
                  <a:srgbClr val="000000"/>
                </a:solidFill>
                <a:latin typeface="Arial" panose="020B0604020202020204" pitchFamily="34" charset="0"/>
                <a:cs typeface="Arial" panose="020B0604020202020204" pitchFamily="34" charset="0"/>
                <a:sym typeface="Arial" panose="020B0604020202020204" pitchFamily="34" charset="0"/>
              </a:rPr>
              <a:t>)</a:t>
            </a:r>
            <a:endParaRPr lang="en-US" altLang="fr-FR" sz="900" b="1"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8" name="Rectangle 27"/>
          <p:cNvSpPr>
            <a:spLocks noChangeArrowheads="1"/>
          </p:cNvSpPr>
          <p:nvPr>
            <p:custDataLst>
              <p:tags r:id="rId2"/>
            </p:custDataLst>
          </p:nvPr>
        </p:nvSpPr>
        <p:spPr bwMode="gray">
          <a:xfrm>
            <a:off x="4513911" y="1133115"/>
            <a:ext cx="3566191" cy="274816"/>
          </a:xfrm>
          <a:prstGeom prst="rect">
            <a:avLst/>
          </a:prstGeom>
          <a:solidFill>
            <a:schemeClr val="bg1"/>
          </a:solidFill>
          <a:ln>
            <a:noFill/>
          </a:ln>
          <a:effectLst>
            <a:outerShdw dist="19050" dir="5400000" sx="99500" sy="99500" algn="ctr" rotWithShape="0">
              <a:schemeClr val="tx2"/>
            </a:outerShdw>
          </a:effectLst>
          <a:extLs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wrap="square" lIns="0" tIns="67499" rIns="0" bIns="67499" anchor="b">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ctr" eaLnBrk="1" hangingPunct="1"/>
            <a:r>
              <a:rPr lang="en-US" altLang="fr-FR" sz="900" b="1" dirty="0" err="1">
                <a:solidFill>
                  <a:srgbClr val="000000"/>
                </a:solidFill>
                <a:latin typeface="Arial" panose="020B0604020202020204" pitchFamily="34" charset="0"/>
                <a:cs typeface="Arial" panose="020B0604020202020204" pitchFamily="34" charset="0"/>
                <a:sym typeface="Arial" panose="020B0604020202020204" pitchFamily="34" charset="0"/>
              </a:rPr>
              <a:t>Blockchain</a:t>
            </a:r>
            <a:r>
              <a:rPr lang="en-US" altLang="fr-FR" sz="900" b="1" dirty="0">
                <a:solidFill>
                  <a:srgbClr val="000000"/>
                </a:solidFill>
                <a:latin typeface="Arial" panose="020B0604020202020204" pitchFamily="34" charset="0"/>
                <a:cs typeface="Arial" panose="020B0604020202020204" pitchFamily="34" charset="0"/>
                <a:sym typeface="Arial" panose="020B0604020202020204" pitchFamily="34" charset="0"/>
              </a:rPr>
              <a:t> </a:t>
            </a:r>
            <a:r>
              <a:rPr lang="en-US" altLang="fr-FR" sz="900" b="1" dirty="0" smtClean="0">
                <a:solidFill>
                  <a:srgbClr val="000000"/>
                </a:solidFill>
                <a:latin typeface="Arial" panose="020B0604020202020204" pitchFamily="34" charset="0"/>
                <a:cs typeface="Arial" panose="020B0604020202020204" pitchFamily="34" charset="0"/>
                <a:sym typeface="Arial" panose="020B0604020202020204" pitchFamily="34" charset="0"/>
              </a:rPr>
              <a:t>start-up team </a:t>
            </a:r>
            <a:r>
              <a:rPr lang="en-US" altLang="fr-FR" sz="900" b="1" dirty="0">
                <a:solidFill>
                  <a:srgbClr val="000000"/>
                </a:solidFill>
                <a:latin typeface="Arial" panose="020B0604020202020204" pitchFamily="34" charset="0"/>
                <a:cs typeface="Arial" panose="020B0604020202020204" pitchFamily="34" charset="0"/>
                <a:sym typeface="Arial" panose="020B0604020202020204" pitchFamily="34" charset="0"/>
              </a:rPr>
              <a:t>(74 </a:t>
            </a:r>
            <a:r>
              <a:rPr lang="en-US" altLang="fr-FR" sz="900" b="1" dirty="0" err="1" smtClean="0">
                <a:solidFill>
                  <a:srgbClr val="000000"/>
                </a:solidFill>
                <a:latin typeface="Arial" panose="020B0604020202020204" pitchFamily="34" charset="0"/>
                <a:cs typeface="Arial" panose="020B0604020202020204" pitchFamily="34" charset="0"/>
                <a:sym typeface="Arial" panose="020B0604020202020204" pitchFamily="34" charset="0"/>
              </a:rPr>
              <a:t>mandays</a:t>
            </a:r>
            <a:r>
              <a:rPr lang="en-US" altLang="fr-FR" sz="900" b="1" dirty="0" smtClean="0">
                <a:solidFill>
                  <a:srgbClr val="000000"/>
                </a:solidFill>
                <a:latin typeface="Arial" panose="020B0604020202020204" pitchFamily="34" charset="0"/>
                <a:cs typeface="Arial" panose="020B0604020202020204" pitchFamily="34" charset="0"/>
                <a:sym typeface="Arial" panose="020B0604020202020204" pitchFamily="34" charset="0"/>
              </a:rPr>
              <a:t>)</a:t>
            </a:r>
            <a:endParaRPr lang="en-US" altLang="fr-FR" sz="900" b="1"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29" name="Rectangle 28"/>
          <p:cNvSpPr/>
          <p:nvPr/>
        </p:nvSpPr>
        <p:spPr>
          <a:xfrm>
            <a:off x="5211181" y="2283730"/>
            <a:ext cx="989301" cy="339328"/>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algn="ctr">
              <a:defRPr/>
            </a:pPr>
            <a:r>
              <a:rPr lang="en-US" sz="900" b="1">
                <a:solidFill>
                  <a:schemeClr val="bg1"/>
                </a:solidFill>
              </a:rPr>
              <a:t>Solution Architect</a:t>
            </a:r>
            <a:endParaRPr lang="en-US" sz="788" b="1">
              <a:solidFill>
                <a:schemeClr val="bg1"/>
              </a:solidFill>
            </a:endParaRPr>
          </a:p>
        </p:txBody>
      </p:sp>
      <p:sp>
        <p:nvSpPr>
          <p:cNvPr id="30" name="Rectangle 29"/>
          <p:cNvSpPr/>
          <p:nvPr/>
        </p:nvSpPr>
        <p:spPr>
          <a:xfrm>
            <a:off x="6604058" y="2283730"/>
            <a:ext cx="989301" cy="339328"/>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algn="ctr">
              <a:defRPr/>
            </a:pPr>
            <a:r>
              <a:rPr lang="en-US" sz="900" b="1" err="1">
                <a:solidFill>
                  <a:schemeClr val="bg1"/>
                </a:solidFill>
              </a:rPr>
              <a:t>Blockchain</a:t>
            </a:r>
            <a:r>
              <a:rPr lang="en-US" sz="900" b="1">
                <a:solidFill>
                  <a:schemeClr val="bg1"/>
                </a:solidFill>
              </a:rPr>
              <a:t> Architect</a:t>
            </a:r>
            <a:endParaRPr lang="en-US" sz="788" b="1">
              <a:solidFill>
                <a:schemeClr val="bg1"/>
              </a:solidFill>
            </a:endParaRPr>
          </a:p>
        </p:txBody>
      </p:sp>
      <p:sp>
        <p:nvSpPr>
          <p:cNvPr id="31" name="Rectangle 30"/>
          <p:cNvSpPr/>
          <p:nvPr/>
        </p:nvSpPr>
        <p:spPr>
          <a:xfrm>
            <a:off x="4985863" y="2647579"/>
            <a:ext cx="1439937" cy="325369"/>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marL="128588" indent="-128588">
              <a:buSzPct val="100000"/>
              <a:buFont typeface="Arial" panose="020B0604020202020204" pitchFamily="34" charset="0"/>
              <a:buChar char="•"/>
              <a:defRPr/>
            </a:pPr>
            <a:r>
              <a:rPr lang="en-US" sz="675" b="1" dirty="0">
                <a:solidFill>
                  <a:srgbClr val="000000"/>
                </a:solidFill>
              </a:rPr>
              <a:t>16 MD</a:t>
            </a:r>
          </a:p>
          <a:p>
            <a:pPr marL="128588" indent="-128588">
              <a:buSzPct val="100000"/>
              <a:buFont typeface="Arial" panose="020B0604020202020204" pitchFamily="34" charset="0"/>
              <a:buChar char="•"/>
              <a:defRPr/>
            </a:pPr>
            <a:r>
              <a:rPr lang="en-US" sz="675" b="1" dirty="0">
                <a:solidFill>
                  <a:srgbClr val="000000"/>
                </a:solidFill>
              </a:rPr>
              <a:t>Insurance Specialist</a:t>
            </a:r>
          </a:p>
        </p:txBody>
      </p:sp>
      <p:sp>
        <p:nvSpPr>
          <p:cNvPr id="32" name="Rectangle 31"/>
          <p:cNvSpPr/>
          <p:nvPr/>
        </p:nvSpPr>
        <p:spPr>
          <a:xfrm>
            <a:off x="6482519" y="2647579"/>
            <a:ext cx="1540486" cy="325369"/>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marL="128588" indent="-128588">
              <a:buSzPct val="100000"/>
              <a:buFont typeface="Arial" panose="020B0604020202020204" pitchFamily="34" charset="0"/>
              <a:buChar char="•"/>
              <a:defRPr/>
            </a:pPr>
            <a:r>
              <a:rPr lang="en-US" sz="675" b="1" dirty="0">
                <a:solidFill>
                  <a:srgbClr val="000000"/>
                </a:solidFill>
              </a:rPr>
              <a:t>15 MD</a:t>
            </a:r>
          </a:p>
          <a:p>
            <a:pPr marL="128588" indent="-128588">
              <a:buSzPct val="100000"/>
              <a:buFont typeface="Arial" panose="020B0604020202020204" pitchFamily="34" charset="0"/>
              <a:buChar char="•"/>
              <a:defRPr/>
            </a:pPr>
            <a:r>
              <a:rPr lang="en-US" sz="675" b="1" dirty="0">
                <a:solidFill>
                  <a:srgbClr val="000000"/>
                </a:solidFill>
              </a:rPr>
              <a:t>Product Lead (London)</a:t>
            </a:r>
          </a:p>
        </p:txBody>
      </p:sp>
      <p:sp>
        <p:nvSpPr>
          <p:cNvPr id="33" name="Rectangle 32"/>
          <p:cNvSpPr/>
          <p:nvPr/>
        </p:nvSpPr>
        <p:spPr>
          <a:xfrm>
            <a:off x="6604058" y="3028337"/>
            <a:ext cx="989301" cy="339328"/>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algn="ctr">
              <a:defRPr/>
            </a:pPr>
            <a:r>
              <a:rPr lang="en-US" sz="900" b="1">
                <a:solidFill>
                  <a:schemeClr val="bg1"/>
                </a:solidFill>
              </a:rPr>
              <a:t>Delivery Manager</a:t>
            </a:r>
            <a:endParaRPr lang="en-US" sz="788" b="1">
              <a:solidFill>
                <a:schemeClr val="bg1"/>
              </a:solidFill>
            </a:endParaRPr>
          </a:p>
        </p:txBody>
      </p:sp>
      <p:sp>
        <p:nvSpPr>
          <p:cNvPr id="34" name="Rectangle 33"/>
          <p:cNvSpPr/>
          <p:nvPr/>
        </p:nvSpPr>
        <p:spPr>
          <a:xfrm>
            <a:off x="6482520" y="3365725"/>
            <a:ext cx="1617872" cy="295790"/>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marL="128588" indent="-128588">
              <a:buSzPct val="100000"/>
              <a:buFont typeface="Arial" panose="020B0604020202020204" pitchFamily="34" charset="0"/>
              <a:buChar char="•"/>
              <a:defRPr/>
            </a:pPr>
            <a:r>
              <a:rPr lang="en-US" sz="675" b="1" dirty="0">
                <a:solidFill>
                  <a:srgbClr val="000000"/>
                </a:solidFill>
              </a:rPr>
              <a:t>4 MD</a:t>
            </a:r>
          </a:p>
          <a:p>
            <a:pPr marL="128588" indent="-128588">
              <a:buSzPct val="100000"/>
              <a:buFont typeface="Arial" panose="020B0604020202020204" pitchFamily="34" charset="0"/>
              <a:buChar char="•"/>
              <a:defRPr/>
            </a:pPr>
            <a:r>
              <a:rPr lang="en-US" sz="675" b="1" dirty="0">
                <a:solidFill>
                  <a:srgbClr val="000000"/>
                </a:solidFill>
              </a:rPr>
              <a:t>Blockchain Expert (London)</a:t>
            </a:r>
            <a:endParaRPr lang="en-US" sz="675" dirty="0">
              <a:solidFill>
                <a:srgbClr val="000000"/>
              </a:solidFill>
            </a:endParaRPr>
          </a:p>
        </p:txBody>
      </p:sp>
      <p:sp>
        <p:nvSpPr>
          <p:cNvPr id="35" name="Rectangle 34"/>
          <p:cNvSpPr/>
          <p:nvPr/>
        </p:nvSpPr>
        <p:spPr>
          <a:xfrm>
            <a:off x="6604058" y="3710128"/>
            <a:ext cx="989301" cy="339328"/>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algn="ctr">
              <a:defRPr/>
            </a:pPr>
            <a:r>
              <a:rPr lang="en-US" sz="900" b="1">
                <a:solidFill>
                  <a:schemeClr val="bg1"/>
                </a:solidFill>
              </a:rPr>
              <a:t>Lead Software Developer</a:t>
            </a:r>
            <a:endParaRPr lang="en-US" sz="788" b="1">
              <a:solidFill>
                <a:schemeClr val="bg1"/>
              </a:solidFill>
            </a:endParaRPr>
          </a:p>
        </p:txBody>
      </p:sp>
      <p:sp>
        <p:nvSpPr>
          <p:cNvPr id="36" name="Rectangle 35"/>
          <p:cNvSpPr/>
          <p:nvPr/>
        </p:nvSpPr>
        <p:spPr>
          <a:xfrm>
            <a:off x="6482520" y="4047516"/>
            <a:ext cx="1617872" cy="295790"/>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marL="128588" indent="-128588">
              <a:buSzPct val="100000"/>
              <a:buFont typeface="Arial" panose="020B0604020202020204" pitchFamily="34" charset="0"/>
              <a:buChar char="•"/>
              <a:defRPr/>
            </a:pPr>
            <a:r>
              <a:rPr lang="en-US" sz="675" b="1" dirty="0">
                <a:solidFill>
                  <a:srgbClr val="000000"/>
                </a:solidFill>
              </a:rPr>
              <a:t>20 MD</a:t>
            </a:r>
          </a:p>
          <a:p>
            <a:pPr marL="128588" indent="-128588">
              <a:buSzPct val="100000"/>
              <a:buFont typeface="Arial" panose="020B0604020202020204" pitchFamily="34" charset="0"/>
              <a:buChar char="•"/>
              <a:defRPr/>
            </a:pPr>
            <a:r>
              <a:rPr lang="en-US" sz="675" b="1" dirty="0">
                <a:solidFill>
                  <a:srgbClr val="000000"/>
                </a:solidFill>
              </a:rPr>
              <a:t>Lead Software Dev. (India)</a:t>
            </a:r>
          </a:p>
        </p:txBody>
      </p:sp>
      <p:cxnSp>
        <p:nvCxnSpPr>
          <p:cNvPr id="37" name="Straight Connector 30"/>
          <p:cNvCxnSpPr>
            <a:stCxn id="30" idx="1"/>
            <a:endCxn id="33" idx="1"/>
          </p:cNvCxnSpPr>
          <p:nvPr/>
        </p:nvCxnSpPr>
        <p:spPr>
          <a:xfrm rot="10800000" flipV="1">
            <a:off x="6604058" y="2453394"/>
            <a:ext cx="9525" cy="744607"/>
          </a:xfrm>
          <a:prstGeom prst="bentConnector3">
            <a:avLst>
              <a:gd name="adj1" fmla="val 180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0"/>
          <p:cNvCxnSpPr>
            <a:stCxn id="33" idx="1"/>
            <a:endCxn id="35" idx="1"/>
          </p:cNvCxnSpPr>
          <p:nvPr/>
        </p:nvCxnSpPr>
        <p:spPr>
          <a:xfrm rot="10800000" flipV="1">
            <a:off x="6604058" y="3198001"/>
            <a:ext cx="9525" cy="681791"/>
          </a:xfrm>
          <a:prstGeom prst="bentConnector3">
            <a:avLst>
              <a:gd name="adj1" fmla="val 180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0"/>
          <p:cNvCxnSpPr>
            <a:stCxn id="29" idx="3"/>
            <a:endCxn id="33" idx="1"/>
          </p:cNvCxnSpPr>
          <p:nvPr/>
        </p:nvCxnSpPr>
        <p:spPr>
          <a:xfrm>
            <a:off x="6200482" y="2453395"/>
            <a:ext cx="403576" cy="744607"/>
          </a:xfrm>
          <a:prstGeom prst="bentConnector3">
            <a:avLst>
              <a:gd name="adj1" fmla="val 60221"/>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14" idx="3"/>
            <a:endCxn id="29" idx="1"/>
          </p:cNvCxnSpPr>
          <p:nvPr/>
        </p:nvCxnSpPr>
        <p:spPr>
          <a:xfrm>
            <a:off x="2919552" y="2453394"/>
            <a:ext cx="2291629" cy="0"/>
          </a:xfrm>
          <a:prstGeom prst="line">
            <a:avLst/>
          </a:prstGeom>
          <a:ln w="38100">
            <a:solidFill>
              <a:schemeClr val="tx2"/>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604058" y="4386844"/>
            <a:ext cx="989301" cy="339328"/>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algn="ctr">
              <a:defRPr/>
            </a:pPr>
            <a:r>
              <a:rPr lang="en-US" sz="900" b="1">
                <a:solidFill>
                  <a:schemeClr val="bg1"/>
                </a:solidFill>
              </a:rPr>
              <a:t>Software Developers</a:t>
            </a:r>
            <a:endParaRPr lang="en-US" sz="788" b="1">
              <a:solidFill>
                <a:schemeClr val="bg1"/>
              </a:solidFill>
            </a:endParaRPr>
          </a:p>
        </p:txBody>
      </p:sp>
      <p:sp>
        <p:nvSpPr>
          <p:cNvPr id="42" name="Rectangle 41"/>
          <p:cNvSpPr/>
          <p:nvPr/>
        </p:nvSpPr>
        <p:spPr>
          <a:xfrm>
            <a:off x="6482519" y="4724232"/>
            <a:ext cx="1761889" cy="295790"/>
          </a:xfrm>
          <a:prstGeom prst="rect">
            <a:avLst/>
          </a:prstGeom>
          <a:no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tIns="67500" bIns="67500" anchor="ctr"/>
          <a:lstStyle/>
          <a:p>
            <a:pPr marL="128588" indent="-128588">
              <a:buSzPct val="100000"/>
              <a:buFont typeface="Arial" panose="020B0604020202020204" pitchFamily="34" charset="0"/>
              <a:buChar char="•"/>
              <a:defRPr/>
            </a:pPr>
            <a:r>
              <a:rPr lang="en-US" sz="675" b="1" dirty="0">
                <a:solidFill>
                  <a:srgbClr val="000000"/>
                </a:solidFill>
              </a:rPr>
              <a:t>19 MD</a:t>
            </a:r>
          </a:p>
          <a:p>
            <a:pPr marL="128588" indent="-128588">
              <a:buSzPct val="100000"/>
              <a:buFont typeface="Arial" panose="020B0604020202020204" pitchFamily="34" charset="0"/>
              <a:buChar char="•"/>
              <a:defRPr/>
            </a:pPr>
            <a:r>
              <a:rPr lang="en-US" sz="675" b="1" dirty="0">
                <a:solidFill>
                  <a:srgbClr val="000000"/>
                </a:solidFill>
              </a:rPr>
              <a:t>Software Developer / tester (India)</a:t>
            </a:r>
            <a:endParaRPr lang="en-US" sz="675" dirty="0">
              <a:solidFill>
                <a:srgbClr val="000000"/>
              </a:solidFill>
            </a:endParaRPr>
          </a:p>
        </p:txBody>
      </p:sp>
      <p:cxnSp>
        <p:nvCxnSpPr>
          <p:cNvPr id="43" name="Straight Connector 30"/>
          <p:cNvCxnSpPr>
            <a:stCxn id="35" idx="1"/>
            <a:endCxn id="41" idx="1"/>
          </p:cNvCxnSpPr>
          <p:nvPr/>
        </p:nvCxnSpPr>
        <p:spPr>
          <a:xfrm rot="10800000" flipV="1">
            <a:off x="6604058" y="3879792"/>
            <a:ext cx="9525" cy="676716"/>
          </a:xfrm>
          <a:prstGeom prst="bentConnector3">
            <a:avLst>
              <a:gd name="adj1" fmla="val 180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99750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dirty="0">
                <a:solidFill>
                  <a:schemeClr val="bg1"/>
                </a:solidFill>
              </a:rPr>
              <a:t>2</a:t>
            </a:r>
          </a:p>
        </p:txBody>
      </p:sp>
      <p:sp>
        <p:nvSpPr>
          <p:cNvPr id="21" name="Titre 20"/>
          <p:cNvSpPr>
            <a:spLocks noGrp="1"/>
          </p:cNvSpPr>
          <p:nvPr>
            <p:ph type="title"/>
          </p:nvPr>
        </p:nvSpPr>
        <p:spPr>
          <a:xfrm>
            <a:off x="683568" y="267494"/>
            <a:ext cx="8203565" cy="400110"/>
          </a:xfrm>
        </p:spPr>
        <p:txBody>
          <a:bodyPr/>
          <a:lstStyle/>
          <a:p>
            <a:r>
              <a:rPr lang="en-US" dirty="0"/>
              <a:t>Inter-Organizations  I  SCOR Blockchain “Proof-of-Concept”</a:t>
            </a:r>
            <a:endParaRPr lang="fr-FR" dirty="0"/>
          </a:p>
        </p:txBody>
      </p:sp>
      <p:sp>
        <p:nvSpPr>
          <p:cNvPr id="9"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37</a:t>
            </a:fld>
            <a:endParaRPr lang="en-US" dirty="0"/>
          </a:p>
        </p:txBody>
      </p:sp>
      <p:sp>
        <p:nvSpPr>
          <p:cNvPr id="10"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a:solidFill>
                  <a:schemeClr val="bg1">
                    <a:lumMod val="50000"/>
                  </a:schemeClr>
                </a:solidFill>
              </a:rPr>
              <a:t>8-weeks delivery plan</a:t>
            </a:r>
          </a:p>
        </p:txBody>
      </p:sp>
      <p:pic>
        <p:nvPicPr>
          <p:cNvPr id="8" name="Image 7"/>
          <p:cNvPicPr>
            <a:picLocks noChangeAspect="1"/>
          </p:cNvPicPr>
          <p:nvPr/>
        </p:nvPicPr>
        <p:blipFill>
          <a:blip r:embed="rId2"/>
          <a:stretch>
            <a:fillRect/>
          </a:stretch>
        </p:blipFill>
        <p:spPr>
          <a:xfrm>
            <a:off x="1259632" y="895218"/>
            <a:ext cx="6806002" cy="3908461"/>
          </a:xfrm>
          <a:prstGeom prst="rect">
            <a:avLst/>
          </a:prstGeom>
        </p:spPr>
      </p:pic>
    </p:spTree>
    <p:extLst>
      <p:ext uri="{BB962C8B-B14F-4D97-AF65-F5344CB8AC3E}">
        <p14:creationId xmlns:p14="http://schemas.microsoft.com/office/powerpoint/2010/main" val="174791158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62"/>
          <p:cNvSpPr txBox="1">
            <a:spLocks/>
          </p:cNvSpPr>
          <p:nvPr/>
        </p:nvSpPr>
        <p:spPr>
          <a:xfrm>
            <a:off x="252607" y="290550"/>
            <a:ext cx="342150" cy="342150"/>
          </a:xfrm>
          <a:prstGeom prst="diamond">
            <a:avLst/>
          </a:prstGeom>
          <a:solidFill>
            <a:schemeClr val="tx2"/>
          </a:solidFill>
        </p:spPr>
        <p:txBody>
          <a:bodyPr anchor="ctr"/>
          <a:lstStyle>
            <a:lvl1pPr marL="0" indent="0" algn="l" defTabSz="914400" rtl="0" eaLnBrk="1" latinLnBrk="0" hangingPunct="1">
              <a:spcBef>
                <a:spcPts val="0"/>
              </a:spcBef>
              <a:buFont typeface="Arial" panose="020B0604020202020204" pitchFamily="34" charset="0"/>
              <a:buNone/>
              <a:defRPr sz="1400" b="1" kern="1200">
                <a:solidFill>
                  <a:schemeClr val="tx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buFontTx/>
              <a:buNone/>
              <a:defRPr sz="1400" kern="1200">
                <a:solidFill>
                  <a:schemeClr val="tx2"/>
                </a:solidFill>
                <a:latin typeface="Arial" panose="020B0604020202020204" pitchFamily="34" charset="0"/>
                <a:ea typeface="+mn-ea"/>
                <a:cs typeface="Arial" panose="020B0604020202020204" pitchFamily="34" charset="0"/>
              </a:defRPr>
            </a:lvl2pPr>
            <a:lvl3pPr marL="180000" indent="0" algn="l" defTabSz="914400" rtl="0" eaLnBrk="1" latinLnBrk="0" hangingPunct="1">
              <a:spcBef>
                <a:spcPts val="0"/>
              </a:spcBef>
              <a:buFontTx/>
              <a:buNone/>
              <a:defRPr sz="1200" b="1" kern="1200">
                <a:solidFill>
                  <a:schemeClr val="bg1">
                    <a:lumMod val="50000"/>
                  </a:schemeClr>
                </a:solidFill>
                <a:latin typeface="Arial" panose="020B0604020202020204" pitchFamily="34" charset="0"/>
                <a:ea typeface="+mn-ea"/>
                <a:cs typeface="Arial" panose="020B0604020202020204" pitchFamily="34" charset="0"/>
              </a:defRPr>
            </a:lvl3pPr>
            <a:lvl4pPr marL="180000" indent="0" algn="l" defTabSz="914400" rtl="0" eaLnBrk="1" latinLnBrk="0" hangingPunct="1">
              <a:spcBef>
                <a:spcPts val="0"/>
              </a:spcBef>
              <a:buFontTx/>
              <a:buNone/>
              <a:defRPr sz="1200" b="0" kern="1200">
                <a:solidFill>
                  <a:schemeClr val="bg1">
                    <a:lumMod val="50000"/>
                  </a:schemeClr>
                </a:solidFill>
                <a:latin typeface="Arial" panose="020B0604020202020204" pitchFamily="34" charset="0"/>
                <a:ea typeface="+mn-ea"/>
                <a:cs typeface="Arial" panose="020B0604020202020204" pitchFamily="34" charset="0"/>
              </a:defRPr>
            </a:lvl4pPr>
            <a:lvl5pPr marL="180000" indent="0" algn="l" defTabSz="914400" rtl="0" eaLnBrk="1" latinLnBrk="0" hangingPunct="1">
              <a:spcBef>
                <a:spcPts val="0"/>
              </a:spcBef>
              <a:buFontTx/>
              <a:buNone/>
              <a:defRPr sz="1200" kern="1200">
                <a:solidFill>
                  <a:schemeClr val="bg2"/>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spcBef>
                <a:spcPts val="0"/>
              </a:spcBef>
              <a:buClr>
                <a:schemeClr val="tx2"/>
              </a:buClr>
              <a:buFont typeface="Wingdings 2" panose="05020102010507070707" pitchFamily="18" charset="2"/>
              <a:buChar char=""/>
              <a:defRPr sz="1200" kern="1200">
                <a:solidFill>
                  <a:schemeClr val="bg2"/>
                </a:solidFill>
                <a:latin typeface="Arial" panose="020B0604020202020204" pitchFamily="34" charset="0"/>
                <a:ea typeface="+mn-ea"/>
                <a:cs typeface="Arial" panose="020B0604020202020204" pitchFamily="34" charset="0"/>
              </a:defRPr>
            </a:lvl6pPr>
            <a:lvl7pPr marL="900000" indent="-144000" algn="l" defTabSz="914400" rtl="0" eaLnBrk="1" latinLnBrk="0" hangingPunct="1">
              <a:spcBef>
                <a:spcPts val="0"/>
              </a:spcBef>
              <a:buClr>
                <a:schemeClr val="bg2"/>
              </a:buClr>
              <a:buSzPct val="100000"/>
              <a:buFont typeface="Arial" panose="020B0604020202020204" pitchFamily="34" charset="0"/>
              <a:buChar char="−"/>
              <a:defRPr sz="1200" kern="1200" baseline="0">
                <a:solidFill>
                  <a:schemeClr val="bg2"/>
                </a:solidFill>
                <a:latin typeface="Arial" panose="020B0604020202020204" pitchFamily="34" charset="0"/>
                <a:ea typeface="+mn-ea"/>
                <a:cs typeface="Arial" panose="020B0604020202020204" pitchFamily="34" charset="0"/>
              </a:defRPr>
            </a:lvl7pPr>
            <a:lvl8pPr marL="1044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8pPr>
            <a:lvl9pPr marL="1188000" indent="-144000" algn="l" defTabSz="914400" rtl="0" eaLnBrk="1" latinLnBrk="0" hangingPunct="1">
              <a:spcBef>
                <a:spcPts val="0"/>
              </a:spcBef>
              <a:buClr>
                <a:schemeClr val="bg2"/>
              </a:buClr>
              <a:buFont typeface="Arial" panose="020B0604020202020204" pitchFamily="34" charset="0"/>
              <a:buChar char="−"/>
              <a:defRPr sz="1200" kern="1200">
                <a:solidFill>
                  <a:schemeClr val="bg2"/>
                </a:solidFill>
                <a:latin typeface="+mn-lt"/>
                <a:ea typeface="+mn-ea"/>
                <a:cs typeface="+mn-cs"/>
              </a:defRPr>
            </a:lvl9pPr>
          </a:lstStyle>
          <a:p>
            <a:pPr algn="ctr"/>
            <a:r>
              <a:rPr lang="en-US" sz="1200" dirty="0">
                <a:solidFill>
                  <a:schemeClr val="bg1"/>
                </a:solidFill>
              </a:rPr>
              <a:t>2</a:t>
            </a:r>
          </a:p>
        </p:txBody>
      </p:sp>
      <p:sp>
        <p:nvSpPr>
          <p:cNvPr id="18" name="Titre 20"/>
          <p:cNvSpPr>
            <a:spLocks noGrp="1"/>
          </p:cNvSpPr>
          <p:nvPr>
            <p:ph type="title"/>
          </p:nvPr>
        </p:nvSpPr>
        <p:spPr>
          <a:xfrm>
            <a:off x="683568" y="267494"/>
            <a:ext cx="8203565" cy="400110"/>
          </a:xfrm>
        </p:spPr>
        <p:txBody>
          <a:bodyPr/>
          <a:lstStyle/>
          <a:p>
            <a:r>
              <a:rPr lang="en-US" dirty="0"/>
              <a:t>Inter-Organizations  I  SCOR Blockchain “Proof-of-Concept”</a:t>
            </a:r>
            <a:endParaRPr lang="fr-FR" dirty="0"/>
          </a:p>
        </p:txBody>
      </p:sp>
      <p:sp>
        <p:nvSpPr>
          <p:cNvPr id="25" name="Rectangle 24"/>
          <p:cNvSpPr/>
          <p:nvPr/>
        </p:nvSpPr>
        <p:spPr>
          <a:xfrm>
            <a:off x="350835" y="1116092"/>
            <a:ext cx="8442327" cy="523220"/>
          </a:xfrm>
          <a:prstGeom prst="rect">
            <a:avLst/>
          </a:prstGeom>
          <a:noFill/>
        </p:spPr>
        <p:txBody>
          <a:bodyPr wrap="square">
            <a:spAutoFit/>
          </a:bodyPr>
          <a:lstStyle/>
          <a:p>
            <a:pPr algn="ctr"/>
            <a:r>
              <a:rPr lang="en-US" sz="1400" b="1" dirty="0">
                <a:solidFill>
                  <a:schemeClr val="tx2"/>
                </a:solidFill>
              </a:rPr>
              <a:t>The </a:t>
            </a:r>
            <a:r>
              <a:rPr lang="en-US" sz="1400" b="1" dirty="0" err="1">
                <a:solidFill>
                  <a:schemeClr val="tx2"/>
                </a:solidFill>
              </a:rPr>
              <a:t>PoC</a:t>
            </a:r>
            <a:r>
              <a:rPr lang="en-US" sz="1400" b="1" dirty="0">
                <a:solidFill>
                  <a:schemeClr val="tx2"/>
                </a:solidFill>
              </a:rPr>
              <a:t> </a:t>
            </a:r>
            <a:r>
              <a:rPr lang="en-US" sz="1400" b="1" dirty="0" smtClean="0">
                <a:solidFill>
                  <a:schemeClr val="tx2"/>
                </a:solidFill>
              </a:rPr>
              <a:t>proved </a:t>
            </a:r>
            <a:r>
              <a:rPr lang="en-US" sz="1400" b="1" dirty="0">
                <a:solidFill>
                  <a:schemeClr val="tx2"/>
                </a:solidFill>
              </a:rPr>
              <a:t>that blockchain could successfully deliver this trading capability,</a:t>
            </a:r>
            <a:br>
              <a:rPr lang="en-US" sz="1400" b="1" dirty="0">
                <a:solidFill>
                  <a:schemeClr val="tx2"/>
                </a:solidFill>
              </a:rPr>
            </a:br>
            <a:r>
              <a:rPr lang="en-US" sz="1400" b="1" dirty="0">
                <a:solidFill>
                  <a:schemeClr val="tx2"/>
                </a:solidFill>
              </a:rPr>
              <a:t>it also showed that there are wider opportunities and future considerations</a:t>
            </a:r>
          </a:p>
        </p:txBody>
      </p:sp>
      <p:sp>
        <p:nvSpPr>
          <p:cNvPr id="26" name="Content Placeholder 7"/>
          <p:cNvSpPr>
            <a:spLocks noGrp="1"/>
          </p:cNvSpPr>
          <p:nvPr>
            <p:ph sz="quarter" idx="18"/>
          </p:nvPr>
        </p:nvSpPr>
        <p:spPr>
          <a:xfrm>
            <a:off x="364493" y="2400140"/>
            <a:ext cx="3989928" cy="2520280"/>
          </a:xfrm>
        </p:spPr>
        <p:txBody>
          <a:bodyPr anchor="t"/>
          <a:lstStyle/>
          <a:p>
            <a:pPr marL="0" lvl="0" indent="0" defTabSz="457200">
              <a:buClr>
                <a:srgbClr val="006B8D"/>
              </a:buClr>
              <a:buNone/>
              <a:defRPr/>
            </a:pPr>
            <a:r>
              <a:rPr lang="en-GB" sz="1000" b="1" dirty="0">
                <a:solidFill>
                  <a:srgbClr val="006B8D"/>
                </a:solidFill>
              </a:rPr>
              <a:t>Agile and quick development over a 2-month period</a:t>
            </a:r>
          </a:p>
          <a:p>
            <a:pPr marL="171450" lvl="0" indent="-171450" defTabSz="457200">
              <a:buClr>
                <a:srgbClr val="006B8D"/>
              </a:buClr>
              <a:buFont typeface="Arial" panose="020B0604020202020204" pitchFamily="34" charset="0"/>
              <a:buChar char="•"/>
              <a:defRPr/>
            </a:pPr>
            <a:r>
              <a:rPr lang="en-GB" sz="900" dirty="0">
                <a:solidFill>
                  <a:srgbClr val="3F3F3F"/>
                </a:solidFill>
              </a:rPr>
              <a:t>Confirming technical feasibility and efficiency potential</a:t>
            </a:r>
          </a:p>
          <a:p>
            <a:pPr marL="171450" lvl="0" indent="-171450" defTabSz="457200">
              <a:buClrTx/>
              <a:buFont typeface="Arial" panose="020B0604020202020204" pitchFamily="34" charset="0"/>
              <a:buChar char="•"/>
              <a:defRPr/>
            </a:pPr>
            <a:r>
              <a:rPr lang="en-GB" sz="900" dirty="0">
                <a:solidFill>
                  <a:srgbClr val="3F3F3F"/>
                </a:solidFill>
              </a:rPr>
              <a:t>Close to real-time message-hub</a:t>
            </a:r>
          </a:p>
          <a:p>
            <a:pPr marL="171450" lvl="0" indent="-171450" defTabSz="457200">
              <a:buClrTx/>
              <a:buFont typeface="Arial" panose="020B0604020202020204" pitchFamily="34" charset="0"/>
              <a:buChar char="•"/>
              <a:defRPr/>
            </a:pPr>
            <a:r>
              <a:rPr lang="en-GB" sz="900" dirty="0">
                <a:solidFill>
                  <a:srgbClr val="3F3F3F"/>
                </a:solidFill>
              </a:rPr>
              <a:t>Robust, secure, encrypted, permission driven environment</a:t>
            </a:r>
          </a:p>
          <a:p>
            <a:pPr marL="171450" lvl="0" indent="-171450" defTabSz="457200">
              <a:buClrTx/>
              <a:buFont typeface="Arial" panose="020B0604020202020204" pitchFamily="34" charset="0"/>
              <a:buChar char="•"/>
              <a:defRPr/>
            </a:pPr>
            <a:r>
              <a:rPr lang="en-GB" sz="900" dirty="0">
                <a:solidFill>
                  <a:srgbClr val="3F3F3F"/>
                </a:solidFill>
              </a:rPr>
              <a:t>Immutable, traceable, auditable</a:t>
            </a:r>
          </a:p>
          <a:p>
            <a:pPr marL="0" lvl="0" indent="0" defTabSz="457200">
              <a:buClrTx/>
              <a:buNone/>
              <a:defRPr/>
            </a:pPr>
            <a:endParaRPr lang="en-GB" sz="1000" b="1" dirty="0">
              <a:solidFill>
                <a:srgbClr val="006B8D"/>
              </a:solidFill>
            </a:endParaRPr>
          </a:p>
          <a:p>
            <a:pPr marL="0" lvl="0" indent="0" defTabSz="457200">
              <a:buClr>
                <a:srgbClr val="006B8D"/>
              </a:buClr>
              <a:buNone/>
              <a:defRPr/>
            </a:pPr>
            <a:r>
              <a:rPr lang="en-GB" sz="1000" b="1" dirty="0">
                <a:solidFill>
                  <a:srgbClr val="006B8D"/>
                </a:solidFill>
              </a:rPr>
              <a:t>Forces unique, simplified way of interaction</a:t>
            </a:r>
          </a:p>
          <a:p>
            <a:pPr marL="179388" lvl="0" indent="-179388" defTabSz="457200">
              <a:buClrTx/>
              <a:buFont typeface="Arial" panose="020B0604020202020204" pitchFamily="34" charset="0"/>
              <a:buChar char="•"/>
              <a:defRPr/>
            </a:pPr>
            <a:r>
              <a:rPr lang="en-GB" sz="900" dirty="0">
                <a:solidFill>
                  <a:srgbClr val="3F3F3F"/>
                </a:solidFill>
              </a:rPr>
              <a:t>Single version of truth</a:t>
            </a:r>
          </a:p>
          <a:p>
            <a:pPr marL="179388" lvl="0" indent="-179388" defTabSz="457200">
              <a:buClrTx/>
              <a:buFont typeface="Arial" panose="020B0604020202020204" pitchFamily="34" charset="0"/>
              <a:buChar char="•"/>
              <a:defRPr/>
            </a:pPr>
            <a:r>
              <a:rPr lang="en-GB" sz="900" dirty="0">
                <a:solidFill>
                  <a:srgbClr val="3F3F3F"/>
                </a:solidFill>
              </a:rPr>
              <a:t>No message resubmission and no duplicate messages</a:t>
            </a:r>
          </a:p>
          <a:p>
            <a:pPr marL="179388" lvl="0" indent="-179388" defTabSz="457200">
              <a:buClrTx/>
              <a:buFont typeface="Arial" panose="020B0604020202020204" pitchFamily="34" charset="0"/>
              <a:buChar char="•"/>
              <a:defRPr/>
            </a:pPr>
            <a:r>
              <a:rPr lang="en-GB" sz="900" dirty="0">
                <a:solidFill>
                  <a:srgbClr val="3F3F3F"/>
                </a:solidFill>
              </a:rPr>
              <a:t>Relevant supporting documents securely shared</a:t>
            </a:r>
            <a:endParaRPr lang="en-GB" sz="900" b="1" dirty="0">
              <a:solidFill>
                <a:srgbClr val="006B8D"/>
              </a:solidFill>
            </a:endParaRPr>
          </a:p>
          <a:p>
            <a:pPr marL="0" lvl="0" indent="0" defTabSz="457200">
              <a:buClr>
                <a:srgbClr val="006B8D"/>
              </a:buClr>
              <a:buNone/>
              <a:defRPr/>
            </a:pPr>
            <a:endParaRPr lang="en-GB" sz="1000" b="1" dirty="0">
              <a:solidFill>
                <a:srgbClr val="006B8D"/>
              </a:solidFill>
            </a:endParaRPr>
          </a:p>
          <a:p>
            <a:pPr marL="0" lvl="0" indent="0" defTabSz="457200">
              <a:buClr>
                <a:srgbClr val="006B8D"/>
              </a:buClr>
              <a:buNone/>
              <a:defRPr/>
            </a:pPr>
            <a:r>
              <a:rPr lang="en-GB" sz="1000" b="1" dirty="0">
                <a:solidFill>
                  <a:srgbClr val="006B8D"/>
                </a:solidFill>
              </a:rPr>
              <a:t>Efficiency gains and cost reductions</a:t>
            </a:r>
            <a:endParaRPr lang="en-GB" sz="1000" dirty="0">
              <a:solidFill>
                <a:srgbClr val="006B8D"/>
              </a:solidFill>
            </a:endParaRPr>
          </a:p>
          <a:p>
            <a:pPr marL="179388" lvl="0" indent="-179388" defTabSz="457200">
              <a:buClrTx/>
              <a:buFont typeface="Arial" panose="020B0604020202020204" pitchFamily="34" charset="0"/>
              <a:buChar char="•"/>
              <a:defRPr/>
            </a:pPr>
            <a:r>
              <a:rPr lang="en-GB" sz="900" dirty="0">
                <a:solidFill>
                  <a:srgbClr val="3F3F3F"/>
                </a:solidFill>
              </a:rPr>
              <a:t>Onboarding costs: Easiest way to integrate new partners</a:t>
            </a:r>
          </a:p>
          <a:p>
            <a:pPr marL="179388" lvl="0" indent="-179388" defTabSz="457200">
              <a:buClrTx/>
              <a:buFont typeface="Arial" panose="020B0604020202020204" pitchFamily="34" charset="0"/>
              <a:buChar char="•"/>
              <a:defRPr/>
            </a:pPr>
            <a:r>
              <a:rPr lang="en-GB" sz="900" dirty="0">
                <a:solidFill>
                  <a:srgbClr val="3F3F3F"/>
                </a:solidFill>
              </a:rPr>
              <a:t>Running costs: unique, simplified way of interaction, cheap infrastructure costs and simplified “release management” between counter-parts</a:t>
            </a:r>
          </a:p>
        </p:txBody>
      </p:sp>
      <p:sp>
        <p:nvSpPr>
          <p:cNvPr id="27" name="Content Placeholder 10"/>
          <p:cNvSpPr>
            <a:spLocks noGrp="1"/>
          </p:cNvSpPr>
          <p:nvPr>
            <p:ph sz="quarter" idx="19"/>
          </p:nvPr>
        </p:nvSpPr>
        <p:spPr>
          <a:xfrm>
            <a:off x="4614539" y="2399382"/>
            <a:ext cx="3989928" cy="2520280"/>
          </a:xfrm>
        </p:spPr>
        <p:txBody>
          <a:bodyPr anchor="t"/>
          <a:lstStyle/>
          <a:p>
            <a:pPr marL="0" lvl="0" indent="0" defTabSz="457200">
              <a:buClrTx/>
              <a:buNone/>
              <a:defRPr/>
            </a:pPr>
            <a:r>
              <a:rPr lang="en-GB" sz="1000" b="1" dirty="0">
                <a:solidFill>
                  <a:srgbClr val="006B8D"/>
                </a:solidFill>
              </a:rPr>
              <a:t>Scalability, performance, privacy</a:t>
            </a:r>
            <a:endParaRPr lang="en-GB" sz="1000" dirty="0">
              <a:solidFill>
                <a:srgbClr val="3F3F3F"/>
              </a:solidFill>
            </a:endParaRPr>
          </a:p>
          <a:p>
            <a:pPr marL="179388" lvl="0" indent="-179388" defTabSz="457200">
              <a:buClrTx/>
              <a:buFont typeface="Arial" panose="020B0604020202020204" pitchFamily="34" charset="0"/>
              <a:buChar char="•"/>
              <a:defRPr/>
            </a:pPr>
            <a:r>
              <a:rPr lang="en-GB" sz="900" dirty="0">
                <a:solidFill>
                  <a:srgbClr val="3F3F3F"/>
                </a:solidFill>
              </a:rPr>
              <a:t>Behaviour in multi-company, high-volume, complex business environment not yet experienced</a:t>
            </a:r>
          </a:p>
          <a:p>
            <a:pPr marL="0" lvl="0" indent="0" defTabSz="457200">
              <a:buClr>
                <a:srgbClr val="006B8D"/>
              </a:buClr>
              <a:buNone/>
              <a:defRPr/>
            </a:pPr>
            <a:endParaRPr lang="en-GB" sz="1000" b="1" dirty="0">
              <a:solidFill>
                <a:srgbClr val="006B8D"/>
              </a:solidFill>
            </a:endParaRPr>
          </a:p>
          <a:p>
            <a:pPr marL="0" lvl="0" indent="0" defTabSz="457200">
              <a:buClr>
                <a:srgbClr val="006B8D"/>
              </a:buClr>
              <a:buNone/>
              <a:defRPr/>
            </a:pPr>
            <a:r>
              <a:rPr lang="en-GB" sz="1000" b="1" dirty="0">
                <a:solidFill>
                  <a:srgbClr val="006B8D"/>
                </a:solidFill>
              </a:rPr>
              <a:t>Shift to community </a:t>
            </a:r>
          </a:p>
          <a:p>
            <a:pPr marL="179388" lvl="0" indent="-179388" defTabSz="457200">
              <a:buClrTx/>
              <a:buFont typeface="Arial" panose="020B0604020202020204" pitchFamily="34" charset="0"/>
              <a:buChar char="•"/>
              <a:defRPr/>
            </a:pPr>
            <a:r>
              <a:rPr lang="en-GB" sz="900" dirty="0">
                <a:solidFill>
                  <a:srgbClr val="3F3F3F"/>
                </a:solidFill>
              </a:rPr>
              <a:t>Scope, active participants, target-operator, technical environment, multiplicity of the Blockchain communities</a:t>
            </a:r>
          </a:p>
          <a:p>
            <a:pPr marL="0" lvl="0" indent="0" defTabSz="457200">
              <a:buClr>
                <a:srgbClr val="006B8D"/>
              </a:buClr>
              <a:buNone/>
              <a:defRPr/>
            </a:pPr>
            <a:endParaRPr lang="en-GB" sz="1000" b="1" dirty="0">
              <a:solidFill>
                <a:srgbClr val="006B8D"/>
              </a:solidFill>
            </a:endParaRPr>
          </a:p>
          <a:p>
            <a:pPr marL="0" lvl="0" indent="0" defTabSz="457200">
              <a:buClr>
                <a:srgbClr val="006B8D"/>
              </a:buClr>
              <a:buNone/>
              <a:defRPr/>
            </a:pPr>
            <a:r>
              <a:rPr lang="en-GB" sz="1000" b="1" dirty="0">
                <a:solidFill>
                  <a:srgbClr val="006B8D"/>
                </a:solidFill>
              </a:rPr>
              <a:t>Coexistence with existing world, building the “new”</a:t>
            </a:r>
          </a:p>
          <a:p>
            <a:pPr marL="179388" lvl="0" indent="-179388" defTabSz="457200">
              <a:buClrTx/>
              <a:buFont typeface="Arial" panose="020B0604020202020204" pitchFamily="34" charset="0"/>
              <a:buChar char="•"/>
              <a:defRPr/>
            </a:pPr>
            <a:r>
              <a:rPr lang="en-GB" sz="900" dirty="0">
                <a:solidFill>
                  <a:srgbClr val="3F3F3F"/>
                </a:solidFill>
              </a:rPr>
              <a:t>Necessity to maintain “old” and “new” world in parallel</a:t>
            </a:r>
          </a:p>
          <a:p>
            <a:pPr marL="179388" lvl="0" indent="-179388" defTabSz="457200">
              <a:buClrTx/>
              <a:buFont typeface="Arial" panose="020B0604020202020204" pitchFamily="34" charset="0"/>
              <a:buChar char="•"/>
              <a:defRPr/>
            </a:pPr>
            <a:r>
              <a:rPr lang="en-GB" sz="900" dirty="0">
                <a:solidFill>
                  <a:srgbClr val="3F3F3F"/>
                </a:solidFill>
              </a:rPr>
              <a:t>Further study integration with our systems</a:t>
            </a:r>
          </a:p>
          <a:p>
            <a:pPr marL="179388" lvl="0" indent="-179388" defTabSz="457200">
              <a:buClrTx/>
              <a:buFont typeface="Arial" panose="020B0604020202020204" pitchFamily="34" charset="0"/>
              <a:buChar char="•"/>
              <a:defRPr/>
            </a:pPr>
            <a:r>
              <a:rPr lang="en-GB" sz="900" dirty="0">
                <a:solidFill>
                  <a:srgbClr val="3F3F3F"/>
                </a:solidFill>
              </a:rPr>
              <a:t>Need to partially re-architecture/rebuild </a:t>
            </a:r>
            <a:br>
              <a:rPr lang="en-GB" sz="900" dirty="0">
                <a:solidFill>
                  <a:srgbClr val="3F3F3F"/>
                </a:solidFill>
              </a:rPr>
            </a:br>
            <a:r>
              <a:rPr lang="en-GB" sz="900" dirty="0">
                <a:solidFill>
                  <a:srgbClr val="3F3F3F"/>
                </a:solidFill>
              </a:rPr>
              <a:t>e-processing/Omega back-end environment</a:t>
            </a:r>
          </a:p>
          <a:p>
            <a:pPr marL="0" lvl="0" indent="0" defTabSz="457200">
              <a:buClrTx/>
              <a:buNone/>
              <a:defRPr/>
            </a:pPr>
            <a:endParaRPr lang="en-GB" sz="1000" dirty="0">
              <a:solidFill>
                <a:srgbClr val="3F3F3F"/>
              </a:solidFill>
            </a:endParaRPr>
          </a:p>
          <a:p>
            <a:pPr marL="0" lvl="0" indent="0" defTabSz="457200">
              <a:buClrTx/>
              <a:buNone/>
              <a:defRPr/>
            </a:pPr>
            <a:r>
              <a:rPr lang="en-GB" sz="1000" b="1" dirty="0">
                <a:solidFill>
                  <a:srgbClr val="006B8D"/>
                </a:solidFill>
              </a:rPr>
              <a:t>Total cost perspective</a:t>
            </a:r>
            <a:endParaRPr lang="en-GB" sz="1000" dirty="0">
              <a:solidFill>
                <a:srgbClr val="3F3F3F"/>
              </a:solidFill>
            </a:endParaRPr>
          </a:p>
          <a:p>
            <a:pPr marL="179388" lvl="0" indent="-179388" defTabSz="457200">
              <a:buClrTx/>
              <a:buFont typeface="Arial" panose="020B0604020202020204" pitchFamily="34" charset="0"/>
              <a:buChar char="•"/>
              <a:defRPr/>
            </a:pPr>
            <a:r>
              <a:rPr lang="en-GB" sz="900" dirty="0">
                <a:solidFill>
                  <a:srgbClr val="3F3F3F"/>
                </a:solidFill>
              </a:rPr>
              <a:t>Apparently inexpensive technical setup – but total cost of developing and running a fully integrated Blockchain still to be explored</a:t>
            </a:r>
          </a:p>
        </p:txBody>
      </p:sp>
      <p:sp>
        <p:nvSpPr>
          <p:cNvPr id="28" name="Text Placeholder 5"/>
          <p:cNvSpPr>
            <a:spLocks noGrp="1"/>
          </p:cNvSpPr>
          <p:nvPr>
            <p:ph type="body" idx="14"/>
          </p:nvPr>
        </p:nvSpPr>
        <p:spPr>
          <a:xfrm>
            <a:off x="4614232" y="1818910"/>
            <a:ext cx="3990216" cy="392436"/>
          </a:xfrm>
        </p:spPr>
        <p:txBody>
          <a:bodyPr anchor="ctr"/>
          <a:lstStyle/>
          <a:p>
            <a:r>
              <a:rPr lang="en-GB" sz="1200" dirty="0" smtClean="0">
                <a:solidFill>
                  <a:schemeClr val="tx1"/>
                </a:solidFill>
              </a:rPr>
              <a:t>To be checked</a:t>
            </a:r>
            <a:endParaRPr lang="en-GB" sz="1200" dirty="0">
              <a:solidFill>
                <a:schemeClr val="tx1"/>
              </a:solidFill>
            </a:endParaRPr>
          </a:p>
        </p:txBody>
      </p:sp>
      <p:sp>
        <p:nvSpPr>
          <p:cNvPr id="29" name="Text Placeholder 11"/>
          <p:cNvSpPr>
            <a:spLocks noGrp="1"/>
          </p:cNvSpPr>
          <p:nvPr>
            <p:ph type="body" idx="20"/>
          </p:nvPr>
        </p:nvSpPr>
        <p:spPr>
          <a:xfrm>
            <a:off x="365760" y="1818910"/>
            <a:ext cx="3990216" cy="392436"/>
          </a:xfrm>
        </p:spPr>
        <p:txBody>
          <a:bodyPr anchor="ctr"/>
          <a:lstStyle/>
          <a:p>
            <a:r>
              <a:rPr lang="en-GB" sz="1200" dirty="0">
                <a:solidFill>
                  <a:schemeClr val="tx1"/>
                </a:solidFill>
              </a:rPr>
              <a:t>Positive Results</a:t>
            </a:r>
          </a:p>
        </p:txBody>
      </p:sp>
      <p:grpSp>
        <p:nvGrpSpPr>
          <p:cNvPr id="30" name="Group 324"/>
          <p:cNvGrpSpPr>
            <a:grpSpLocks/>
          </p:cNvGrpSpPr>
          <p:nvPr/>
        </p:nvGrpSpPr>
        <p:grpSpPr bwMode="auto">
          <a:xfrm>
            <a:off x="1430409" y="1907090"/>
            <a:ext cx="178513" cy="178513"/>
            <a:chOff x="5893" y="2063"/>
            <a:chExt cx="190" cy="190"/>
          </a:xfrm>
          <a:solidFill>
            <a:schemeClr val="bg2">
              <a:lumMod val="75000"/>
            </a:schemeClr>
          </a:solidFill>
        </p:grpSpPr>
        <p:sp>
          <p:nvSpPr>
            <p:cNvPr id="31" name="Oval 325"/>
            <p:cNvSpPr>
              <a:spLocks noChangeArrowheads="1"/>
            </p:cNvSpPr>
            <p:nvPr/>
          </p:nvSpPr>
          <p:spPr bwMode="auto">
            <a:xfrm>
              <a:off x="5893" y="2063"/>
              <a:ext cx="190" cy="190"/>
            </a:xfrm>
            <a:prstGeom prst="ellipse">
              <a:avLst/>
            </a:prstGeom>
            <a:solidFill>
              <a:schemeClr val="tx2"/>
            </a:solidFill>
            <a:ln w="9525">
              <a:solidFill>
                <a:schemeClr val="bg1"/>
              </a:solidFill>
              <a:round/>
              <a:headEnd/>
              <a:tailEnd/>
            </a:ln>
          </p:spPr>
          <p:txBody>
            <a:bodyPr wrap="none" anchor="ctr"/>
            <a:lstStyle>
              <a:lvl1pPr eaLnBrk="0" hangingPunct="0">
                <a:buSzPct val="120000"/>
                <a:buChar char="•"/>
                <a:defRPr sz="1600">
                  <a:solidFill>
                    <a:schemeClr val="tx1"/>
                  </a:solidFill>
                  <a:latin typeface="Arial" panose="020B0604020202020204" pitchFamily="34" charset="0"/>
                  <a:ea typeface="-윤고딕130" pitchFamily="18" charset="-127"/>
                </a:defRPr>
              </a:lvl1pPr>
              <a:lvl2pPr marL="742950" indent="-285750" eaLnBrk="0" hangingPunct="0">
                <a:buSzPct val="120000"/>
                <a:buChar char="•"/>
                <a:defRPr sz="1600">
                  <a:solidFill>
                    <a:schemeClr val="tx1"/>
                  </a:solidFill>
                  <a:latin typeface="Arial" panose="020B0604020202020204" pitchFamily="34" charset="0"/>
                  <a:ea typeface="-윤고딕130" pitchFamily="18" charset="-127"/>
                </a:defRPr>
              </a:lvl2pPr>
              <a:lvl3pPr marL="1143000" indent="-228600" eaLnBrk="0" hangingPunct="0">
                <a:buChar char="–"/>
                <a:defRPr sz="1600">
                  <a:solidFill>
                    <a:schemeClr val="tx1"/>
                  </a:solidFill>
                  <a:latin typeface="Arial" panose="020B0604020202020204" pitchFamily="34" charset="0"/>
                  <a:ea typeface="-윤고딕130" pitchFamily="18" charset="-127"/>
                </a:defRPr>
              </a:lvl3pPr>
              <a:lvl4pPr marL="1600200" indent="-228600" eaLnBrk="0" hangingPunct="0">
                <a:buSzPct val="89000"/>
                <a:buChar char="•"/>
                <a:defRPr sz="1600">
                  <a:solidFill>
                    <a:schemeClr val="tx1"/>
                  </a:solidFill>
                  <a:latin typeface="Arial" panose="020B0604020202020204" pitchFamily="34" charset="0"/>
                  <a:ea typeface="-윤고딕130" pitchFamily="18" charset="-127"/>
                </a:defRPr>
              </a:lvl4pPr>
              <a:lvl5pPr marL="2057400" indent="-228600" eaLnBrk="0" hangingPunct="0">
                <a:buSzPct val="75000"/>
                <a:buChar char="–"/>
                <a:defRPr sz="1600">
                  <a:solidFill>
                    <a:schemeClr val="tx1"/>
                  </a:solidFill>
                  <a:latin typeface="Arial" panose="020B0604020202020204" pitchFamily="34" charset="0"/>
                  <a:ea typeface="-윤고딕130" pitchFamily="18" charset="-127"/>
                </a:defRPr>
              </a:lvl5pPr>
              <a:lvl6pPr marL="25146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29718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34290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38862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eaLnBrk="1" hangingPunct="1">
                <a:buSzTx/>
                <a:buFontTx/>
                <a:buNone/>
              </a:pPr>
              <a:endParaRPr lang="fr-FR" altLang="fr-FR" sz="800" dirty="0"/>
            </a:p>
          </p:txBody>
        </p:sp>
        <p:sp>
          <p:nvSpPr>
            <p:cNvPr id="32" name="Rectangle 326"/>
            <p:cNvSpPr>
              <a:spLocks noChangeArrowheads="1"/>
            </p:cNvSpPr>
            <p:nvPr/>
          </p:nvSpPr>
          <p:spPr bwMode="auto">
            <a:xfrm>
              <a:off x="5931" y="2150"/>
              <a:ext cx="114" cy="16"/>
            </a:xfrm>
            <a:prstGeom prst="rect">
              <a:avLst/>
            </a:prstGeom>
            <a:solidFill>
              <a:schemeClr val="bg1"/>
            </a:solidFill>
            <a:ln w="9525">
              <a:solidFill>
                <a:schemeClr val="bg1"/>
              </a:solidFill>
              <a:miter lim="800000"/>
              <a:headEnd/>
              <a:tailEnd/>
            </a:ln>
          </p:spPr>
          <p:txBody>
            <a:bodyPr wrap="none" anchor="ctr"/>
            <a:lstStyle>
              <a:lvl1pPr eaLnBrk="0" hangingPunct="0">
                <a:buSzPct val="120000"/>
                <a:buChar char="•"/>
                <a:defRPr sz="1600">
                  <a:solidFill>
                    <a:schemeClr val="tx1"/>
                  </a:solidFill>
                  <a:latin typeface="Arial" panose="020B0604020202020204" pitchFamily="34" charset="0"/>
                  <a:ea typeface="-윤고딕130" pitchFamily="18" charset="-127"/>
                </a:defRPr>
              </a:lvl1pPr>
              <a:lvl2pPr marL="742950" indent="-285750" eaLnBrk="0" hangingPunct="0">
                <a:buSzPct val="120000"/>
                <a:buChar char="•"/>
                <a:defRPr sz="1600">
                  <a:solidFill>
                    <a:schemeClr val="tx1"/>
                  </a:solidFill>
                  <a:latin typeface="Arial" panose="020B0604020202020204" pitchFamily="34" charset="0"/>
                  <a:ea typeface="-윤고딕130" pitchFamily="18" charset="-127"/>
                </a:defRPr>
              </a:lvl2pPr>
              <a:lvl3pPr marL="1143000" indent="-228600" eaLnBrk="0" hangingPunct="0">
                <a:buChar char="–"/>
                <a:defRPr sz="1600">
                  <a:solidFill>
                    <a:schemeClr val="tx1"/>
                  </a:solidFill>
                  <a:latin typeface="Arial" panose="020B0604020202020204" pitchFamily="34" charset="0"/>
                  <a:ea typeface="-윤고딕130" pitchFamily="18" charset="-127"/>
                </a:defRPr>
              </a:lvl3pPr>
              <a:lvl4pPr marL="1600200" indent="-228600" eaLnBrk="0" hangingPunct="0">
                <a:buSzPct val="89000"/>
                <a:buChar char="•"/>
                <a:defRPr sz="1600">
                  <a:solidFill>
                    <a:schemeClr val="tx1"/>
                  </a:solidFill>
                  <a:latin typeface="Arial" panose="020B0604020202020204" pitchFamily="34" charset="0"/>
                  <a:ea typeface="-윤고딕130" pitchFamily="18" charset="-127"/>
                </a:defRPr>
              </a:lvl4pPr>
              <a:lvl5pPr marL="2057400" indent="-228600" eaLnBrk="0" hangingPunct="0">
                <a:buSzPct val="75000"/>
                <a:buChar char="–"/>
                <a:defRPr sz="1600">
                  <a:solidFill>
                    <a:schemeClr val="tx1"/>
                  </a:solidFill>
                  <a:latin typeface="Arial" panose="020B0604020202020204" pitchFamily="34" charset="0"/>
                  <a:ea typeface="-윤고딕130" pitchFamily="18" charset="-127"/>
                </a:defRPr>
              </a:lvl5pPr>
              <a:lvl6pPr marL="25146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29718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34290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38862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eaLnBrk="1" hangingPunct="1">
                <a:buSzTx/>
                <a:buFontTx/>
                <a:buNone/>
              </a:pPr>
              <a:endParaRPr lang="fr-FR" altLang="fr-FR" sz="800" dirty="0"/>
            </a:p>
          </p:txBody>
        </p:sp>
        <p:sp>
          <p:nvSpPr>
            <p:cNvPr id="33" name="Rectangle 327"/>
            <p:cNvSpPr>
              <a:spLocks noChangeArrowheads="1"/>
            </p:cNvSpPr>
            <p:nvPr/>
          </p:nvSpPr>
          <p:spPr bwMode="auto">
            <a:xfrm rot="-5400000">
              <a:off x="5931" y="2150"/>
              <a:ext cx="114" cy="16"/>
            </a:xfrm>
            <a:prstGeom prst="rect">
              <a:avLst/>
            </a:prstGeom>
            <a:solidFill>
              <a:schemeClr val="bg1"/>
            </a:solidFill>
            <a:ln w="9525">
              <a:solidFill>
                <a:schemeClr val="bg1"/>
              </a:solidFill>
              <a:miter lim="800000"/>
              <a:headEnd/>
              <a:tailEnd/>
            </a:ln>
          </p:spPr>
          <p:txBody>
            <a:bodyPr wrap="none" anchor="ctr"/>
            <a:lstStyle>
              <a:lvl1pPr eaLnBrk="0" hangingPunct="0">
                <a:buSzPct val="120000"/>
                <a:buChar char="•"/>
                <a:defRPr sz="1600">
                  <a:solidFill>
                    <a:schemeClr val="tx1"/>
                  </a:solidFill>
                  <a:latin typeface="Arial" panose="020B0604020202020204" pitchFamily="34" charset="0"/>
                  <a:ea typeface="-윤고딕130" pitchFamily="18" charset="-127"/>
                </a:defRPr>
              </a:lvl1pPr>
              <a:lvl2pPr marL="742950" indent="-285750" eaLnBrk="0" hangingPunct="0">
                <a:buSzPct val="120000"/>
                <a:buChar char="•"/>
                <a:defRPr sz="1600">
                  <a:solidFill>
                    <a:schemeClr val="tx1"/>
                  </a:solidFill>
                  <a:latin typeface="Arial" panose="020B0604020202020204" pitchFamily="34" charset="0"/>
                  <a:ea typeface="-윤고딕130" pitchFamily="18" charset="-127"/>
                </a:defRPr>
              </a:lvl2pPr>
              <a:lvl3pPr marL="1143000" indent="-228600" eaLnBrk="0" hangingPunct="0">
                <a:buChar char="–"/>
                <a:defRPr sz="1600">
                  <a:solidFill>
                    <a:schemeClr val="tx1"/>
                  </a:solidFill>
                  <a:latin typeface="Arial" panose="020B0604020202020204" pitchFamily="34" charset="0"/>
                  <a:ea typeface="-윤고딕130" pitchFamily="18" charset="-127"/>
                </a:defRPr>
              </a:lvl3pPr>
              <a:lvl4pPr marL="1600200" indent="-228600" eaLnBrk="0" hangingPunct="0">
                <a:buSzPct val="89000"/>
                <a:buChar char="•"/>
                <a:defRPr sz="1600">
                  <a:solidFill>
                    <a:schemeClr val="tx1"/>
                  </a:solidFill>
                  <a:latin typeface="Arial" panose="020B0604020202020204" pitchFamily="34" charset="0"/>
                  <a:ea typeface="-윤고딕130" pitchFamily="18" charset="-127"/>
                </a:defRPr>
              </a:lvl4pPr>
              <a:lvl5pPr marL="2057400" indent="-228600" eaLnBrk="0" hangingPunct="0">
                <a:buSzPct val="75000"/>
                <a:buChar char="–"/>
                <a:defRPr sz="1600">
                  <a:solidFill>
                    <a:schemeClr val="tx1"/>
                  </a:solidFill>
                  <a:latin typeface="Arial" panose="020B0604020202020204" pitchFamily="34" charset="0"/>
                  <a:ea typeface="-윤고딕130" pitchFamily="18" charset="-127"/>
                </a:defRPr>
              </a:lvl5pPr>
              <a:lvl6pPr marL="25146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29718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34290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38862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eaLnBrk="1" hangingPunct="1">
                <a:buSzTx/>
                <a:buFontTx/>
                <a:buNone/>
              </a:pPr>
              <a:endParaRPr lang="fr-FR" altLang="fr-FR" sz="800" dirty="0"/>
            </a:p>
          </p:txBody>
        </p:sp>
      </p:grpSp>
      <p:sp>
        <p:nvSpPr>
          <p:cNvPr id="34" name="Oval 333"/>
          <p:cNvSpPr>
            <a:spLocks noChangeArrowheads="1"/>
          </p:cNvSpPr>
          <p:nvPr/>
        </p:nvSpPr>
        <p:spPr bwMode="auto">
          <a:xfrm>
            <a:off x="5724128" y="1890648"/>
            <a:ext cx="196364" cy="196364"/>
          </a:xfrm>
          <a:prstGeom prst="ellipse">
            <a:avLst/>
          </a:prstGeom>
          <a:solidFill>
            <a:schemeClr val="tx2"/>
          </a:solidFill>
          <a:ln w="9525">
            <a:solidFill>
              <a:schemeClr val="bg1"/>
            </a:solidFill>
            <a:round/>
            <a:headEnd/>
            <a:tailEnd/>
          </a:ln>
        </p:spPr>
        <p:txBody>
          <a:bodyPr wrap="none" anchor="ctr"/>
          <a:lstStyle>
            <a:lvl1pPr eaLnBrk="0" hangingPunct="0">
              <a:buSzPct val="120000"/>
              <a:buChar char="•"/>
              <a:defRPr sz="1600">
                <a:solidFill>
                  <a:schemeClr val="tx1"/>
                </a:solidFill>
                <a:latin typeface="Arial" panose="020B0604020202020204" pitchFamily="34" charset="0"/>
                <a:ea typeface="-윤고딕130" pitchFamily="18" charset="-127"/>
              </a:defRPr>
            </a:lvl1pPr>
            <a:lvl2pPr marL="742950" indent="-285750" eaLnBrk="0" hangingPunct="0">
              <a:buSzPct val="120000"/>
              <a:buChar char="•"/>
              <a:defRPr sz="1600">
                <a:solidFill>
                  <a:schemeClr val="tx1"/>
                </a:solidFill>
                <a:latin typeface="Arial" panose="020B0604020202020204" pitchFamily="34" charset="0"/>
                <a:ea typeface="-윤고딕130" pitchFamily="18" charset="-127"/>
              </a:defRPr>
            </a:lvl2pPr>
            <a:lvl3pPr marL="1143000" indent="-228600" eaLnBrk="0" hangingPunct="0">
              <a:buChar char="–"/>
              <a:defRPr sz="1600">
                <a:solidFill>
                  <a:schemeClr val="tx1"/>
                </a:solidFill>
                <a:latin typeface="Arial" panose="020B0604020202020204" pitchFamily="34" charset="0"/>
                <a:ea typeface="-윤고딕130" pitchFamily="18" charset="-127"/>
              </a:defRPr>
            </a:lvl3pPr>
            <a:lvl4pPr marL="1600200" indent="-228600" eaLnBrk="0" hangingPunct="0">
              <a:buSzPct val="89000"/>
              <a:buChar char="•"/>
              <a:defRPr sz="1600">
                <a:solidFill>
                  <a:schemeClr val="tx1"/>
                </a:solidFill>
                <a:latin typeface="Arial" panose="020B0604020202020204" pitchFamily="34" charset="0"/>
                <a:ea typeface="-윤고딕130" pitchFamily="18" charset="-127"/>
              </a:defRPr>
            </a:lvl4pPr>
            <a:lvl5pPr marL="2057400" indent="-228600" eaLnBrk="0" hangingPunct="0">
              <a:buSzPct val="75000"/>
              <a:buChar char="–"/>
              <a:defRPr sz="1600">
                <a:solidFill>
                  <a:schemeClr val="tx1"/>
                </a:solidFill>
                <a:latin typeface="Arial" panose="020B0604020202020204" pitchFamily="34" charset="0"/>
                <a:ea typeface="-윤고딕130" pitchFamily="18" charset="-127"/>
              </a:defRPr>
            </a:lvl5pPr>
            <a:lvl6pPr marL="25146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6pPr>
            <a:lvl7pPr marL="29718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7pPr>
            <a:lvl8pPr marL="34290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8pPr>
            <a:lvl9pPr marL="3886200" indent="-228600" eaLnBrk="0" fontAlgn="base" hangingPunct="0">
              <a:spcBef>
                <a:spcPct val="0"/>
              </a:spcBef>
              <a:spcAft>
                <a:spcPct val="0"/>
              </a:spcAft>
              <a:buSzPct val="75000"/>
              <a:buChar char="–"/>
              <a:defRPr sz="1600">
                <a:solidFill>
                  <a:schemeClr val="tx1"/>
                </a:solidFill>
                <a:latin typeface="Arial" panose="020B0604020202020204" pitchFamily="34" charset="0"/>
                <a:ea typeface="-윤고딕130" pitchFamily="18" charset="-127"/>
              </a:defRPr>
            </a:lvl9pPr>
          </a:lstStyle>
          <a:p>
            <a:pPr algn="ctr" eaLnBrk="1" hangingPunct="1">
              <a:buSzTx/>
              <a:buFontTx/>
              <a:buNone/>
            </a:pPr>
            <a:r>
              <a:rPr lang="fr-FR" altLang="fr-FR" sz="800" b="1" dirty="0">
                <a:solidFill>
                  <a:schemeClr val="bg1"/>
                </a:solidFill>
              </a:rPr>
              <a:t>?</a:t>
            </a:r>
          </a:p>
        </p:txBody>
      </p:sp>
      <p:sp>
        <p:nvSpPr>
          <p:cNvPr id="14"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38</a:t>
            </a:fld>
            <a:endParaRPr lang="en-US" dirty="0"/>
          </a:p>
        </p:txBody>
      </p:sp>
      <p:sp>
        <p:nvSpPr>
          <p:cNvPr id="15"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b="1" i="1" dirty="0">
                <a:solidFill>
                  <a:schemeClr val="bg1">
                    <a:lumMod val="50000"/>
                  </a:schemeClr>
                </a:solidFill>
              </a:rPr>
              <a:t>Major outcomes</a:t>
            </a:r>
          </a:p>
        </p:txBody>
      </p:sp>
    </p:spTree>
    <p:extLst>
      <p:ext uri="{BB962C8B-B14F-4D97-AF65-F5344CB8AC3E}">
        <p14:creationId xmlns:p14="http://schemas.microsoft.com/office/powerpoint/2010/main" val="32491708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52" r="2552"/>
          <a:stretch>
            <a:fillRect/>
          </a:stretch>
        </p:blipFill>
        <p:spPr/>
      </p:pic>
      <p:pic>
        <p:nvPicPr>
          <p:cNvPr id="12" name="Picture 11"/>
          <p:cNvPicPr>
            <a:picLocks noChangeAspect="1"/>
          </p:cNvPicPr>
          <p:nvPr/>
        </p:nvPicPr>
        <p:blipFill>
          <a:blip r:embed="rId3"/>
          <a:stretch>
            <a:fillRect/>
          </a:stretch>
        </p:blipFill>
        <p:spPr>
          <a:xfrm>
            <a:off x="3719" y="0"/>
            <a:ext cx="9136561" cy="5143500"/>
          </a:xfrm>
          <a:prstGeom prst="rect">
            <a:avLst/>
          </a:prstGeom>
        </p:spPr>
      </p:pic>
      <p:sp>
        <p:nvSpPr>
          <p:cNvPr id="9" name="Text Placeholder 8"/>
          <p:cNvSpPr>
            <a:spLocks noGrp="1"/>
          </p:cNvSpPr>
          <p:nvPr>
            <p:ph type="body" sz="quarter" idx="11"/>
          </p:nvPr>
        </p:nvSpPr>
        <p:spPr/>
        <p:txBody>
          <a:bodyPr anchor="ctr"/>
          <a:lstStyle/>
          <a:p>
            <a:r>
              <a:rPr lang="en-US" dirty="0" smtClean="0"/>
              <a:t>What’s next ?</a:t>
            </a:r>
            <a:endParaRPr lang="en-US" dirty="0"/>
          </a:p>
        </p:txBody>
      </p:sp>
    </p:spTree>
    <p:extLst>
      <p:ext uri="{BB962C8B-B14F-4D97-AF65-F5344CB8AC3E}">
        <p14:creationId xmlns:p14="http://schemas.microsoft.com/office/powerpoint/2010/main" val="11742135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Blockchain: the 2016 buzz?</a:t>
            </a:r>
          </a:p>
        </p:txBody>
      </p:sp>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t="4595"/>
          <a:stretch/>
        </p:blipFill>
        <p:spPr>
          <a:xfrm>
            <a:off x="468340" y="941508"/>
            <a:ext cx="1680592" cy="2108435"/>
          </a:xfrm>
          <a:prstGeom prst="rect">
            <a:avLst/>
          </a:prstGeom>
          <a:ln>
            <a:noFill/>
          </a:ln>
          <a:effectLst>
            <a:outerShdw blurRad="292100" dist="139700" dir="2700000" algn="tl" rotWithShape="0">
              <a:srgbClr val="333333">
                <a:alpha val="65000"/>
              </a:srgbClr>
            </a:outerShdw>
          </a:effectLst>
        </p:spPr>
      </p:pic>
      <p:sp>
        <p:nvSpPr>
          <p:cNvPr id="9" name="TextBox 89"/>
          <p:cNvSpPr txBox="1"/>
          <p:nvPr/>
        </p:nvSpPr>
        <p:spPr>
          <a:xfrm>
            <a:off x="251520" y="3203374"/>
            <a:ext cx="2114233" cy="160464"/>
          </a:xfrm>
          <a:prstGeom prst="rect">
            <a:avLst/>
          </a:prstGeom>
          <a:noFill/>
        </p:spPr>
        <p:txBody>
          <a:bodyPr wrap="square" rtlCol="0" anchor="ctr">
            <a:noAutofit/>
          </a:bodyPr>
          <a:lstStyle/>
          <a:p>
            <a:pPr algn="ctr">
              <a:spcBef>
                <a:spcPts val="450"/>
              </a:spcBef>
              <a:spcAft>
                <a:spcPts val="450"/>
              </a:spcAft>
            </a:pPr>
            <a:r>
              <a:rPr lang="en-GB" sz="900" dirty="0">
                <a:latin typeface="Arial" panose="020B0604020202020204" pitchFamily="34" charset="0"/>
                <a:cs typeface="Arial" panose="020B0604020202020204" pitchFamily="34" charset="0"/>
              </a:rPr>
              <a:t>The Economist, Oct. 2015</a:t>
            </a:r>
            <a:endParaRPr lang="en-GB" sz="900" b="1" dirty="0">
              <a:latin typeface="Arial" panose="020B0604020202020204" pitchFamily="34" charset="0"/>
              <a:cs typeface="Arial" panose="020B0604020202020204" pitchFamily="34" charset="0"/>
            </a:endParaRPr>
          </a:p>
        </p:txBody>
      </p:sp>
      <p:pic>
        <p:nvPicPr>
          <p:cNvPr id="10" name="Picture 2"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9" y="1012462"/>
            <a:ext cx="2097178" cy="1265935"/>
          </a:xfrm>
          <a:prstGeom prst="rect">
            <a:avLst/>
          </a:prstGeom>
          <a:ln>
            <a:noFill/>
          </a:ln>
          <a:effectLst>
            <a:outerShdw blurRad="292100" dist="139700" dir="2700000" algn="tl" rotWithShape="0">
              <a:srgbClr val="333333">
                <a:alpha val="65000"/>
              </a:srgbClr>
            </a:outerShdw>
          </a:effectLst>
          <a:extLst/>
        </p:spPr>
      </p:pic>
      <p:sp>
        <p:nvSpPr>
          <p:cNvPr id="11" name="TextBox 89"/>
          <p:cNvSpPr txBox="1"/>
          <p:nvPr/>
        </p:nvSpPr>
        <p:spPr>
          <a:xfrm>
            <a:off x="2750482" y="2397734"/>
            <a:ext cx="2109550" cy="462048"/>
          </a:xfrm>
          <a:prstGeom prst="rect">
            <a:avLst/>
          </a:prstGeom>
          <a:noFill/>
        </p:spPr>
        <p:txBody>
          <a:bodyPr wrap="square" rtlCol="0" anchor="ctr">
            <a:noAutofit/>
          </a:bodyPr>
          <a:lstStyle/>
          <a:p>
            <a:pPr algn="ctr"/>
            <a:r>
              <a:rPr lang="en-GB" sz="900" dirty="0">
                <a:latin typeface="Arial" panose="020B0604020202020204" pitchFamily="34" charset="0"/>
                <a:cs typeface="Arial" panose="020B0604020202020204" pitchFamily="34" charset="0"/>
              </a:rPr>
              <a:t>La Tribune, Feb. 2016</a:t>
            </a:r>
          </a:p>
          <a:p>
            <a:pPr algn="ctr"/>
            <a:r>
              <a:rPr lang="en-GB" sz="900" dirty="0">
                <a:latin typeface="Arial" panose="020B0604020202020204" pitchFamily="34" charset="0"/>
                <a:cs typeface="Arial" panose="020B0604020202020204" pitchFamily="34" charset="0"/>
              </a:rPr>
              <a:t>“Blockchain is a revolution that will change the world”</a:t>
            </a:r>
          </a:p>
        </p:txBody>
      </p:sp>
      <p:pic>
        <p:nvPicPr>
          <p:cNvPr id="12" name="Image 11"/>
          <p:cNvPicPr>
            <a:picLocks noChangeAspect="1"/>
          </p:cNvPicPr>
          <p:nvPr/>
        </p:nvPicPr>
        <p:blipFill>
          <a:blip r:embed="rId4"/>
          <a:stretch>
            <a:fillRect/>
          </a:stretch>
        </p:blipFill>
        <p:spPr>
          <a:xfrm>
            <a:off x="4940987" y="3416663"/>
            <a:ext cx="2799365" cy="1220470"/>
          </a:xfrm>
          <a:prstGeom prst="rect">
            <a:avLst/>
          </a:prstGeom>
          <a:ln>
            <a:noFill/>
          </a:ln>
          <a:effectLst>
            <a:outerShdw blurRad="292100" dist="139700" dir="2700000" algn="tl" rotWithShape="0">
              <a:srgbClr val="333333">
                <a:alpha val="65000"/>
              </a:srgbClr>
            </a:outerShdw>
          </a:effectLst>
        </p:spPr>
      </p:pic>
      <p:sp>
        <p:nvSpPr>
          <p:cNvPr id="13" name="TextBox 89"/>
          <p:cNvSpPr txBox="1"/>
          <p:nvPr/>
        </p:nvSpPr>
        <p:spPr>
          <a:xfrm>
            <a:off x="5196298" y="4748260"/>
            <a:ext cx="2400038" cy="199754"/>
          </a:xfrm>
          <a:prstGeom prst="rect">
            <a:avLst/>
          </a:prstGeom>
          <a:noFill/>
        </p:spPr>
        <p:txBody>
          <a:bodyPr wrap="square" rtlCol="0" anchor="ctr">
            <a:noAutofit/>
          </a:bodyPr>
          <a:lstStyle/>
          <a:p>
            <a:pPr algn="ctr">
              <a:spcBef>
                <a:spcPts val="450"/>
              </a:spcBef>
              <a:spcAft>
                <a:spcPts val="450"/>
              </a:spcAft>
            </a:pPr>
            <a:r>
              <a:rPr lang="en-GB" sz="900" dirty="0">
                <a:latin typeface="Arial" panose="020B0604020202020204" pitchFamily="34" charset="0"/>
                <a:cs typeface="Arial" panose="020B0604020202020204" pitchFamily="34" charset="0"/>
              </a:rPr>
              <a:t>Google search evolution</a:t>
            </a:r>
            <a:endParaRPr lang="en-GB" sz="900" b="1" dirty="0">
              <a:latin typeface="Arial" panose="020B0604020202020204" pitchFamily="34" charset="0"/>
              <a:cs typeface="Arial" panose="020B0604020202020204" pitchFamily="34" charset="0"/>
            </a:endParaRPr>
          </a:p>
        </p:txBody>
      </p:sp>
      <p:cxnSp>
        <p:nvCxnSpPr>
          <p:cNvPr id="14" name="Connecteur droit avec flèche 13"/>
          <p:cNvCxnSpPr>
            <a:cxnSpLocks/>
          </p:cNvCxnSpPr>
          <p:nvPr/>
        </p:nvCxnSpPr>
        <p:spPr>
          <a:xfrm flipV="1">
            <a:off x="7236296" y="3595396"/>
            <a:ext cx="360040" cy="637053"/>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4811093" y="3595396"/>
            <a:ext cx="2398026" cy="646331"/>
          </a:xfrm>
          <a:prstGeom prst="rect">
            <a:avLst/>
          </a:prstGeom>
          <a:noFill/>
        </p:spPr>
        <p:txBody>
          <a:bodyPr wrap="square" rtlCol="0">
            <a:spAutoFit/>
          </a:bodyPr>
          <a:lstStyle/>
          <a:p>
            <a:pPr algn="r"/>
            <a:r>
              <a:rPr lang="en-GB" sz="1200" b="1" dirty="0">
                <a:solidFill>
                  <a:schemeClr val="tx2"/>
                </a:solidFill>
              </a:rPr>
              <a:t>+733% of search on Google</a:t>
            </a:r>
            <a:br>
              <a:rPr lang="en-GB" sz="1200" b="1" dirty="0">
                <a:solidFill>
                  <a:schemeClr val="tx2"/>
                </a:solidFill>
              </a:rPr>
            </a:br>
            <a:r>
              <a:rPr lang="en-GB" sz="1200" b="1" dirty="0">
                <a:solidFill>
                  <a:schemeClr val="tx2"/>
                </a:solidFill>
              </a:rPr>
              <a:t>between January 2015</a:t>
            </a:r>
            <a:br>
              <a:rPr lang="en-GB" sz="1200" b="1" dirty="0">
                <a:solidFill>
                  <a:schemeClr val="tx2"/>
                </a:solidFill>
              </a:rPr>
            </a:br>
            <a:r>
              <a:rPr lang="en-GB" sz="1200" b="1" dirty="0">
                <a:solidFill>
                  <a:schemeClr val="tx2"/>
                </a:solidFill>
              </a:rPr>
              <a:t>and summer 2016</a:t>
            </a:r>
          </a:p>
        </p:txBody>
      </p:sp>
      <p:pic>
        <p:nvPicPr>
          <p:cNvPr id="16" name="Image 15"/>
          <p:cNvPicPr>
            <a:picLocks noChangeAspect="1"/>
          </p:cNvPicPr>
          <p:nvPr/>
        </p:nvPicPr>
        <p:blipFill>
          <a:blip r:embed="rId5"/>
          <a:stretch>
            <a:fillRect/>
          </a:stretch>
        </p:blipFill>
        <p:spPr>
          <a:xfrm>
            <a:off x="7192884" y="1180887"/>
            <a:ext cx="1440160" cy="1555900"/>
          </a:xfrm>
          <a:prstGeom prst="rect">
            <a:avLst/>
          </a:prstGeom>
          <a:ln>
            <a:noFill/>
          </a:ln>
          <a:effectLst>
            <a:outerShdw blurRad="292100" dist="139700" dir="2700000" algn="tl" rotWithShape="0">
              <a:srgbClr val="333333">
                <a:alpha val="65000"/>
              </a:srgbClr>
            </a:outerShdw>
          </a:effectLst>
        </p:spPr>
      </p:pic>
      <p:sp>
        <p:nvSpPr>
          <p:cNvPr id="17" name="TextBox 89"/>
          <p:cNvSpPr txBox="1"/>
          <p:nvPr/>
        </p:nvSpPr>
        <p:spPr>
          <a:xfrm>
            <a:off x="6712946" y="2888729"/>
            <a:ext cx="2400036" cy="353876"/>
          </a:xfrm>
          <a:prstGeom prst="rect">
            <a:avLst/>
          </a:prstGeom>
          <a:noFill/>
        </p:spPr>
        <p:txBody>
          <a:bodyPr wrap="square" rtlCol="0" anchor="ctr">
            <a:noAutofit/>
          </a:bodyPr>
          <a:lstStyle/>
          <a:p>
            <a:pPr algn="ctr">
              <a:spcBef>
                <a:spcPts val="450"/>
              </a:spcBef>
              <a:spcAft>
                <a:spcPts val="450"/>
              </a:spcAft>
            </a:pPr>
            <a:r>
              <a:rPr lang="en-GB" sz="900" dirty="0">
                <a:latin typeface="Arial" panose="020B0604020202020204" pitchFamily="34" charset="0"/>
                <a:cs typeface="Arial" panose="020B0604020202020204" pitchFamily="34" charset="0"/>
              </a:rPr>
              <a:t>Le Monde, Oct. 2016</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Jean-Claude Trichet says:</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“Blockchain is a brilliant invention”</a:t>
            </a:r>
            <a:endParaRPr lang="en-GB" sz="900" b="1" dirty="0">
              <a:latin typeface="Arial" panose="020B0604020202020204" pitchFamily="34" charset="0"/>
              <a:cs typeface="Arial" panose="020B0604020202020204" pitchFamily="34" charset="0"/>
            </a:endParaRPr>
          </a:p>
        </p:txBody>
      </p:sp>
      <p:pic>
        <p:nvPicPr>
          <p:cNvPr id="18" name="Image 17"/>
          <p:cNvPicPr>
            <a:picLocks noChangeAspect="1"/>
          </p:cNvPicPr>
          <p:nvPr/>
        </p:nvPicPr>
        <p:blipFill rotWithShape="1">
          <a:blip r:embed="rId6"/>
          <a:srcRect b="47818"/>
          <a:stretch/>
        </p:blipFill>
        <p:spPr>
          <a:xfrm>
            <a:off x="5277552" y="1851670"/>
            <a:ext cx="1471528" cy="548119"/>
          </a:xfrm>
          <a:prstGeom prst="rect">
            <a:avLst/>
          </a:prstGeom>
          <a:ln>
            <a:noFill/>
          </a:ln>
          <a:effectLst>
            <a:outerShdw blurRad="292100" dist="139700" dir="2700000" algn="tl" rotWithShape="0">
              <a:srgbClr val="333333">
                <a:alpha val="65000"/>
              </a:srgbClr>
            </a:outerShdw>
          </a:effectLst>
        </p:spPr>
      </p:pic>
      <p:sp>
        <p:nvSpPr>
          <p:cNvPr id="19" name="TextBox 89"/>
          <p:cNvSpPr txBox="1"/>
          <p:nvPr/>
        </p:nvSpPr>
        <p:spPr>
          <a:xfrm>
            <a:off x="4813298" y="2637454"/>
            <a:ext cx="2400036" cy="199754"/>
          </a:xfrm>
          <a:prstGeom prst="rect">
            <a:avLst/>
          </a:prstGeom>
          <a:noFill/>
        </p:spPr>
        <p:txBody>
          <a:bodyPr wrap="square" rtlCol="0" anchor="ctr">
            <a:noAutofit/>
          </a:bodyPr>
          <a:lstStyle/>
          <a:p>
            <a:pPr algn="ctr">
              <a:spcBef>
                <a:spcPts val="450"/>
              </a:spcBef>
              <a:spcAft>
                <a:spcPts val="450"/>
              </a:spcAft>
            </a:pPr>
            <a:r>
              <a:rPr lang="en-GB" sz="900" dirty="0">
                <a:latin typeface="Arial" panose="020B0604020202020204" pitchFamily="34" charset="0"/>
                <a:cs typeface="Arial" panose="020B0604020202020204" pitchFamily="34" charset="0"/>
              </a:rPr>
              <a:t>ARTEMIS, Sept. 2016</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“Blockchain is made for reinsurance,</a:t>
            </a:r>
            <a:br>
              <a:rPr lang="en-GB" sz="900" dirty="0">
                <a:latin typeface="Arial" panose="020B0604020202020204" pitchFamily="34" charset="0"/>
                <a:cs typeface="Arial" panose="020B0604020202020204" pitchFamily="34" charset="0"/>
              </a:rPr>
            </a:br>
            <a:r>
              <a:rPr lang="en-GB" sz="900" dirty="0">
                <a:latin typeface="Arial" panose="020B0604020202020204" pitchFamily="34" charset="0"/>
                <a:cs typeface="Arial" panose="020B0604020202020204" pitchFamily="34" charset="0"/>
              </a:rPr>
              <a:t>a $10 billion opportunity” for PWC</a:t>
            </a:r>
            <a:endParaRPr lang="en-GB" sz="900" b="1" dirty="0">
              <a:latin typeface="Arial" panose="020B0604020202020204" pitchFamily="34" charset="0"/>
              <a:cs typeface="Arial" panose="020B0604020202020204" pitchFamily="34" charset="0"/>
            </a:endParaRPr>
          </a:p>
        </p:txBody>
      </p:sp>
      <p:pic>
        <p:nvPicPr>
          <p:cNvPr id="20" name="Image 19"/>
          <p:cNvPicPr>
            <a:picLocks noChangeAspect="1"/>
          </p:cNvPicPr>
          <p:nvPr/>
        </p:nvPicPr>
        <p:blipFill>
          <a:blip r:embed="rId7"/>
          <a:stretch>
            <a:fillRect/>
          </a:stretch>
        </p:blipFill>
        <p:spPr>
          <a:xfrm>
            <a:off x="290844" y="3647230"/>
            <a:ext cx="1659503" cy="540803"/>
          </a:xfrm>
          <a:prstGeom prst="rect">
            <a:avLst/>
          </a:prstGeom>
          <a:ln>
            <a:noFill/>
          </a:ln>
          <a:effectLst>
            <a:outerShdw blurRad="292100" dist="139700" dir="2700000" algn="tl" rotWithShape="0">
              <a:srgbClr val="333333">
                <a:alpha val="65000"/>
              </a:srgbClr>
            </a:outerShdw>
          </a:effectLst>
        </p:spPr>
      </p:pic>
      <p:sp>
        <p:nvSpPr>
          <p:cNvPr id="21" name="TextBox 89"/>
          <p:cNvSpPr txBox="1"/>
          <p:nvPr/>
        </p:nvSpPr>
        <p:spPr>
          <a:xfrm>
            <a:off x="-324544" y="4278862"/>
            <a:ext cx="2890278" cy="237104"/>
          </a:xfrm>
          <a:prstGeom prst="rect">
            <a:avLst/>
          </a:prstGeom>
          <a:noFill/>
        </p:spPr>
        <p:txBody>
          <a:bodyPr wrap="square" rtlCol="0" anchor="ctr">
            <a:noAutofit/>
          </a:bodyPr>
          <a:lstStyle/>
          <a:p>
            <a:pPr algn="ctr"/>
            <a:r>
              <a:rPr lang="en-GB" sz="900" dirty="0">
                <a:latin typeface="Arial" panose="020B0604020202020204" pitchFamily="34" charset="0"/>
                <a:cs typeface="Arial" panose="020B0604020202020204" pitchFamily="34" charset="0"/>
              </a:rPr>
              <a:t>The Royal Gazette, Sept. 2016</a:t>
            </a:r>
          </a:p>
        </p:txBody>
      </p:sp>
      <p:pic>
        <p:nvPicPr>
          <p:cNvPr id="22" name="Image 21"/>
          <p:cNvPicPr>
            <a:picLocks noChangeAspect="1"/>
          </p:cNvPicPr>
          <p:nvPr/>
        </p:nvPicPr>
        <p:blipFill>
          <a:blip r:embed="rId8"/>
          <a:stretch>
            <a:fillRect/>
          </a:stretch>
        </p:blipFill>
        <p:spPr>
          <a:xfrm>
            <a:off x="2669502" y="3140927"/>
            <a:ext cx="1548977" cy="839734"/>
          </a:xfrm>
          <a:prstGeom prst="rect">
            <a:avLst/>
          </a:prstGeom>
          <a:ln>
            <a:noFill/>
          </a:ln>
          <a:effectLst>
            <a:outerShdw blurRad="292100" dist="139700" dir="2700000" algn="tl" rotWithShape="0">
              <a:srgbClr val="333333">
                <a:alpha val="65000"/>
              </a:srgbClr>
            </a:outerShdw>
          </a:effectLst>
        </p:spPr>
      </p:pic>
      <p:sp>
        <p:nvSpPr>
          <p:cNvPr id="23" name="TextBox 89"/>
          <p:cNvSpPr txBox="1"/>
          <p:nvPr/>
        </p:nvSpPr>
        <p:spPr>
          <a:xfrm>
            <a:off x="2243972" y="4129075"/>
            <a:ext cx="2400036" cy="199754"/>
          </a:xfrm>
          <a:prstGeom prst="rect">
            <a:avLst/>
          </a:prstGeom>
          <a:noFill/>
        </p:spPr>
        <p:txBody>
          <a:bodyPr wrap="square" rtlCol="0" anchor="ctr">
            <a:noAutofit/>
          </a:bodyPr>
          <a:lstStyle/>
          <a:p>
            <a:pPr algn="ctr">
              <a:spcBef>
                <a:spcPts val="450"/>
              </a:spcBef>
              <a:spcAft>
                <a:spcPts val="450"/>
              </a:spcAft>
            </a:pPr>
            <a:r>
              <a:rPr lang="en-GB" sz="900" dirty="0">
                <a:latin typeface="Arial" panose="020B0604020202020204" pitchFamily="34" charset="0"/>
                <a:cs typeface="Arial" panose="020B0604020202020204" pitchFamily="34" charset="0"/>
              </a:rPr>
              <a:t>Fintechnews.ch, Oct. 2016</a:t>
            </a:r>
            <a:endParaRPr lang="en-GB" sz="900" b="1" dirty="0">
              <a:latin typeface="Arial" panose="020B0604020202020204" pitchFamily="34" charset="0"/>
              <a:cs typeface="Arial" panose="020B0604020202020204" pitchFamily="34" charset="0"/>
            </a:endParaRPr>
          </a:p>
        </p:txBody>
      </p:sp>
      <p:sp>
        <p:nvSpPr>
          <p:cNvPr id="25"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4</a:t>
            </a:fld>
            <a:endParaRPr lang="en-US" dirty="0"/>
          </a:p>
        </p:txBody>
      </p:sp>
    </p:spTree>
    <p:extLst>
      <p:ext uri="{BB962C8B-B14F-4D97-AF65-F5344CB8AC3E}">
        <p14:creationId xmlns:p14="http://schemas.microsoft.com/office/powerpoint/2010/main" val="191162647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9568" y="3218770"/>
            <a:ext cx="911622" cy="1369204"/>
          </a:xfrm>
          <a:prstGeom prst="rect">
            <a:avLst/>
          </a:prstGeom>
          <a:solidFill>
            <a:schemeClr val="bg1"/>
          </a:solidFill>
          <a:ln>
            <a:noFill/>
          </a:ln>
          <a:effectLst>
            <a:outerShdw blurRad="50800" dist="38100" dir="2700000" algn="tl" rotWithShape="0">
              <a:srgbClr val="000000">
                <a:alpha val="43000"/>
              </a:srgbClr>
            </a:outerShdw>
          </a:effectLst>
        </p:spPr>
        <p:txBody>
          <a:bodyPr anchor="ctr"/>
          <a:lstStyle/>
          <a:p>
            <a:endParaRPr lang="fr-FR" dirty="0">
              <a:solidFill>
                <a:schemeClr val="tx1"/>
              </a:solidFill>
            </a:endParaRPr>
          </a:p>
        </p:txBody>
      </p:sp>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582" y="3273630"/>
            <a:ext cx="191525" cy="221744"/>
          </a:xfrm>
          <a:prstGeom prst="rect">
            <a:avLst/>
          </a:prstGeom>
        </p:spPr>
      </p:pic>
      <p:sp>
        <p:nvSpPr>
          <p:cNvPr id="13" name="TextBox 89"/>
          <p:cNvSpPr txBox="1"/>
          <p:nvPr/>
        </p:nvSpPr>
        <p:spPr>
          <a:xfrm>
            <a:off x="1576236" y="3520708"/>
            <a:ext cx="884758" cy="749075"/>
          </a:xfrm>
          <a:prstGeom prst="rect">
            <a:avLst/>
          </a:prstGeom>
          <a:noFill/>
        </p:spPr>
        <p:txBody>
          <a:bodyPr wrap="square" rtlCol="0" anchor="t">
            <a:noAutofit/>
          </a:bodyPr>
          <a:lstStyle/>
          <a:p>
            <a:pPr marL="90488" indent="-90488">
              <a:buFont typeface="Arial" panose="020B0604020202020204" pitchFamily="34" charset="0"/>
              <a:buChar char="•"/>
            </a:pPr>
            <a:r>
              <a:rPr lang="en-GB" sz="600" dirty="0">
                <a:cs typeface="Arial" panose="020B0604020202020204" pitchFamily="34" charset="0"/>
              </a:rPr>
              <a:t>Jan. 2016 – </a:t>
            </a:r>
            <a:r>
              <a:rPr lang="en-GB" sz="600" b="1" dirty="0">
                <a:solidFill>
                  <a:schemeClr val="tx2"/>
                </a:solidFill>
                <a:cs typeface="Arial" panose="020B0604020202020204" pitchFamily="34" charset="0"/>
              </a:rPr>
              <a:t>Several Proof-of-Concepts </a:t>
            </a:r>
            <a:r>
              <a:rPr lang="en-GB" sz="600" dirty="0">
                <a:cs typeface="Arial" panose="020B0604020202020204" pitchFamily="34" charset="0"/>
              </a:rPr>
              <a:t>performed at Group level on Blockchain </a:t>
            </a:r>
            <a:r>
              <a:rPr lang="en-GB" sz="600" b="1" dirty="0">
                <a:solidFill>
                  <a:schemeClr val="tx2"/>
                </a:solidFill>
                <a:cs typeface="Arial" panose="020B0604020202020204" pitchFamily="34" charset="0"/>
              </a:rPr>
              <a:t>on core insurance processes</a:t>
            </a:r>
          </a:p>
        </p:txBody>
      </p:sp>
      <p:sp>
        <p:nvSpPr>
          <p:cNvPr id="9" name="Rectangle 8"/>
          <p:cNvSpPr/>
          <p:nvPr/>
        </p:nvSpPr>
        <p:spPr>
          <a:xfrm>
            <a:off x="5108733" y="3218770"/>
            <a:ext cx="1351144" cy="661978"/>
          </a:xfrm>
          <a:prstGeom prst="rect">
            <a:avLst/>
          </a:prstGeom>
          <a:solidFill>
            <a:schemeClr val="bg1"/>
          </a:solidFill>
          <a:ln>
            <a:noFill/>
          </a:ln>
          <a:effectLst>
            <a:outerShdw blurRad="50800" dist="38100" dir="2700000" algn="tl" rotWithShape="0">
              <a:srgbClr val="000000">
                <a:alpha val="43000"/>
              </a:srgbClr>
            </a:outerShdw>
          </a:effectLst>
        </p:spPr>
        <p:txBody>
          <a:bodyPr anchor="ctr"/>
          <a:lstStyle/>
          <a:p>
            <a:endParaRPr lang="fr-FR" dirty="0">
              <a:solidFill>
                <a:schemeClr val="tx1"/>
              </a:solidFill>
            </a:endParaRP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096" y="3311699"/>
            <a:ext cx="418418" cy="215308"/>
          </a:xfrm>
          <a:prstGeom prst="rect">
            <a:avLst/>
          </a:prstGeom>
        </p:spPr>
      </p:pic>
      <p:sp>
        <p:nvSpPr>
          <p:cNvPr id="15" name="TextBox 89"/>
          <p:cNvSpPr txBox="1"/>
          <p:nvPr/>
        </p:nvSpPr>
        <p:spPr>
          <a:xfrm>
            <a:off x="5108733" y="3520708"/>
            <a:ext cx="1344590" cy="310084"/>
          </a:xfrm>
          <a:prstGeom prst="rect">
            <a:avLst/>
          </a:prstGeom>
          <a:noFill/>
        </p:spPr>
        <p:txBody>
          <a:bodyPr wrap="square" rtlCol="0" anchor="t">
            <a:noAutofit/>
          </a:bodyPr>
          <a:lstStyle/>
          <a:p>
            <a:pPr marL="90488" indent="-90488">
              <a:buFont typeface="Arial" panose="020B0604020202020204" pitchFamily="34" charset="0"/>
              <a:buChar char="•"/>
            </a:pPr>
            <a:r>
              <a:rPr lang="en-GB" sz="600" dirty="0">
                <a:cs typeface="Arial" panose="020B0604020202020204" pitchFamily="34" charset="0"/>
              </a:rPr>
              <a:t>June 2016 – </a:t>
            </a:r>
            <a:r>
              <a:rPr lang="en-GB" sz="600" dirty="0" err="1">
                <a:cs typeface="Arial" panose="020B0604020202020204" pitchFamily="34" charset="0"/>
              </a:rPr>
              <a:t>Blockchain</a:t>
            </a:r>
            <a:r>
              <a:rPr lang="en-GB" sz="600" dirty="0">
                <a:cs typeface="Arial" panose="020B0604020202020204" pitchFamily="34" charset="0"/>
              </a:rPr>
              <a:t> </a:t>
            </a:r>
            <a:r>
              <a:rPr lang="en-GB" sz="600" dirty="0" err="1">
                <a:cs typeface="Arial" panose="020B0604020202020204" pitchFamily="34" charset="0"/>
              </a:rPr>
              <a:t>PoC</a:t>
            </a:r>
            <a:r>
              <a:rPr lang="en-GB" sz="600" dirty="0">
                <a:cs typeface="Arial" panose="020B0604020202020204" pitchFamily="34" charset="0"/>
              </a:rPr>
              <a:t> at Group level dedicated to </a:t>
            </a:r>
            <a:r>
              <a:rPr lang="en-GB" sz="600" b="1" dirty="0">
                <a:solidFill>
                  <a:schemeClr val="tx2"/>
                </a:solidFill>
                <a:cs typeface="Arial" panose="020B0604020202020204" pitchFamily="34" charset="0"/>
              </a:rPr>
              <a:t>Cat Bond management</a:t>
            </a:r>
          </a:p>
        </p:txBody>
      </p:sp>
      <p:sp>
        <p:nvSpPr>
          <p:cNvPr id="11" name="Rectangle 10"/>
          <p:cNvSpPr/>
          <p:nvPr/>
        </p:nvSpPr>
        <p:spPr>
          <a:xfrm>
            <a:off x="5108733" y="3960347"/>
            <a:ext cx="1351144" cy="627627"/>
          </a:xfrm>
          <a:prstGeom prst="rect">
            <a:avLst/>
          </a:prstGeom>
          <a:solidFill>
            <a:schemeClr val="bg1"/>
          </a:solidFill>
          <a:ln>
            <a:noFill/>
          </a:ln>
          <a:effectLst>
            <a:outerShdw blurRad="50800" dist="38100" dir="2700000" algn="tl" rotWithShape="0">
              <a:srgbClr val="000000">
                <a:alpha val="43000"/>
              </a:srgbClr>
            </a:outerShdw>
          </a:effectLst>
        </p:spPr>
        <p:txBody>
          <a:bodyPr anchor="ctr"/>
          <a:lstStyle/>
          <a:p>
            <a:endParaRPr lang="fr-FR" dirty="0">
              <a:solidFill>
                <a:schemeClr val="tx1"/>
              </a:solidFill>
            </a:endParaRPr>
          </a:p>
        </p:txBody>
      </p:sp>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066" y="4006749"/>
            <a:ext cx="487748" cy="224880"/>
          </a:xfrm>
          <a:prstGeom prst="rect">
            <a:avLst/>
          </a:prstGeom>
        </p:spPr>
      </p:pic>
      <p:sp>
        <p:nvSpPr>
          <p:cNvPr id="17" name="TextBox 89"/>
          <p:cNvSpPr txBox="1"/>
          <p:nvPr/>
        </p:nvSpPr>
        <p:spPr>
          <a:xfrm>
            <a:off x="5108734" y="4240788"/>
            <a:ext cx="1351144" cy="318705"/>
          </a:xfrm>
          <a:prstGeom prst="rect">
            <a:avLst/>
          </a:prstGeom>
          <a:noFill/>
        </p:spPr>
        <p:txBody>
          <a:bodyPr wrap="square" rtlCol="0" anchor="t">
            <a:noAutofit/>
          </a:bodyPr>
          <a:lstStyle/>
          <a:p>
            <a:pPr marL="90488" indent="-90488">
              <a:buFont typeface="Arial" panose="020B0604020202020204" pitchFamily="34" charset="0"/>
              <a:buChar char="•"/>
            </a:pPr>
            <a:r>
              <a:rPr lang="en-GB" sz="600" dirty="0">
                <a:cs typeface="Arial" panose="020B0604020202020204" pitchFamily="34" charset="0"/>
              </a:rPr>
              <a:t>June 2016 –Member of the </a:t>
            </a:r>
            <a:r>
              <a:rPr lang="en-GB" sz="600" b="1" dirty="0">
                <a:solidFill>
                  <a:schemeClr val="tx2"/>
                </a:solidFill>
                <a:cs typeface="Arial" panose="020B0604020202020204" pitchFamily="34" charset="0"/>
              </a:rPr>
              <a:t>R3 CEV Blockchain consortium</a:t>
            </a:r>
          </a:p>
        </p:txBody>
      </p:sp>
      <p:sp>
        <p:nvSpPr>
          <p:cNvPr id="10" name="Rectangle 9"/>
          <p:cNvSpPr/>
          <p:nvPr/>
        </p:nvSpPr>
        <p:spPr>
          <a:xfrm>
            <a:off x="6582550" y="3218770"/>
            <a:ext cx="911622" cy="1369204"/>
          </a:xfrm>
          <a:prstGeom prst="rect">
            <a:avLst/>
          </a:prstGeom>
          <a:solidFill>
            <a:schemeClr val="bg1"/>
          </a:solidFill>
          <a:ln>
            <a:noFill/>
          </a:ln>
          <a:effectLst>
            <a:outerShdw blurRad="50800" dist="38100" dir="2700000" algn="tl" rotWithShape="0">
              <a:srgbClr val="000000">
                <a:alpha val="43000"/>
              </a:srgbClr>
            </a:outerShdw>
          </a:effectLst>
        </p:spPr>
        <p:txBody>
          <a:bodyPr anchor="ctr"/>
          <a:lstStyle/>
          <a:p>
            <a:endParaRPr lang="fr-FR" dirty="0">
              <a:solidFill>
                <a:schemeClr val="tx1"/>
              </a:solidFill>
            </a:endParaRPr>
          </a:p>
        </p:txBody>
      </p:sp>
      <p:pic>
        <p:nvPicPr>
          <p:cNvPr id="18" name="Imag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4361" y="3276122"/>
            <a:ext cx="568001" cy="153620"/>
          </a:xfrm>
          <a:prstGeom prst="rect">
            <a:avLst/>
          </a:prstGeom>
        </p:spPr>
      </p:pic>
      <p:sp>
        <p:nvSpPr>
          <p:cNvPr id="19" name="TextBox 89"/>
          <p:cNvSpPr txBox="1"/>
          <p:nvPr/>
        </p:nvSpPr>
        <p:spPr>
          <a:xfrm>
            <a:off x="6598215" y="3475440"/>
            <a:ext cx="891979" cy="1112534"/>
          </a:xfrm>
          <a:prstGeom prst="rect">
            <a:avLst/>
          </a:prstGeom>
          <a:noFill/>
        </p:spPr>
        <p:txBody>
          <a:bodyPr wrap="square" rtlCol="0" anchor="t">
            <a:noAutofit/>
          </a:bodyPr>
          <a:lstStyle/>
          <a:p>
            <a:pPr marL="90488" indent="-90488">
              <a:buFont typeface="Arial" panose="020B0604020202020204" pitchFamily="34" charset="0"/>
              <a:buChar char="•"/>
            </a:pPr>
            <a:r>
              <a:rPr lang="en-GB" sz="600" dirty="0">
                <a:cs typeface="Arial" panose="020B0604020202020204" pitchFamily="34" charset="0"/>
              </a:rPr>
              <a:t>August 2016 – Member of the </a:t>
            </a:r>
            <a:r>
              <a:rPr lang="en-GB" sz="600" b="1" dirty="0">
                <a:solidFill>
                  <a:schemeClr val="tx2"/>
                </a:solidFill>
                <a:cs typeface="Arial" panose="020B0604020202020204" pitchFamily="34" charset="0"/>
              </a:rPr>
              <a:t>R3 CEV Blockchain consortium</a:t>
            </a:r>
          </a:p>
        </p:txBody>
      </p:sp>
      <p:cxnSp>
        <p:nvCxnSpPr>
          <p:cNvPr id="20" name="Connecteur droit avec flèche 19"/>
          <p:cNvCxnSpPr>
            <a:cxnSpLocks/>
          </p:cNvCxnSpPr>
          <p:nvPr/>
        </p:nvCxnSpPr>
        <p:spPr>
          <a:xfrm>
            <a:off x="1576236" y="2699749"/>
            <a:ext cx="6879927" cy="1864"/>
          </a:xfrm>
          <a:prstGeom prst="straightConnector1">
            <a:avLst/>
          </a:prstGeom>
          <a:ln w="222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1964615" y="2643758"/>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bg1">
                  <a:lumMod val="50000"/>
                </a:schemeClr>
              </a:solidFill>
              <a:latin typeface="Arial" panose="020B0604020202020204" pitchFamily="34" charset="0"/>
              <a:cs typeface="Arial" panose="020B0604020202020204" pitchFamily="34" charset="0"/>
            </a:endParaRPr>
          </a:p>
        </p:txBody>
      </p:sp>
      <p:sp>
        <p:nvSpPr>
          <p:cNvPr id="22" name="Ellipse 21"/>
          <p:cNvSpPr/>
          <p:nvPr/>
        </p:nvSpPr>
        <p:spPr>
          <a:xfrm>
            <a:off x="8052900" y="2646322"/>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200" dirty="0">
              <a:solidFill>
                <a:schemeClr val="bg1">
                  <a:lumMod val="50000"/>
                </a:schemeClr>
              </a:solidFill>
              <a:latin typeface="Arial" panose="020B0604020202020204" pitchFamily="34" charset="0"/>
              <a:cs typeface="Arial" panose="020B0604020202020204" pitchFamily="34" charset="0"/>
            </a:endParaRPr>
          </a:p>
        </p:txBody>
      </p:sp>
      <p:sp>
        <p:nvSpPr>
          <p:cNvPr id="23" name="ZoneTexte 22"/>
          <p:cNvSpPr txBox="1"/>
          <p:nvPr/>
        </p:nvSpPr>
        <p:spPr>
          <a:xfrm>
            <a:off x="1537585" y="2797710"/>
            <a:ext cx="962058" cy="261610"/>
          </a:xfrm>
          <a:prstGeom prst="rect">
            <a:avLst/>
          </a:prstGeom>
          <a:noFill/>
          <a:ln>
            <a:noFill/>
          </a:ln>
        </p:spPr>
        <p:txBody>
          <a:bodyPr wrap="square" rtlCol="0" anchor="ctr">
            <a:spAutoFit/>
          </a:bodyPr>
          <a:lstStyle/>
          <a:p>
            <a:pPr algn="ctr"/>
            <a:r>
              <a:rPr lang="en-GB" sz="1100" b="1" dirty="0">
                <a:solidFill>
                  <a:schemeClr val="tx2"/>
                </a:solidFill>
                <a:latin typeface="Arial" panose="020B0604020202020204" pitchFamily="34" charset="0"/>
                <a:cs typeface="Arial" panose="020B0604020202020204" pitchFamily="34" charset="0"/>
              </a:rPr>
              <a:t>Jan. 2016</a:t>
            </a:r>
          </a:p>
        </p:txBody>
      </p:sp>
      <p:sp>
        <p:nvSpPr>
          <p:cNvPr id="24" name="ZoneTexte 23"/>
          <p:cNvSpPr txBox="1"/>
          <p:nvPr/>
        </p:nvSpPr>
        <p:spPr>
          <a:xfrm>
            <a:off x="7625871" y="2797710"/>
            <a:ext cx="962058" cy="261610"/>
          </a:xfrm>
          <a:prstGeom prst="rect">
            <a:avLst/>
          </a:prstGeom>
          <a:noFill/>
          <a:ln>
            <a:noFill/>
          </a:ln>
        </p:spPr>
        <p:txBody>
          <a:bodyPr wrap="square" rtlCol="0" anchor="ctr">
            <a:spAutoFit/>
          </a:bodyPr>
          <a:lstStyle/>
          <a:p>
            <a:pPr algn="ctr"/>
            <a:r>
              <a:rPr lang="en-GB" sz="1100" b="1" dirty="0">
                <a:solidFill>
                  <a:schemeClr val="tx2"/>
                </a:solidFill>
                <a:latin typeface="Arial" panose="020B0604020202020204" pitchFamily="34" charset="0"/>
                <a:cs typeface="Arial" panose="020B0604020202020204" pitchFamily="34" charset="0"/>
              </a:rPr>
              <a:t>Today</a:t>
            </a:r>
          </a:p>
        </p:txBody>
      </p:sp>
      <p:sp>
        <p:nvSpPr>
          <p:cNvPr id="7" name="Rectangle 6"/>
          <p:cNvSpPr/>
          <p:nvPr/>
        </p:nvSpPr>
        <p:spPr>
          <a:xfrm>
            <a:off x="2583863" y="3232676"/>
            <a:ext cx="911622" cy="1355298"/>
          </a:xfrm>
          <a:prstGeom prst="rect">
            <a:avLst/>
          </a:prstGeom>
          <a:solidFill>
            <a:schemeClr val="bg1"/>
          </a:solidFill>
          <a:ln>
            <a:noFill/>
          </a:ln>
          <a:effectLst>
            <a:outerShdw blurRad="50800" dist="38100" dir="2700000" algn="tl" rotWithShape="0">
              <a:srgbClr val="000000">
                <a:alpha val="43000"/>
              </a:srgbClr>
            </a:outerShdw>
          </a:effectLst>
        </p:spPr>
        <p:txBody>
          <a:bodyPr anchor="ctr"/>
          <a:lstStyle/>
          <a:p>
            <a:endParaRPr lang="fr-FR" dirty="0">
              <a:solidFill>
                <a:schemeClr val="tx1"/>
              </a:solidFill>
            </a:endParaRPr>
          </a:p>
        </p:txBody>
      </p:sp>
      <p:sp>
        <p:nvSpPr>
          <p:cNvPr id="25" name="TextBox 89"/>
          <p:cNvSpPr txBox="1"/>
          <p:nvPr/>
        </p:nvSpPr>
        <p:spPr>
          <a:xfrm>
            <a:off x="2583862" y="3520708"/>
            <a:ext cx="911623" cy="988771"/>
          </a:xfrm>
          <a:prstGeom prst="rect">
            <a:avLst/>
          </a:prstGeom>
          <a:noFill/>
        </p:spPr>
        <p:txBody>
          <a:bodyPr wrap="square" rtlCol="0" anchor="t">
            <a:noAutofit/>
          </a:bodyPr>
          <a:lstStyle/>
          <a:p>
            <a:pPr marL="90488" indent="-90488">
              <a:buFont typeface="Arial" panose="020B0604020202020204" pitchFamily="34" charset="0"/>
              <a:buChar char="•"/>
            </a:pPr>
            <a:r>
              <a:rPr lang="en-GB" sz="600" dirty="0">
                <a:cs typeface="Arial" panose="020B0604020202020204" pitchFamily="34" charset="0"/>
              </a:rPr>
              <a:t>March 2016 – </a:t>
            </a:r>
            <a:r>
              <a:rPr lang="en-GB" sz="600" b="1" dirty="0">
                <a:solidFill>
                  <a:schemeClr val="tx2"/>
                </a:solidFill>
                <a:cs typeface="Arial" panose="020B0604020202020204" pitchFamily="34" charset="0"/>
              </a:rPr>
              <a:t>Blockchain Proof-of-Concept </a:t>
            </a:r>
            <a:r>
              <a:rPr lang="en-GB" sz="600" dirty="0">
                <a:cs typeface="Arial" panose="020B0604020202020204" pitchFamily="34" charset="0"/>
              </a:rPr>
              <a:t>launched at Allianz France level on </a:t>
            </a:r>
            <a:r>
              <a:rPr lang="en-GB" sz="600" b="1" dirty="0">
                <a:solidFill>
                  <a:schemeClr val="tx2"/>
                </a:solidFill>
                <a:cs typeface="Arial" panose="020B0604020202020204" pitchFamily="34" charset="0"/>
              </a:rPr>
              <a:t>intra-organization business processes</a:t>
            </a:r>
          </a:p>
        </p:txBody>
      </p:sp>
      <p:pic>
        <p:nvPicPr>
          <p:cNvPr id="26" name="Imag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3117" y="3272768"/>
            <a:ext cx="373114" cy="191996"/>
          </a:xfrm>
          <a:prstGeom prst="rect">
            <a:avLst/>
          </a:prstGeom>
        </p:spPr>
      </p:pic>
      <p:sp>
        <p:nvSpPr>
          <p:cNvPr id="27" name="ZoneTexte 26"/>
          <p:cNvSpPr txBox="1"/>
          <p:nvPr/>
        </p:nvSpPr>
        <p:spPr>
          <a:xfrm>
            <a:off x="291452" y="1004168"/>
            <a:ext cx="930338" cy="1395972"/>
          </a:xfrm>
          <a:prstGeom prst="rect">
            <a:avLst/>
          </a:prstGeom>
          <a:noFill/>
        </p:spPr>
        <p:txBody>
          <a:bodyPr wrap="square" lIns="36000" tIns="36000" rIns="36000" bIns="36000" rtlCol="0" anchor="ctr">
            <a:noAutofit/>
          </a:bodyPr>
          <a:lstStyle/>
          <a:p>
            <a:pPr algn="ctr"/>
            <a:r>
              <a:rPr lang="en-GB" sz="1200" b="1" dirty="0">
                <a:solidFill>
                  <a:schemeClr val="tx2"/>
                </a:solidFill>
              </a:rPr>
              <a:t>Market initiatives</a:t>
            </a:r>
          </a:p>
        </p:txBody>
      </p:sp>
      <p:sp>
        <p:nvSpPr>
          <p:cNvPr id="28" name="ZoneTexte 27"/>
          <p:cNvSpPr txBox="1"/>
          <p:nvPr/>
        </p:nvSpPr>
        <p:spPr>
          <a:xfrm>
            <a:off x="291452" y="3160668"/>
            <a:ext cx="930338" cy="1080533"/>
          </a:xfrm>
          <a:prstGeom prst="rect">
            <a:avLst/>
          </a:prstGeom>
          <a:noFill/>
        </p:spPr>
        <p:txBody>
          <a:bodyPr wrap="square" lIns="36000" tIns="36000" rIns="36000" bIns="36000" rtlCol="0" anchor="ctr">
            <a:noAutofit/>
          </a:bodyPr>
          <a:lstStyle/>
          <a:p>
            <a:pPr algn="ctr"/>
            <a:r>
              <a:rPr lang="en-GB" sz="1200" b="1" dirty="0">
                <a:solidFill>
                  <a:schemeClr val="tx2"/>
                </a:solidFill>
              </a:rPr>
              <a:t>Individual </a:t>
            </a:r>
          </a:p>
          <a:p>
            <a:pPr algn="ctr"/>
            <a:r>
              <a:rPr lang="en-GB" sz="1200" b="1" dirty="0">
                <a:solidFill>
                  <a:schemeClr val="tx2"/>
                </a:solidFill>
              </a:rPr>
              <a:t>(re)insurers</a:t>
            </a:r>
          </a:p>
          <a:p>
            <a:pPr algn="ctr"/>
            <a:r>
              <a:rPr lang="en-GB" sz="1200" b="1" dirty="0">
                <a:solidFill>
                  <a:schemeClr val="tx2"/>
                </a:solidFill>
              </a:rPr>
              <a:t>initiatives</a:t>
            </a:r>
          </a:p>
        </p:txBody>
      </p:sp>
      <p:sp>
        <p:nvSpPr>
          <p:cNvPr id="29" name="Rectangle 28"/>
          <p:cNvSpPr/>
          <p:nvPr/>
        </p:nvSpPr>
        <p:spPr>
          <a:xfrm>
            <a:off x="7620819" y="3218770"/>
            <a:ext cx="911622" cy="1369204"/>
          </a:xfrm>
          <a:prstGeom prst="rect">
            <a:avLst/>
          </a:prstGeom>
          <a:solidFill>
            <a:schemeClr val="bg2">
              <a:lumMod val="40000"/>
              <a:lumOff val="60000"/>
            </a:schemeClr>
          </a:solidFill>
          <a:ln>
            <a:noFill/>
          </a:ln>
          <a:effectLst>
            <a:outerShdw blurRad="50800" dist="38100" dir="2700000" algn="tl" rotWithShape="0">
              <a:srgbClr val="000000">
                <a:alpha val="43000"/>
              </a:srgbClr>
            </a:outerShdw>
          </a:effectLst>
        </p:spPr>
        <p:txBody>
          <a:bodyPr anchor="ctr"/>
          <a:lstStyle/>
          <a:p>
            <a:endParaRPr lang="fr-FR" dirty="0">
              <a:solidFill>
                <a:schemeClr val="tx1"/>
              </a:solidFill>
            </a:endParaRPr>
          </a:p>
        </p:txBody>
      </p:sp>
      <p:sp>
        <p:nvSpPr>
          <p:cNvPr id="30" name="TextBox 89"/>
          <p:cNvSpPr txBox="1"/>
          <p:nvPr/>
        </p:nvSpPr>
        <p:spPr>
          <a:xfrm>
            <a:off x="7616842" y="3486739"/>
            <a:ext cx="911622" cy="1101235"/>
          </a:xfrm>
          <a:prstGeom prst="rect">
            <a:avLst/>
          </a:prstGeom>
          <a:noFill/>
        </p:spPr>
        <p:txBody>
          <a:bodyPr wrap="square" rtlCol="0" anchor="t">
            <a:noAutofit/>
          </a:bodyPr>
          <a:lstStyle/>
          <a:p>
            <a:pPr marL="90488" indent="-90488">
              <a:buFont typeface="Arial" panose="020B0604020202020204" pitchFamily="34" charset="0"/>
              <a:buChar char="•"/>
            </a:pPr>
            <a:r>
              <a:rPr lang="en-GB" sz="600" dirty="0">
                <a:cs typeface="Arial" panose="020B0604020202020204" pitchFamily="34" charset="0"/>
              </a:rPr>
              <a:t>Sept 2016 – Launch of a </a:t>
            </a:r>
            <a:r>
              <a:rPr lang="en-GB" sz="600" b="1" dirty="0">
                <a:solidFill>
                  <a:schemeClr val="tx2"/>
                </a:solidFill>
                <a:cs typeface="Arial" panose="020B0604020202020204" pitchFamily="34" charset="0"/>
              </a:rPr>
              <a:t>Technical Accounting </a:t>
            </a:r>
            <a:r>
              <a:rPr lang="en-GB" sz="600" b="1" dirty="0" err="1">
                <a:solidFill>
                  <a:schemeClr val="tx2"/>
                </a:solidFill>
                <a:cs typeface="Arial" panose="020B0604020202020204" pitchFamily="34" charset="0"/>
              </a:rPr>
              <a:t>Blockchain</a:t>
            </a:r>
            <a:r>
              <a:rPr lang="en-GB" sz="600" b="1" dirty="0">
                <a:solidFill>
                  <a:schemeClr val="tx2"/>
                </a:solidFill>
                <a:cs typeface="Arial" panose="020B0604020202020204" pitchFamily="34" charset="0"/>
              </a:rPr>
              <a:t> </a:t>
            </a:r>
            <a:r>
              <a:rPr lang="en-GB" sz="600" b="1" dirty="0" err="1">
                <a:solidFill>
                  <a:schemeClr val="tx2"/>
                </a:solidFill>
                <a:cs typeface="Arial" panose="020B0604020202020204" pitchFamily="34" charset="0"/>
              </a:rPr>
              <a:t>PoC</a:t>
            </a:r>
            <a:r>
              <a:rPr lang="en-GB" sz="600" b="1" dirty="0">
                <a:solidFill>
                  <a:schemeClr val="tx2"/>
                </a:solidFill>
                <a:cs typeface="Arial" panose="020B0604020202020204" pitchFamily="34" charset="0"/>
              </a:rPr>
              <a:t> </a:t>
            </a:r>
            <a:r>
              <a:rPr lang="en-GB" sz="600" dirty="0">
                <a:cs typeface="Arial" panose="020B0604020202020204" pitchFamily="34" charset="0"/>
              </a:rPr>
              <a:t>based on </a:t>
            </a:r>
            <a:r>
              <a:rPr lang="en-GB" sz="600" dirty="0" err="1">
                <a:cs typeface="Arial" panose="020B0604020202020204" pitchFamily="34" charset="0"/>
              </a:rPr>
              <a:t>Ruschlikon</a:t>
            </a:r>
            <a:r>
              <a:rPr lang="en-GB" sz="600" dirty="0">
                <a:cs typeface="Arial" panose="020B0604020202020204" pitchFamily="34" charset="0"/>
              </a:rPr>
              <a:t> TA / ACK ACORD message exchange</a:t>
            </a:r>
            <a:endParaRPr lang="en-GB" sz="600" b="1" dirty="0">
              <a:solidFill>
                <a:schemeClr val="tx2"/>
              </a:solidFill>
              <a:cs typeface="Arial" panose="020B0604020202020204" pitchFamily="34" charset="0"/>
            </a:endParaRPr>
          </a:p>
        </p:txBody>
      </p:sp>
      <p:pic>
        <p:nvPicPr>
          <p:cNvPr id="31" name="Picture 23" descr="logo-SCOR-logo"/>
          <p:cNvPicPr>
            <a:picLocks noChangeAspect="1" noChangeArrowheads="1"/>
          </p:cNvPicPr>
          <p:nvPr/>
        </p:nvPicPr>
        <p:blipFill>
          <a:blip r:embed="rId6" cstate="print">
            <a:clrChange>
              <a:clrFrom>
                <a:srgbClr val="FDFFFC"/>
              </a:clrFrom>
              <a:clrTo>
                <a:srgbClr val="FDFFFC">
                  <a:alpha val="0"/>
                </a:srgbClr>
              </a:clrTo>
            </a:clrChange>
            <a:extLst>
              <a:ext uri="{28A0092B-C50C-407E-A947-70E740481C1C}">
                <a14:useLocalDpi xmlns:a14="http://schemas.microsoft.com/office/drawing/2010/main" val="0"/>
              </a:ext>
            </a:extLst>
          </a:blip>
          <a:srcRect/>
          <a:stretch>
            <a:fillRect/>
          </a:stretch>
        </p:blipFill>
        <p:spPr bwMode="auto">
          <a:xfrm>
            <a:off x="7689836" y="3299766"/>
            <a:ext cx="690709" cy="127349"/>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3618157" y="3218770"/>
            <a:ext cx="1351144" cy="661978"/>
          </a:xfrm>
          <a:prstGeom prst="rect">
            <a:avLst/>
          </a:prstGeom>
          <a:solidFill>
            <a:schemeClr val="bg2">
              <a:lumMod val="40000"/>
              <a:lumOff val="60000"/>
            </a:schemeClr>
          </a:solidFill>
          <a:ln>
            <a:noFill/>
          </a:ln>
          <a:effectLst>
            <a:outerShdw blurRad="50800" dist="38100" dir="2700000" algn="tl" rotWithShape="0">
              <a:srgbClr val="000000">
                <a:alpha val="43000"/>
              </a:srgbClr>
            </a:outerShdw>
          </a:effectLst>
        </p:spPr>
        <p:txBody>
          <a:bodyPr anchor="ctr"/>
          <a:lstStyle/>
          <a:p>
            <a:endParaRPr lang="fr-FR" dirty="0"/>
          </a:p>
        </p:txBody>
      </p:sp>
      <p:sp>
        <p:nvSpPr>
          <p:cNvPr id="33" name="Rectangle 32"/>
          <p:cNvSpPr/>
          <p:nvPr/>
        </p:nvSpPr>
        <p:spPr>
          <a:xfrm>
            <a:off x="3618157" y="3960347"/>
            <a:ext cx="1351144" cy="627627"/>
          </a:xfrm>
          <a:prstGeom prst="rect">
            <a:avLst/>
          </a:prstGeom>
          <a:solidFill>
            <a:schemeClr val="bg1"/>
          </a:solidFill>
          <a:ln>
            <a:noFill/>
          </a:ln>
          <a:effectLst>
            <a:outerShdw blurRad="50800" dist="38100" dir="2700000" algn="tl" rotWithShape="0">
              <a:srgbClr val="000000">
                <a:alpha val="43000"/>
              </a:srgbClr>
            </a:outerShdw>
          </a:effectLst>
        </p:spPr>
        <p:txBody>
          <a:bodyPr anchor="ctr"/>
          <a:lstStyle/>
          <a:p>
            <a:endParaRPr lang="fr-FR" dirty="0">
              <a:solidFill>
                <a:schemeClr val="tx1"/>
              </a:solidFill>
            </a:endParaRPr>
          </a:p>
        </p:txBody>
      </p:sp>
      <p:sp>
        <p:nvSpPr>
          <p:cNvPr id="34" name="TextBox 89"/>
          <p:cNvSpPr txBox="1"/>
          <p:nvPr/>
        </p:nvSpPr>
        <p:spPr>
          <a:xfrm>
            <a:off x="3618157" y="3520708"/>
            <a:ext cx="1354910" cy="310084"/>
          </a:xfrm>
          <a:prstGeom prst="rect">
            <a:avLst/>
          </a:prstGeom>
          <a:noFill/>
        </p:spPr>
        <p:txBody>
          <a:bodyPr wrap="square" rtlCol="0" anchor="t">
            <a:noAutofit/>
          </a:bodyPr>
          <a:lstStyle/>
          <a:p>
            <a:pPr marL="90488" indent="-90488">
              <a:buFont typeface="Arial" panose="020B0604020202020204" pitchFamily="34" charset="0"/>
              <a:buChar char="•"/>
            </a:pPr>
            <a:r>
              <a:rPr lang="en-GB" sz="600" dirty="0">
                <a:cs typeface="Arial" panose="020B0604020202020204" pitchFamily="34" charset="0"/>
              </a:rPr>
              <a:t>May 2016 – </a:t>
            </a:r>
            <a:r>
              <a:rPr lang="en-GB" sz="600" dirty="0" err="1">
                <a:cs typeface="Arial" panose="020B0604020202020204" pitchFamily="34" charset="0"/>
              </a:rPr>
              <a:t>Blockchain</a:t>
            </a:r>
            <a:r>
              <a:rPr lang="en-GB" sz="600" dirty="0">
                <a:cs typeface="Arial" panose="020B0604020202020204" pitchFamily="34" charset="0"/>
              </a:rPr>
              <a:t> </a:t>
            </a:r>
            <a:r>
              <a:rPr lang="en-GB" sz="600" dirty="0" err="1">
                <a:cs typeface="Arial" panose="020B0604020202020204" pitchFamily="34" charset="0"/>
              </a:rPr>
              <a:t>PoC</a:t>
            </a:r>
            <a:r>
              <a:rPr lang="en-GB" sz="600" dirty="0">
                <a:cs typeface="Arial" panose="020B0604020202020204" pitchFamily="34" charset="0"/>
              </a:rPr>
              <a:t> for </a:t>
            </a:r>
            <a:r>
              <a:rPr lang="en-GB" sz="600" b="1" dirty="0">
                <a:solidFill>
                  <a:schemeClr val="tx2"/>
                </a:solidFill>
                <a:cs typeface="Arial" panose="020B0604020202020204" pitchFamily="34" charset="0"/>
              </a:rPr>
              <a:t>intra-group retrocession process</a:t>
            </a:r>
          </a:p>
        </p:txBody>
      </p:sp>
      <p:sp>
        <p:nvSpPr>
          <p:cNvPr id="35" name="TextBox 89"/>
          <p:cNvSpPr txBox="1"/>
          <p:nvPr/>
        </p:nvSpPr>
        <p:spPr>
          <a:xfrm>
            <a:off x="3622248" y="4240788"/>
            <a:ext cx="1363813" cy="318705"/>
          </a:xfrm>
          <a:prstGeom prst="rect">
            <a:avLst/>
          </a:prstGeom>
          <a:noFill/>
        </p:spPr>
        <p:txBody>
          <a:bodyPr wrap="square" rtlCol="0" anchor="t">
            <a:noAutofit/>
          </a:bodyPr>
          <a:lstStyle/>
          <a:p>
            <a:pPr marL="90488" indent="-90488">
              <a:buFont typeface="Arial" panose="020B0604020202020204" pitchFamily="34" charset="0"/>
              <a:buChar char="•"/>
            </a:pPr>
            <a:r>
              <a:rPr lang="en-GB" sz="600" dirty="0">
                <a:cs typeface="Arial" panose="020B0604020202020204" pitchFamily="34" charset="0"/>
              </a:rPr>
              <a:t>May 2016 – Chinese </a:t>
            </a:r>
            <a:r>
              <a:rPr lang="en-GB" sz="600" dirty="0" err="1">
                <a:cs typeface="Arial" panose="020B0604020202020204" pitchFamily="34" charset="0"/>
              </a:rPr>
              <a:t>bankinsurer</a:t>
            </a:r>
            <a:r>
              <a:rPr lang="en-GB" sz="600" dirty="0">
                <a:cs typeface="Arial" panose="020B0604020202020204" pitchFamily="34" charset="0"/>
              </a:rPr>
              <a:t> that </a:t>
            </a:r>
            <a:r>
              <a:rPr lang="en-GB" sz="600" b="1" dirty="0">
                <a:solidFill>
                  <a:schemeClr val="tx2"/>
                </a:solidFill>
                <a:cs typeface="Arial" panose="020B0604020202020204" pitchFamily="34" charset="0"/>
              </a:rPr>
              <a:t>joins R3 CEV Blockchain consortium</a:t>
            </a:r>
          </a:p>
        </p:txBody>
      </p:sp>
      <p:pic>
        <p:nvPicPr>
          <p:cNvPr id="36" name="Image 3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4108" y="3337720"/>
            <a:ext cx="667771" cy="163266"/>
          </a:xfrm>
          <a:prstGeom prst="rect">
            <a:avLst/>
          </a:prstGeom>
        </p:spPr>
      </p:pic>
      <p:pic>
        <p:nvPicPr>
          <p:cNvPr id="37" name="Image 36"/>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346" t="6842" r="3271" b="8947"/>
          <a:stretch/>
        </p:blipFill>
        <p:spPr>
          <a:xfrm>
            <a:off x="4106805" y="3993162"/>
            <a:ext cx="323326" cy="252054"/>
          </a:xfrm>
          <a:prstGeom prst="rect">
            <a:avLst/>
          </a:prstGeom>
        </p:spPr>
      </p:pic>
      <p:sp>
        <p:nvSpPr>
          <p:cNvPr id="38" name="Rectangle 37"/>
          <p:cNvSpPr/>
          <p:nvPr/>
        </p:nvSpPr>
        <p:spPr>
          <a:xfrm>
            <a:off x="1281589" y="987574"/>
            <a:ext cx="1142651" cy="1357561"/>
          </a:xfrm>
          <a:prstGeom prst="rect">
            <a:avLst/>
          </a:prstGeom>
          <a:solidFill>
            <a:schemeClr val="bg1"/>
          </a:solidFill>
          <a:ln>
            <a:noFill/>
          </a:ln>
          <a:effectLst>
            <a:outerShdw blurRad="50800" dist="38100" dir="2700000" algn="tl" rotWithShape="0">
              <a:srgbClr val="000000">
                <a:alpha val="43000"/>
              </a:srgbClr>
            </a:outerShdw>
          </a:effectLst>
        </p:spPr>
        <p:txBody>
          <a:bodyPr anchor="ctr"/>
          <a:lstStyle/>
          <a:p>
            <a:endParaRPr lang="fr-FR" dirty="0">
              <a:solidFill>
                <a:schemeClr val="tx1"/>
              </a:solidFill>
            </a:endParaRPr>
          </a:p>
        </p:txBody>
      </p:sp>
      <p:sp>
        <p:nvSpPr>
          <p:cNvPr id="39" name="Rectangle 38"/>
          <p:cNvSpPr/>
          <p:nvPr/>
        </p:nvSpPr>
        <p:spPr>
          <a:xfrm>
            <a:off x="2572820" y="987574"/>
            <a:ext cx="1142651" cy="1357561"/>
          </a:xfrm>
          <a:prstGeom prst="rect">
            <a:avLst/>
          </a:prstGeom>
          <a:solidFill>
            <a:schemeClr val="bg2">
              <a:lumMod val="40000"/>
              <a:lumOff val="60000"/>
            </a:schemeClr>
          </a:solidFill>
          <a:ln>
            <a:noFill/>
          </a:ln>
          <a:effectLst>
            <a:outerShdw blurRad="50800" dist="38100" dir="2700000" algn="tl" rotWithShape="0">
              <a:srgbClr val="000000">
                <a:alpha val="43000"/>
              </a:srgbClr>
            </a:outerShdw>
          </a:effectLst>
        </p:spPr>
        <p:txBody>
          <a:bodyPr anchor="ctr"/>
          <a:lstStyle/>
          <a:p>
            <a:endParaRPr lang="fr-FR" dirty="0">
              <a:solidFill>
                <a:schemeClr val="tx1"/>
              </a:solidFill>
            </a:endParaRPr>
          </a:p>
        </p:txBody>
      </p:sp>
      <p:sp>
        <p:nvSpPr>
          <p:cNvPr id="40" name="TextBox 89"/>
          <p:cNvSpPr txBox="1"/>
          <p:nvPr/>
        </p:nvSpPr>
        <p:spPr>
          <a:xfrm>
            <a:off x="1158867" y="1337543"/>
            <a:ext cx="1302127" cy="863312"/>
          </a:xfrm>
          <a:prstGeom prst="rect">
            <a:avLst/>
          </a:prstGeom>
          <a:noFill/>
        </p:spPr>
        <p:txBody>
          <a:bodyPr wrap="square" rtlCol="0" anchor="t">
            <a:noAutofit/>
          </a:bodyPr>
          <a:lstStyle/>
          <a:p>
            <a:pPr marL="90488" indent="-90488">
              <a:buFont typeface="Arial" panose="020B0604020202020204" pitchFamily="34" charset="0"/>
              <a:buChar char="•"/>
            </a:pPr>
            <a:r>
              <a:rPr lang="en-GB" sz="600" dirty="0">
                <a:cs typeface="Arial" panose="020B0604020202020204" pitchFamily="34" charset="0"/>
              </a:rPr>
              <a:t>Dec. 2015 – </a:t>
            </a:r>
            <a:r>
              <a:rPr lang="en-GB" sz="600" b="1" dirty="0">
                <a:solidFill>
                  <a:schemeClr val="tx2"/>
                </a:solidFill>
                <a:cs typeface="Arial" panose="020B0604020202020204" pitchFamily="34" charset="0"/>
              </a:rPr>
              <a:t>Blockchain innovation lab </a:t>
            </a:r>
            <a:r>
              <a:rPr lang="en-GB" sz="600" dirty="0">
                <a:cs typeface="Arial" panose="020B0604020202020204" pitchFamily="34" charset="0"/>
              </a:rPr>
              <a:t>with AXA Group, BNP Paribas, BPCE Group, CNAM, CNP Assurances, Crédit Agricole Group, Croissance Plus, French Finance competitiveness pole and several Blockchain start-ups</a:t>
            </a:r>
          </a:p>
        </p:txBody>
      </p:sp>
      <p:pic>
        <p:nvPicPr>
          <p:cNvPr id="41" name="Imag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32031" y="1049673"/>
            <a:ext cx="241766" cy="317684"/>
          </a:xfrm>
          <a:prstGeom prst="rect">
            <a:avLst/>
          </a:prstGeom>
        </p:spPr>
      </p:pic>
      <p:pic>
        <p:nvPicPr>
          <p:cNvPr id="42" name="Imag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02682" y="1145287"/>
            <a:ext cx="482926" cy="126456"/>
          </a:xfrm>
          <a:prstGeom prst="rect">
            <a:avLst/>
          </a:prstGeom>
        </p:spPr>
      </p:pic>
      <p:sp>
        <p:nvSpPr>
          <p:cNvPr id="43" name="TextBox 89"/>
          <p:cNvSpPr txBox="1"/>
          <p:nvPr/>
        </p:nvSpPr>
        <p:spPr>
          <a:xfrm>
            <a:off x="2561717" y="1337543"/>
            <a:ext cx="1163968" cy="863313"/>
          </a:xfrm>
          <a:prstGeom prst="rect">
            <a:avLst/>
          </a:prstGeom>
          <a:noFill/>
        </p:spPr>
        <p:txBody>
          <a:bodyPr wrap="square" rtlCol="0" anchor="t">
            <a:noAutofit/>
          </a:bodyPr>
          <a:lstStyle/>
          <a:p>
            <a:pPr marL="90488" indent="-90488">
              <a:buFont typeface="Arial" panose="020B0604020202020204" pitchFamily="34" charset="0"/>
              <a:buChar char="•"/>
            </a:pPr>
            <a:r>
              <a:rPr lang="en-GB" sz="600" dirty="0">
                <a:cs typeface="Arial" panose="020B0604020202020204" pitchFamily="34" charset="0"/>
              </a:rPr>
              <a:t>March 2016 - In the frame of the new TOM, </a:t>
            </a:r>
            <a:r>
              <a:rPr lang="en-GB" sz="600" b="1" dirty="0">
                <a:solidFill>
                  <a:schemeClr val="tx2"/>
                </a:solidFill>
                <a:cs typeface="Arial" panose="020B0604020202020204" pitchFamily="34" charset="0"/>
              </a:rPr>
              <a:t>opportunity study on how Blockchain technology can automate exchanges</a:t>
            </a:r>
            <a:r>
              <a:rPr lang="en-GB" sz="600" dirty="0">
                <a:cs typeface="Arial" panose="020B0604020202020204" pitchFamily="34" charset="0"/>
              </a:rPr>
              <a:t> between Ceding companies / B2B Brokers and Reinsurers</a:t>
            </a:r>
          </a:p>
        </p:txBody>
      </p:sp>
      <p:sp>
        <p:nvSpPr>
          <p:cNvPr id="44" name="Rectangle 43"/>
          <p:cNvSpPr/>
          <p:nvPr/>
        </p:nvSpPr>
        <p:spPr>
          <a:xfrm>
            <a:off x="3855096" y="987574"/>
            <a:ext cx="1142651" cy="1357561"/>
          </a:xfrm>
          <a:prstGeom prst="rect">
            <a:avLst/>
          </a:prstGeom>
          <a:solidFill>
            <a:schemeClr val="bg2">
              <a:lumMod val="40000"/>
              <a:lumOff val="60000"/>
            </a:schemeClr>
          </a:solidFill>
          <a:ln>
            <a:noFill/>
          </a:ln>
          <a:effectLst>
            <a:outerShdw blurRad="50800" dist="38100" dir="2700000" algn="tl" rotWithShape="0">
              <a:srgbClr val="000000">
                <a:alpha val="43000"/>
              </a:srgbClr>
            </a:outerShdw>
          </a:effectLst>
        </p:spPr>
        <p:txBody>
          <a:bodyPr anchor="ctr"/>
          <a:lstStyle/>
          <a:p>
            <a:endParaRPr lang="fr-FR" dirty="0">
              <a:solidFill>
                <a:schemeClr val="tx1"/>
              </a:solidFill>
            </a:endParaRPr>
          </a:p>
        </p:txBody>
      </p:sp>
      <p:sp>
        <p:nvSpPr>
          <p:cNvPr id="45" name="TextBox 89"/>
          <p:cNvSpPr txBox="1"/>
          <p:nvPr/>
        </p:nvSpPr>
        <p:spPr>
          <a:xfrm>
            <a:off x="3831741" y="1367499"/>
            <a:ext cx="1175729" cy="929509"/>
          </a:xfrm>
          <a:prstGeom prst="rect">
            <a:avLst/>
          </a:prstGeom>
          <a:noFill/>
        </p:spPr>
        <p:txBody>
          <a:bodyPr wrap="square" rtlCol="0" anchor="t">
            <a:noAutofit/>
          </a:bodyPr>
          <a:lstStyle/>
          <a:p>
            <a:pPr marL="90488" indent="-90488">
              <a:buFont typeface="Arial" panose="020B0604020202020204" pitchFamily="34" charset="0"/>
              <a:buChar char="•"/>
            </a:pPr>
            <a:r>
              <a:rPr lang="en-GB" sz="600" dirty="0">
                <a:cs typeface="Arial" panose="020B0604020202020204" pitchFamily="34" charset="0"/>
              </a:rPr>
              <a:t>May 2016 – Launch of </a:t>
            </a:r>
            <a:r>
              <a:rPr lang="en-US" sz="600" b="1" dirty="0">
                <a:solidFill>
                  <a:schemeClr val="tx2"/>
                </a:solidFill>
                <a:cs typeface="Arial" panose="020B0604020202020204" pitchFamily="34" charset="0"/>
              </a:rPr>
              <a:t>Blockchain Bermuda non-profit cross-industry think tank </a:t>
            </a:r>
            <a:r>
              <a:rPr lang="en-US" sz="600" dirty="0">
                <a:cs typeface="Arial" panose="020B0604020202020204" pitchFamily="34" charset="0"/>
              </a:rPr>
              <a:t>Focus on </a:t>
            </a:r>
            <a:r>
              <a:rPr lang="en-US" sz="600" b="1" dirty="0">
                <a:solidFill>
                  <a:schemeClr val="tx2"/>
                </a:solidFill>
                <a:cs typeface="Arial" panose="020B0604020202020204" pitchFamily="34" charset="0"/>
              </a:rPr>
              <a:t>Insurance Linked Securities (ILS) </a:t>
            </a:r>
            <a:r>
              <a:rPr lang="en-US" sz="600" dirty="0">
                <a:cs typeface="Arial" panose="020B0604020202020204" pitchFamily="34" charset="0"/>
              </a:rPr>
              <a:t>market to trade more liquidly and expand beyond the P&amp;C sector</a:t>
            </a:r>
            <a:endParaRPr lang="en-GB" sz="600" dirty="0">
              <a:cs typeface="Arial" panose="020B0604020202020204" pitchFamily="34" charset="0"/>
            </a:endParaRPr>
          </a:p>
        </p:txBody>
      </p:sp>
      <p:pic>
        <p:nvPicPr>
          <p:cNvPr id="46" name="Image 45"/>
          <p:cNvPicPr>
            <a:picLocks noChangeAspect="1"/>
          </p:cNvPicPr>
          <p:nvPr/>
        </p:nvPicPr>
        <p:blipFill>
          <a:blip r:embed="rId11"/>
          <a:stretch>
            <a:fillRect/>
          </a:stretch>
        </p:blipFill>
        <p:spPr>
          <a:xfrm>
            <a:off x="4282644" y="1075279"/>
            <a:ext cx="287554" cy="266473"/>
          </a:xfrm>
          <a:prstGeom prst="rect">
            <a:avLst/>
          </a:prstGeom>
        </p:spPr>
      </p:pic>
      <p:sp>
        <p:nvSpPr>
          <p:cNvPr id="47" name="Rectangle 46"/>
          <p:cNvSpPr/>
          <p:nvPr/>
        </p:nvSpPr>
        <p:spPr>
          <a:xfrm>
            <a:off x="5155595" y="987574"/>
            <a:ext cx="3376846" cy="540051"/>
          </a:xfrm>
          <a:prstGeom prst="rect">
            <a:avLst/>
          </a:prstGeom>
          <a:solidFill>
            <a:schemeClr val="bg2">
              <a:lumMod val="40000"/>
              <a:lumOff val="60000"/>
            </a:schemeClr>
          </a:solidFill>
          <a:ln>
            <a:noFill/>
          </a:ln>
          <a:effectLst>
            <a:outerShdw blurRad="50800" dist="38100" dir="2700000" algn="tl" rotWithShape="0">
              <a:srgbClr val="000000">
                <a:alpha val="43000"/>
              </a:srgbClr>
            </a:outerShdw>
          </a:effectLst>
        </p:spPr>
        <p:txBody>
          <a:bodyPr anchor="ctr"/>
          <a:lstStyle/>
          <a:p>
            <a:endParaRPr lang="fr-FR" dirty="0">
              <a:solidFill>
                <a:schemeClr val="tx1"/>
              </a:solidFill>
            </a:endParaRPr>
          </a:p>
        </p:txBody>
      </p:sp>
      <p:sp>
        <p:nvSpPr>
          <p:cNvPr id="49" name="TextBox 89"/>
          <p:cNvSpPr txBox="1"/>
          <p:nvPr/>
        </p:nvSpPr>
        <p:spPr>
          <a:xfrm>
            <a:off x="6188708" y="1052838"/>
            <a:ext cx="2153960" cy="318561"/>
          </a:xfrm>
          <a:prstGeom prst="rect">
            <a:avLst/>
          </a:prstGeom>
          <a:noFill/>
        </p:spPr>
        <p:txBody>
          <a:bodyPr wrap="square" rtlCol="0" anchor="ctr">
            <a:noAutofit/>
          </a:bodyPr>
          <a:lstStyle/>
          <a:p>
            <a:pPr marL="90488" indent="-90488">
              <a:buFont typeface="Arial" panose="020B0604020202020204" pitchFamily="34" charset="0"/>
              <a:buChar char="•"/>
            </a:pPr>
            <a:r>
              <a:rPr lang="en-GB" sz="600" dirty="0">
                <a:cs typeface="Arial" panose="020B0604020202020204" pitchFamily="34" charset="0"/>
              </a:rPr>
              <a:t>Oct. 2016 – Launch of </a:t>
            </a:r>
            <a:r>
              <a:rPr lang="en-GB" sz="600" b="1" dirty="0">
                <a:solidFill>
                  <a:schemeClr val="tx2"/>
                </a:solidFill>
                <a:cs typeface="Arial" panose="020B0604020202020204" pitchFamily="34" charset="0"/>
              </a:rPr>
              <a:t>B3I “Blockchain Insurance Industry Initiative</a:t>
            </a:r>
            <a:r>
              <a:rPr lang="en-GB" sz="600" dirty="0" smtClean="0">
                <a:cs typeface="Arial" panose="020B0604020202020204" pitchFamily="34" charset="0"/>
              </a:rPr>
              <a:t>”</a:t>
            </a:r>
            <a:endParaRPr lang="en-GB" sz="600" dirty="0">
              <a:cs typeface="Arial" panose="020B0604020202020204" pitchFamily="34" charset="0"/>
            </a:endParaRPr>
          </a:p>
        </p:txBody>
      </p:sp>
      <p:pic>
        <p:nvPicPr>
          <p:cNvPr id="50" name="Image 4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93165" y="1298796"/>
            <a:ext cx="323109" cy="198035"/>
          </a:xfrm>
          <a:prstGeom prst="rect">
            <a:avLst/>
          </a:prstGeom>
        </p:spPr>
      </p:pic>
      <p:pic>
        <p:nvPicPr>
          <p:cNvPr id="51" name="Imag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62847" y="1324080"/>
            <a:ext cx="407775" cy="150291"/>
          </a:xfrm>
          <a:prstGeom prst="rect">
            <a:avLst/>
          </a:prstGeom>
        </p:spPr>
      </p:pic>
      <p:pic>
        <p:nvPicPr>
          <p:cNvPr id="52" name="Image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36421" y="1002481"/>
            <a:ext cx="508339" cy="120453"/>
          </a:xfrm>
          <a:prstGeom prst="rect">
            <a:avLst/>
          </a:prstGeom>
        </p:spPr>
      </p:pic>
      <p:pic>
        <p:nvPicPr>
          <p:cNvPr id="53" name="Imag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0565" y="1149533"/>
            <a:ext cx="501704" cy="122664"/>
          </a:xfrm>
          <a:prstGeom prst="rect">
            <a:avLst/>
          </a:prstGeom>
        </p:spPr>
      </p:pic>
      <p:pic>
        <p:nvPicPr>
          <p:cNvPr id="54" name="Imag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5586" y="1110416"/>
            <a:ext cx="308359" cy="158675"/>
          </a:xfrm>
          <a:prstGeom prst="rect">
            <a:avLst/>
          </a:prstGeom>
        </p:spPr>
      </p:pic>
      <p:sp>
        <p:nvSpPr>
          <p:cNvPr id="48" name="Rectangle 47"/>
          <p:cNvSpPr/>
          <p:nvPr/>
        </p:nvSpPr>
        <p:spPr>
          <a:xfrm>
            <a:off x="5155595" y="1570363"/>
            <a:ext cx="3376846" cy="369262"/>
          </a:xfrm>
          <a:prstGeom prst="rect">
            <a:avLst/>
          </a:prstGeom>
          <a:solidFill>
            <a:schemeClr val="bg2">
              <a:lumMod val="40000"/>
              <a:lumOff val="60000"/>
            </a:schemeClr>
          </a:solidFill>
          <a:ln>
            <a:noFill/>
          </a:ln>
          <a:effectLst>
            <a:outerShdw blurRad="50800" dist="38100" dir="2700000" algn="tl" rotWithShape="0">
              <a:srgbClr val="000000">
                <a:alpha val="43000"/>
              </a:srgbClr>
            </a:outerShdw>
          </a:effectLst>
        </p:spPr>
        <p:txBody>
          <a:bodyPr anchor="ctr"/>
          <a:lstStyle/>
          <a:p>
            <a:endParaRPr lang="fr-FR" dirty="0">
              <a:solidFill>
                <a:schemeClr val="tx1"/>
              </a:solidFill>
            </a:endParaRPr>
          </a:p>
        </p:txBody>
      </p:sp>
      <p:pic>
        <p:nvPicPr>
          <p:cNvPr id="55" name="Picture 2" descr="ZYen-Group-Logo-No text.jpg"/>
          <p:cNvPicPr/>
          <p:nvPr/>
        </p:nvPicPr>
        <p:blipFill>
          <a:blip r:embed="rId15" cstate="print"/>
          <a:stretch>
            <a:fillRect/>
          </a:stretch>
        </p:blipFill>
        <p:spPr>
          <a:xfrm>
            <a:off x="5873414" y="1608203"/>
            <a:ext cx="245386" cy="206460"/>
          </a:xfrm>
          <a:prstGeom prst="rect">
            <a:avLst/>
          </a:prstGeom>
        </p:spPr>
      </p:pic>
      <p:pic>
        <p:nvPicPr>
          <p:cNvPr id="56" name="Picture 22" descr="Sans titre:Users:cvg:Desktop:Z/Yen CH :Templates &amp; logos:Logo_red.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190275" y="1604445"/>
            <a:ext cx="251165" cy="129266"/>
          </a:xfrm>
          <a:prstGeom prst="rect">
            <a:avLst/>
          </a:prstGeom>
          <a:noFill/>
          <a:ln>
            <a:noFill/>
          </a:ln>
          <a:extLst>
            <a:ext uri="{FAA26D3D-D897-4be2-8F04-BA451C77F1D7}">
              <ma14:placeholderFlag xmlns:ma14="http://schemas.microsoft.com/office/mac/drawingml/2011/main"/>
            </a:ext>
          </a:extLst>
        </p:spPr>
      </p:pic>
      <p:pic>
        <p:nvPicPr>
          <p:cNvPr id="57" name="Image 5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29993" y="1789502"/>
            <a:ext cx="382156" cy="126404"/>
          </a:xfrm>
          <a:prstGeom prst="rect">
            <a:avLst/>
          </a:prstGeom>
        </p:spPr>
      </p:pic>
      <p:sp>
        <p:nvSpPr>
          <p:cNvPr id="58" name="TextBox 89"/>
          <p:cNvSpPr txBox="1"/>
          <p:nvPr/>
        </p:nvSpPr>
        <p:spPr>
          <a:xfrm>
            <a:off x="6180066" y="1542695"/>
            <a:ext cx="2292682" cy="423195"/>
          </a:xfrm>
          <a:prstGeom prst="rect">
            <a:avLst/>
          </a:prstGeom>
          <a:noFill/>
        </p:spPr>
        <p:txBody>
          <a:bodyPr wrap="square" rtlCol="0" anchor="ctr">
            <a:noAutofit/>
          </a:bodyPr>
          <a:lstStyle/>
          <a:p>
            <a:pPr marL="90488" indent="-90488">
              <a:buFont typeface="Arial" panose="020B0604020202020204" pitchFamily="34" charset="0"/>
              <a:buChar char="•"/>
            </a:pPr>
            <a:r>
              <a:rPr lang="en-GB" sz="600" dirty="0">
                <a:cs typeface="Arial" panose="020B0604020202020204" pitchFamily="34" charset="0"/>
              </a:rPr>
              <a:t>Oct. 2016 – Launch of the </a:t>
            </a:r>
            <a:r>
              <a:rPr lang="en-GB" sz="600" b="1" dirty="0">
                <a:solidFill>
                  <a:schemeClr val="tx2"/>
                </a:solidFill>
                <a:cs typeface="Arial" panose="020B0604020202020204" pitchFamily="34" charset="0"/>
              </a:rPr>
              <a:t>InsurTech Academy</a:t>
            </a:r>
            <a:r>
              <a:rPr lang="en-GB" sz="600" dirty="0">
                <a:cs typeface="Arial" panose="020B0604020202020204" pitchFamily="34" charset="0"/>
              </a:rPr>
              <a:t>, </a:t>
            </a:r>
            <a:br>
              <a:rPr lang="en-GB" sz="600" dirty="0">
                <a:cs typeface="Arial" panose="020B0604020202020204" pitchFamily="34" charset="0"/>
              </a:rPr>
            </a:br>
            <a:r>
              <a:rPr lang="en-GB" sz="600" dirty="0">
                <a:cs typeface="Arial" panose="020B0604020202020204" pitchFamily="34" charset="0"/>
              </a:rPr>
              <a:t>a collaborative research consortium for insurers to explore areas of common interest in </a:t>
            </a:r>
            <a:r>
              <a:rPr lang="en-GB" sz="600" dirty="0" err="1" smtClean="0">
                <a:cs typeface="Arial" panose="020B0604020202020204" pitchFamily="34" charset="0"/>
              </a:rPr>
              <a:t>Blockchain</a:t>
            </a:r>
            <a:endParaRPr lang="en-GB" sz="600" dirty="0">
              <a:cs typeface="Arial" panose="020B0604020202020204" pitchFamily="34" charset="0"/>
            </a:endParaRPr>
          </a:p>
        </p:txBody>
      </p:sp>
      <p:sp>
        <p:nvSpPr>
          <p:cNvPr id="5" name="Rectangle 4"/>
          <p:cNvSpPr/>
          <p:nvPr/>
        </p:nvSpPr>
        <p:spPr>
          <a:xfrm>
            <a:off x="5155595" y="1980960"/>
            <a:ext cx="3376846" cy="369262"/>
          </a:xfrm>
          <a:prstGeom prst="rect">
            <a:avLst/>
          </a:prstGeom>
          <a:solidFill>
            <a:schemeClr val="bg1"/>
          </a:solidFill>
          <a:ln>
            <a:noFill/>
          </a:ln>
          <a:effectLst>
            <a:outerShdw blurRad="50800" dist="38100" dir="2700000" algn="tl" rotWithShape="0">
              <a:srgbClr val="000000">
                <a:alpha val="43000"/>
              </a:srgbClr>
            </a:outerShdw>
          </a:effectLst>
        </p:spPr>
        <p:txBody>
          <a:bodyPr anchor="ctr"/>
          <a:lstStyle/>
          <a:p>
            <a:endParaRPr lang="fr-FR" dirty="0"/>
          </a:p>
        </p:txBody>
      </p:sp>
      <p:pic>
        <p:nvPicPr>
          <p:cNvPr id="59" name="Image 5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42154" y="2031008"/>
            <a:ext cx="469995" cy="271721"/>
          </a:xfrm>
          <a:prstGeom prst="rect">
            <a:avLst/>
          </a:prstGeom>
        </p:spPr>
      </p:pic>
      <p:sp>
        <p:nvSpPr>
          <p:cNvPr id="60" name="TextBox 89"/>
          <p:cNvSpPr txBox="1"/>
          <p:nvPr/>
        </p:nvSpPr>
        <p:spPr>
          <a:xfrm>
            <a:off x="6188707" y="2005123"/>
            <a:ext cx="2222577" cy="300056"/>
          </a:xfrm>
          <a:prstGeom prst="rect">
            <a:avLst/>
          </a:prstGeom>
          <a:noFill/>
        </p:spPr>
        <p:txBody>
          <a:bodyPr wrap="square" rtlCol="0" anchor="t">
            <a:noAutofit/>
          </a:bodyPr>
          <a:lstStyle/>
          <a:p>
            <a:pPr marL="90488" indent="-90488">
              <a:buFont typeface="Arial" panose="020B0604020202020204" pitchFamily="34" charset="0"/>
              <a:buChar char="•"/>
            </a:pPr>
            <a:r>
              <a:rPr lang="en-GB" sz="600" dirty="0">
                <a:cs typeface="Arial" panose="020B0604020202020204" pitchFamily="34" charset="0"/>
              </a:rPr>
              <a:t>Oct. 2016 – Launch of the </a:t>
            </a:r>
            <a:r>
              <a:rPr lang="en-GB" sz="600" b="1" dirty="0">
                <a:solidFill>
                  <a:schemeClr val="tx2"/>
                </a:solidFill>
                <a:cs typeface="Arial" panose="020B0604020202020204" pitchFamily="34" charset="0"/>
              </a:rPr>
              <a:t>FFA Insurance Blockchain consortium</a:t>
            </a:r>
            <a:r>
              <a:rPr lang="en-GB" sz="600" dirty="0">
                <a:cs typeface="Arial" panose="020B0604020202020204" pitchFamily="34" charset="0"/>
              </a:rPr>
              <a:t> in the frame of the Digital Commission</a:t>
            </a:r>
          </a:p>
        </p:txBody>
      </p:sp>
      <p:sp>
        <p:nvSpPr>
          <p:cNvPr id="62" name="Titre 61"/>
          <p:cNvSpPr>
            <a:spLocks noGrp="1"/>
          </p:cNvSpPr>
          <p:nvPr>
            <p:ph type="title"/>
          </p:nvPr>
        </p:nvSpPr>
        <p:spPr/>
        <p:txBody>
          <a:bodyPr/>
          <a:lstStyle/>
          <a:p>
            <a:r>
              <a:rPr lang="en-US" dirty="0" smtClean="0"/>
              <a:t>The (re)insurance ecosystem has </a:t>
            </a:r>
            <a:r>
              <a:rPr lang="en-US" dirty="0"/>
              <a:t>already begun to address the topic</a:t>
            </a:r>
            <a:endParaRPr lang="fr-FR" dirty="0"/>
          </a:p>
        </p:txBody>
      </p:sp>
      <p:sp>
        <p:nvSpPr>
          <p:cNvPr id="61"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40</a:t>
            </a:fld>
            <a:endParaRPr lang="en-US" dirty="0"/>
          </a:p>
        </p:txBody>
      </p:sp>
    </p:spTree>
    <p:extLst>
      <p:ext uri="{BB962C8B-B14F-4D97-AF65-F5344CB8AC3E}">
        <p14:creationId xmlns:p14="http://schemas.microsoft.com/office/powerpoint/2010/main" val="194534939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350835" y="819176"/>
            <a:ext cx="8442327" cy="738664"/>
          </a:xfrm>
          <a:prstGeom prst="rect">
            <a:avLst/>
          </a:prstGeom>
          <a:noFill/>
        </p:spPr>
        <p:txBody>
          <a:bodyPr wrap="square">
            <a:spAutoFit/>
          </a:bodyPr>
          <a:lstStyle/>
          <a:p>
            <a:pPr algn="ctr"/>
            <a:r>
              <a:rPr lang="en-US" sz="1400" b="1" dirty="0">
                <a:solidFill>
                  <a:schemeClr val="tx2"/>
                </a:solidFill>
              </a:rPr>
              <a:t>Launched in </a:t>
            </a:r>
            <a:r>
              <a:rPr lang="en-US" sz="1400" b="1" dirty="0" smtClean="0">
                <a:solidFill>
                  <a:schemeClr val="tx2"/>
                </a:solidFill>
              </a:rPr>
              <a:t>October </a:t>
            </a:r>
            <a:r>
              <a:rPr lang="en-US" sz="1400" b="1" dirty="0">
                <a:solidFill>
                  <a:schemeClr val="tx2"/>
                </a:solidFill>
              </a:rPr>
              <a:t>2016, B3I (i.e. “Blockchain Insurance Industry Initiative”)</a:t>
            </a:r>
            <a:br>
              <a:rPr lang="en-US" sz="1400" b="1" dirty="0">
                <a:solidFill>
                  <a:schemeClr val="tx2"/>
                </a:solidFill>
              </a:rPr>
            </a:br>
            <a:r>
              <a:rPr lang="en-US" sz="1400" b="1" dirty="0">
                <a:solidFill>
                  <a:schemeClr val="tx2"/>
                </a:solidFill>
              </a:rPr>
              <a:t>is aiming to explore the potential of blockchain</a:t>
            </a:r>
            <a:br>
              <a:rPr lang="en-US" sz="1400" b="1" dirty="0">
                <a:solidFill>
                  <a:schemeClr val="tx2"/>
                </a:solidFill>
              </a:rPr>
            </a:br>
            <a:r>
              <a:rPr lang="en-US" sz="1400" b="1" dirty="0">
                <a:solidFill>
                  <a:schemeClr val="tx2"/>
                </a:solidFill>
              </a:rPr>
              <a:t>to better serve clients through faster, more </a:t>
            </a:r>
            <a:r>
              <a:rPr lang="en-US" sz="1400" b="1" dirty="0" smtClean="0">
                <a:solidFill>
                  <a:schemeClr val="tx2"/>
                </a:solidFill>
              </a:rPr>
              <a:t>efficient </a:t>
            </a:r>
            <a:r>
              <a:rPr lang="en-US" sz="1400" b="1" dirty="0">
                <a:solidFill>
                  <a:schemeClr val="tx2"/>
                </a:solidFill>
              </a:rPr>
              <a:t>and </a:t>
            </a:r>
            <a:r>
              <a:rPr lang="en-US" sz="1400" b="1" dirty="0" smtClean="0">
                <a:solidFill>
                  <a:schemeClr val="tx2"/>
                </a:solidFill>
              </a:rPr>
              <a:t>secured </a:t>
            </a:r>
            <a:r>
              <a:rPr lang="en-US" sz="1400" b="1" dirty="0">
                <a:solidFill>
                  <a:schemeClr val="tx2"/>
                </a:solidFill>
              </a:rPr>
              <a:t>services</a:t>
            </a:r>
          </a:p>
        </p:txBody>
      </p:sp>
      <p:sp>
        <p:nvSpPr>
          <p:cNvPr id="29" name="Rectangle 28"/>
          <p:cNvSpPr/>
          <p:nvPr/>
        </p:nvSpPr>
        <p:spPr>
          <a:xfrm>
            <a:off x="350835" y="3579862"/>
            <a:ext cx="8442327" cy="738664"/>
          </a:xfrm>
          <a:prstGeom prst="rect">
            <a:avLst/>
          </a:prstGeom>
          <a:solidFill>
            <a:schemeClr val="tx2"/>
          </a:solidFill>
        </p:spPr>
        <p:txBody>
          <a:bodyPr wrap="square" lIns="36000" rIns="36000">
            <a:spAutoFit/>
          </a:bodyPr>
          <a:lstStyle/>
          <a:p>
            <a:pPr algn="ctr"/>
            <a:r>
              <a:rPr lang="en-US" sz="1400" b="1" dirty="0">
                <a:solidFill>
                  <a:schemeClr val="bg1"/>
                </a:solidFill>
              </a:rPr>
              <a:t>The 5 </a:t>
            </a:r>
            <a:r>
              <a:rPr lang="en-US" sz="1400" b="1" dirty="0" smtClean="0">
                <a:solidFill>
                  <a:schemeClr val="bg1"/>
                </a:solidFill>
              </a:rPr>
              <a:t>founders </a:t>
            </a:r>
            <a:r>
              <a:rPr lang="en-US" sz="1400" b="1" dirty="0">
                <a:solidFill>
                  <a:schemeClr val="bg1"/>
                </a:solidFill>
              </a:rPr>
              <a:t>of B3I (</a:t>
            </a:r>
            <a:r>
              <a:rPr lang="en-US" sz="1400" b="1" dirty="0" err="1">
                <a:solidFill>
                  <a:schemeClr val="bg1"/>
                </a:solidFill>
              </a:rPr>
              <a:t>Aegon</a:t>
            </a:r>
            <a:r>
              <a:rPr lang="en-US" sz="1400" b="1" dirty="0">
                <a:solidFill>
                  <a:schemeClr val="bg1"/>
                </a:solidFill>
              </a:rPr>
              <a:t>, Allianz, Munich Re, Swiss Re and Zurich) </a:t>
            </a:r>
            <a:r>
              <a:rPr lang="en-US" sz="1400" b="1">
                <a:solidFill>
                  <a:schemeClr val="bg1"/>
                </a:solidFill>
              </a:rPr>
              <a:t>and </a:t>
            </a:r>
            <a:r>
              <a:rPr lang="en-US" sz="1400" b="1" smtClean="0">
                <a:solidFill>
                  <a:schemeClr val="bg1"/>
                </a:solidFill>
              </a:rPr>
              <a:t>new </a:t>
            </a:r>
            <a:r>
              <a:rPr lang="en-US" sz="1400" b="1" dirty="0" smtClean="0">
                <a:solidFill>
                  <a:schemeClr val="bg1"/>
                </a:solidFill>
              </a:rPr>
              <a:t>members </a:t>
            </a:r>
            <a:r>
              <a:rPr lang="en-US" sz="1400" b="1" dirty="0">
                <a:solidFill>
                  <a:schemeClr val="bg1"/>
                </a:solidFill>
              </a:rPr>
              <a:t>are actively working on inter-group retrocession in order to move forward on this topic and assess how Blockchain technology can be established as a viable tool for the (re)insurance industry</a:t>
            </a:r>
          </a:p>
        </p:txBody>
      </p:sp>
      <p:sp>
        <p:nvSpPr>
          <p:cNvPr id="7"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41</a:t>
            </a:fld>
            <a:endParaRPr lang="en-US" dirty="0"/>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663" y="2569317"/>
            <a:ext cx="1061352" cy="650505"/>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1781862"/>
            <a:ext cx="1379997" cy="326997"/>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8914" y="2136865"/>
            <a:ext cx="1401662" cy="342700"/>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7146" y="1709305"/>
            <a:ext cx="1012899" cy="521216"/>
          </a:xfrm>
          <a:prstGeom prst="rect">
            <a:avLst/>
          </a:prstGeom>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41949" y="2593579"/>
            <a:ext cx="1473406" cy="543045"/>
          </a:xfrm>
          <a:prstGeom prst="rect">
            <a:avLst/>
          </a:prstGeom>
        </p:spPr>
      </p:pic>
      <p:sp>
        <p:nvSpPr>
          <p:cNvPr id="3" name="Titre 2"/>
          <p:cNvSpPr>
            <a:spLocks noGrp="1"/>
          </p:cNvSpPr>
          <p:nvPr>
            <p:ph type="title"/>
          </p:nvPr>
        </p:nvSpPr>
        <p:spPr/>
        <p:txBody>
          <a:bodyPr/>
          <a:lstStyle/>
          <a:p>
            <a:r>
              <a:rPr lang="en-US" dirty="0"/>
              <a:t>B3I, </a:t>
            </a:r>
            <a:r>
              <a:rPr lang="en-US" dirty="0" smtClean="0"/>
              <a:t>one truly significant </a:t>
            </a:r>
            <a:r>
              <a:rPr lang="en-US" dirty="0"/>
              <a:t>(re)insurance market initiative</a:t>
            </a:r>
            <a:endParaRPr lang="fr-FR" dirty="0"/>
          </a:p>
        </p:txBody>
      </p:sp>
      <p:sp>
        <p:nvSpPr>
          <p:cNvPr id="2" name="ZoneTexte 1"/>
          <p:cNvSpPr txBox="1"/>
          <p:nvPr/>
        </p:nvSpPr>
        <p:spPr>
          <a:xfrm>
            <a:off x="6516216" y="2016945"/>
            <a:ext cx="1932680" cy="970891"/>
          </a:xfrm>
          <a:prstGeom prst="rect">
            <a:avLst/>
          </a:prstGeom>
          <a:noFill/>
        </p:spPr>
        <p:txBody>
          <a:bodyPr wrap="square" lIns="0" tIns="0" rIns="0" bIns="0" rtlCol="0" anchor="ctr">
            <a:noAutofit/>
          </a:bodyPr>
          <a:lstStyle/>
          <a:p>
            <a:pPr>
              <a:buClr>
                <a:schemeClr val="tx2"/>
              </a:buClr>
            </a:pPr>
            <a:r>
              <a:rPr lang="en-GB" sz="2000" b="1" i="1" dirty="0" smtClean="0">
                <a:solidFill>
                  <a:schemeClr val="tx2"/>
                </a:solidFill>
              </a:rPr>
              <a:t>…+ new </a:t>
            </a:r>
            <a:r>
              <a:rPr lang="en-GB" sz="2000" b="1" i="1" dirty="0">
                <a:solidFill>
                  <a:schemeClr val="tx2"/>
                </a:solidFill>
              </a:rPr>
              <a:t>joiners</a:t>
            </a:r>
          </a:p>
        </p:txBody>
      </p:sp>
    </p:spTree>
    <p:extLst>
      <p:ext uri="{BB962C8B-B14F-4D97-AF65-F5344CB8AC3E}">
        <p14:creationId xmlns:p14="http://schemas.microsoft.com/office/powerpoint/2010/main" val="28225667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re 61"/>
          <p:cNvSpPr>
            <a:spLocks noGrp="1"/>
          </p:cNvSpPr>
          <p:nvPr>
            <p:ph type="title"/>
          </p:nvPr>
        </p:nvSpPr>
        <p:spPr/>
        <p:txBody>
          <a:bodyPr/>
          <a:lstStyle/>
          <a:p>
            <a:r>
              <a:rPr lang="en-US" dirty="0"/>
              <a:t>… nevertheless, it remains a nascent technology</a:t>
            </a:r>
            <a:endParaRPr lang="fr-FR" dirty="0"/>
          </a:p>
        </p:txBody>
      </p:sp>
      <p:sp>
        <p:nvSpPr>
          <p:cNvPr id="61"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42</a:t>
            </a:fld>
            <a:endParaRPr lang="en-US" dirty="0"/>
          </a:p>
        </p:txBody>
      </p:sp>
      <p:sp>
        <p:nvSpPr>
          <p:cNvPr id="63" name="Espace réservé du texte 4"/>
          <p:cNvSpPr>
            <a:spLocks noGrp="1"/>
          </p:cNvSpPr>
          <p:nvPr>
            <p:ph type="body" idx="14"/>
          </p:nvPr>
        </p:nvSpPr>
        <p:spPr>
          <a:xfrm>
            <a:off x="323528" y="812878"/>
            <a:ext cx="4031361" cy="555716"/>
          </a:xfrm>
        </p:spPr>
        <p:txBody>
          <a:bodyPr anchor="ctr"/>
          <a:lstStyle/>
          <a:p>
            <a:r>
              <a:rPr lang="en-GB" sz="1050" dirty="0">
                <a:solidFill>
                  <a:schemeClr val="tx1"/>
                </a:solidFill>
              </a:rPr>
              <a:t>Gartner’s 2016 hype cycle for emerging technologies</a:t>
            </a:r>
          </a:p>
        </p:txBody>
      </p:sp>
      <p:sp>
        <p:nvSpPr>
          <p:cNvPr id="64" name="Espace réservé du texte 4"/>
          <p:cNvSpPr>
            <a:spLocks noGrp="1"/>
          </p:cNvSpPr>
          <p:nvPr>
            <p:ph type="body" idx="14"/>
          </p:nvPr>
        </p:nvSpPr>
        <p:spPr>
          <a:xfrm>
            <a:off x="4714929" y="812878"/>
            <a:ext cx="4031361" cy="555716"/>
          </a:xfrm>
        </p:spPr>
        <p:txBody>
          <a:bodyPr anchor="ctr"/>
          <a:lstStyle/>
          <a:p>
            <a:r>
              <a:rPr lang="en-US" sz="1050" dirty="0">
                <a:solidFill>
                  <a:schemeClr val="tx1"/>
                </a:solidFill>
              </a:rPr>
              <a:t>Estimated capital investments spending</a:t>
            </a:r>
            <a:br>
              <a:rPr lang="en-US" sz="1050" dirty="0">
                <a:solidFill>
                  <a:schemeClr val="tx1"/>
                </a:solidFill>
              </a:rPr>
            </a:br>
            <a:r>
              <a:rPr lang="en-US" sz="1050" dirty="0">
                <a:solidFill>
                  <a:schemeClr val="tx1"/>
                </a:solidFill>
              </a:rPr>
              <a:t>on Blockchain technology ($M)</a:t>
            </a:r>
          </a:p>
        </p:txBody>
      </p:sp>
      <p:graphicFrame>
        <p:nvGraphicFramePr>
          <p:cNvPr id="65" name="Object 2"/>
          <p:cNvGraphicFramePr>
            <a:graphicFrameLocks noChangeAspect="1"/>
          </p:cNvGraphicFramePr>
          <p:nvPr>
            <p:extLst>
              <p:ext uri="{D42A27DB-BD31-4B8C-83A1-F6EECF244321}">
                <p14:modId xmlns:p14="http://schemas.microsoft.com/office/powerpoint/2010/main" val="4259051487"/>
              </p:ext>
            </p:extLst>
          </p:nvPr>
        </p:nvGraphicFramePr>
        <p:xfrm>
          <a:off x="4714928" y="1548771"/>
          <a:ext cx="4031362" cy="2376265"/>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Connecteur droit avec flèche 5"/>
          <p:cNvCxnSpPr>
            <a:cxnSpLocks/>
          </p:cNvCxnSpPr>
          <p:nvPr/>
        </p:nvCxnSpPr>
        <p:spPr>
          <a:xfrm>
            <a:off x="6701408" y="2570307"/>
            <a:ext cx="218432" cy="19848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6948263" y="2407702"/>
            <a:ext cx="688554" cy="288032"/>
          </a:xfrm>
          <a:prstGeom prst="rect">
            <a:avLst/>
          </a:prstGeom>
          <a:noFill/>
        </p:spPr>
        <p:txBody>
          <a:bodyPr wrap="square" lIns="0" tIns="0" rIns="0" bIns="0" rtlCol="0" anchor="ctr">
            <a:noAutofit/>
          </a:bodyPr>
          <a:lstStyle/>
          <a:p>
            <a:pPr algn="ctr">
              <a:buClr>
                <a:schemeClr val="tx2"/>
              </a:buClr>
            </a:pPr>
            <a:r>
              <a:rPr lang="fr-FR" sz="1600" b="1" dirty="0">
                <a:solidFill>
                  <a:srgbClr val="C00000"/>
                </a:solidFill>
              </a:rPr>
              <a:t>+~60%</a:t>
            </a:r>
          </a:p>
        </p:txBody>
      </p:sp>
      <p:sp>
        <p:nvSpPr>
          <p:cNvPr id="69" name="Freeform 29"/>
          <p:cNvSpPr>
            <a:spLocks/>
          </p:cNvSpPr>
          <p:nvPr>
            <p:custDataLst>
              <p:tags r:id="rId1"/>
            </p:custDataLst>
          </p:nvPr>
        </p:nvSpPr>
        <p:spPr bwMode="gray">
          <a:xfrm>
            <a:off x="6180787" y="2407702"/>
            <a:ext cx="492198" cy="261847"/>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9525">
            <a:solidFill>
              <a:srgbClr val="CC0000"/>
            </a:solidFill>
            <a:round/>
            <a:headEnd/>
            <a:tailEnd/>
          </a:ln>
        </p:spPr>
        <p:txBody>
          <a:bodyPr tIns="91440" bIns="91440" anchor="ctr"/>
          <a:lstStyle/>
          <a:p>
            <a:pPr algn="ctr"/>
            <a:endParaRPr lang="fr-FR" sz="1400" b="1" dirty="0">
              <a:solidFill>
                <a:srgbClr val="000000"/>
              </a:solidFill>
            </a:endParaRPr>
          </a:p>
        </p:txBody>
      </p:sp>
      <p:pic>
        <p:nvPicPr>
          <p:cNvPr id="71" name="Image 70"/>
          <p:cNvPicPr>
            <a:picLocks noChangeAspect="1"/>
          </p:cNvPicPr>
          <p:nvPr/>
        </p:nvPicPr>
        <p:blipFill rotWithShape="1">
          <a:blip r:embed="rId6">
            <a:extLst>
              <a:ext uri="{28A0092B-C50C-407E-A947-70E740481C1C}">
                <a14:useLocalDpi xmlns:a14="http://schemas.microsoft.com/office/drawing/2010/main" val="0"/>
              </a:ext>
            </a:extLst>
          </a:blip>
          <a:srcRect b="5197"/>
          <a:stretch/>
        </p:blipFill>
        <p:spPr>
          <a:xfrm>
            <a:off x="323528" y="1544231"/>
            <a:ext cx="4032447" cy="2344643"/>
          </a:xfrm>
          <a:prstGeom prst="rect">
            <a:avLst/>
          </a:prstGeom>
        </p:spPr>
      </p:pic>
      <p:sp>
        <p:nvSpPr>
          <p:cNvPr id="72" name="Freeform 29"/>
          <p:cNvSpPr>
            <a:spLocks/>
          </p:cNvSpPr>
          <p:nvPr>
            <p:custDataLst>
              <p:tags r:id="rId2"/>
            </p:custDataLst>
          </p:nvPr>
        </p:nvSpPr>
        <p:spPr bwMode="gray">
          <a:xfrm>
            <a:off x="1286703" y="1730108"/>
            <a:ext cx="541418" cy="91775"/>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9525">
            <a:solidFill>
              <a:srgbClr val="CC0000"/>
            </a:solidFill>
            <a:round/>
            <a:headEnd/>
            <a:tailEnd/>
          </a:ln>
        </p:spPr>
        <p:txBody>
          <a:bodyPr tIns="91440" bIns="91440" anchor="ctr"/>
          <a:lstStyle/>
          <a:p>
            <a:pPr algn="ctr"/>
            <a:endParaRPr lang="fr-FR" sz="1400" b="1" dirty="0">
              <a:solidFill>
                <a:srgbClr val="000000"/>
              </a:solidFill>
            </a:endParaRPr>
          </a:p>
        </p:txBody>
      </p:sp>
      <p:cxnSp>
        <p:nvCxnSpPr>
          <p:cNvPr id="73" name="Connecteur droit avec flèche 72"/>
          <p:cNvCxnSpPr>
            <a:cxnSpLocks/>
          </p:cNvCxnSpPr>
          <p:nvPr/>
        </p:nvCxnSpPr>
        <p:spPr>
          <a:xfrm>
            <a:off x="740078" y="1641128"/>
            <a:ext cx="527641" cy="11988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5" name="ZoneTexte 74"/>
          <p:cNvSpPr txBox="1"/>
          <p:nvPr/>
        </p:nvSpPr>
        <p:spPr>
          <a:xfrm>
            <a:off x="323527" y="4252531"/>
            <a:ext cx="4031361" cy="433597"/>
          </a:xfrm>
          <a:prstGeom prst="rect">
            <a:avLst/>
          </a:prstGeom>
          <a:solidFill>
            <a:schemeClr val="tx2"/>
          </a:solidFill>
        </p:spPr>
        <p:txBody>
          <a:bodyPr wrap="square" lIns="0" tIns="0" rIns="0" bIns="0" rtlCol="0" anchor="ctr">
            <a:noAutofit/>
          </a:bodyPr>
          <a:lstStyle/>
          <a:p>
            <a:pPr algn="ctr">
              <a:buClr>
                <a:schemeClr val="tx2"/>
              </a:buClr>
            </a:pPr>
            <a:r>
              <a:rPr lang="en-GB" sz="1100" b="1" dirty="0">
                <a:solidFill>
                  <a:schemeClr val="bg1"/>
                </a:solidFill>
              </a:rPr>
              <a:t>A technology which is at the top of the “hype” phenomena with a mainstream adoption estimated at 5-10 years</a:t>
            </a:r>
          </a:p>
        </p:txBody>
      </p:sp>
      <p:sp>
        <p:nvSpPr>
          <p:cNvPr id="76" name="ZoneTexte 75"/>
          <p:cNvSpPr txBox="1"/>
          <p:nvPr/>
        </p:nvSpPr>
        <p:spPr>
          <a:xfrm>
            <a:off x="4714929" y="4252531"/>
            <a:ext cx="4031361" cy="433597"/>
          </a:xfrm>
          <a:prstGeom prst="rect">
            <a:avLst/>
          </a:prstGeom>
          <a:solidFill>
            <a:schemeClr val="tx2"/>
          </a:solidFill>
        </p:spPr>
        <p:txBody>
          <a:bodyPr wrap="square" lIns="0" tIns="0" rIns="0" bIns="0" rtlCol="0" anchor="ctr">
            <a:noAutofit/>
          </a:bodyPr>
          <a:lstStyle/>
          <a:p>
            <a:pPr algn="ctr">
              <a:buClr>
                <a:schemeClr val="tx2"/>
              </a:buClr>
            </a:pPr>
            <a:r>
              <a:rPr lang="en-GB" sz="1100" b="1" dirty="0">
                <a:solidFill>
                  <a:schemeClr val="bg1"/>
                </a:solidFill>
              </a:rPr>
              <a:t>A strong increase of investment planned for 2017</a:t>
            </a:r>
          </a:p>
        </p:txBody>
      </p:sp>
      <p:sp>
        <p:nvSpPr>
          <p:cNvPr id="77" name="Freeform 29"/>
          <p:cNvSpPr>
            <a:spLocks/>
          </p:cNvSpPr>
          <p:nvPr>
            <p:custDataLst>
              <p:tags r:id="rId3"/>
            </p:custDataLst>
          </p:nvPr>
        </p:nvSpPr>
        <p:spPr bwMode="gray">
          <a:xfrm>
            <a:off x="6720277" y="2783240"/>
            <a:ext cx="492198" cy="261847"/>
          </a:xfrm>
          <a:custGeom>
            <a:avLst/>
            <a:gdLst>
              <a:gd name="T0" fmla="*/ 2147483647 w 3884"/>
              <a:gd name="T1" fmla="*/ 2147483647 h 1600"/>
              <a:gd name="T2" fmla="*/ 2147483647 w 3884"/>
              <a:gd name="T3" fmla="*/ 2147483647 h 1600"/>
              <a:gd name="T4" fmla="*/ 2147483647 w 3884"/>
              <a:gd name="T5" fmla="*/ 2147483647 h 1600"/>
              <a:gd name="T6" fmla="*/ 2147483647 w 3884"/>
              <a:gd name="T7" fmla="*/ 2147483647 h 1600"/>
              <a:gd name="T8" fmla="*/ 2147483647 w 3884"/>
              <a:gd name="T9" fmla="*/ 2147483647 h 1600"/>
              <a:gd name="T10" fmla="*/ 2147483647 w 3884"/>
              <a:gd name="T11" fmla="*/ 2147483647 h 1600"/>
              <a:gd name="T12" fmla="*/ 0 w 3884"/>
              <a:gd name="T13" fmla="*/ 2147483647 h 1600"/>
              <a:gd name="T14" fmla="*/ 2147483647 w 3884"/>
              <a:gd name="T15" fmla="*/ 2147483647 h 1600"/>
              <a:gd name="T16" fmla="*/ 2147483647 w 3884"/>
              <a:gd name="T17" fmla="*/ 2147483647 h 1600"/>
              <a:gd name="T18" fmla="*/ 2147483647 w 3884"/>
              <a:gd name="T19" fmla="*/ 2147483647 h 1600"/>
              <a:gd name="T20" fmla="*/ 2147483647 w 3884"/>
              <a:gd name="T21" fmla="*/ 2147483647 h 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84"/>
              <a:gd name="T34" fmla="*/ 0 h 1600"/>
              <a:gd name="T35" fmla="*/ 3884 w 3884"/>
              <a:gd name="T36" fmla="*/ 1600 h 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84" h="1600">
                <a:moveTo>
                  <a:pt x="297" y="1346"/>
                </a:moveTo>
                <a:cubicBezTo>
                  <a:pt x="918" y="1523"/>
                  <a:pt x="1726" y="1533"/>
                  <a:pt x="2310" y="1448"/>
                </a:cubicBezTo>
                <a:cubicBezTo>
                  <a:pt x="3125" y="1334"/>
                  <a:pt x="3798" y="1192"/>
                  <a:pt x="3810" y="884"/>
                </a:cubicBezTo>
                <a:cubicBezTo>
                  <a:pt x="3822" y="576"/>
                  <a:pt x="3114" y="204"/>
                  <a:pt x="1945" y="137"/>
                </a:cubicBezTo>
                <a:cubicBezTo>
                  <a:pt x="645" y="63"/>
                  <a:pt x="74" y="564"/>
                  <a:pt x="74" y="724"/>
                </a:cubicBezTo>
                <a:cubicBezTo>
                  <a:pt x="74" y="884"/>
                  <a:pt x="394" y="1032"/>
                  <a:pt x="781" y="1072"/>
                </a:cubicBezTo>
                <a:cubicBezTo>
                  <a:pt x="280" y="1135"/>
                  <a:pt x="0" y="912"/>
                  <a:pt x="0" y="724"/>
                </a:cubicBezTo>
                <a:cubicBezTo>
                  <a:pt x="0" y="536"/>
                  <a:pt x="473" y="0"/>
                  <a:pt x="1951" y="68"/>
                </a:cubicBezTo>
                <a:cubicBezTo>
                  <a:pt x="2863" y="110"/>
                  <a:pt x="3884" y="433"/>
                  <a:pt x="3878" y="884"/>
                </a:cubicBezTo>
                <a:cubicBezTo>
                  <a:pt x="3872" y="1335"/>
                  <a:pt x="2873" y="1446"/>
                  <a:pt x="2276" y="1523"/>
                </a:cubicBezTo>
                <a:cubicBezTo>
                  <a:pt x="1679" y="1600"/>
                  <a:pt x="553" y="1580"/>
                  <a:pt x="297" y="1346"/>
                </a:cubicBezTo>
                <a:close/>
              </a:path>
            </a:pathLst>
          </a:custGeom>
          <a:solidFill>
            <a:srgbClr val="CC0000"/>
          </a:solidFill>
          <a:ln w="9525">
            <a:solidFill>
              <a:srgbClr val="CC0000"/>
            </a:solidFill>
            <a:round/>
            <a:headEnd/>
            <a:tailEnd/>
          </a:ln>
        </p:spPr>
        <p:txBody>
          <a:bodyPr tIns="91440" bIns="91440" anchor="ctr"/>
          <a:lstStyle/>
          <a:p>
            <a:pPr algn="ctr"/>
            <a:endParaRPr lang="fr-FR" sz="1400" b="1" dirty="0">
              <a:solidFill>
                <a:srgbClr val="000000"/>
              </a:solidFill>
            </a:endParaRPr>
          </a:p>
        </p:txBody>
      </p:sp>
      <p:sp>
        <p:nvSpPr>
          <p:cNvPr id="78" name="ZoneTexte 77"/>
          <p:cNvSpPr txBox="1"/>
          <p:nvPr/>
        </p:nvSpPr>
        <p:spPr>
          <a:xfrm>
            <a:off x="256867" y="4001159"/>
            <a:ext cx="2298909" cy="119581"/>
          </a:xfrm>
          <a:prstGeom prst="rect">
            <a:avLst/>
          </a:prstGeom>
          <a:noFill/>
        </p:spPr>
        <p:txBody>
          <a:bodyPr wrap="square" lIns="0" tIns="0" rIns="0" bIns="0" rtlCol="0" anchor="ctr">
            <a:noAutofit/>
          </a:bodyPr>
          <a:lstStyle/>
          <a:p>
            <a:pPr>
              <a:buClr>
                <a:schemeClr val="tx2"/>
              </a:buClr>
            </a:pPr>
            <a:r>
              <a:rPr lang="fr-FR" sz="600" dirty="0"/>
              <a:t>Source: Gartner, July 2016</a:t>
            </a:r>
          </a:p>
        </p:txBody>
      </p:sp>
      <p:sp>
        <p:nvSpPr>
          <p:cNvPr id="79" name="ZoneTexte 78"/>
          <p:cNvSpPr txBox="1"/>
          <p:nvPr/>
        </p:nvSpPr>
        <p:spPr>
          <a:xfrm>
            <a:off x="4913566" y="4001159"/>
            <a:ext cx="2298909" cy="119581"/>
          </a:xfrm>
          <a:prstGeom prst="rect">
            <a:avLst/>
          </a:prstGeom>
          <a:noFill/>
        </p:spPr>
        <p:txBody>
          <a:bodyPr wrap="square" lIns="0" tIns="0" rIns="0" bIns="0" rtlCol="0" anchor="ctr">
            <a:noAutofit/>
          </a:bodyPr>
          <a:lstStyle/>
          <a:p>
            <a:pPr>
              <a:buClr>
                <a:schemeClr val="tx2"/>
              </a:buClr>
            </a:pPr>
            <a:r>
              <a:rPr lang="fr-FR" sz="600" dirty="0"/>
              <a:t>Source: Alte Group, </a:t>
            </a:r>
            <a:r>
              <a:rPr lang="fr-FR" sz="600" dirty="0" err="1"/>
              <a:t>December</a:t>
            </a:r>
            <a:r>
              <a:rPr lang="fr-FR" sz="600" dirty="0"/>
              <a:t> 2016</a:t>
            </a:r>
          </a:p>
        </p:txBody>
      </p:sp>
    </p:spTree>
    <p:extLst>
      <p:ext uri="{BB962C8B-B14F-4D97-AF65-F5344CB8AC3E}">
        <p14:creationId xmlns:p14="http://schemas.microsoft.com/office/powerpoint/2010/main" val="42496805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Line Callout 2 (Accent Bar) 56"/>
          <p:cNvSpPr/>
          <p:nvPr/>
        </p:nvSpPr>
        <p:spPr>
          <a:xfrm rot="16200000">
            <a:off x="610605" y="2690235"/>
            <a:ext cx="1377839" cy="1233614"/>
          </a:xfrm>
          <a:prstGeom prst="accentCallout2">
            <a:avLst>
              <a:gd name="adj1" fmla="val 18749"/>
              <a:gd name="adj2" fmla="val -4849"/>
              <a:gd name="adj3" fmla="val 18750"/>
              <a:gd name="adj4" fmla="val -16667"/>
              <a:gd name="adj5" fmla="val 112657"/>
              <a:gd name="adj6" fmla="val -41548"/>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defTabSz="685800">
              <a:spcAft>
                <a:spcPts val="600"/>
              </a:spcAft>
              <a:defRPr/>
            </a:pPr>
            <a:r>
              <a:rPr lang="en-US" sz="1100" b="1" kern="0" dirty="0">
                <a:solidFill>
                  <a:schemeClr val="tx2"/>
                </a:solidFill>
              </a:rPr>
              <a:t>Exploration &amp; Development</a:t>
            </a:r>
            <a:endParaRPr lang="en-US" sz="1100" b="1" kern="0" dirty="0">
              <a:solidFill>
                <a:schemeClr val="tx1"/>
              </a:solidFill>
            </a:endParaRPr>
          </a:p>
          <a:p>
            <a:pPr marL="87313" indent="-87313" defTabSz="685800">
              <a:spcAft>
                <a:spcPts val="600"/>
              </a:spcAft>
              <a:buFont typeface="Arial" panose="020B0604020202020204" pitchFamily="34" charset="0"/>
              <a:buChar char="•"/>
              <a:defRPr/>
            </a:pPr>
            <a:r>
              <a:rPr lang="en-US" sz="800" b="1" kern="0" dirty="0">
                <a:solidFill>
                  <a:schemeClr val="tx1"/>
                </a:solidFill>
              </a:rPr>
              <a:t>Initial capability and use-case assessments</a:t>
            </a:r>
          </a:p>
          <a:p>
            <a:pPr marL="87313" indent="-87313" defTabSz="685800">
              <a:spcAft>
                <a:spcPts val="600"/>
              </a:spcAft>
              <a:buFont typeface="Arial" panose="020B0604020202020204" pitchFamily="34" charset="0"/>
              <a:buChar char="•"/>
              <a:defRPr/>
            </a:pPr>
            <a:r>
              <a:rPr lang="en-US" sz="800" b="1" kern="0" dirty="0" smtClean="0">
                <a:solidFill>
                  <a:schemeClr val="tx1"/>
                </a:solidFill>
              </a:rPr>
              <a:t>Individual </a:t>
            </a:r>
            <a:r>
              <a:rPr lang="en-US" sz="800" b="1" kern="0" dirty="0" err="1" smtClean="0">
                <a:solidFill>
                  <a:schemeClr val="tx1"/>
                </a:solidFill>
              </a:rPr>
              <a:t>PoC’s</a:t>
            </a:r>
            <a:r>
              <a:rPr lang="en-US" sz="800" b="1" kern="0" dirty="0" smtClean="0">
                <a:solidFill>
                  <a:schemeClr val="tx1"/>
                </a:solidFill>
              </a:rPr>
              <a:t> </a:t>
            </a:r>
            <a:endParaRPr lang="en-US" sz="800" kern="0" dirty="0">
              <a:solidFill>
                <a:schemeClr val="tx1"/>
              </a:solidFill>
            </a:endParaRPr>
          </a:p>
        </p:txBody>
      </p:sp>
      <p:sp>
        <p:nvSpPr>
          <p:cNvPr id="2" name="Title 1"/>
          <p:cNvSpPr>
            <a:spLocks noGrp="1"/>
          </p:cNvSpPr>
          <p:nvPr>
            <p:ph type="title"/>
          </p:nvPr>
        </p:nvSpPr>
        <p:spPr/>
        <p:txBody>
          <a:bodyPr/>
          <a:lstStyle/>
          <a:p>
            <a:r>
              <a:rPr lang="en-US" dirty="0"/>
              <a:t>What Blockchain adoption could look like?</a:t>
            </a:r>
          </a:p>
        </p:txBody>
      </p:sp>
      <p:sp>
        <p:nvSpPr>
          <p:cNvPr id="7" name="Arc 6"/>
          <p:cNvSpPr/>
          <p:nvPr/>
        </p:nvSpPr>
        <p:spPr>
          <a:xfrm rot="5400000">
            <a:off x="-1992307" y="-5458827"/>
            <a:ext cx="8100000" cy="12177913"/>
          </a:xfrm>
          <a:prstGeom prst="arc">
            <a:avLst>
              <a:gd name="adj1" fmla="val 16785866"/>
              <a:gd name="adj2" fmla="val 0"/>
            </a:avLst>
          </a:prstGeom>
          <a:ln w="254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defRPr/>
            </a:pPr>
            <a:endParaRPr lang="en-US" sz="1350" kern="0" dirty="0">
              <a:solidFill>
                <a:sysClr val="windowText" lastClr="000000"/>
              </a:solidFill>
            </a:endParaRPr>
          </a:p>
        </p:txBody>
      </p:sp>
      <p:pic>
        <p:nvPicPr>
          <p:cNvPr id="8" name="Picture 7"/>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136195">
            <a:off x="7874890" y="920953"/>
            <a:ext cx="448926" cy="669858"/>
          </a:xfrm>
          <a:prstGeom prst="rect">
            <a:avLst/>
          </a:prstGeom>
        </p:spPr>
      </p:pic>
      <p:sp>
        <p:nvSpPr>
          <p:cNvPr id="9" name="Oval 8"/>
          <p:cNvSpPr>
            <a:spLocks/>
          </p:cNvSpPr>
          <p:nvPr/>
        </p:nvSpPr>
        <p:spPr>
          <a:xfrm>
            <a:off x="2186929" y="4560642"/>
            <a:ext cx="218700" cy="218700"/>
          </a:xfrm>
          <a:prstGeom prst="ellipse">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dirty="0">
              <a:solidFill>
                <a:schemeClr val="bg1"/>
              </a:solidFill>
            </a:endParaRPr>
          </a:p>
        </p:txBody>
      </p:sp>
      <p:sp>
        <p:nvSpPr>
          <p:cNvPr id="12" name="Oval 11"/>
          <p:cNvSpPr>
            <a:spLocks/>
          </p:cNvSpPr>
          <p:nvPr/>
        </p:nvSpPr>
        <p:spPr>
          <a:xfrm>
            <a:off x="5383342" y="3920691"/>
            <a:ext cx="218700" cy="218700"/>
          </a:xfrm>
          <a:prstGeom prst="ellipse">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dirty="0">
              <a:solidFill>
                <a:schemeClr val="bg1"/>
              </a:solidFill>
            </a:endParaRPr>
          </a:p>
        </p:txBody>
      </p:sp>
      <p:sp>
        <p:nvSpPr>
          <p:cNvPr id="14" name="Rectangle 13"/>
          <p:cNvSpPr/>
          <p:nvPr/>
        </p:nvSpPr>
        <p:spPr>
          <a:xfrm>
            <a:off x="2418758" y="4751447"/>
            <a:ext cx="1166615" cy="166289"/>
          </a:xfrm>
          <a:prstGeom prst="rect">
            <a:avLst/>
          </a:prstGeom>
          <a:noFill/>
          <a:ln>
            <a:noFill/>
          </a:ln>
        </p:spPr>
        <p:txBody>
          <a:bodyPr wrap="square" anchor="ctr">
            <a:noAutofit/>
          </a:bodyPr>
          <a:lstStyle/>
          <a:p>
            <a:pPr defTabSz="685800">
              <a:defRPr/>
            </a:pPr>
            <a:r>
              <a:rPr lang="en-US" sz="1400" b="1" kern="0" dirty="0">
                <a:solidFill>
                  <a:schemeClr val="tx2"/>
                </a:solidFill>
              </a:rPr>
              <a:t>2016</a:t>
            </a:r>
          </a:p>
        </p:txBody>
      </p:sp>
      <p:sp>
        <p:nvSpPr>
          <p:cNvPr id="36" name="Oval 35"/>
          <p:cNvSpPr>
            <a:spLocks/>
          </p:cNvSpPr>
          <p:nvPr/>
        </p:nvSpPr>
        <p:spPr>
          <a:xfrm>
            <a:off x="3545143" y="4415069"/>
            <a:ext cx="218700" cy="218700"/>
          </a:xfrm>
          <a:prstGeom prst="ellipse">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dirty="0">
              <a:solidFill>
                <a:schemeClr val="bg1"/>
              </a:solidFill>
            </a:endParaRPr>
          </a:p>
        </p:txBody>
      </p:sp>
      <p:sp>
        <p:nvSpPr>
          <p:cNvPr id="39" name="Oval 38"/>
          <p:cNvSpPr>
            <a:spLocks/>
          </p:cNvSpPr>
          <p:nvPr/>
        </p:nvSpPr>
        <p:spPr>
          <a:xfrm>
            <a:off x="7201709" y="2569678"/>
            <a:ext cx="218700" cy="218700"/>
          </a:xfrm>
          <a:prstGeom prst="ellipse">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0" dirty="0">
              <a:solidFill>
                <a:schemeClr val="bg1"/>
              </a:solidFill>
            </a:endParaRPr>
          </a:p>
        </p:txBody>
      </p:sp>
      <p:sp>
        <p:nvSpPr>
          <p:cNvPr id="52" name="Rectangle 51"/>
          <p:cNvSpPr/>
          <p:nvPr/>
        </p:nvSpPr>
        <p:spPr>
          <a:xfrm>
            <a:off x="3784905" y="4649725"/>
            <a:ext cx="1166615" cy="166289"/>
          </a:xfrm>
          <a:prstGeom prst="rect">
            <a:avLst/>
          </a:prstGeom>
          <a:noFill/>
          <a:ln>
            <a:noFill/>
          </a:ln>
        </p:spPr>
        <p:txBody>
          <a:bodyPr wrap="square" anchor="ctr">
            <a:noAutofit/>
          </a:bodyPr>
          <a:lstStyle/>
          <a:p>
            <a:pPr defTabSz="685800">
              <a:defRPr/>
            </a:pPr>
            <a:r>
              <a:rPr lang="en-US" sz="1400" b="1" kern="0" dirty="0">
                <a:solidFill>
                  <a:schemeClr val="tx2"/>
                </a:solidFill>
              </a:rPr>
              <a:t>2017</a:t>
            </a:r>
          </a:p>
        </p:txBody>
      </p:sp>
      <p:sp>
        <p:nvSpPr>
          <p:cNvPr id="53" name="Rectangle 52"/>
          <p:cNvSpPr/>
          <p:nvPr/>
        </p:nvSpPr>
        <p:spPr>
          <a:xfrm>
            <a:off x="5538996" y="4124189"/>
            <a:ext cx="1166615" cy="166289"/>
          </a:xfrm>
          <a:prstGeom prst="rect">
            <a:avLst/>
          </a:prstGeom>
          <a:noFill/>
          <a:ln>
            <a:noFill/>
          </a:ln>
        </p:spPr>
        <p:txBody>
          <a:bodyPr wrap="square" anchor="ctr">
            <a:noAutofit/>
          </a:bodyPr>
          <a:lstStyle/>
          <a:p>
            <a:pPr defTabSz="685800">
              <a:defRPr/>
            </a:pPr>
            <a:r>
              <a:rPr lang="en-US" sz="1400" b="1" kern="0" dirty="0">
                <a:solidFill>
                  <a:schemeClr val="tx2"/>
                </a:solidFill>
              </a:rPr>
              <a:t>2018 - 2020</a:t>
            </a:r>
          </a:p>
        </p:txBody>
      </p:sp>
      <p:sp>
        <p:nvSpPr>
          <p:cNvPr id="55" name="Rectangle 54"/>
          <p:cNvSpPr/>
          <p:nvPr/>
        </p:nvSpPr>
        <p:spPr>
          <a:xfrm>
            <a:off x="7392090" y="2715766"/>
            <a:ext cx="1076359" cy="432047"/>
          </a:xfrm>
          <a:prstGeom prst="rect">
            <a:avLst/>
          </a:prstGeom>
          <a:noFill/>
          <a:ln>
            <a:noFill/>
          </a:ln>
        </p:spPr>
        <p:txBody>
          <a:bodyPr wrap="square" anchor="ctr">
            <a:noAutofit/>
          </a:bodyPr>
          <a:lstStyle/>
          <a:p>
            <a:pPr defTabSz="685800">
              <a:defRPr/>
            </a:pPr>
            <a:r>
              <a:rPr lang="en-US" sz="1400" b="1" kern="0" dirty="0">
                <a:solidFill>
                  <a:schemeClr val="tx2"/>
                </a:solidFill>
              </a:rPr>
              <a:t>2020</a:t>
            </a:r>
            <a:br>
              <a:rPr lang="en-US" sz="1400" b="1" kern="0" dirty="0">
                <a:solidFill>
                  <a:schemeClr val="tx2"/>
                </a:solidFill>
              </a:rPr>
            </a:br>
            <a:r>
              <a:rPr lang="en-US" sz="1400" b="1" kern="0" dirty="0">
                <a:solidFill>
                  <a:schemeClr val="tx2"/>
                </a:solidFill>
              </a:rPr>
              <a:t>and above</a:t>
            </a:r>
          </a:p>
        </p:txBody>
      </p:sp>
      <p:sp>
        <p:nvSpPr>
          <p:cNvPr id="29" name="Line Callout 2 (Accent Bar) 56"/>
          <p:cNvSpPr/>
          <p:nvPr/>
        </p:nvSpPr>
        <p:spPr>
          <a:xfrm rot="16200000">
            <a:off x="2121746" y="1995686"/>
            <a:ext cx="1604311" cy="1527531"/>
          </a:xfrm>
          <a:prstGeom prst="accentCallout2">
            <a:avLst>
              <a:gd name="adj1" fmla="val 18749"/>
              <a:gd name="adj2" fmla="val -4849"/>
              <a:gd name="adj3" fmla="val 18750"/>
              <a:gd name="adj4" fmla="val -16667"/>
              <a:gd name="adj5" fmla="val 87611"/>
              <a:gd name="adj6" fmla="val -50536"/>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defTabSz="685800">
              <a:spcAft>
                <a:spcPts val="600"/>
              </a:spcAft>
              <a:defRPr/>
            </a:pPr>
            <a:r>
              <a:rPr lang="en-US" sz="1100" b="1" kern="0" dirty="0">
                <a:solidFill>
                  <a:schemeClr val="tx2"/>
                </a:solidFill>
              </a:rPr>
              <a:t>Early Adoption</a:t>
            </a:r>
            <a:endParaRPr lang="en-US" sz="1100" b="1" kern="0" dirty="0">
              <a:solidFill>
                <a:schemeClr val="tx1"/>
              </a:solidFill>
            </a:endParaRPr>
          </a:p>
          <a:p>
            <a:pPr marL="87313" indent="-87313" defTabSz="685800">
              <a:spcAft>
                <a:spcPts val="600"/>
              </a:spcAft>
              <a:buFont typeface="Arial" panose="020B0604020202020204" pitchFamily="34" charset="0"/>
              <a:buChar char="•"/>
              <a:defRPr/>
            </a:pPr>
            <a:r>
              <a:rPr lang="en-US" sz="800" b="1" kern="0" dirty="0">
                <a:solidFill>
                  <a:schemeClr val="tx1"/>
                </a:solidFill>
              </a:rPr>
              <a:t>Leading (re)insurers see the value </a:t>
            </a:r>
          </a:p>
          <a:p>
            <a:pPr marL="87313" indent="-87313" defTabSz="685800">
              <a:spcAft>
                <a:spcPts val="600"/>
              </a:spcAft>
              <a:buFont typeface="Arial" panose="020B0604020202020204" pitchFamily="34" charset="0"/>
              <a:buChar char="•"/>
              <a:defRPr/>
            </a:pPr>
            <a:r>
              <a:rPr lang="en-US" sz="800" b="1" kern="0" dirty="0">
                <a:solidFill>
                  <a:schemeClr val="tx1"/>
                </a:solidFill>
              </a:rPr>
              <a:t>1</a:t>
            </a:r>
            <a:r>
              <a:rPr lang="en-US" sz="800" b="1" kern="0" baseline="30000" dirty="0">
                <a:solidFill>
                  <a:schemeClr val="tx1"/>
                </a:solidFill>
              </a:rPr>
              <a:t>st</a:t>
            </a:r>
            <a:r>
              <a:rPr lang="en-US" sz="800" b="1" kern="0" dirty="0">
                <a:solidFill>
                  <a:schemeClr val="tx1"/>
                </a:solidFill>
              </a:rPr>
              <a:t> </a:t>
            </a:r>
            <a:r>
              <a:rPr lang="en-US" sz="800" b="1" kern="0" dirty="0" smtClean="0">
                <a:solidFill>
                  <a:schemeClr val="tx1"/>
                </a:solidFill>
              </a:rPr>
              <a:t>community roll-out </a:t>
            </a:r>
            <a:r>
              <a:rPr lang="en-US" sz="800" b="1" kern="0" dirty="0">
                <a:solidFill>
                  <a:schemeClr val="tx1"/>
                </a:solidFill>
              </a:rPr>
              <a:t>for inter-group retrocession are performed</a:t>
            </a:r>
          </a:p>
          <a:p>
            <a:pPr marL="87313" indent="-87313" defTabSz="685800">
              <a:spcAft>
                <a:spcPts val="600"/>
              </a:spcAft>
              <a:buFont typeface="Arial" panose="020B0604020202020204" pitchFamily="34" charset="0"/>
              <a:buChar char="•"/>
              <a:defRPr/>
            </a:pPr>
            <a:r>
              <a:rPr lang="en-US" sz="800" b="1" kern="0" dirty="0">
                <a:solidFill>
                  <a:schemeClr val="tx1"/>
                </a:solidFill>
              </a:rPr>
              <a:t>Rule-making begins: </a:t>
            </a:r>
            <a:r>
              <a:rPr lang="en-US" sz="800" kern="0" dirty="0">
                <a:solidFill>
                  <a:schemeClr val="tx1"/>
                </a:solidFill>
              </a:rPr>
              <a:t>Regulatory authorities realize the benefits for auditing and compliance</a:t>
            </a:r>
          </a:p>
        </p:txBody>
      </p:sp>
      <p:sp>
        <p:nvSpPr>
          <p:cNvPr id="30" name="Line Callout 2 (Accent Bar) 56"/>
          <p:cNvSpPr/>
          <p:nvPr/>
        </p:nvSpPr>
        <p:spPr>
          <a:xfrm rot="16200000">
            <a:off x="4041929" y="1453176"/>
            <a:ext cx="1694973" cy="1915894"/>
          </a:xfrm>
          <a:prstGeom prst="accentCallout2">
            <a:avLst>
              <a:gd name="adj1" fmla="val 18749"/>
              <a:gd name="adj2" fmla="val -6917"/>
              <a:gd name="adj3" fmla="val 18750"/>
              <a:gd name="adj4" fmla="val -16667"/>
              <a:gd name="adj5" fmla="val 70555"/>
              <a:gd name="adj6" fmla="val -36829"/>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defTabSz="685800">
              <a:spcAft>
                <a:spcPts val="600"/>
              </a:spcAft>
              <a:defRPr/>
            </a:pPr>
            <a:r>
              <a:rPr lang="en-US" sz="1100" b="1" kern="0" dirty="0">
                <a:solidFill>
                  <a:schemeClr val="tx2"/>
                </a:solidFill>
              </a:rPr>
              <a:t>Growth</a:t>
            </a:r>
            <a:endParaRPr lang="en-US" sz="1100" b="1" kern="0" dirty="0">
              <a:solidFill>
                <a:schemeClr val="tx1"/>
              </a:solidFill>
            </a:endParaRPr>
          </a:p>
          <a:p>
            <a:pPr marL="87313" indent="-87313" defTabSz="685800">
              <a:spcAft>
                <a:spcPts val="600"/>
              </a:spcAft>
              <a:buFont typeface="Arial" panose="020B0604020202020204" pitchFamily="34" charset="0"/>
              <a:buChar char="•"/>
              <a:defRPr/>
            </a:pPr>
            <a:r>
              <a:rPr lang="en-US" sz="800" b="1" kern="0" dirty="0">
                <a:solidFill>
                  <a:schemeClr val="tx1"/>
                </a:solidFill>
              </a:rPr>
              <a:t>The network effect takes hold: </a:t>
            </a:r>
            <a:r>
              <a:rPr lang="en-US" sz="800" kern="0" dirty="0">
                <a:solidFill>
                  <a:schemeClr val="tx1"/>
                </a:solidFill>
              </a:rPr>
              <a:t>(Re)insurers begin to see the benefits experienced by early-adopters and combined with regulatory guidance and certainty</a:t>
            </a:r>
          </a:p>
          <a:p>
            <a:pPr marL="87313" indent="-87313" defTabSz="685800">
              <a:spcAft>
                <a:spcPts val="600"/>
              </a:spcAft>
              <a:buFont typeface="Arial" panose="020B0604020202020204" pitchFamily="34" charset="0"/>
              <a:buChar char="•"/>
              <a:defRPr/>
            </a:pPr>
            <a:r>
              <a:rPr lang="en-US" sz="800" b="1" kern="0" dirty="0">
                <a:solidFill>
                  <a:schemeClr val="tx1"/>
                </a:solidFill>
              </a:rPr>
              <a:t>New products / services are created</a:t>
            </a:r>
          </a:p>
          <a:p>
            <a:pPr marL="87313" indent="-87313" defTabSz="685800">
              <a:spcAft>
                <a:spcPts val="600"/>
              </a:spcAft>
              <a:buFont typeface="Arial" panose="020B0604020202020204" pitchFamily="34" charset="0"/>
              <a:buChar char="•"/>
              <a:defRPr/>
            </a:pPr>
            <a:r>
              <a:rPr lang="en-US" sz="800" b="1" kern="0" dirty="0">
                <a:solidFill>
                  <a:schemeClr val="tx1"/>
                </a:solidFill>
              </a:rPr>
              <a:t>Deployments go viral across numerous use cases</a:t>
            </a:r>
          </a:p>
        </p:txBody>
      </p:sp>
      <p:sp>
        <p:nvSpPr>
          <p:cNvPr id="31"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43</a:t>
            </a:fld>
            <a:endParaRPr lang="en-US" dirty="0"/>
          </a:p>
        </p:txBody>
      </p:sp>
      <p:sp>
        <p:nvSpPr>
          <p:cNvPr id="32" name="Line Callout 2 (Accent Bar) 56"/>
          <p:cNvSpPr/>
          <p:nvPr/>
        </p:nvSpPr>
        <p:spPr>
          <a:xfrm rot="16200000">
            <a:off x="6434398" y="932373"/>
            <a:ext cx="681690" cy="1368153"/>
          </a:xfrm>
          <a:prstGeom prst="accentCallout2">
            <a:avLst>
              <a:gd name="adj1" fmla="val 18749"/>
              <a:gd name="adj2" fmla="val -1430"/>
              <a:gd name="adj3" fmla="val 18750"/>
              <a:gd name="adj4" fmla="val -16667"/>
              <a:gd name="adj5" fmla="val 76596"/>
              <a:gd name="adj6" fmla="val -83783"/>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defTabSz="685800">
              <a:spcAft>
                <a:spcPts val="600"/>
              </a:spcAft>
              <a:defRPr/>
            </a:pPr>
            <a:r>
              <a:rPr lang="en-US" sz="1100" b="1" kern="0" dirty="0">
                <a:solidFill>
                  <a:schemeClr val="tx2"/>
                </a:solidFill>
              </a:rPr>
              <a:t>Maturity</a:t>
            </a:r>
            <a:endParaRPr lang="en-US" sz="1100" b="1" kern="0" dirty="0">
              <a:solidFill>
                <a:schemeClr val="tx1"/>
              </a:solidFill>
            </a:endParaRPr>
          </a:p>
          <a:p>
            <a:pPr marL="87313" indent="-87313" defTabSz="685800">
              <a:spcAft>
                <a:spcPts val="600"/>
              </a:spcAft>
              <a:buFont typeface="Arial" panose="020B0604020202020204" pitchFamily="34" charset="0"/>
              <a:buChar char="•"/>
              <a:defRPr/>
            </a:pPr>
            <a:r>
              <a:rPr lang="en-US" sz="800" b="1" kern="0" dirty="0">
                <a:solidFill>
                  <a:schemeClr val="tx1"/>
                </a:solidFill>
              </a:rPr>
              <a:t>Blockchain adoption is considered mainstream</a:t>
            </a:r>
            <a:endParaRPr lang="en-US" sz="800" kern="0" dirty="0">
              <a:solidFill>
                <a:schemeClr val="tx1"/>
              </a:solidFill>
            </a:endParaRPr>
          </a:p>
        </p:txBody>
      </p:sp>
      <p:sp>
        <p:nvSpPr>
          <p:cNvPr id="3" name="Triangle isocèle 2"/>
          <p:cNvSpPr/>
          <p:nvPr/>
        </p:nvSpPr>
        <p:spPr>
          <a:xfrm rot="10800000">
            <a:off x="2459640" y="1734486"/>
            <a:ext cx="581247" cy="115625"/>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4" name="ZoneTexte 3"/>
          <p:cNvSpPr txBox="1"/>
          <p:nvPr/>
        </p:nvSpPr>
        <p:spPr>
          <a:xfrm>
            <a:off x="2031689" y="1379628"/>
            <a:ext cx="1449533" cy="206500"/>
          </a:xfrm>
          <a:prstGeom prst="rect">
            <a:avLst/>
          </a:prstGeom>
          <a:noFill/>
        </p:spPr>
        <p:txBody>
          <a:bodyPr wrap="square" lIns="0" tIns="0" rIns="0" bIns="0" rtlCol="0">
            <a:noAutofit/>
          </a:bodyPr>
          <a:lstStyle/>
          <a:p>
            <a:pPr algn="ctr">
              <a:buClr>
                <a:schemeClr val="tx2"/>
              </a:buClr>
            </a:pPr>
            <a:r>
              <a:rPr lang="en-GB" sz="1600" b="1" dirty="0">
                <a:solidFill>
                  <a:srgbClr val="C00000"/>
                </a:solidFill>
              </a:rPr>
              <a:t>Today</a:t>
            </a:r>
          </a:p>
        </p:txBody>
      </p:sp>
    </p:spTree>
    <p:custDataLst>
      <p:tags r:id="rId1"/>
    </p:custDataLst>
    <p:extLst>
      <p:ext uri="{BB962C8B-B14F-4D97-AF65-F5344CB8AC3E}">
        <p14:creationId xmlns:p14="http://schemas.microsoft.com/office/powerpoint/2010/main" val="376358488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79512" y="2355722"/>
            <a:ext cx="8630266" cy="707225"/>
          </a:xfrm>
        </p:spPr>
        <p:txBody>
          <a:bodyPr/>
          <a:lstStyle/>
          <a:p>
            <a:pPr marL="0" indent="0">
              <a:buNone/>
            </a:pPr>
            <a:r>
              <a:rPr lang="en-US" dirty="0">
                <a:solidFill>
                  <a:schemeClr val="tx2"/>
                </a:solidFill>
              </a:rPr>
              <a:t>While </a:t>
            </a:r>
            <a:r>
              <a:rPr lang="en-US" dirty="0" err="1">
                <a:solidFill>
                  <a:schemeClr val="tx2"/>
                </a:solidFill>
              </a:rPr>
              <a:t>IoT</a:t>
            </a:r>
            <a:r>
              <a:rPr lang="en-US" dirty="0">
                <a:solidFill>
                  <a:schemeClr val="tx2"/>
                </a:solidFill>
              </a:rPr>
              <a:t> and AI will enable the ‘animation of the physical world Blockchain’s smart contracts on the immutable distributed ledger will allow real economy assets, infrastructures and processes to interact with the financial system in predictable ways and with business models that were unheard of ten years ago.</a:t>
            </a:r>
          </a:p>
        </p:txBody>
      </p:sp>
      <p:sp>
        <p:nvSpPr>
          <p:cNvPr id="7" name="Text Placeholder 6"/>
          <p:cNvSpPr>
            <a:spLocks noGrp="1"/>
          </p:cNvSpPr>
          <p:nvPr>
            <p:ph type="body" sz="quarter" idx="15"/>
          </p:nvPr>
        </p:nvSpPr>
        <p:spPr>
          <a:xfrm>
            <a:off x="1331640" y="4613805"/>
            <a:ext cx="5976664" cy="123111"/>
          </a:xfrm>
        </p:spPr>
        <p:txBody>
          <a:bodyPr/>
          <a:lstStyle/>
          <a:p>
            <a:pPr marL="0" indent="0">
              <a:buNone/>
            </a:pPr>
            <a:r>
              <a:rPr lang="en-US" b="1" dirty="0"/>
              <a:t>Source</a:t>
            </a:r>
            <a:r>
              <a:rPr lang="en-US" dirty="0"/>
              <a:t>: http://www.econotimes.com/Combination-of-IoT-blockchain-and-AI-would-enable-sustainable-development-agenda-at-scale-UNEP-469385</a:t>
            </a:r>
          </a:p>
        </p:txBody>
      </p:sp>
      <p:sp>
        <p:nvSpPr>
          <p:cNvPr id="2" name="Rectangle 1"/>
          <p:cNvSpPr/>
          <p:nvPr/>
        </p:nvSpPr>
        <p:spPr>
          <a:xfrm>
            <a:off x="1979712" y="3147814"/>
            <a:ext cx="4572000" cy="923330"/>
          </a:xfrm>
          <a:prstGeom prst="rect">
            <a:avLst/>
          </a:prstGeom>
          <a:solidFill>
            <a:schemeClr val="tx2"/>
          </a:solidFill>
        </p:spPr>
        <p:txBody>
          <a:bodyPr>
            <a:spAutoFit/>
          </a:bodyPr>
          <a:lstStyle/>
          <a:p>
            <a:pPr algn="ctr"/>
            <a:r>
              <a:rPr lang="en-US" i="1" dirty="0">
                <a:solidFill>
                  <a:schemeClr val="bg1"/>
                </a:solidFill>
                <a:latin typeface="Arial" panose="020B0604020202020204" pitchFamily="34" charset="0"/>
              </a:rPr>
              <a:t>“Providing this two-way real-time interoperability between the real economy and the financial system will be disruptive”</a:t>
            </a:r>
            <a:endParaRPr lang="en-GB" dirty="0">
              <a:solidFill>
                <a:schemeClr val="bg1"/>
              </a:solidFill>
            </a:endParaRPr>
          </a:p>
        </p:txBody>
      </p:sp>
      <p:sp>
        <p:nvSpPr>
          <p:cNvPr id="8" name="Rectangle 7"/>
          <p:cNvSpPr/>
          <p:nvPr/>
        </p:nvSpPr>
        <p:spPr>
          <a:xfrm>
            <a:off x="268156" y="867365"/>
            <a:ext cx="8099577" cy="1200329"/>
          </a:xfrm>
          <a:prstGeom prst="rect">
            <a:avLst/>
          </a:prstGeom>
          <a:solidFill>
            <a:schemeClr val="tx2"/>
          </a:solidFill>
        </p:spPr>
        <p:txBody>
          <a:bodyPr>
            <a:spAutoFit/>
          </a:bodyPr>
          <a:lstStyle/>
          <a:p>
            <a:r>
              <a:rPr lang="fr-FR" i="1" dirty="0">
                <a:solidFill>
                  <a:schemeClr val="bg1"/>
                </a:solidFill>
              </a:rPr>
              <a:t>Maxim </a:t>
            </a:r>
            <a:r>
              <a:rPr lang="fr-FR" i="1" dirty="0" err="1">
                <a:solidFill>
                  <a:schemeClr val="bg1"/>
                </a:solidFill>
              </a:rPr>
              <a:t>Orlovsky</a:t>
            </a:r>
            <a:r>
              <a:rPr lang="fr-FR" i="1" dirty="0">
                <a:solidFill>
                  <a:schemeClr val="bg1"/>
                </a:solidFill>
              </a:rPr>
              <a:t>: ‘’l’avenir appartient à ceux qui sauront faire converger les technologies de l’intelligence artificielle et le système de la </a:t>
            </a:r>
            <a:r>
              <a:rPr lang="fr-FR" i="1" dirty="0" err="1">
                <a:solidFill>
                  <a:schemeClr val="bg1"/>
                </a:solidFill>
              </a:rPr>
              <a:t>blockchain</a:t>
            </a:r>
            <a:r>
              <a:rPr lang="fr-FR" i="1" dirty="0" smtClean="0">
                <a:solidFill>
                  <a:schemeClr val="bg1"/>
                </a:solidFill>
              </a:rPr>
              <a:t>’’.</a:t>
            </a:r>
          </a:p>
          <a:p>
            <a:endParaRPr lang="fr-FR" i="1" dirty="0">
              <a:solidFill>
                <a:schemeClr val="bg1"/>
              </a:solidFill>
            </a:endParaRPr>
          </a:p>
          <a:p>
            <a:endParaRPr lang="en-GB" i="1" dirty="0">
              <a:solidFill>
                <a:schemeClr val="bg1"/>
              </a:solidFill>
            </a:endParaRPr>
          </a:p>
        </p:txBody>
      </p:sp>
      <p:sp>
        <p:nvSpPr>
          <p:cNvPr id="9" name="Rectangle 8"/>
          <p:cNvSpPr/>
          <p:nvPr/>
        </p:nvSpPr>
        <p:spPr>
          <a:xfrm rot="21579665">
            <a:off x="290868" y="1490174"/>
            <a:ext cx="4572000" cy="338554"/>
          </a:xfrm>
          <a:prstGeom prst="rect">
            <a:avLst/>
          </a:prstGeom>
        </p:spPr>
        <p:txBody>
          <a:bodyPr>
            <a:spAutoFit/>
          </a:bodyPr>
          <a:lstStyle/>
          <a:p>
            <a:r>
              <a:rPr lang="en-US" sz="800" i="1" dirty="0">
                <a:solidFill>
                  <a:schemeClr val="bg1"/>
                </a:solidFill>
              </a:rPr>
              <a:t>Neuroscientist, cognitive architectures specialist with experience in neural networking, machine learning, pattern recognition, data science and </a:t>
            </a:r>
            <a:r>
              <a:rPr lang="en-US" sz="800" i="1" dirty="0" err="1">
                <a:solidFill>
                  <a:schemeClr val="bg1"/>
                </a:solidFill>
              </a:rPr>
              <a:t>compexity</a:t>
            </a:r>
            <a:r>
              <a:rPr lang="en-US" sz="800" i="1" dirty="0">
                <a:solidFill>
                  <a:schemeClr val="bg1"/>
                </a:solidFill>
              </a:rPr>
              <a:t> science. PhD, MD.</a:t>
            </a:r>
            <a:endParaRPr lang="en-GB" sz="800" i="1" dirty="0">
              <a:solidFill>
                <a:schemeClr val="bg1"/>
              </a:solidFill>
            </a:endParaRPr>
          </a:p>
        </p:txBody>
      </p:sp>
      <p:sp>
        <p:nvSpPr>
          <p:cNvPr id="3" name="Titre 2"/>
          <p:cNvSpPr>
            <a:spLocks noGrp="1"/>
          </p:cNvSpPr>
          <p:nvPr>
            <p:ph type="title"/>
          </p:nvPr>
        </p:nvSpPr>
        <p:spPr>
          <a:xfrm>
            <a:off x="256867" y="190762"/>
            <a:ext cx="8630266" cy="400110"/>
          </a:xfrm>
        </p:spPr>
        <p:txBody>
          <a:bodyPr/>
          <a:lstStyle/>
          <a:p>
            <a:r>
              <a:rPr lang="fr-FR" dirty="0" err="1" smtClean="0"/>
              <a:t>Combination</a:t>
            </a:r>
            <a:r>
              <a:rPr lang="fr-FR" dirty="0" smtClean="0"/>
              <a:t> of IoT, </a:t>
            </a:r>
            <a:r>
              <a:rPr lang="fr-FR" dirty="0" err="1" smtClean="0"/>
              <a:t>Blockchain</a:t>
            </a:r>
            <a:r>
              <a:rPr lang="fr-FR" dirty="0" smtClean="0"/>
              <a:t> and AI </a:t>
            </a:r>
            <a:r>
              <a:rPr lang="fr-FR" dirty="0" err="1" smtClean="0"/>
              <a:t>could</a:t>
            </a:r>
            <a:r>
              <a:rPr lang="fr-FR" dirty="0" smtClean="0"/>
              <a:t> </a:t>
            </a:r>
            <a:r>
              <a:rPr lang="fr-FR" dirty="0" err="1" smtClean="0"/>
              <a:t>enable</a:t>
            </a:r>
            <a:r>
              <a:rPr lang="fr-FR" dirty="0" smtClean="0"/>
              <a:t> </a:t>
            </a:r>
            <a:r>
              <a:rPr lang="fr-FR" dirty="0" err="1" smtClean="0"/>
              <a:t>sustainable</a:t>
            </a:r>
            <a:r>
              <a:rPr lang="fr-FR" dirty="0" smtClean="0"/>
              <a:t> </a:t>
            </a:r>
            <a:r>
              <a:rPr lang="fr-FR" dirty="0" err="1" smtClean="0"/>
              <a:t>development</a:t>
            </a:r>
            <a:r>
              <a:rPr lang="fr-FR" dirty="0" smtClean="0"/>
              <a:t> at </a:t>
            </a:r>
            <a:r>
              <a:rPr lang="fr-FR" dirty="0" err="1" smtClean="0"/>
              <a:t>scale</a:t>
            </a:r>
            <a:endParaRPr lang="fr-FR" dirty="0"/>
          </a:p>
        </p:txBody>
      </p:sp>
    </p:spTree>
    <p:extLst>
      <p:ext uri="{BB962C8B-B14F-4D97-AF65-F5344CB8AC3E}">
        <p14:creationId xmlns:p14="http://schemas.microsoft.com/office/powerpoint/2010/main" val="21071805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79512" y="4668463"/>
            <a:ext cx="1296144" cy="475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4" name="Title 3"/>
          <p:cNvSpPr>
            <a:spLocks noGrp="1"/>
          </p:cNvSpPr>
          <p:nvPr>
            <p:ph type="title"/>
          </p:nvPr>
        </p:nvSpPr>
        <p:spPr/>
        <p:txBody>
          <a:bodyPr/>
          <a:lstStyle/>
          <a:p>
            <a:r>
              <a:rPr lang="en-GB" dirty="0"/>
              <a:t>A preliminary vision of the potentialities: mixing Blockchain and AI</a:t>
            </a:r>
          </a:p>
        </p:txBody>
      </p:sp>
      <p:sp>
        <p:nvSpPr>
          <p:cNvPr id="5" name="Content Placeholder 4"/>
          <p:cNvSpPr>
            <a:spLocks noGrp="1"/>
          </p:cNvSpPr>
          <p:nvPr>
            <p:ph idx="1"/>
          </p:nvPr>
        </p:nvSpPr>
        <p:spPr>
          <a:xfrm>
            <a:off x="256867" y="3332842"/>
            <a:ext cx="2658949" cy="591944"/>
          </a:xfrm>
          <a:noFill/>
        </p:spPr>
        <p:txBody>
          <a:bodyPr lIns="46800" tIns="46800" rIns="46800" bIns="46800" anchor="ctr"/>
          <a:lstStyle/>
          <a:p>
            <a:pPr marL="0" indent="0" algn="ctr">
              <a:buNone/>
            </a:pPr>
            <a:r>
              <a:rPr lang="en-US" sz="1000" dirty="0"/>
              <a:t>Providing this two-way real-time interoperability between the real economy and the financial system will be disruptive</a:t>
            </a:r>
            <a:endParaRPr lang="en-GB" sz="1000" dirty="0"/>
          </a:p>
        </p:txBody>
      </p:sp>
      <p:sp>
        <p:nvSpPr>
          <p:cNvPr id="6" name="Text Placeholder 5"/>
          <p:cNvSpPr>
            <a:spLocks noGrp="1"/>
          </p:cNvSpPr>
          <p:nvPr>
            <p:ph type="body" idx="14"/>
          </p:nvPr>
        </p:nvSpPr>
        <p:spPr>
          <a:xfrm>
            <a:off x="256867" y="1059582"/>
            <a:ext cx="2658949" cy="432048"/>
          </a:xfrm>
        </p:spPr>
        <p:txBody>
          <a:bodyPr anchor="ctr"/>
          <a:lstStyle/>
          <a:p>
            <a:r>
              <a:rPr lang="en-US" sz="1100" dirty="0"/>
              <a:t>Combination of </a:t>
            </a:r>
            <a:r>
              <a:rPr lang="en-US" sz="1100" dirty="0" err="1"/>
              <a:t>IoT</a:t>
            </a:r>
            <a:r>
              <a:rPr lang="en-US" sz="1100" dirty="0"/>
              <a:t>, </a:t>
            </a:r>
            <a:br>
              <a:rPr lang="en-US" sz="1100" dirty="0"/>
            </a:br>
            <a:r>
              <a:rPr lang="en-US" sz="1100" dirty="0"/>
              <a:t>Blockchain and AI</a:t>
            </a:r>
            <a:endParaRPr lang="en-GB" sz="1100" dirty="0"/>
          </a:p>
        </p:txBody>
      </p:sp>
      <p:sp>
        <p:nvSpPr>
          <p:cNvPr id="8" name="Text Placeholder 5"/>
          <p:cNvSpPr txBox="1">
            <a:spLocks/>
          </p:cNvSpPr>
          <p:nvPr/>
        </p:nvSpPr>
        <p:spPr>
          <a:xfrm>
            <a:off x="3242525" y="1059582"/>
            <a:ext cx="2658949" cy="432048"/>
          </a:xfrm>
          <a:prstGeom prst="callout1">
            <a:avLst>
              <a:gd name="adj1" fmla="val 98712"/>
              <a:gd name="adj2" fmla="val 99992"/>
              <a:gd name="adj3" fmla="val 98455"/>
              <a:gd name="adj4" fmla="val 77"/>
            </a:avLst>
          </a:prstGeom>
          <a:ln w="19050">
            <a:solidFill>
              <a:schemeClr val="tx2"/>
            </a:solidFill>
          </a:ln>
        </p:spPr>
        <p:txBody>
          <a:bodyPr vert="horz" lIns="0" tIns="0" rIns="0" bIns="54000" rtlCol="0" anchor="ct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kern="1200">
                <a:solidFill>
                  <a:schemeClr val="tx2"/>
                </a:solidFill>
                <a:latin typeface="+mn-lt"/>
                <a:ea typeface="+mn-ea"/>
                <a:cs typeface="+mn-cs"/>
              </a:defRPr>
            </a:lvl1pPr>
            <a:lvl2pPr marL="457200" indent="0" algn="l" defTabSz="685800" rtl="0" eaLnBrk="1" latinLnBrk="0" hangingPunct="1">
              <a:lnSpc>
                <a:spcPct val="100000"/>
              </a:lnSpc>
              <a:spcBef>
                <a:spcPts val="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685800" rtl="0" eaLnBrk="1" latinLnBrk="0" hangingPunct="1">
              <a:lnSpc>
                <a:spcPct val="100000"/>
              </a:lnSpc>
              <a:spcBef>
                <a:spcPts val="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685800" rtl="0" eaLnBrk="1" latinLnBrk="0" hangingPunct="1">
              <a:lnSpc>
                <a:spcPct val="100000"/>
              </a:lnSpc>
              <a:spcBef>
                <a:spcPts val="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685800" rtl="0" eaLnBrk="1" latinLnBrk="0" hangingPunct="1">
              <a:lnSpc>
                <a:spcPct val="100000"/>
              </a:lnSpc>
              <a:spcBef>
                <a:spcPts val="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b="1" kern="1200">
                <a:solidFill>
                  <a:schemeClr val="tx1"/>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b="1" kern="1200">
                <a:solidFill>
                  <a:schemeClr val="tx1"/>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b="1" kern="1200">
                <a:solidFill>
                  <a:schemeClr val="tx1"/>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b="1" kern="1200">
                <a:solidFill>
                  <a:schemeClr val="tx1"/>
                </a:solidFill>
                <a:latin typeface="+mn-lt"/>
                <a:ea typeface="+mn-ea"/>
                <a:cs typeface="+mn-cs"/>
              </a:defRPr>
            </a:lvl9pPr>
          </a:lstStyle>
          <a:p>
            <a:r>
              <a:rPr lang="en-GB" sz="1100"/>
              <a:t>Blockchain, </a:t>
            </a:r>
            <a:br>
              <a:rPr lang="en-GB" sz="1100"/>
            </a:br>
            <a:r>
              <a:rPr lang="en-GB" sz="1100"/>
              <a:t>a guarantee to control AI</a:t>
            </a:r>
          </a:p>
        </p:txBody>
      </p:sp>
      <p:sp>
        <p:nvSpPr>
          <p:cNvPr id="9" name="Text Placeholder 5"/>
          <p:cNvSpPr txBox="1">
            <a:spLocks/>
          </p:cNvSpPr>
          <p:nvPr/>
        </p:nvSpPr>
        <p:spPr>
          <a:xfrm>
            <a:off x="6228184" y="1059582"/>
            <a:ext cx="2658949" cy="432048"/>
          </a:xfrm>
          <a:prstGeom prst="callout1">
            <a:avLst>
              <a:gd name="adj1" fmla="val 98712"/>
              <a:gd name="adj2" fmla="val 99992"/>
              <a:gd name="adj3" fmla="val 98455"/>
              <a:gd name="adj4" fmla="val 77"/>
            </a:avLst>
          </a:prstGeom>
          <a:ln w="19050">
            <a:solidFill>
              <a:schemeClr val="tx2"/>
            </a:solidFill>
          </a:ln>
        </p:spPr>
        <p:txBody>
          <a:bodyPr vert="horz" lIns="0" tIns="0" rIns="0" bIns="54000" rtlCol="0" anchor="ctr">
            <a:noAutofit/>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1" kern="1200">
                <a:solidFill>
                  <a:schemeClr val="tx2"/>
                </a:solidFill>
                <a:latin typeface="+mn-lt"/>
                <a:ea typeface="+mn-ea"/>
                <a:cs typeface="+mn-cs"/>
              </a:defRPr>
            </a:lvl1pPr>
            <a:lvl2pPr marL="457200" indent="0" algn="l" defTabSz="685800" rtl="0" eaLnBrk="1" latinLnBrk="0" hangingPunct="1">
              <a:lnSpc>
                <a:spcPct val="100000"/>
              </a:lnSpc>
              <a:spcBef>
                <a:spcPts val="0"/>
              </a:spcBef>
              <a:buClr>
                <a:schemeClr val="tx2"/>
              </a:buClr>
              <a:buFont typeface="Arial" panose="020B0604020202020204" pitchFamily="34" charset="0"/>
              <a:buNone/>
              <a:defRPr sz="2000" b="1" kern="1200">
                <a:solidFill>
                  <a:schemeClr val="tx1"/>
                </a:solidFill>
                <a:latin typeface="+mn-lt"/>
                <a:ea typeface="+mn-ea"/>
                <a:cs typeface="+mn-cs"/>
              </a:defRPr>
            </a:lvl2pPr>
            <a:lvl3pPr marL="914400" indent="0" algn="l" defTabSz="685800" rtl="0" eaLnBrk="1" latinLnBrk="0" hangingPunct="1">
              <a:lnSpc>
                <a:spcPct val="100000"/>
              </a:lnSpc>
              <a:spcBef>
                <a:spcPts val="0"/>
              </a:spcBef>
              <a:buClr>
                <a:schemeClr val="tx2"/>
              </a:buClr>
              <a:buFont typeface="Arial" panose="020B0604020202020204" pitchFamily="34" charset="0"/>
              <a:buNone/>
              <a:defRPr sz="1800" b="1" kern="1200">
                <a:solidFill>
                  <a:schemeClr val="tx1"/>
                </a:solidFill>
                <a:latin typeface="+mn-lt"/>
                <a:ea typeface="+mn-ea"/>
                <a:cs typeface="+mn-cs"/>
              </a:defRPr>
            </a:lvl3pPr>
            <a:lvl4pPr marL="1371600" indent="0" algn="l" defTabSz="685800" rtl="0" eaLnBrk="1" latinLnBrk="0" hangingPunct="1">
              <a:lnSpc>
                <a:spcPct val="100000"/>
              </a:lnSpc>
              <a:spcBef>
                <a:spcPts val="0"/>
              </a:spcBef>
              <a:buClr>
                <a:schemeClr val="tx2"/>
              </a:buClr>
              <a:buFont typeface="Arial" panose="020B0604020202020204" pitchFamily="34" charset="0"/>
              <a:buNone/>
              <a:defRPr sz="1600" b="1" kern="1200">
                <a:solidFill>
                  <a:schemeClr val="tx1"/>
                </a:solidFill>
                <a:latin typeface="+mn-lt"/>
                <a:ea typeface="+mn-ea"/>
                <a:cs typeface="+mn-cs"/>
              </a:defRPr>
            </a:lvl4pPr>
            <a:lvl5pPr marL="1828800" indent="0" algn="l" defTabSz="685800" rtl="0" eaLnBrk="1" latinLnBrk="0" hangingPunct="1">
              <a:lnSpc>
                <a:spcPct val="100000"/>
              </a:lnSpc>
              <a:spcBef>
                <a:spcPts val="0"/>
              </a:spcBef>
              <a:buClr>
                <a:schemeClr val="tx2"/>
              </a:buClr>
              <a:buFont typeface="Arial" panose="020B0604020202020204" pitchFamily="34" charset="0"/>
              <a:buNone/>
              <a:defRPr sz="1600" b="1" kern="1200">
                <a:solidFill>
                  <a:schemeClr val="tx1"/>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b="1" kern="1200">
                <a:solidFill>
                  <a:schemeClr val="tx1"/>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b="1" kern="1200">
                <a:solidFill>
                  <a:schemeClr val="tx1"/>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b="1" kern="1200">
                <a:solidFill>
                  <a:schemeClr val="tx1"/>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b="1" kern="1200">
                <a:solidFill>
                  <a:schemeClr val="tx1"/>
                </a:solidFill>
                <a:latin typeface="+mn-lt"/>
                <a:ea typeface="+mn-ea"/>
                <a:cs typeface="+mn-cs"/>
              </a:defRPr>
            </a:lvl9pPr>
          </a:lstStyle>
          <a:p>
            <a:r>
              <a:rPr lang="en-GB" sz="1100"/>
              <a:t>Blockchain, </a:t>
            </a:r>
            <a:br>
              <a:rPr lang="en-GB" sz="1100"/>
            </a:br>
            <a:r>
              <a:rPr lang="en-GB" sz="1100"/>
              <a:t>a new architecture for a new AI</a:t>
            </a:r>
          </a:p>
        </p:txBody>
      </p:sp>
      <p:sp>
        <p:nvSpPr>
          <p:cNvPr id="10" name="Content Placeholder 4"/>
          <p:cNvSpPr txBox="1">
            <a:spLocks/>
          </p:cNvSpPr>
          <p:nvPr/>
        </p:nvSpPr>
        <p:spPr>
          <a:xfrm>
            <a:off x="3278998" y="3332842"/>
            <a:ext cx="2658949" cy="591944"/>
          </a:xfrm>
          <a:prstGeom prst="rect">
            <a:avLst/>
          </a:prstGeom>
          <a:noFill/>
        </p:spPr>
        <p:txBody>
          <a:bodyPr vert="horz" lIns="46800" tIns="46800" rIns="46800" bIns="46800" rtlCol="0" anchor="ctr">
            <a:noAutofit/>
          </a:bodyPr>
          <a:lstStyle>
            <a:lvl1pPr indent="0" defTabSz="685800">
              <a:lnSpc>
                <a:spcPct val="100000"/>
              </a:lnSpc>
              <a:spcBef>
                <a:spcPts val="0"/>
              </a:spcBef>
              <a:buClr>
                <a:schemeClr val="tx2"/>
              </a:buClr>
              <a:buFont typeface="Wingdings 2" panose="05020102010507070707" pitchFamily="18" charset="2"/>
              <a:buNone/>
              <a:defRPr sz="900"/>
            </a:lvl1pPr>
            <a:lvl2pPr marL="360000" indent="-180000" defTabSz="685800">
              <a:lnSpc>
                <a:spcPct val="100000"/>
              </a:lnSpc>
              <a:spcBef>
                <a:spcPts val="0"/>
              </a:spcBef>
              <a:buClr>
                <a:schemeClr val="tx2"/>
              </a:buClr>
              <a:buFont typeface="Arial" panose="020B0604020202020204" pitchFamily="34" charset="0"/>
              <a:buChar char="−"/>
              <a:defRPr sz="1200"/>
            </a:lvl2pPr>
            <a:lvl3pPr marL="432000" indent="-180000" defTabSz="685800">
              <a:lnSpc>
                <a:spcPct val="100000"/>
              </a:lnSpc>
              <a:spcBef>
                <a:spcPts val="0"/>
              </a:spcBef>
              <a:buClr>
                <a:schemeClr val="tx2"/>
              </a:buClr>
              <a:buFont typeface="Arial" panose="020B0604020202020204" pitchFamily="34" charset="0"/>
              <a:buChar char="−"/>
              <a:defRPr sz="1200"/>
            </a:lvl3pPr>
            <a:lvl4pPr marL="432000" indent="-180000" defTabSz="685800">
              <a:lnSpc>
                <a:spcPct val="100000"/>
              </a:lnSpc>
              <a:spcBef>
                <a:spcPts val="0"/>
              </a:spcBef>
              <a:buClr>
                <a:schemeClr val="tx2"/>
              </a:buClr>
              <a:buFont typeface="Arial" panose="020B0604020202020204" pitchFamily="34" charset="0"/>
              <a:buChar char="−"/>
              <a:defRPr sz="1200"/>
            </a:lvl4pPr>
            <a:lvl5pPr marL="432000" indent="-180000" defTabSz="685800">
              <a:lnSpc>
                <a:spcPct val="100000"/>
              </a:lnSpc>
              <a:spcBef>
                <a:spcPts val="0"/>
              </a:spcBef>
              <a:buClr>
                <a:schemeClr val="tx2"/>
              </a:buClr>
              <a:buFont typeface="Arial" panose="020B0604020202020204" pitchFamily="34" charset="0"/>
              <a:buChar char="−"/>
              <a:defRPr sz="120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en-GB" sz="1000" dirty="0"/>
              <a:t>The Blockchain consensus might be a way</a:t>
            </a:r>
            <a:br>
              <a:rPr lang="en-GB" sz="1000" dirty="0"/>
            </a:br>
            <a:r>
              <a:rPr lang="en-GB" sz="1000" dirty="0"/>
              <a:t>to keep potential malicious AIs under control</a:t>
            </a:r>
          </a:p>
        </p:txBody>
      </p:sp>
      <p:sp>
        <p:nvSpPr>
          <p:cNvPr id="11" name="Content Placeholder 4"/>
          <p:cNvSpPr txBox="1">
            <a:spLocks/>
          </p:cNvSpPr>
          <p:nvPr/>
        </p:nvSpPr>
        <p:spPr>
          <a:xfrm>
            <a:off x="6228181" y="3332842"/>
            <a:ext cx="2658949" cy="591944"/>
          </a:xfrm>
          <a:prstGeom prst="rect">
            <a:avLst/>
          </a:prstGeom>
          <a:noFill/>
        </p:spPr>
        <p:txBody>
          <a:bodyPr vert="horz" lIns="46800" tIns="46800" rIns="46800" bIns="46800" rtlCol="0" anchor="ctr">
            <a:noAutofit/>
          </a:bodyPr>
          <a:lstStyle>
            <a:lvl1pPr indent="0" defTabSz="685800">
              <a:lnSpc>
                <a:spcPct val="100000"/>
              </a:lnSpc>
              <a:spcBef>
                <a:spcPts val="0"/>
              </a:spcBef>
              <a:buClr>
                <a:schemeClr val="tx2"/>
              </a:buClr>
              <a:buFont typeface="Wingdings 2" panose="05020102010507070707" pitchFamily="18" charset="2"/>
              <a:buNone/>
              <a:defRPr sz="900"/>
            </a:lvl1pPr>
            <a:lvl2pPr marL="360000" indent="-180000" defTabSz="685800">
              <a:lnSpc>
                <a:spcPct val="100000"/>
              </a:lnSpc>
              <a:spcBef>
                <a:spcPts val="0"/>
              </a:spcBef>
              <a:buClr>
                <a:schemeClr val="tx2"/>
              </a:buClr>
              <a:buFont typeface="Arial" panose="020B0604020202020204" pitchFamily="34" charset="0"/>
              <a:buChar char="−"/>
              <a:defRPr sz="1200"/>
            </a:lvl2pPr>
            <a:lvl3pPr marL="432000" indent="-180000" defTabSz="685800">
              <a:lnSpc>
                <a:spcPct val="100000"/>
              </a:lnSpc>
              <a:spcBef>
                <a:spcPts val="0"/>
              </a:spcBef>
              <a:buClr>
                <a:schemeClr val="tx2"/>
              </a:buClr>
              <a:buFont typeface="Arial" panose="020B0604020202020204" pitchFamily="34" charset="0"/>
              <a:buChar char="−"/>
              <a:defRPr sz="1200"/>
            </a:lvl3pPr>
            <a:lvl4pPr marL="432000" indent="-180000" defTabSz="685800">
              <a:lnSpc>
                <a:spcPct val="100000"/>
              </a:lnSpc>
              <a:spcBef>
                <a:spcPts val="0"/>
              </a:spcBef>
              <a:buClr>
                <a:schemeClr val="tx2"/>
              </a:buClr>
              <a:buFont typeface="Arial" panose="020B0604020202020204" pitchFamily="34" charset="0"/>
              <a:buChar char="−"/>
              <a:defRPr sz="1200"/>
            </a:lvl4pPr>
            <a:lvl5pPr marL="432000" indent="-180000" defTabSz="685800">
              <a:lnSpc>
                <a:spcPct val="100000"/>
              </a:lnSpc>
              <a:spcBef>
                <a:spcPts val="0"/>
              </a:spcBef>
              <a:buClr>
                <a:schemeClr val="tx2"/>
              </a:buClr>
              <a:buFont typeface="Arial" panose="020B0604020202020204" pitchFamily="34" charset="0"/>
              <a:buChar char="−"/>
              <a:defRPr sz="120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en-GB" sz="1000" dirty="0"/>
              <a:t>The Blockchain technology might open</a:t>
            </a:r>
            <a:br>
              <a:rPr lang="en-GB" sz="1000" dirty="0"/>
            </a:br>
            <a:r>
              <a:rPr lang="en-GB" sz="1000" dirty="0"/>
              <a:t>the way to a new type of AI by getting</a:t>
            </a:r>
            <a:br>
              <a:rPr lang="en-GB" sz="1000" dirty="0"/>
            </a:br>
            <a:r>
              <a:rPr lang="en-GB" sz="1000" dirty="0"/>
              <a:t>closer to the real neuronal behaviour</a:t>
            </a:r>
          </a:p>
        </p:txBody>
      </p:sp>
      <p:grpSp>
        <p:nvGrpSpPr>
          <p:cNvPr id="30" name="Groupe 29"/>
          <p:cNvGrpSpPr/>
          <p:nvPr/>
        </p:nvGrpSpPr>
        <p:grpSpPr>
          <a:xfrm>
            <a:off x="464101" y="1609816"/>
            <a:ext cx="1868667" cy="1597076"/>
            <a:chOff x="464101" y="1707654"/>
            <a:chExt cx="1868667" cy="1597076"/>
          </a:xfrm>
        </p:grpSpPr>
        <p:grpSp>
          <p:nvGrpSpPr>
            <p:cNvPr id="43" name="Groupe 42"/>
            <p:cNvGrpSpPr/>
            <p:nvPr/>
          </p:nvGrpSpPr>
          <p:grpSpPr>
            <a:xfrm>
              <a:off x="1622860" y="2700720"/>
              <a:ext cx="678611" cy="604010"/>
              <a:chOff x="948422" y="2762858"/>
              <a:chExt cx="1322422" cy="1177044"/>
            </a:xfrm>
          </p:grpSpPr>
          <p:cxnSp>
            <p:nvCxnSpPr>
              <p:cNvPr id="12" name="Connecteur droit avec flèche 11"/>
              <p:cNvCxnSpPr>
                <a:cxnSpLocks/>
              </p:cNvCxnSpPr>
              <p:nvPr/>
            </p:nvCxnSpPr>
            <p:spPr>
              <a:xfrm flipH="1" flipV="1">
                <a:off x="1431899" y="3731459"/>
                <a:ext cx="355468" cy="111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cxnSpLocks/>
              </p:cNvCxnSpPr>
              <p:nvPr/>
            </p:nvCxnSpPr>
            <p:spPr>
              <a:xfrm flipH="1" flipV="1">
                <a:off x="1790241" y="2980793"/>
                <a:ext cx="232474" cy="1808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cxnSpLocks/>
              </p:cNvCxnSpPr>
              <p:nvPr/>
            </p:nvCxnSpPr>
            <p:spPr>
              <a:xfrm flipH="1">
                <a:off x="1196552" y="2980793"/>
                <a:ext cx="232474" cy="1808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cxnSpLocks/>
              </p:cNvCxnSpPr>
              <p:nvPr/>
            </p:nvCxnSpPr>
            <p:spPr>
              <a:xfrm flipH="1" flipV="1">
                <a:off x="1047059" y="3409347"/>
                <a:ext cx="98154" cy="2841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cxnSpLocks/>
              </p:cNvCxnSpPr>
              <p:nvPr/>
            </p:nvCxnSpPr>
            <p:spPr>
              <a:xfrm flipH="1">
                <a:off x="2074054" y="3409347"/>
                <a:ext cx="98154" cy="2841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cxnSpLocks/>
              </p:cNvCxnSpPr>
              <p:nvPr/>
            </p:nvCxnSpPr>
            <p:spPr>
              <a:xfrm flipH="1" flipV="1">
                <a:off x="1294766" y="3233735"/>
                <a:ext cx="629735" cy="111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a:cxnSpLocks/>
              </p:cNvCxnSpPr>
              <p:nvPr/>
            </p:nvCxnSpPr>
            <p:spPr>
              <a:xfrm flipH="1">
                <a:off x="1338790" y="3070965"/>
                <a:ext cx="234840" cy="52975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cxnSpLocks/>
              </p:cNvCxnSpPr>
              <p:nvPr/>
            </p:nvCxnSpPr>
            <p:spPr>
              <a:xfrm flipH="1" flipV="1">
                <a:off x="1645637" y="3070965"/>
                <a:ext cx="234840" cy="52975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cxnSpLocks/>
              </p:cNvCxnSpPr>
              <p:nvPr/>
            </p:nvCxnSpPr>
            <p:spPr>
              <a:xfrm flipH="1" flipV="1">
                <a:off x="1286363" y="3368249"/>
                <a:ext cx="554455" cy="2923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cxnSpLocks/>
              </p:cNvCxnSpPr>
              <p:nvPr/>
            </p:nvCxnSpPr>
            <p:spPr>
              <a:xfrm flipH="1">
                <a:off x="1378448" y="3368249"/>
                <a:ext cx="554455" cy="2923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Organigramme : Disque magnétique 22"/>
              <p:cNvSpPr/>
              <p:nvPr/>
            </p:nvSpPr>
            <p:spPr>
              <a:xfrm>
                <a:off x="948422" y="3156319"/>
                <a:ext cx="262967" cy="244125"/>
              </a:xfrm>
              <a:prstGeom prst="flowChartMagneticDisk">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 name="Organigramme : Disque magnétique 23"/>
              <p:cNvSpPr/>
              <p:nvPr/>
            </p:nvSpPr>
            <p:spPr>
              <a:xfrm>
                <a:off x="2007877" y="3156319"/>
                <a:ext cx="262967" cy="244125"/>
              </a:xfrm>
              <a:prstGeom prst="flowChartMagneticDisk">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6" name="Organigramme : Disque magnétique 25"/>
              <p:cNvSpPr/>
              <p:nvPr/>
            </p:nvSpPr>
            <p:spPr>
              <a:xfrm>
                <a:off x="1121688" y="3695777"/>
                <a:ext cx="262967" cy="244125"/>
              </a:xfrm>
              <a:prstGeom prst="flowChartMagneticDisk">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7" name="Organigramme : Disque magnétique 26"/>
              <p:cNvSpPr/>
              <p:nvPr/>
            </p:nvSpPr>
            <p:spPr>
              <a:xfrm>
                <a:off x="1834611" y="3695777"/>
                <a:ext cx="262967" cy="244125"/>
              </a:xfrm>
              <a:prstGeom prst="flowChartMagneticDisk">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8" name="Organigramme : Disque magnétique 27"/>
              <p:cNvSpPr/>
              <p:nvPr/>
            </p:nvSpPr>
            <p:spPr>
              <a:xfrm>
                <a:off x="1478150" y="2762858"/>
                <a:ext cx="262967" cy="244125"/>
              </a:xfrm>
              <a:prstGeom prst="flowChartMagneticDisk">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36" name="TextBox 89"/>
            <p:cNvSpPr txBox="1"/>
            <p:nvPr/>
          </p:nvSpPr>
          <p:spPr>
            <a:xfrm>
              <a:off x="464101" y="2906408"/>
              <a:ext cx="869484" cy="191758"/>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dirty="0">
                  <a:ln>
                    <a:noFill/>
                  </a:ln>
                  <a:effectLst/>
                  <a:uLnTx/>
                  <a:uFillTx/>
                  <a:latin typeface="Arial" panose="020B0604020202020204" pitchFamily="34" charset="0"/>
                  <a:cs typeface="Arial" panose="020B0604020202020204" pitchFamily="34" charset="0"/>
                </a:rPr>
                <a:t>Blockchain</a:t>
              </a:r>
            </a:p>
          </p:txBody>
        </p:sp>
        <p:sp>
          <p:nvSpPr>
            <p:cNvPr id="37" name="Freeform 7"/>
            <p:cNvSpPr>
              <a:spLocks noChangeAspect="1" noEditPoints="1"/>
            </p:cNvSpPr>
            <p:nvPr/>
          </p:nvSpPr>
          <p:spPr bwMode="auto">
            <a:xfrm>
              <a:off x="1780099" y="2070554"/>
              <a:ext cx="364135" cy="416416"/>
            </a:xfrm>
            <a:custGeom>
              <a:avLst/>
              <a:gdLst>
                <a:gd name="T0" fmla="*/ 125 w 198"/>
                <a:gd name="T1" fmla="*/ 47 h 227"/>
                <a:gd name="T2" fmla="*/ 131 w 198"/>
                <a:gd name="T3" fmla="*/ 57 h 227"/>
                <a:gd name="T4" fmla="*/ 143 w 198"/>
                <a:gd name="T5" fmla="*/ 60 h 227"/>
                <a:gd name="T6" fmla="*/ 158 w 198"/>
                <a:gd name="T7" fmla="*/ 63 h 227"/>
                <a:gd name="T8" fmla="*/ 171 w 198"/>
                <a:gd name="T9" fmla="*/ 59 h 227"/>
                <a:gd name="T10" fmla="*/ 182 w 198"/>
                <a:gd name="T11" fmla="*/ 48 h 227"/>
                <a:gd name="T12" fmla="*/ 190 w 198"/>
                <a:gd name="T13" fmla="*/ 39 h 227"/>
                <a:gd name="T14" fmla="*/ 190 w 198"/>
                <a:gd name="T15" fmla="*/ 28 h 227"/>
                <a:gd name="T16" fmla="*/ 181 w 198"/>
                <a:gd name="T17" fmla="*/ 19 h 227"/>
                <a:gd name="T18" fmla="*/ 170 w 198"/>
                <a:gd name="T19" fmla="*/ 9 h 227"/>
                <a:gd name="T20" fmla="*/ 156 w 198"/>
                <a:gd name="T21" fmla="*/ 5 h 227"/>
                <a:gd name="T22" fmla="*/ 141 w 198"/>
                <a:gd name="T23" fmla="*/ 10 h 227"/>
                <a:gd name="T24" fmla="*/ 131 w 198"/>
                <a:gd name="T25" fmla="*/ 20 h 227"/>
                <a:gd name="T26" fmla="*/ 127 w 198"/>
                <a:gd name="T27" fmla="*/ 35 h 227"/>
                <a:gd name="T28" fmla="*/ 148 w 198"/>
                <a:gd name="T29" fmla="*/ 37 h 227"/>
                <a:gd name="T30" fmla="*/ 135 w 198"/>
                <a:gd name="T31" fmla="*/ 130 h 227"/>
                <a:gd name="T32" fmla="*/ 135 w 198"/>
                <a:gd name="T33" fmla="*/ 100 h 227"/>
                <a:gd name="T34" fmla="*/ 120 w 198"/>
                <a:gd name="T35" fmla="*/ 71 h 227"/>
                <a:gd name="T36" fmla="*/ 105 w 198"/>
                <a:gd name="T37" fmla="*/ 47 h 227"/>
                <a:gd name="T38" fmla="*/ 67 w 198"/>
                <a:gd name="T39" fmla="*/ 41 h 227"/>
                <a:gd name="T40" fmla="*/ 31 w 198"/>
                <a:gd name="T41" fmla="*/ 54 h 227"/>
                <a:gd name="T42" fmla="*/ 14 w 198"/>
                <a:gd name="T43" fmla="*/ 71 h 227"/>
                <a:gd name="T44" fmla="*/ 13 w 198"/>
                <a:gd name="T45" fmla="*/ 100 h 227"/>
                <a:gd name="T46" fmla="*/ 14 w 198"/>
                <a:gd name="T47" fmla="*/ 132 h 227"/>
                <a:gd name="T48" fmla="*/ 29 w 198"/>
                <a:gd name="T49" fmla="*/ 158 h 227"/>
                <a:gd name="T50" fmla="*/ 57 w 198"/>
                <a:gd name="T51" fmla="*/ 175 h 227"/>
                <a:gd name="T52" fmla="*/ 82 w 198"/>
                <a:gd name="T53" fmla="*/ 189 h 227"/>
                <a:gd name="T54" fmla="*/ 105 w 198"/>
                <a:gd name="T55" fmla="*/ 183 h 227"/>
                <a:gd name="T56" fmla="*/ 120 w 198"/>
                <a:gd name="T57" fmla="*/ 158 h 227"/>
                <a:gd name="T58" fmla="*/ 74 w 198"/>
                <a:gd name="T59" fmla="*/ 64 h 227"/>
                <a:gd name="T60" fmla="*/ 198 w 198"/>
                <a:gd name="T61" fmla="*/ 185 h 227"/>
                <a:gd name="T62" fmla="*/ 195 w 198"/>
                <a:gd name="T63" fmla="*/ 174 h 227"/>
                <a:gd name="T64" fmla="*/ 182 w 198"/>
                <a:gd name="T65" fmla="*/ 166 h 227"/>
                <a:gd name="T66" fmla="*/ 168 w 198"/>
                <a:gd name="T67" fmla="*/ 158 h 227"/>
                <a:gd name="T68" fmla="*/ 151 w 198"/>
                <a:gd name="T69" fmla="*/ 158 h 227"/>
                <a:gd name="T70" fmla="*/ 137 w 198"/>
                <a:gd name="T71" fmla="*/ 167 h 227"/>
                <a:gd name="T72" fmla="*/ 129 w 198"/>
                <a:gd name="T73" fmla="*/ 180 h 227"/>
                <a:gd name="T74" fmla="*/ 129 w 198"/>
                <a:gd name="T75" fmla="*/ 197 h 227"/>
                <a:gd name="T76" fmla="*/ 129 w 198"/>
                <a:gd name="T77" fmla="*/ 211 h 227"/>
                <a:gd name="T78" fmla="*/ 138 w 198"/>
                <a:gd name="T79" fmla="*/ 220 h 227"/>
                <a:gd name="T80" fmla="*/ 153 w 198"/>
                <a:gd name="T81" fmla="*/ 220 h 227"/>
                <a:gd name="T82" fmla="*/ 169 w 198"/>
                <a:gd name="T83" fmla="*/ 220 h 227"/>
                <a:gd name="T84" fmla="*/ 182 w 198"/>
                <a:gd name="T85" fmla="*/ 212 h 227"/>
                <a:gd name="T86" fmla="*/ 191 w 198"/>
                <a:gd name="T87" fmla="*/ 198 h 227"/>
                <a:gd name="T88" fmla="*/ 160 w 198"/>
                <a:gd name="T89" fmla="*/ 172 h 227"/>
                <a:gd name="T90" fmla="*/ 105 w 198"/>
                <a:gd name="T91" fmla="*/ 105 h 227"/>
                <a:gd name="T92" fmla="*/ 46 w 198"/>
                <a:gd name="T93" fmla="*/ 84 h 227"/>
                <a:gd name="T94" fmla="*/ 45 w 198"/>
                <a:gd name="T95" fmla="*/ 103 h 227"/>
                <a:gd name="T96" fmla="*/ 44 w 198"/>
                <a:gd name="T97" fmla="*/ 122 h 227"/>
                <a:gd name="T98" fmla="*/ 49 w 198"/>
                <a:gd name="T99" fmla="*/ 133 h 227"/>
                <a:gd name="T100" fmla="*/ 70 w 198"/>
                <a:gd name="T101" fmla="*/ 145 h 227"/>
                <a:gd name="T102" fmla="*/ 89 w 198"/>
                <a:gd name="T103"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27">
                  <a:moveTo>
                    <a:pt x="128" y="35"/>
                  </a:moveTo>
                  <a:cubicBezTo>
                    <a:pt x="128" y="35"/>
                    <a:pt x="128" y="35"/>
                    <a:pt x="128" y="36"/>
                  </a:cubicBezTo>
                  <a:cubicBezTo>
                    <a:pt x="128" y="36"/>
                    <a:pt x="128" y="36"/>
                    <a:pt x="128" y="36"/>
                  </a:cubicBezTo>
                  <a:cubicBezTo>
                    <a:pt x="123" y="41"/>
                    <a:pt x="123" y="41"/>
                    <a:pt x="123" y="41"/>
                  </a:cubicBezTo>
                  <a:cubicBezTo>
                    <a:pt x="125" y="47"/>
                    <a:pt x="125" y="47"/>
                    <a:pt x="125" y="47"/>
                  </a:cubicBezTo>
                  <a:cubicBezTo>
                    <a:pt x="132" y="49"/>
                    <a:pt x="132" y="49"/>
                    <a:pt x="132" y="49"/>
                  </a:cubicBezTo>
                  <a:cubicBezTo>
                    <a:pt x="132" y="49"/>
                    <a:pt x="132" y="49"/>
                    <a:pt x="132" y="49"/>
                  </a:cubicBezTo>
                  <a:cubicBezTo>
                    <a:pt x="132" y="49"/>
                    <a:pt x="132" y="50"/>
                    <a:pt x="132" y="50"/>
                  </a:cubicBezTo>
                  <a:cubicBezTo>
                    <a:pt x="132" y="50"/>
                    <a:pt x="132" y="50"/>
                    <a:pt x="132" y="50"/>
                  </a:cubicBezTo>
                  <a:cubicBezTo>
                    <a:pt x="131" y="57"/>
                    <a:pt x="131" y="57"/>
                    <a:pt x="131" y="57"/>
                  </a:cubicBezTo>
                  <a:cubicBezTo>
                    <a:pt x="136" y="62"/>
                    <a:pt x="136" y="62"/>
                    <a:pt x="136" y="62"/>
                  </a:cubicBezTo>
                  <a:cubicBezTo>
                    <a:pt x="142" y="60"/>
                    <a:pt x="142" y="60"/>
                    <a:pt x="142" y="60"/>
                  </a:cubicBezTo>
                  <a:cubicBezTo>
                    <a:pt x="142" y="59"/>
                    <a:pt x="142" y="59"/>
                    <a:pt x="142" y="59"/>
                  </a:cubicBezTo>
                  <a:cubicBezTo>
                    <a:pt x="143" y="60"/>
                    <a:pt x="143" y="60"/>
                    <a:pt x="143" y="60"/>
                  </a:cubicBezTo>
                  <a:cubicBezTo>
                    <a:pt x="143" y="60"/>
                    <a:pt x="143" y="60"/>
                    <a:pt x="143" y="60"/>
                  </a:cubicBezTo>
                  <a:cubicBezTo>
                    <a:pt x="145" y="67"/>
                    <a:pt x="145" y="67"/>
                    <a:pt x="145" y="67"/>
                  </a:cubicBezTo>
                  <a:cubicBezTo>
                    <a:pt x="152" y="68"/>
                    <a:pt x="152" y="68"/>
                    <a:pt x="152" y="68"/>
                  </a:cubicBezTo>
                  <a:cubicBezTo>
                    <a:pt x="157" y="63"/>
                    <a:pt x="157" y="63"/>
                    <a:pt x="157" y="63"/>
                  </a:cubicBezTo>
                  <a:cubicBezTo>
                    <a:pt x="157" y="63"/>
                    <a:pt x="157" y="63"/>
                    <a:pt x="157" y="63"/>
                  </a:cubicBezTo>
                  <a:cubicBezTo>
                    <a:pt x="157" y="63"/>
                    <a:pt x="158" y="63"/>
                    <a:pt x="158" y="63"/>
                  </a:cubicBezTo>
                  <a:cubicBezTo>
                    <a:pt x="158" y="63"/>
                    <a:pt x="158" y="63"/>
                    <a:pt x="158" y="63"/>
                  </a:cubicBezTo>
                  <a:cubicBezTo>
                    <a:pt x="163" y="68"/>
                    <a:pt x="163" y="68"/>
                    <a:pt x="163" y="68"/>
                  </a:cubicBezTo>
                  <a:cubicBezTo>
                    <a:pt x="170" y="66"/>
                    <a:pt x="170" y="66"/>
                    <a:pt x="170" y="66"/>
                  </a:cubicBezTo>
                  <a:cubicBezTo>
                    <a:pt x="171" y="59"/>
                    <a:pt x="171" y="59"/>
                    <a:pt x="171" y="59"/>
                  </a:cubicBezTo>
                  <a:cubicBezTo>
                    <a:pt x="171" y="59"/>
                    <a:pt x="171" y="59"/>
                    <a:pt x="171" y="59"/>
                  </a:cubicBezTo>
                  <a:cubicBezTo>
                    <a:pt x="171" y="59"/>
                    <a:pt x="172" y="59"/>
                    <a:pt x="172" y="59"/>
                  </a:cubicBezTo>
                  <a:cubicBezTo>
                    <a:pt x="172" y="59"/>
                    <a:pt x="172" y="59"/>
                    <a:pt x="172" y="59"/>
                  </a:cubicBezTo>
                  <a:cubicBezTo>
                    <a:pt x="179" y="60"/>
                    <a:pt x="179" y="60"/>
                    <a:pt x="179" y="60"/>
                  </a:cubicBezTo>
                  <a:cubicBezTo>
                    <a:pt x="184" y="55"/>
                    <a:pt x="184" y="55"/>
                    <a:pt x="184" y="55"/>
                  </a:cubicBezTo>
                  <a:cubicBezTo>
                    <a:pt x="182" y="48"/>
                    <a:pt x="182" y="48"/>
                    <a:pt x="182" y="48"/>
                  </a:cubicBezTo>
                  <a:cubicBezTo>
                    <a:pt x="182" y="48"/>
                    <a:pt x="182" y="48"/>
                    <a:pt x="182" y="48"/>
                  </a:cubicBezTo>
                  <a:cubicBezTo>
                    <a:pt x="182" y="48"/>
                    <a:pt x="182" y="48"/>
                    <a:pt x="182" y="47"/>
                  </a:cubicBezTo>
                  <a:cubicBezTo>
                    <a:pt x="182" y="47"/>
                    <a:pt x="182" y="47"/>
                    <a:pt x="182" y="47"/>
                  </a:cubicBezTo>
                  <a:cubicBezTo>
                    <a:pt x="189" y="45"/>
                    <a:pt x="189" y="45"/>
                    <a:pt x="189" y="45"/>
                  </a:cubicBezTo>
                  <a:cubicBezTo>
                    <a:pt x="190" y="39"/>
                    <a:pt x="190" y="39"/>
                    <a:pt x="190" y="39"/>
                  </a:cubicBezTo>
                  <a:cubicBezTo>
                    <a:pt x="185" y="34"/>
                    <a:pt x="185" y="34"/>
                    <a:pt x="185" y="34"/>
                  </a:cubicBezTo>
                  <a:cubicBezTo>
                    <a:pt x="185" y="34"/>
                    <a:pt x="185" y="34"/>
                    <a:pt x="185" y="34"/>
                  </a:cubicBezTo>
                  <a:cubicBezTo>
                    <a:pt x="185" y="34"/>
                    <a:pt x="185" y="33"/>
                    <a:pt x="185" y="33"/>
                  </a:cubicBezTo>
                  <a:cubicBezTo>
                    <a:pt x="185" y="33"/>
                    <a:pt x="185" y="33"/>
                    <a:pt x="185" y="33"/>
                  </a:cubicBezTo>
                  <a:cubicBezTo>
                    <a:pt x="190" y="28"/>
                    <a:pt x="190" y="28"/>
                    <a:pt x="190" y="28"/>
                  </a:cubicBezTo>
                  <a:cubicBezTo>
                    <a:pt x="188" y="21"/>
                    <a:pt x="188" y="21"/>
                    <a:pt x="188" y="21"/>
                  </a:cubicBezTo>
                  <a:cubicBezTo>
                    <a:pt x="181" y="20"/>
                    <a:pt x="181" y="20"/>
                    <a:pt x="181" y="20"/>
                  </a:cubicBezTo>
                  <a:cubicBezTo>
                    <a:pt x="181" y="20"/>
                    <a:pt x="181" y="20"/>
                    <a:pt x="181" y="20"/>
                  </a:cubicBezTo>
                  <a:cubicBezTo>
                    <a:pt x="181" y="19"/>
                    <a:pt x="181" y="19"/>
                    <a:pt x="181" y="19"/>
                  </a:cubicBezTo>
                  <a:cubicBezTo>
                    <a:pt x="181" y="19"/>
                    <a:pt x="181" y="19"/>
                    <a:pt x="181" y="19"/>
                  </a:cubicBezTo>
                  <a:cubicBezTo>
                    <a:pt x="182" y="12"/>
                    <a:pt x="182" y="12"/>
                    <a:pt x="182" y="12"/>
                  </a:cubicBezTo>
                  <a:cubicBezTo>
                    <a:pt x="177" y="7"/>
                    <a:pt x="177" y="7"/>
                    <a:pt x="177" y="7"/>
                  </a:cubicBezTo>
                  <a:cubicBezTo>
                    <a:pt x="171" y="9"/>
                    <a:pt x="171" y="9"/>
                    <a:pt x="171" y="9"/>
                  </a:cubicBezTo>
                  <a:cubicBezTo>
                    <a:pt x="171" y="9"/>
                    <a:pt x="171" y="9"/>
                    <a:pt x="171" y="9"/>
                  </a:cubicBezTo>
                  <a:cubicBezTo>
                    <a:pt x="170" y="9"/>
                    <a:pt x="170" y="9"/>
                    <a:pt x="170" y="9"/>
                  </a:cubicBezTo>
                  <a:cubicBezTo>
                    <a:pt x="170" y="9"/>
                    <a:pt x="170" y="9"/>
                    <a:pt x="170" y="9"/>
                  </a:cubicBezTo>
                  <a:cubicBezTo>
                    <a:pt x="168" y="2"/>
                    <a:pt x="168" y="2"/>
                    <a:pt x="168" y="2"/>
                  </a:cubicBezTo>
                  <a:cubicBezTo>
                    <a:pt x="161" y="0"/>
                    <a:pt x="161" y="0"/>
                    <a:pt x="161" y="0"/>
                  </a:cubicBezTo>
                  <a:cubicBezTo>
                    <a:pt x="156" y="5"/>
                    <a:pt x="156" y="5"/>
                    <a:pt x="156" y="5"/>
                  </a:cubicBezTo>
                  <a:cubicBezTo>
                    <a:pt x="156" y="5"/>
                    <a:pt x="156" y="5"/>
                    <a:pt x="156" y="5"/>
                  </a:cubicBezTo>
                  <a:cubicBezTo>
                    <a:pt x="156" y="5"/>
                    <a:pt x="155" y="5"/>
                    <a:pt x="155" y="5"/>
                  </a:cubicBezTo>
                  <a:cubicBezTo>
                    <a:pt x="150" y="1"/>
                    <a:pt x="150" y="1"/>
                    <a:pt x="150" y="1"/>
                  </a:cubicBezTo>
                  <a:cubicBezTo>
                    <a:pt x="143" y="3"/>
                    <a:pt x="143" y="3"/>
                    <a:pt x="143" y="3"/>
                  </a:cubicBezTo>
                  <a:cubicBezTo>
                    <a:pt x="142" y="9"/>
                    <a:pt x="142" y="9"/>
                    <a:pt x="142" y="9"/>
                  </a:cubicBezTo>
                  <a:cubicBezTo>
                    <a:pt x="141" y="10"/>
                    <a:pt x="141" y="10"/>
                    <a:pt x="141" y="10"/>
                  </a:cubicBezTo>
                  <a:cubicBezTo>
                    <a:pt x="141" y="10"/>
                    <a:pt x="141" y="10"/>
                    <a:pt x="141" y="10"/>
                  </a:cubicBezTo>
                  <a:cubicBezTo>
                    <a:pt x="134" y="8"/>
                    <a:pt x="134" y="8"/>
                    <a:pt x="134" y="8"/>
                  </a:cubicBezTo>
                  <a:cubicBezTo>
                    <a:pt x="129" y="13"/>
                    <a:pt x="129" y="13"/>
                    <a:pt x="129" y="13"/>
                  </a:cubicBezTo>
                  <a:cubicBezTo>
                    <a:pt x="131" y="20"/>
                    <a:pt x="131" y="20"/>
                    <a:pt x="131" y="20"/>
                  </a:cubicBezTo>
                  <a:cubicBezTo>
                    <a:pt x="131" y="20"/>
                    <a:pt x="131" y="20"/>
                    <a:pt x="131" y="20"/>
                  </a:cubicBezTo>
                  <a:cubicBezTo>
                    <a:pt x="131" y="20"/>
                    <a:pt x="131" y="21"/>
                    <a:pt x="131" y="21"/>
                  </a:cubicBezTo>
                  <a:cubicBezTo>
                    <a:pt x="131" y="21"/>
                    <a:pt x="131" y="21"/>
                    <a:pt x="131" y="21"/>
                  </a:cubicBezTo>
                  <a:cubicBezTo>
                    <a:pt x="124" y="23"/>
                    <a:pt x="124" y="23"/>
                    <a:pt x="124" y="23"/>
                  </a:cubicBezTo>
                  <a:cubicBezTo>
                    <a:pt x="122" y="30"/>
                    <a:pt x="122" y="30"/>
                    <a:pt x="122" y="30"/>
                  </a:cubicBezTo>
                  <a:cubicBezTo>
                    <a:pt x="127" y="35"/>
                    <a:pt x="127" y="35"/>
                    <a:pt x="127" y="35"/>
                  </a:cubicBezTo>
                  <a:lnTo>
                    <a:pt x="128" y="35"/>
                  </a:lnTo>
                  <a:close/>
                  <a:moveTo>
                    <a:pt x="154" y="26"/>
                  </a:moveTo>
                  <a:cubicBezTo>
                    <a:pt x="159" y="25"/>
                    <a:pt x="163" y="27"/>
                    <a:pt x="165" y="32"/>
                  </a:cubicBezTo>
                  <a:cubicBezTo>
                    <a:pt x="166" y="36"/>
                    <a:pt x="164" y="41"/>
                    <a:pt x="159" y="43"/>
                  </a:cubicBezTo>
                  <a:cubicBezTo>
                    <a:pt x="154" y="44"/>
                    <a:pt x="149" y="42"/>
                    <a:pt x="148" y="37"/>
                  </a:cubicBezTo>
                  <a:cubicBezTo>
                    <a:pt x="147" y="32"/>
                    <a:pt x="149" y="27"/>
                    <a:pt x="154" y="26"/>
                  </a:cubicBezTo>
                  <a:close/>
                  <a:moveTo>
                    <a:pt x="142" y="145"/>
                  </a:moveTo>
                  <a:cubicBezTo>
                    <a:pt x="135" y="132"/>
                    <a:pt x="135" y="132"/>
                    <a:pt x="135" y="132"/>
                  </a:cubicBezTo>
                  <a:cubicBezTo>
                    <a:pt x="135" y="132"/>
                    <a:pt x="135" y="132"/>
                    <a:pt x="135" y="132"/>
                  </a:cubicBezTo>
                  <a:cubicBezTo>
                    <a:pt x="135" y="132"/>
                    <a:pt x="135" y="131"/>
                    <a:pt x="135" y="130"/>
                  </a:cubicBezTo>
                  <a:cubicBezTo>
                    <a:pt x="135" y="130"/>
                    <a:pt x="135" y="130"/>
                    <a:pt x="135" y="130"/>
                  </a:cubicBezTo>
                  <a:cubicBezTo>
                    <a:pt x="149" y="122"/>
                    <a:pt x="149" y="122"/>
                    <a:pt x="149" y="122"/>
                  </a:cubicBezTo>
                  <a:cubicBezTo>
                    <a:pt x="149" y="107"/>
                    <a:pt x="149" y="107"/>
                    <a:pt x="149" y="107"/>
                  </a:cubicBezTo>
                  <a:cubicBezTo>
                    <a:pt x="135" y="100"/>
                    <a:pt x="135" y="100"/>
                    <a:pt x="135" y="100"/>
                  </a:cubicBezTo>
                  <a:cubicBezTo>
                    <a:pt x="135" y="100"/>
                    <a:pt x="135" y="100"/>
                    <a:pt x="135" y="100"/>
                  </a:cubicBezTo>
                  <a:cubicBezTo>
                    <a:pt x="135" y="99"/>
                    <a:pt x="135" y="98"/>
                    <a:pt x="135" y="97"/>
                  </a:cubicBezTo>
                  <a:cubicBezTo>
                    <a:pt x="135" y="97"/>
                    <a:pt x="135" y="97"/>
                    <a:pt x="135" y="97"/>
                  </a:cubicBezTo>
                  <a:cubicBezTo>
                    <a:pt x="142" y="84"/>
                    <a:pt x="142" y="84"/>
                    <a:pt x="142" y="84"/>
                  </a:cubicBezTo>
                  <a:cubicBezTo>
                    <a:pt x="135" y="71"/>
                    <a:pt x="135" y="71"/>
                    <a:pt x="135" y="71"/>
                  </a:cubicBezTo>
                  <a:cubicBezTo>
                    <a:pt x="120" y="71"/>
                    <a:pt x="120" y="71"/>
                    <a:pt x="120" y="71"/>
                  </a:cubicBezTo>
                  <a:cubicBezTo>
                    <a:pt x="120" y="71"/>
                    <a:pt x="120" y="71"/>
                    <a:pt x="120" y="71"/>
                  </a:cubicBezTo>
                  <a:cubicBezTo>
                    <a:pt x="119" y="71"/>
                    <a:pt x="119" y="70"/>
                    <a:pt x="118" y="69"/>
                  </a:cubicBezTo>
                  <a:cubicBezTo>
                    <a:pt x="118" y="69"/>
                    <a:pt x="118" y="69"/>
                    <a:pt x="118" y="69"/>
                  </a:cubicBezTo>
                  <a:cubicBezTo>
                    <a:pt x="118" y="54"/>
                    <a:pt x="118" y="54"/>
                    <a:pt x="118" y="54"/>
                  </a:cubicBezTo>
                  <a:cubicBezTo>
                    <a:pt x="105" y="47"/>
                    <a:pt x="105" y="47"/>
                    <a:pt x="105" y="47"/>
                  </a:cubicBezTo>
                  <a:cubicBezTo>
                    <a:pt x="92" y="54"/>
                    <a:pt x="92" y="54"/>
                    <a:pt x="92" y="54"/>
                  </a:cubicBezTo>
                  <a:cubicBezTo>
                    <a:pt x="92" y="54"/>
                    <a:pt x="92" y="54"/>
                    <a:pt x="92" y="54"/>
                  </a:cubicBezTo>
                  <a:cubicBezTo>
                    <a:pt x="91" y="54"/>
                    <a:pt x="90" y="54"/>
                    <a:pt x="89" y="54"/>
                  </a:cubicBezTo>
                  <a:cubicBezTo>
                    <a:pt x="82" y="41"/>
                    <a:pt x="82" y="41"/>
                    <a:pt x="82" y="41"/>
                  </a:cubicBezTo>
                  <a:cubicBezTo>
                    <a:pt x="67" y="41"/>
                    <a:pt x="67" y="41"/>
                    <a:pt x="67" y="41"/>
                  </a:cubicBezTo>
                  <a:cubicBezTo>
                    <a:pt x="59" y="54"/>
                    <a:pt x="59" y="54"/>
                    <a:pt x="59" y="54"/>
                  </a:cubicBezTo>
                  <a:cubicBezTo>
                    <a:pt x="58" y="54"/>
                    <a:pt x="58" y="54"/>
                    <a:pt x="57" y="54"/>
                  </a:cubicBezTo>
                  <a:cubicBezTo>
                    <a:pt x="57" y="54"/>
                    <a:pt x="57" y="54"/>
                    <a:pt x="57" y="54"/>
                  </a:cubicBezTo>
                  <a:cubicBezTo>
                    <a:pt x="44" y="47"/>
                    <a:pt x="44" y="47"/>
                    <a:pt x="44" y="47"/>
                  </a:cubicBezTo>
                  <a:cubicBezTo>
                    <a:pt x="31" y="54"/>
                    <a:pt x="31" y="54"/>
                    <a:pt x="31" y="54"/>
                  </a:cubicBezTo>
                  <a:cubicBezTo>
                    <a:pt x="31" y="69"/>
                    <a:pt x="31" y="69"/>
                    <a:pt x="31" y="69"/>
                  </a:cubicBezTo>
                  <a:cubicBezTo>
                    <a:pt x="31" y="69"/>
                    <a:pt x="31" y="69"/>
                    <a:pt x="31" y="69"/>
                  </a:cubicBezTo>
                  <a:cubicBezTo>
                    <a:pt x="30" y="70"/>
                    <a:pt x="30" y="71"/>
                    <a:pt x="29" y="71"/>
                  </a:cubicBezTo>
                  <a:cubicBezTo>
                    <a:pt x="29" y="71"/>
                    <a:pt x="29" y="71"/>
                    <a:pt x="29" y="71"/>
                  </a:cubicBezTo>
                  <a:cubicBezTo>
                    <a:pt x="14" y="71"/>
                    <a:pt x="14" y="71"/>
                    <a:pt x="14" y="71"/>
                  </a:cubicBezTo>
                  <a:cubicBezTo>
                    <a:pt x="6" y="84"/>
                    <a:pt x="6" y="84"/>
                    <a:pt x="6" y="84"/>
                  </a:cubicBezTo>
                  <a:cubicBezTo>
                    <a:pt x="14" y="97"/>
                    <a:pt x="14" y="97"/>
                    <a:pt x="14" y="97"/>
                  </a:cubicBezTo>
                  <a:cubicBezTo>
                    <a:pt x="14" y="97"/>
                    <a:pt x="14" y="97"/>
                    <a:pt x="14" y="97"/>
                  </a:cubicBezTo>
                  <a:cubicBezTo>
                    <a:pt x="14" y="98"/>
                    <a:pt x="13" y="99"/>
                    <a:pt x="13" y="100"/>
                  </a:cubicBezTo>
                  <a:cubicBezTo>
                    <a:pt x="13" y="100"/>
                    <a:pt x="13" y="100"/>
                    <a:pt x="13" y="100"/>
                  </a:cubicBezTo>
                  <a:cubicBezTo>
                    <a:pt x="0" y="107"/>
                    <a:pt x="0" y="107"/>
                    <a:pt x="0" y="107"/>
                  </a:cubicBezTo>
                  <a:cubicBezTo>
                    <a:pt x="0" y="122"/>
                    <a:pt x="0" y="122"/>
                    <a:pt x="0" y="122"/>
                  </a:cubicBezTo>
                  <a:cubicBezTo>
                    <a:pt x="13" y="130"/>
                    <a:pt x="13" y="130"/>
                    <a:pt x="13" y="130"/>
                  </a:cubicBezTo>
                  <a:cubicBezTo>
                    <a:pt x="13" y="130"/>
                    <a:pt x="13" y="130"/>
                    <a:pt x="13" y="130"/>
                  </a:cubicBezTo>
                  <a:cubicBezTo>
                    <a:pt x="13" y="131"/>
                    <a:pt x="14" y="132"/>
                    <a:pt x="14" y="132"/>
                  </a:cubicBezTo>
                  <a:cubicBezTo>
                    <a:pt x="14" y="132"/>
                    <a:pt x="14" y="132"/>
                    <a:pt x="14" y="132"/>
                  </a:cubicBezTo>
                  <a:cubicBezTo>
                    <a:pt x="6" y="145"/>
                    <a:pt x="6" y="145"/>
                    <a:pt x="6" y="145"/>
                  </a:cubicBezTo>
                  <a:cubicBezTo>
                    <a:pt x="14" y="158"/>
                    <a:pt x="14" y="158"/>
                    <a:pt x="14" y="158"/>
                  </a:cubicBezTo>
                  <a:cubicBezTo>
                    <a:pt x="29" y="158"/>
                    <a:pt x="29" y="158"/>
                    <a:pt x="29" y="158"/>
                  </a:cubicBezTo>
                  <a:cubicBezTo>
                    <a:pt x="29" y="158"/>
                    <a:pt x="29" y="158"/>
                    <a:pt x="29" y="158"/>
                  </a:cubicBezTo>
                  <a:cubicBezTo>
                    <a:pt x="30" y="159"/>
                    <a:pt x="30" y="160"/>
                    <a:pt x="31" y="160"/>
                  </a:cubicBezTo>
                  <a:cubicBezTo>
                    <a:pt x="31" y="160"/>
                    <a:pt x="31" y="160"/>
                    <a:pt x="31" y="160"/>
                  </a:cubicBezTo>
                  <a:cubicBezTo>
                    <a:pt x="31" y="175"/>
                    <a:pt x="31" y="175"/>
                    <a:pt x="31" y="175"/>
                  </a:cubicBezTo>
                  <a:cubicBezTo>
                    <a:pt x="44" y="183"/>
                    <a:pt x="44" y="183"/>
                    <a:pt x="44" y="183"/>
                  </a:cubicBezTo>
                  <a:cubicBezTo>
                    <a:pt x="57" y="175"/>
                    <a:pt x="57" y="175"/>
                    <a:pt x="57" y="175"/>
                  </a:cubicBezTo>
                  <a:cubicBezTo>
                    <a:pt x="57" y="175"/>
                    <a:pt x="57" y="175"/>
                    <a:pt x="57" y="175"/>
                  </a:cubicBezTo>
                  <a:cubicBezTo>
                    <a:pt x="58" y="176"/>
                    <a:pt x="58" y="176"/>
                    <a:pt x="59" y="176"/>
                  </a:cubicBezTo>
                  <a:cubicBezTo>
                    <a:pt x="59" y="176"/>
                    <a:pt x="59" y="176"/>
                    <a:pt x="59" y="176"/>
                  </a:cubicBezTo>
                  <a:cubicBezTo>
                    <a:pt x="67" y="189"/>
                    <a:pt x="67" y="189"/>
                    <a:pt x="67" y="189"/>
                  </a:cubicBezTo>
                  <a:cubicBezTo>
                    <a:pt x="82" y="189"/>
                    <a:pt x="82" y="189"/>
                    <a:pt x="82" y="189"/>
                  </a:cubicBezTo>
                  <a:cubicBezTo>
                    <a:pt x="89" y="176"/>
                    <a:pt x="89" y="176"/>
                    <a:pt x="89" y="176"/>
                  </a:cubicBezTo>
                  <a:cubicBezTo>
                    <a:pt x="89" y="176"/>
                    <a:pt x="89" y="176"/>
                    <a:pt x="89" y="176"/>
                  </a:cubicBezTo>
                  <a:cubicBezTo>
                    <a:pt x="90" y="176"/>
                    <a:pt x="91" y="176"/>
                    <a:pt x="92" y="175"/>
                  </a:cubicBezTo>
                  <a:cubicBezTo>
                    <a:pt x="92" y="175"/>
                    <a:pt x="92" y="175"/>
                    <a:pt x="92" y="175"/>
                  </a:cubicBezTo>
                  <a:cubicBezTo>
                    <a:pt x="105" y="183"/>
                    <a:pt x="105" y="183"/>
                    <a:pt x="105" y="183"/>
                  </a:cubicBezTo>
                  <a:cubicBezTo>
                    <a:pt x="118" y="175"/>
                    <a:pt x="118" y="175"/>
                    <a:pt x="118" y="175"/>
                  </a:cubicBezTo>
                  <a:cubicBezTo>
                    <a:pt x="118" y="160"/>
                    <a:pt x="118" y="160"/>
                    <a:pt x="118" y="160"/>
                  </a:cubicBezTo>
                  <a:cubicBezTo>
                    <a:pt x="118" y="160"/>
                    <a:pt x="118" y="160"/>
                    <a:pt x="118" y="160"/>
                  </a:cubicBezTo>
                  <a:cubicBezTo>
                    <a:pt x="119" y="160"/>
                    <a:pt x="119" y="159"/>
                    <a:pt x="120" y="158"/>
                  </a:cubicBezTo>
                  <a:cubicBezTo>
                    <a:pt x="120" y="158"/>
                    <a:pt x="120" y="158"/>
                    <a:pt x="120" y="158"/>
                  </a:cubicBezTo>
                  <a:cubicBezTo>
                    <a:pt x="135" y="158"/>
                    <a:pt x="135" y="158"/>
                    <a:pt x="135" y="158"/>
                  </a:cubicBezTo>
                  <a:lnTo>
                    <a:pt x="142" y="145"/>
                  </a:lnTo>
                  <a:close/>
                  <a:moveTo>
                    <a:pt x="74" y="166"/>
                  </a:moveTo>
                  <a:cubicBezTo>
                    <a:pt x="46" y="166"/>
                    <a:pt x="23" y="143"/>
                    <a:pt x="23" y="115"/>
                  </a:cubicBezTo>
                  <a:cubicBezTo>
                    <a:pt x="23" y="87"/>
                    <a:pt x="46" y="64"/>
                    <a:pt x="74" y="64"/>
                  </a:cubicBezTo>
                  <a:cubicBezTo>
                    <a:pt x="103" y="64"/>
                    <a:pt x="126" y="87"/>
                    <a:pt x="126" y="115"/>
                  </a:cubicBezTo>
                  <a:cubicBezTo>
                    <a:pt x="126" y="143"/>
                    <a:pt x="103" y="166"/>
                    <a:pt x="74" y="166"/>
                  </a:cubicBezTo>
                  <a:close/>
                  <a:moveTo>
                    <a:pt x="191" y="197"/>
                  </a:moveTo>
                  <a:cubicBezTo>
                    <a:pt x="198" y="193"/>
                    <a:pt x="198" y="193"/>
                    <a:pt x="198" y="193"/>
                  </a:cubicBezTo>
                  <a:cubicBezTo>
                    <a:pt x="198" y="185"/>
                    <a:pt x="198" y="185"/>
                    <a:pt x="198" y="185"/>
                  </a:cubicBezTo>
                  <a:cubicBezTo>
                    <a:pt x="191" y="181"/>
                    <a:pt x="191" y="181"/>
                    <a:pt x="191" y="181"/>
                  </a:cubicBezTo>
                  <a:cubicBezTo>
                    <a:pt x="191" y="182"/>
                    <a:pt x="191" y="182"/>
                    <a:pt x="191" y="182"/>
                  </a:cubicBezTo>
                  <a:cubicBezTo>
                    <a:pt x="191" y="181"/>
                    <a:pt x="191" y="181"/>
                    <a:pt x="191" y="180"/>
                  </a:cubicBezTo>
                  <a:cubicBezTo>
                    <a:pt x="191" y="180"/>
                    <a:pt x="191" y="180"/>
                    <a:pt x="191" y="180"/>
                  </a:cubicBezTo>
                  <a:cubicBezTo>
                    <a:pt x="195" y="174"/>
                    <a:pt x="195" y="174"/>
                    <a:pt x="195" y="174"/>
                  </a:cubicBezTo>
                  <a:cubicBezTo>
                    <a:pt x="191" y="167"/>
                    <a:pt x="191" y="167"/>
                    <a:pt x="191" y="167"/>
                  </a:cubicBezTo>
                  <a:cubicBezTo>
                    <a:pt x="183" y="167"/>
                    <a:pt x="183" y="167"/>
                    <a:pt x="183" y="167"/>
                  </a:cubicBezTo>
                  <a:cubicBezTo>
                    <a:pt x="183" y="167"/>
                    <a:pt x="183" y="167"/>
                    <a:pt x="183" y="167"/>
                  </a:cubicBezTo>
                  <a:cubicBezTo>
                    <a:pt x="183" y="167"/>
                    <a:pt x="183" y="166"/>
                    <a:pt x="182" y="166"/>
                  </a:cubicBezTo>
                  <a:cubicBezTo>
                    <a:pt x="182" y="166"/>
                    <a:pt x="182" y="166"/>
                    <a:pt x="182" y="166"/>
                  </a:cubicBezTo>
                  <a:cubicBezTo>
                    <a:pt x="182" y="158"/>
                    <a:pt x="182" y="158"/>
                    <a:pt x="182" y="158"/>
                  </a:cubicBezTo>
                  <a:cubicBezTo>
                    <a:pt x="176" y="155"/>
                    <a:pt x="176" y="155"/>
                    <a:pt x="176" y="155"/>
                  </a:cubicBezTo>
                  <a:cubicBezTo>
                    <a:pt x="169" y="158"/>
                    <a:pt x="169" y="158"/>
                    <a:pt x="169" y="158"/>
                  </a:cubicBezTo>
                  <a:cubicBezTo>
                    <a:pt x="169" y="158"/>
                    <a:pt x="169" y="158"/>
                    <a:pt x="169" y="158"/>
                  </a:cubicBezTo>
                  <a:cubicBezTo>
                    <a:pt x="169" y="158"/>
                    <a:pt x="168" y="158"/>
                    <a:pt x="168" y="158"/>
                  </a:cubicBezTo>
                  <a:cubicBezTo>
                    <a:pt x="164" y="152"/>
                    <a:pt x="164" y="152"/>
                    <a:pt x="164" y="152"/>
                  </a:cubicBezTo>
                  <a:cubicBezTo>
                    <a:pt x="156" y="152"/>
                    <a:pt x="156" y="152"/>
                    <a:pt x="156" y="152"/>
                  </a:cubicBezTo>
                  <a:cubicBezTo>
                    <a:pt x="153" y="158"/>
                    <a:pt x="153" y="158"/>
                    <a:pt x="153" y="158"/>
                  </a:cubicBezTo>
                  <a:cubicBezTo>
                    <a:pt x="152" y="158"/>
                    <a:pt x="152" y="158"/>
                    <a:pt x="151" y="158"/>
                  </a:cubicBezTo>
                  <a:cubicBezTo>
                    <a:pt x="151" y="158"/>
                    <a:pt x="151" y="158"/>
                    <a:pt x="151" y="158"/>
                  </a:cubicBezTo>
                  <a:cubicBezTo>
                    <a:pt x="145" y="155"/>
                    <a:pt x="145" y="155"/>
                    <a:pt x="145" y="155"/>
                  </a:cubicBezTo>
                  <a:cubicBezTo>
                    <a:pt x="138" y="158"/>
                    <a:pt x="138" y="158"/>
                    <a:pt x="138" y="158"/>
                  </a:cubicBezTo>
                  <a:cubicBezTo>
                    <a:pt x="138" y="166"/>
                    <a:pt x="138" y="166"/>
                    <a:pt x="138" y="166"/>
                  </a:cubicBezTo>
                  <a:cubicBezTo>
                    <a:pt x="138" y="166"/>
                    <a:pt x="138" y="166"/>
                    <a:pt x="138" y="166"/>
                  </a:cubicBezTo>
                  <a:cubicBezTo>
                    <a:pt x="138" y="166"/>
                    <a:pt x="137" y="167"/>
                    <a:pt x="137" y="167"/>
                  </a:cubicBezTo>
                  <a:cubicBezTo>
                    <a:pt x="137" y="167"/>
                    <a:pt x="137" y="167"/>
                    <a:pt x="137" y="167"/>
                  </a:cubicBezTo>
                  <a:cubicBezTo>
                    <a:pt x="129" y="167"/>
                    <a:pt x="129" y="167"/>
                    <a:pt x="129" y="167"/>
                  </a:cubicBezTo>
                  <a:cubicBezTo>
                    <a:pt x="126" y="174"/>
                    <a:pt x="126" y="174"/>
                    <a:pt x="126" y="174"/>
                  </a:cubicBezTo>
                  <a:cubicBezTo>
                    <a:pt x="129" y="180"/>
                    <a:pt x="129" y="180"/>
                    <a:pt x="129" y="180"/>
                  </a:cubicBezTo>
                  <a:cubicBezTo>
                    <a:pt x="129" y="180"/>
                    <a:pt x="129" y="180"/>
                    <a:pt x="129" y="180"/>
                  </a:cubicBezTo>
                  <a:cubicBezTo>
                    <a:pt x="129" y="181"/>
                    <a:pt x="129" y="181"/>
                    <a:pt x="129" y="182"/>
                  </a:cubicBezTo>
                  <a:cubicBezTo>
                    <a:pt x="129" y="181"/>
                    <a:pt x="129" y="181"/>
                    <a:pt x="129" y="181"/>
                  </a:cubicBezTo>
                  <a:cubicBezTo>
                    <a:pt x="122" y="185"/>
                    <a:pt x="122" y="185"/>
                    <a:pt x="122" y="185"/>
                  </a:cubicBezTo>
                  <a:cubicBezTo>
                    <a:pt x="122" y="193"/>
                    <a:pt x="122" y="193"/>
                    <a:pt x="122" y="193"/>
                  </a:cubicBezTo>
                  <a:cubicBezTo>
                    <a:pt x="129" y="197"/>
                    <a:pt x="129" y="197"/>
                    <a:pt x="129" y="197"/>
                  </a:cubicBezTo>
                  <a:cubicBezTo>
                    <a:pt x="129" y="197"/>
                    <a:pt x="129" y="197"/>
                    <a:pt x="129" y="197"/>
                  </a:cubicBezTo>
                  <a:cubicBezTo>
                    <a:pt x="129" y="197"/>
                    <a:pt x="129" y="198"/>
                    <a:pt x="129" y="198"/>
                  </a:cubicBezTo>
                  <a:cubicBezTo>
                    <a:pt x="129" y="198"/>
                    <a:pt x="129" y="198"/>
                    <a:pt x="129" y="198"/>
                  </a:cubicBezTo>
                  <a:cubicBezTo>
                    <a:pt x="126" y="205"/>
                    <a:pt x="126" y="205"/>
                    <a:pt x="126" y="205"/>
                  </a:cubicBezTo>
                  <a:cubicBezTo>
                    <a:pt x="129" y="211"/>
                    <a:pt x="129" y="211"/>
                    <a:pt x="129" y="211"/>
                  </a:cubicBezTo>
                  <a:cubicBezTo>
                    <a:pt x="137" y="211"/>
                    <a:pt x="137" y="211"/>
                    <a:pt x="137" y="211"/>
                  </a:cubicBezTo>
                  <a:cubicBezTo>
                    <a:pt x="137" y="211"/>
                    <a:pt x="137" y="211"/>
                    <a:pt x="137" y="211"/>
                  </a:cubicBezTo>
                  <a:cubicBezTo>
                    <a:pt x="137" y="212"/>
                    <a:pt x="138" y="212"/>
                    <a:pt x="138" y="212"/>
                  </a:cubicBezTo>
                  <a:cubicBezTo>
                    <a:pt x="138" y="212"/>
                    <a:pt x="138" y="212"/>
                    <a:pt x="138" y="212"/>
                  </a:cubicBezTo>
                  <a:cubicBezTo>
                    <a:pt x="138" y="220"/>
                    <a:pt x="138" y="220"/>
                    <a:pt x="138" y="220"/>
                  </a:cubicBezTo>
                  <a:cubicBezTo>
                    <a:pt x="145" y="224"/>
                    <a:pt x="145" y="224"/>
                    <a:pt x="145" y="224"/>
                  </a:cubicBezTo>
                  <a:cubicBezTo>
                    <a:pt x="151" y="220"/>
                    <a:pt x="151" y="220"/>
                    <a:pt x="151" y="220"/>
                  </a:cubicBezTo>
                  <a:cubicBezTo>
                    <a:pt x="151" y="220"/>
                    <a:pt x="151" y="220"/>
                    <a:pt x="151" y="220"/>
                  </a:cubicBezTo>
                  <a:cubicBezTo>
                    <a:pt x="152" y="220"/>
                    <a:pt x="152" y="220"/>
                    <a:pt x="153" y="220"/>
                  </a:cubicBezTo>
                  <a:cubicBezTo>
                    <a:pt x="153" y="220"/>
                    <a:pt x="153" y="220"/>
                    <a:pt x="153" y="220"/>
                  </a:cubicBezTo>
                  <a:cubicBezTo>
                    <a:pt x="156" y="227"/>
                    <a:pt x="156" y="227"/>
                    <a:pt x="156" y="227"/>
                  </a:cubicBezTo>
                  <a:cubicBezTo>
                    <a:pt x="164" y="227"/>
                    <a:pt x="164" y="227"/>
                    <a:pt x="164" y="227"/>
                  </a:cubicBezTo>
                  <a:cubicBezTo>
                    <a:pt x="168" y="220"/>
                    <a:pt x="168" y="220"/>
                    <a:pt x="168" y="220"/>
                  </a:cubicBezTo>
                  <a:cubicBezTo>
                    <a:pt x="168" y="220"/>
                    <a:pt x="168" y="220"/>
                    <a:pt x="168" y="220"/>
                  </a:cubicBezTo>
                  <a:cubicBezTo>
                    <a:pt x="168" y="220"/>
                    <a:pt x="169" y="220"/>
                    <a:pt x="169" y="220"/>
                  </a:cubicBezTo>
                  <a:cubicBezTo>
                    <a:pt x="169" y="220"/>
                    <a:pt x="169" y="220"/>
                    <a:pt x="169" y="220"/>
                  </a:cubicBezTo>
                  <a:cubicBezTo>
                    <a:pt x="176" y="224"/>
                    <a:pt x="176" y="224"/>
                    <a:pt x="176" y="224"/>
                  </a:cubicBezTo>
                  <a:cubicBezTo>
                    <a:pt x="182" y="220"/>
                    <a:pt x="182" y="220"/>
                    <a:pt x="182" y="220"/>
                  </a:cubicBezTo>
                  <a:cubicBezTo>
                    <a:pt x="182" y="212"/>
                    <a:pt x="182" y="212"/>
                    <a:pt x="182" y="212"/>
                  </a:cubicBezTo>
                  <a:cubicBezTo>
                    <a:pt x="182" y="212"/>
                    <a:pt x="182" y="212"/>
                    <a:pt x="182" y="212"/>
                  </a:cubicBezTo>
                  <a:cubicBezTo>
                    <a:pt x="183" y="212"/>
                    <a:pt x="183" y="212"/>
                    <a:pt x="183" y="211"/>
                  </a:cubicBezTo>
                  <a:cubicBezTo>
                    <a:pt x="183" y="211"/>
                    <a:pt x="183" y="211"/>
                    <a:pt x="183" y="211"/>
                  </a:cubicBezTo>
                  <a:cubicBezTo>
                    <a:pt x="191" y="211"/>
                    <a:pt x="191" y="211"/>
                    <a:pt x="191" y="211"/>
                  </a:cubicBezTo>
                  <a:cubicBezTo>
                    <a:pt x="195" y="205"/>
                    <a:pt x="195" y="205"/>
                    <a:pt x="195" y="205"/>
                  </a:cubicBezTo>
                  <a:cubicBezTo>
                    <a:pt x="191" y="198"/>
                    <a:pt x="191" y="198"/>
                    <a:pt x="191" y="198"/>
                  </a:cubicBezTo>
                  <a:cubicBezTo>
                    <a:pt x="191" y="198"/>
                    <a:pt x="191" y="198"/>
                    <a:pt x="191" y="198"/>
                  </a:cubicBezTo>
                  <a:cubicBezTo>
                    <a:pt x="191" y="198"/>
                    <a:pt x="191" y="197"/>
                    <a:pt x="191" y="197"/>
                  </a:cubicBezTo>
                  <a:close/>
                  <a:moveTo>
                    <a:pt x="160" y="207"/>
                  </a:moveTo>
                  <a:cubicBezTo>
                    <a:pt x="151" y="207"/>
                    <a:pt x="143" y="199"/>
                    <a:pt x="143" y="189"/>
                  </a:cubicBezTo>
                  <a:cubicBezTo>
                    <a:pt x="143" y="180"/>
                    <a:pt x="151" y="172"/>
                    <a:pt x="160" y="172"/>
                  </a:cubicBezTo>
                  <a:cubicBezTo>
                    <a:pt x="170" y="172"/>
                    <a:pt x="178" y="180"/>
                    <a:pt x="178" y="189"/>
                  </a:cubicBezTo>
                  <a:cubicBezTo>
                    <a:pt x="178" y="199"/>
                    <a:pt x="170" y="207"/>
                    <a:pt x="160" y="207"/>
                  </a:cubicBezTo>
                  <a:close/>
                  <a:moveTo>
                    <a:pt x="97" y="128"/>
                  </a:moveTo>
                  <a:cubicBezTo>
                    <a:pt x="96" y="126"/>
                    <a:pt x="99" y="121"/>
                    <a:pt x="100" y="118"/>
                  </a:cubicBezTo>
                  <a:cubicBezTo>
                    <a:pt x="101" y="116"/>
                    <a:pt x="105" y="109"/>
                    <a:pt x="105" y="105"/>
                  </a:cubicBezTo>
                  <a:cubicBezTo>
                    <a:pt x="105" y="101"/>
                    <a:pt x="107" y="96"/>
                    <a:pt x="103" y="88"/>
                  </a:cubicBezTo>
                  <a:cubicBezTo>
                    <a:pt x="99" y="81"/>
                    <a:pt x="95" y="78"/>
                    <a:pt x="89" y="75"/>
                  </a:cubicBezTo>
                  <a:cubicBezTo>
                    <a:pt x="82" y="72"/>
                    <a:pt x="71" y="73"/>
                    <a:pt x="68" y="74"/>
                  </a:cubicBezTo>
                  <a:cubicBezTo>
                    <a:pt x="64" y="75"/>
                    <a:pt x="58" y="78"/>
                    <a:pt x="56" y="79"/>
                  </a:cubicBezTo>
                  <a:cubicBezTo>
                    <a:pt x="54" y="80"/>
                    <a:pt x="47" y="84"/>
                    <a:pt x="46" y="84"/>
                  </a:cubicBezTo>
                  <a:cubicBezTo>
                    <a:pt x="44" y="84"/>
                    <a:pt x="44" y="84"/>
                    <a:pt x="43" y="85"/>
                  </a:cubicBezTo>
                  <a:cubicBezTo>
                    <a:pt x="43" y="85"/>
                    <a:pt x="44" y="87"/>
                    <a:pt x="45" y="88"/>
                  </a:cubicBezTo>
                  <a:cubicBezTo>
                    <a:pt x="46" y="89"/>
                    <a:pt x="48" y="90"/>
                    <a:pt x="48" y="90"/>
                  </a:cubicBezTo>
                  <a:cubicBezTo>
                    <a:pt x="48" y="90"/>
                    <a:pt x="47" y="91"/>
                    <a:pt x="46" y="93"/>
                  </a:cubicBezTo>
                  <a:cubicBezTo>
                    <a:pt x="46" y="94"/>
                    <a:pt x="45" y="101"/>
                    <a:pt x="45" y="103"/>
                  </a:cubicBezTo>
                  <a:cubicBezTo>
                    <a:pt x="45" y="104"/>
                    <a:pt x="46" y="106"/>
                    <a:pt x="46" y="106"/>
                  </a:cubicBezTo>
                  <a:cubicBezTo>
                    <a:pt x="46" y="107"/>
                    <a:pt x="45" y="108"/>
                    <a:pt x="44" y="109"/>
                  </a:cubicBezTo>
                  <a:cubicBezTo>
                    <a:pt x="43" y="111"/>
                    <a:pt x="40" y="117"/>
                    <a:pt x="39" y="119"/>
                  </a:cubicBezTo>
                  <a:cubicBezTo>
                    <a:pt x="38" y="120"/>
                    <a:pt x="40" y="122"/>
                    <a:pt x="40" y="122"/>
                  </a:cubicBezTo>
                  <a:cubicBezTo>
                    <a:pt x="41" y="122"/>
                    <a:pt x="43" y="122"/>
                    <a:pt x="44" y="122"/>
                  </a:cubicBezTo>
                  <a:cubicBezTo>
                    <a:pt x="45" y="123"/>
                    <a:pt x="45" y="124"/>
                    <a:pt x="45" y="125"/>
                  </a:cubicBezTo>
                  <a:cubicBezTo>
                    <a:pt x="45" y="126"/>
                    <a:pt x="45" y="127"/>
                    <a:pt x="45" y="127"/>
                  </a:cubicBezTo>
                  <a:cubicBezTo>
                    <a:pt x="46" y="127"/>
                    <a:pt x="47" y="127"/>
                    <a:pt x="48" y="127"/>
                  </a:cubicBezTo>
                  <a:cubicBezTo>
                    <a:pt x="48" y="127"/>
                    <a:pt x="46" y="129"/>
                    <a:pt x="47" y="130"/>
                  </a:cubicBezTo>
                  <a:cubicBezTo>
                    <a:pt x="47" y="131"/>
                    <a:pt x="49" y="132"/>
                    <a:pt x="49" y="133"/>
                  </a:cubicBezTo>
                  <a:cubicBezTo>
                    <a:pt x="50" y="134"/>
                    <a:pt x="50" y="137"/>
                    <a:pt x="50" y="137"/>
                  </a:cubicBezTo>
                  <a:cubicBezTo>
                    <a:pt x="50" y="138"/>
                    <a:pt x="51" y="140"/>
                    <a:pt x="53" y="140"/>
                  </a:cubicBezTo>
                  <a:cubicBezTo>
                    <a:pt x="55" y="141"/>
                    <a:pt x="59" y="140"/>
                    <a:pt x="62" y="139"/>
                  </a:cubicBezTo>
                  <a:cubicBezTo>
                    <a:pt x="65" y="139"/>
                    <a:pt x="67" y="140"/>
                    <a:pt x="68" y="141"/>
                  </a:cubicBezTo>
                  <a:cubicBezTo>
                    <a:pt x="68" y="142"/>
                    <a:pt x="69" y="144"/>
                    <a:pt x="70" y="145"/>
                  </a:cubicBezTo>
                  <a:cubicBezTo>
                    <a:pt x="70" y="145"/>
                    <a:pt x="71" y="147"/>
                    <a:pt x="71" y="148"/>
                  </a:cubicBezTo>
                  <a:cubicBezTo>
                    <a:pt x="71" y="149"/>
                    <a:pt x="70" y="151"/>
                    <a:pt x="69" y="152"/>
                  </a:cubicBezTo>
                  <a:cubicBezTo>
                    <a:pt x="68" y="153"/>
                    <a:pt x="63" y="155"/>
                    <a:pt x="61" y="156"/>
                  </a:cubicBezTo>
                  <a:cubicBezTo>
                    <a:pt x="59" y="157"/>
                    <a:pt x="68" y="158"/>
                    <a:pt x="71" y="159"/>
                  </a:cubicBezTo>
                  <a:cubicBezTo>
                    <a:pt x="74" y="159"/>
                    <a:pt x="82" y="159"/>
                    <a:pt x="89" y="156"/>
                  </a:cubicBezTo>
                  <a:cubicBezTo>
                    <a:pt x="99" y="153"/>
                    <a:pt x="105" y="147"/>
                    <a:pt x="109" y="142"/>
                  </a:cubicBezTo>
                  <a:cubicBezTo>
                    <a:pt x="112" y="137"/>
                    <a:pt x="113" y="135"/>
                    <a:pt x="113" y="135"/>
                  </a:cubicBezTo>
                  <a:cubicBezTo>
                    <a:pt x="113" y="135"/>
                    <a:pt x="103" y="132"/>
                    <a:pt x="101" y="132"/>
                  </a:cubicBezTo>
                  <a:cubicBezTo>
                    <a:pt x="100" y="132"/>
                    <a:pt x="98" y="130"/>
                    <a:pt x="97" y="1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TextBox 89"/>
            <p:cNvSpPr txBox="1"/>
            <p:nvPr/>
          </p:nvSpPr>
          <p:spPr>
            <a:xfrm>
              <a:off x="464101" y="2174553"/>
              <a:ext cx="869484" cy="191758"/>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a:ln>
                    <a:noFill/>
                  </a:ln>
                  <a:effectLst/>
                  <a:uLnTx/>
                  <a:uFillTx/>
                  <a:latin typeface="Arial" panose="020B0604020202020204" pitchFamily="34" charset="0"/>
                  <a:cs typeface="Arial" panose="020B0604020202020204" pitchFamily="34" charset="0"/>
                </a:rPr>
                <a:t>AI</a:t>
              </a:r>
            </a:p>
          </p:txBody>
        </p:sp>
        <p:sp>
          <p:nvSpPr>
            <p:cNvPr id="40" name="TextBox 89"/>
            <p:cNvSpPr txBox="1"/>
            <p:nvPr/>
          </p:nvSpPr>
          <p:spPr>
            <a:xfrm>
              <a:off x="464101" y="1707654"/>
              <a:ext cx="869484" cy="191758"/>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a:ln>
                    <a:noFill/>
                  </a:ln>
                  <a:effectLst/>
                  <a:uLnTx/>
                  <a:uFillTx/>
                  <a:latin typeface="Arial" panose="020B0604020202020204" pitchFamily="34" charset="0"/>
                  <a:cs typeface="Arial" panose="020B0604020202020204" pitchFamily="34" charset="0"/>
                </a:rPr>
                <a:t>IoT</a:t>
              </a:r>
            </a:p>
          </p:txBody>
        </p:sp>
        <p:cxnSp>
          <p:nvCxnSpPr>
            <p:cNvPr id="42" name="Connecteur droit avec flèche 41"/>
            <p:cNvCxnSpPr/>
            <p:nvPr/>
          </p:nvCxnSpPr>
          <p:spPr>
            <a:xfrm>
              <a:off x="1962166" y="2474582"/>
              <a:ext cx="0" cy="156473"/>
            </a:xfrm>
            <a:prstGeom prst="straightConnector1">
              <a:avLst/>
            </a:prstGeom>
            <a:ln w="28575">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1962166" y="1926177"/>
              <a:ext cx="0" cy="156473"/>
            </a:xfrm>
            <a:prstGeom prst="straightConnector1">
              <a:avLst/>
            </a:prstGeom>
            <a:ln w="28575">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Freeform 39"/>
            <p:cNvSpPr>
              <a:spLocks noChangeAspect="1" noEditPoints="1"/>
            </p:cNvSpPr>
            <p:nvPr/>
          </p:nvSpPr>
          <p:spPr bwMode="auto">
            <a:xfrm>
              <a:off x="1715200" y="1710480"/>
              <a:ext cx="208913" cy="186106"/>
            </a:xfrm>
            <a:custGeom>
              <a:avLst/>
              <a:gdLst>
                <a:gd name="T0" fmla="*/ 196 w 229"/>
                <a:gd name="T1" fmla="*/ 15 h 204"/>
                <a:gd name="T2" fmla="*/ 189 w 229"/>
                <a:gd name="T3" fmla="*/ 8 h 204"/>
                <a:gd name="T4" fmla="*/ 172 w 229"/>
                <a:gd name="T5" fmla="*/ 8 h 204"/>
                <a:gd name="T6" fmla="*/ 165 w 229"/>
                <a:gd name="T7" fmla="*/ 15 h 204"/>
                <a:gd name="T8" fmla="*/ 165 w 229"/>
                <a:gd name="T9" fmla="*/ 26 h 204"/>
                <a:gd name="T10" fmla="*/ 196 w 229"/>
                <a:gd name="T11" fmla="*/ 53 h 204"/>
                <a:gd name="T12" fmla="*/ 196 w 229"/>
                <a:gd name="T13" fmla="*/ 15 h 204"/>
                <a:gd name="T14" fmla="*/ 190 w 229"/>
                <a:gd name="T15" fmla="*/ 114 h 204"/>
                <a:gd name="T16" fmla="*/ 120 w 229"/>
                <a:gd name="T17" fmla="*/ 54 h 204"/>
                <a:gd name="T18" fmla="*/ 109 w 229"/>
                <a:gd name="T19" fmla="*/ 54 h 204"/>
                <a:gd name="T20" fmla="*/ 39 w 229"/>
                <a:gd name="T21" fmla="*/ 114 h 204"/>
                <a:gd name="T22" fmla="*/ 34 w 229"/>
                <a:gd name="T23" fmla="*/ 125 h 204"/>
                <a:gd name="T24" fmla="*/ 34 w 229"/>
                <a:gd name="T25" fmla="*/ 197 h 204"/>
                <a:gd name="T26" fmla="*/ 41 w 229"/>
                <a:gd name="T27" fmla="*/ 204 h 204"/>
                <a:gd name="T28" fmla="*/ 87 w 229"/>
                <a:gd name="T29" fmla="*/ 204 h 204"/>
                <a:gd name="T30" fmla="*/ 94 w 229"/>
                <a:gd name="T31" fmla="*/ 197 h 204"/>
                <a:gd name="T32" fmla="*/ 94 w 229"/>
                <a:gd name="T33" fmla="*/ 148 h 204"/>
                <a:gd name="T34" fmla="*/ 101 w 229"/>
                <a:gd name="T35" fmla="*/ 141 h 204"/>
                <a:gd name="T36" fmla="*/ 130 w 229"/>
                <a:gd name="T37" fmla="*/ 141 h 204"/>
                <a:gd name="T38" fmla="*/ 136 w 229"/>
                <a:gd name="T39" fmla="*/ 148 h 204"/>
                <a:gd name="T40" fmla="*/ 136 w 229"/>
                <a:gd name="T41" fmla="*/ 197 h 204"/>
                <a:gd name="T42" fmla="*/ 143 w 229"/>
                <a:gd name="T43" fmla="*/ 204 h 204"/>
                <a:gd name="T44" fmla="*/ 188 w 229"/>
                <a:gd name="T45" fmla="*/ 204 h 204"/>
                <a:gd name="T46" fmla="*/ 195 w 229"/>
                <a:gd name="T47" fmla="*/ 197 h 204"/>
                <a:gd name="T48" fmla="*/ 195 w 229"/>
                <a:gd name="T49" fmla="*/ 125 h 204"/>
                <a:gd name="T50" fmla="*/ 190 w 229"/>
                <a:gd name="T51" fmla="*/ 114 h 204"/>
                <a:gd name="T52" fmla="*/ 114 w 229"/>
                <a:gd name="T53" fmla="*/ 117 h 204"/>
                <a:gd name="T54" fmla="*/ 100 w 229"/>
                <a:gd name="T55" fmla="*/ 103 h 204"/>
                <a:gd name="T56" fmla="*/ 114 w 229"/>
                <a:gd name="T57" fmla="*/ 88 h 204"/>
                <a:gd name="T58" fmla="*/ 129 w 229"/>
                <a:gd name="T59" fmla="*/ 103 h 204"/>
                <a:gd name="T60" fmla="*/ 114 w 229"/>
                <a:gd name="T61" fmla="*/ 117 h 204"/>
                <a:gd name="T62" fmla="*/ 223 w 229"/>
                <a:gd name="T63" fmla="*/ 90 h 204"/>
                <a:gd name="T64" fmla="*/ 124 w 229"/>
                <a:gd name="T65" fmla="*/ 4 h 204"/>
                <a:gd name="T66" fmla="*/ 105 w 229"/>
                <a:gd name="T67" fmla="*/ 4 h 204"/>
                <a:gd name="T68" fmla="*/ 6 w 229"/>
                <a:gd name="T69" fmla="*/ 90 h 204"/>
                <a:gd name="T70" fmla="*/ 5 w 229"/>
                <a:gd name="T71" fmla="*/ 110 h 204"/>
                <a:gd name="T72" fmla="*/ 24 w 229"/>
                <a:gd name="T73" fmla="*/ 111 h 204"/>
                <a:gd name="T74" fmla="*/ 114 w 229"/>
                <a:gd name="T75" fmla="*/ 33 h 204"/>
                <a:gd name="T76" fmla="*/ 205 w 229"/>
                <a:gd name="T77" fmla="*/ 111 h 204"/>
                <a:gd name="T78" fmla="*/ 224 w 229"/>
                <a:gd name="T79" fmla="*/ 110 h 204"/>
                <a:gd name="T80" fmla="*/ 223 w 229"/>
                <a:gd name="T81" fmla="*/ 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9" h="204">
                  <a:moveTo>
                    <a:pt x="196" y="15"/>
                  </a:moveTo>
                  <a:cubicBezTo>
                    <a:pt x="196" y="11"/>
                    <a:pt x="193" y="8"/>
                    <a:pt x="189" y="8"/>
                  </a:cubicBezTo>
                  <a:cubicBezTo>
                    <a:pt x="172" y="8"/>
                    <a:pt x="172" y="8"/>
                    <a:pt x="172" y="8"/>
                  </a:cubicBezTo>
                  <a:cubicBezTo>
                    <a:pt x="168" y="8"/>
                    <a:pt x="165" y="11"/>
                    <a:pt x="165" y="15"/>
                  </a:cubicBezTo>
                  <a:cubicBezTo>
                    <a:pt x="165" y="26"/>
                    <a:pt x="165" y="26"/>
                    <a:pt x="165" y="26"/>
                  </a:cubicBezTo>
                  <a:cubicBezTo>
                    <a:pt x="196" y="53"/>
                    <a:pt x="196" y="53"/>
                    <a:pt x="196" y="53"/>
                  </a:cubicBezTo>
                  <a:lnTo>
                    <a:pt x="196" y="15"/>
                  </a:lnTo>
                  <a:close/>
                  <a:moveTo>
                    <a:pt x="190" y="114"/>
                  </a:moveTo>
                  <a:cubicBezTo>
                    <a:pt x="120" y="54"/>
                    <a:pt x="120" y="54"/>
                    <a:pt x="120" y="54"/>
                  </a:cubicBezTo>
                  <a:cubicBezTo>
                    <a:pt x="117" y="51"/>
                    <a:pt x="112" y="51"/>
                    <a:pt x="109" y="54"/>
                  </a:cubicBezTo>
                  <a:cubicBezTo>
                    <a:pt x="39" y="114"/>
                    <a:pt x="39" y="114"/>
                    <a:pt x="39" y="114"/>
                  </a:cubicBezTo>
                  <a:cubicBezTo>
                    <a:pt x="36" y="117"/>
                    <a:pt x="34" y="122"/>
                    <a:pt x="34" y="125"/>
                  </a:cubicBezTo>
                  <a:cubicBezTo>
                    <a:pt x="34" y="197"/>
                    <a:pt x="34" y="197"/>
                    <a:pt x="34" y="197"/>
                  </a:cubicBezTo>
                  <a:cubicBezTo>
                    <a:pt x="34" y="201"/>
                    <a:pt x="37" y="204"/>
                    <a:pt x="41" y="204"/>
                  </a:cubicBezTo>
                  <a:cubicBezTo>
                    <a:pt x="87" y="204"/>
                    <a:pt x="87" y="204"/>
                    <a:pt x="87" y="204"/>
                  </a:cubicBezTo>
                  <a:cubicBezTo>
                    <a:pt x="91" y="204"/>
                    <a:pt x="94" y="201"/>
                    <a:pt x="94" y="197"/>
                  </a:cubicBezTo>
                  <a:cubicBezTo>
                    <a:pt x="94" y="148"/>
                    <a:pt x="94" y="148"/>
                    <a:pt x="94" y="148"/>
                  </a:cubicBezTo>
                  <a:cubicBezTo>
                    <a:pt x="94" y="144"/>
                    <a:pt x="97" y="141"/>
                    <a:pt x="101" y="141"/>
                  </a:cubicBezTo>
                  <a:cubicBezTo>
                    <a:pt x="130" y="141"/>
                    <a:pt x="130" y="141"/>
                    <a:pt x="130" y="141"/>
                  </a:cubicBezTo>
                  <a:cubicBezTo>
                    <a:pt x="133" y="141"/>
                    <a:pt x="136" y="144"/>
                    <a:pt x="136" y="148"/>
                  </a:cubicBezTo>
                  <a:cubicBezTo>
                    <a:pt x="136" y="197"/>
                    <a:pt x="136" y="197"/>
                    <a:pt x="136" y="197"/>
                  </a:cubicBezTo>
                  <a:cubicBezTo>
                    <a:pt x="136" y="201"/>
                    <a:pt x="139" y="204"/>
                    <a:pt x="143" y="204"/>
                  </a:cubicBezTo>
                  <a:cubicBezTo>
                    <a:pt x="188" y="204"/>
                    <a:pt x="188" y="204"/>
                    <a:pt x="188" y="204"/>
                  </a:cubicBezTo>
                  <a:cubicBezTo>
                    <a:pt x="192" y="204"/>
                    <a:pt x="195" y="201"/>
                    <a:pt x="195" y="197"/>
                  </a:cubicBezTo>
                  <a:cubicBezTo>
                    <a:pt x="195" y="125"/>
                    <a:pt x="195" y="125"/>
                    <a:pt x="195" y="125"/>
                  </a:cubicBezTo>
                  <a:cubicBezTo>
                    <a:pt x="195" y="122"/>
                    <a:pt x="193" y="117"/>
                    <a:pt x="190" y="114"/>
                  </a:cubicBezTo>
                  <a:close/>
                  <a:moveTo>
                    <a:pt x="114" y="117"/>
                  </a:moveTo>
                  <a:cubicBezTo>
                    <a:pt x="107" y="117"/>
                    <a:pt x="100" y="110"/>
                    <a:pt x="100" y="103"/>
                  </a:cubicBezTo>
                  <a:cubicBezTo>
                    <a:pt x="100" y="95"/>
                    <a:pt x="107" y="88"/>
                    <a:pt x="114" y="88"/>
                  </a:cubicBezTo>
                  <a:cubicBezTo>
                    <a:pt x="122" y="88"/>
                    <a:pt x="129" y="95"/>
                    <a:pt x="129" y="103"/>
                  </a:cubicBezTo>
                  <a:cubicBezTo>
                    <a:pt x="129" y="110"/>
                    <a:pt x="122" y="117"/>
                    <a:pt x="114" y="117"/>
                  </a:cubicBezTo>
                  <a:close/>
                  <a:moveTo>
                    <a:pt x="223" y="90"/>
                  </a:moveTo>
                  <a:cubicBezTo>
                    <a:pt x="124" y="4"/>
                    <a:pt x="124" y="4"/>
                    <a:pt x="124" y="4"/>
                  </a:cubicBezTo>
                  <a:cubicBezTo>
                    <a:pt x="119" y="0"/>
                    <a:pt x="110" y="0"/>
                    <a:pt x="105" y="4"/>
                  </a:cubicBezTo>
                  <a:cubicBezTo>
                    <a:pt x="6" y="90"/>
                    <a:pt x="6" y="90"/>
                    <a:pt x="6" y="90"/>
                  </a:cubicBezTo>
                  <a:cubicBezTo>
                    <a:pt x="0" y="95"/>
                    <a:pt x="0" y="104"/>
                    <a:pt x="5" y="110"/>
                  </a:cubicBezTo>
                  <a:cubicBezTo>
                    <a:pt x="7" y="113"/>
                    <a:pt x="18" y="117"/>
                    <a:pt x="24" y="111"/>
                  </a:cubicBezTo>
                  <a:cubicBezTo>
                    <a:pt x="114" y="33"/>
                    <a:pt x="114" y="33"/>
                    <a:pt x="114" y="33"/>
                  </a:cubicBezTo>
                  <a:cubicBezTo>
                    <a:pt x="205" y="111"/>
                    <a:pt x="205" y="111"/>
                    <a:pt x="205" y="111"/>
                  </a:cubicBezTo>
                  <a:cubicBezTo>
                    <a:pt x="210" y="116"/>
                    <a:pt x="219" y="115"/>
                    <a:pt x="224" y="110"/>
                  </a:cubicBezTo>
                  <a:cubicBezTo>
                    <a:pt x="229" y="104"/>
                    <a:pt x="229" y="95"/>
                    <a:pt x="223" y="90"/>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6" name="Freeform 28"/>
            <p:cNvSpPr>
              <a:spLocks noChangeAspect="1" noEditPoints="1"/>
            </p:cNvSpPr>
            <p:nvPr/>
          </p:nvSpPr>
          <p:spPr bwMode="auto">
            <a:xfrm>
              <a:off x="2012157" y="1748255"/>
              <a:ext cx="320611" cy="110555"/>
            </a:xfrm>
            <a:custGeom>
              <a:avLst/>
              <a:gdLst>
                <a:gd name="T0" fmla="*/ 36 w 232"/>
                <a:gd name="T1" fmla="*/ 47 h 80"/>
                <a:gd name="T2" fmla="*/ 19 w 232"/>
                <a:gd name="T3" fmla="*/ 63 h 80"/>
                <a:gd name="T4" fmla="*/ 36 w 232"/>
                <a:gd name="T5" fmla="*/ 80 h 80"/>
                <a:gd name="T6" fmla="*/ 52 w 232"/>
                <a:gd name="T7" fmla="*/ 63 h 80"/>
                <a:gd name="T8" fmla="*/ 36 w 232"/>
                <a:gd name="T9" fmla="*/ 47 h 80"/>
                <a:gd name="T10" fmla="*/ 36 w 232"/>
                <a:gd name="T11" fmla="*/ 76 h 80"/>
                <a:gd name="T12" fmla="*/ 23 w 232"/>
                <a:gd name="T13" fmla="*/ 63 h 80"/>
                <a:gd name="T14" fmla="*/ 36 w 232"/>
                <a:gd name="T15" fmla="*/ 51 h 80"/>
                <a:gd name="T16" fmla="*/ 48 w 232"/>
                <a:gd name="T17" fmla="*/ 63 h 80"/>
                <a:gd name="T18" fmla="*/ 36 w 232"/>
                <a:gd name="T19" fmla="*/ 76 h 80"/>
                <a:gd name="T20" fmla="*/ 186 w 232"/>
                <a:gd name="T21" fmla="*/ 47 h 80"/>
                <a:gd name="T22" fmla="*/ 169 w 232"/>
                <a:gd name="T23" fmla="*/ 63 h 80"/>
                <a:gd name="T24" fmla="*/ 186 w 232"/>
                <a:gd name="T25" fmla="*/ 80 h 80"/>
                <a:gd name="T26" fmla="*/ 202 w 232"/>
                <a:gd name="T27" fmla="*/ 63 h 80"/>
                <a:gd name="T28" fmla="*/ 186 w 232"/>
                <a:gd name="T29" fmla="*/ 47 h 80"/>
                <a:gd name="T30" fmla="*/ 186 w 232"/>
                <a:gd name="T31" fmla="*/ 76 h 80"/>
                <a:gd name="T32" fmla="*/ 173 w 232"/>
                <a:gd name="T33" fmla="*/ 63 h 80"/>
                <a:gd name="T34" fmla="*/ 186 w 232"/>
                <a:gd name="T35" fmla="*/ 51 h 80"/>
                <a:gd name="T36" fmla="*/ 198 w 232"/>
                <a:gd name="T37" fmla="*/ 63 h 80"/>
                <a:gd name="T38" fmla="*/ 186 w 232"/>
                <a:gd name="T39" fmla="*/ 76 h 80"/>
                <a:gd name="T40" fmla="*/ 221 w 232"/>
                <a:gd name="T41" fmla="*/ 39 h 80"/>
                <a:gd name="T42" fmla="*/ 170 w 232"/>
                <a:gd name="T43" fmla="*/ 26 h 80"/>
                <a:gd name="T44" fmla="*/ 131 w 232"/>
                <a:gd name="T45" fmla="*/ 7 h 80"/>
                <a:gd name="T46" fmla="*/ 91 w 232"/>
                <a:gd name="T47" fmla="*/ 0 h 80"/>
                <a:gd name="T48" fmla="*/ 25 w 232"/>
                <a:gd name="T49" fmla="*/ 10 h 80"/>
                <a:gd name="T50" fmla="*/ 23 w 232"/>
                <a:gd name="T51" fmla="*/ 11 h 80"/>
                <a:gd name="T52" fmla="*/ 17 w 232"/>
                <a:gd name="T53" fmla="*/ 24 h 80"/>
                <a:gd name="T54" fmla="*/ 13 w 232"/>
                <a:gd name="T55" fmla="*/ 25 h 80"/>
                <a:gd name="T56" fmla="*/ 3 w 232"/>
                <a:gd name="T57" fmla="*/ 56 h 80"/>
                <a:gd name="T58" fmla="*/ 13 w 232"/>
                <a:gd name="T59" fmla="*/ 65 h 80"/>
                <a:gd name="T60" fmla="*/ 36 w 232"/>
                <a:gd name="T61" fmla="*/ 40 h 80"/>
                <a:gd name="T62" fmla="*/ 59 w 232"/>
                <a:gd name="T63" fmla="*/ 72 h 80"/>
                <a:gd name="T64" fmla="*/ 162 w 232"/>
                <a:gd name="T65" fmla="*/ 72 h 80"/>
                <a:gd name="T66" fmla="*/ 185 w 232"/>
                <a:gd name="T67" fmla="*/ 39 h 80"/>
                <a:gd name="T68" fmla="*/ 207 w 232"/>
                <a:gd name="T69" fmla="*/ 72 h 80"/>
                <a:gd name="T70" fmla="*/ 218 w 232"/>
                <a:gd name="T71" fmla="*/ 72 h 80"/>
                <a:gd name="T72" fmla="*/ 221 w 232"/>
                <a:gd name="T73" fmla="*/ 39 h 80"/>
                <a:gd name="T74" fmla="*/ 45 w 232"/>
                <a:gd name="T75" fmla="*/ 19 h 80"/>
                <a:gd name="T76" fmla="*/ 78 w 232"/>
                <a:gd name="T77" fmla="*/ 8 h 80"/>
                <a:gd name="T78" fmla="*/ 82 w 232"/>
                <a:gd name="T79" fmla="*/ 25 h 80"/>
                <a:gd name="T80" fmla="*/ 45 w 232"/>
                <a:gd name="T81" fmla="*/ 19 h 80"/>
                <a:gd name="T82" fmla="*/ 133 w 232"/>
                <a:gd name="T83" fmla="*/ 28 h 80"/>
                <a:gd name="T84" fmla="*/ 87 w 232"/>
                <a:gd name="T85" fmla="*/ 26 h 80"/>
                <a:gd name="T86" fmla="*/ 83 w 232"/>
                <a:gd name="T87" fmla="*/ 9 h 80"/>
                <a:gd name="T88" fmla="*/ 121 w 232"/>
                <a:gd name="T89" fmla="*/ 9 h 80"/>
                <a:gd name="T90" fmla="*/ 146 w 232"/>
                <a:gd name="T91" fmla="*/ 20 h 80"/>
                <a:gd name="T92" fmla="*/ 133 w 232"/>
                <a:gd name="T9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80">
                  <a:moveTo>
                    <a:pt x="36" y="47"/>
                  </a:moveTo>
                  <a:cubicBezTo>
                    <a:pt x="27" y="47"/>
                    <a:pt x="19" y="54"/>
                    <a:pt x="19" y="63"/>
                  </a:cubicBezTo>
                  <a:cubicBezTo>
                    <a:pt x="19" y="72"/>
                    <a:pt x="27" y="80"/>
                    <a:pt x="36" y="80"/>
                  </a:cubicBezTo>
                  <a:cubicBezTo>
                    <a:pt x="45" y="80"/>
                    <a:pt x="52" y="72"/>
                    <a:pt x="52" y="63"/>
                  </a:cubicBezTo>
                  <a:cubicBezTo>
                    <a:pt x="52" y="54"/>
                    <a:pt x="45" y="47"/>
                    <a:pt x="36" y="47"/>
                  </a:cubicBezTo>
                  <a:close/>
                  <a:moveTo>
                    <a:pt x="36" y="76"/>
                  </a:moveTo>
                  <a:cubicBezTo>
                    <a:pt x="29" y="76"/>
                    <a:pt x="23" y="70"/>
                    <a:pt x="23" y="63"/>
                  </a:cubicBezTo>
                  <a:cubicBezTo>
                    <a:pt x="23" y="57"/>
                    <a:pt x="29" y="51"/>
                    <a:pt x="36" y="51"/>
                  </a:cubicBezTo>
                  <a:cubicBezTo>
                    <a:pt x="42" y="51"/>
                    <a:pt x="48" y="57"/>
                    <a:pt x="48" y="63"/>
                  </a:cubicBezTo>
                  <a:cubicBezTo>
                    <a:pt x="48" y="70"/>
                    <a:pt x="42" y="76"/>
                    <a:pt x="36" y="76"/>
                  </a:cubicBezTo>
                  <a:close/>
                  <a:moveTo>
                    <a:pt x="186" y="47"/>
                  </a:moveTo>
                  <a:cubicBezTo>
                    <a:pt x="177" y="47"/>
                    <a:pt x="169" y="54"/>
                    <a:pt x="169" y="63"/>
                  </a:cubicBezTo>
                  <a:cubicBezTo>
                    <a:pt x="169" y="72"/>
                    <a:pt x="177" y="80"/>
                    <a:pt x="186" y="80"/>
                  </a:cubicBezTo>
                  <a:cubicBezTo>
                    <a:pt x="195" y="80"/>
                    <a:pt x="202" y="72"/>
                    <a:pt x="202" y="63"/>
                  </a:cubicBezTo>
                  <a:cubicBezTo>
                    <a:pt x="202" y="54"/>
                    <a:pt x="195" y="47"/>
                    <a:pt x="186" y="47"/>
                  </a:cubicBezTo>
                  <a:close/>
                  <a:moveTo>
                    <a:pt x="186" y="76"/>
                  </a:moveTo>
                  <a:cubicBezTo>
                    <a:pt x="179" y="76"/>
                    <a:pt x="173" y="70"/>
                    <a:pt x="173" y="63"/>
                  </a:cubicBezTo>
                  <a:cubicBezTo>
                    <a:pt x="173" y="57"/>
                    <a:pt x="179" y="51"/>
                    <a:pt x="186" y="51"/>
                  </a:cubicBezTo>
                  <a:cubicBezTo>
                    <a:pt x="192" y="51"/>
                    <a:pt x="198" y="57"/>
                    <a:pt x="198" y="63"/>
                  </a:cubicBezTo>
                  <a:cubicBezTo>
                    <a:pt x="198" y="70"/>
                    <a:pt x="192" y="76"/>
                    <a:pt x="186" y="76"/>
                  </a:cubicBezTo>
                  <a:close/>
                  <a:moveTo>
                    <a:pt x="221" y="39"/>
                  </a:moveTo>
                  <a:cubicBezTo>
                    <a:pt x="210" y="30"/>
                    <a:pt x="180" y="27"/>
                    <a:pt x="170" y="26"/>
                  </a:cubicBezTo>
                  <a:cubicBezTo>
                    <a:pt x="160" y="25"/>
                    <a:pt x="137" y="9"/>
                    <a:pt x="131" y="7"/>
                  </a:cubicBezTo>
                  <a:cubicBezTo>
                    <a:pt x="124" y="5"/>
                    <a:pt x="118" y="0"/>
                    <a:pt x="91" y="0"/>
                  </a:cubicBezTo>
                  <a:cubicBezTo>
                    <a:pt x="63" y="0"/>
                    <a:pt x="25" y="10"/>
                    <a:pt x="25" y="10"/>
                  </a:cubicBezTo>
                  <a:cubicBezTo>
                    <a:pt x="25" y="10"/>
                    <a:pt x="17" y="8"/>
                    <a:pt x="23" y="11"/>
                  </a:cubicBezTo>
                  <a:cubicBezTo>
                    <a:pt x="29" y="15"/>
                    <a:pt x="17" y="24"/>
                    <a:pt x="17" y="24"/>
                  </a:cubicBezTo>
                  <a:cubicBezTo>
                    <a:pt x="13" y="25"/>
                    <a:pt x="13" y="25"/>
                    <a:pt x="13" y="25"/>
                  </a:cubicBezTo>
                  <a:cubicBezTo>
                    <a:pt x="6" y="27"/>
                    <a:pt x="0" y="45"/>
                    <a:pt x="3" y="56"/>
                  </a:cubicBezTo>
                  <a:cubicBezTo>
                    <a:pt x="5" y="67"/>
                    <a:pt x="13" y="65"/>
                    <a:pt x="13" y="65"/>
                  </a:cubicBezTo>
                  <a:cubicBezTo>
                    <a:pt x="11" y="41"/>
                    <a:pt x="36" y="40"/>
                    <a:pt x="36" y="40"/>
                  </a:cubicBezTo>
                  <a:cubicBezTo>
                    <a:pt x="66" y="43"/>
                    <a:pt x="59" y="72"/>
                    <a:pt x="59" y="72"/>
                  </a:cubicBezTo>
                  <a:cubicBezTo>
                    <a:pt x="162" y="72"/>
                    <a:pt x="162" y="72"/>
                    <a:pt x="162" y="72"/>
                  </a:cubicBezTo>
                  <a:cubicBezTo>
                    <a:pt x="159" y="38"/>
                    <a:pt x="185" y="39"/>
                    <a:pt x="185" y="39"/>
                  </a:cubicBezTo>
                  <a:cubicBezTo>
                    <a:pt x="213" y="41"/>
                    <a:pt x="207" y="70"/>
                    <a:pt x="207" y="72"/>
                  </a:cubicBezTo>
                  <a:cubicBezTo>
                    <a:pt x="207" y="72"/>
                    <a:pt x="209" y="72"/>
                    <a:pt x="218" y="72"/>
                  </a:cubicBezTo>
                  <a:cubicBezTo>
                    <a:pt x="231" y="72"/>
                    <a:pt x="232" y="47"/>
                    <a:pt x="221" y="39"/>
                  </a:cubicBezTo>
                  <a:close/>
                  <a:moveTo>
                    <a:pt x="45" y="19"/>
                  </a:moveTo>
                  <a:cubicBezTo>
                    <a:pt x="35" y="14"/>
                    <a:pt x="59" y="6"/>
                    <a:pt x="78" y="8"/>
                  </a:cubicBezTo>
                  <a:cubicBezTo>
                    <a:pt x="78" y="8"/>
                    <a:pt x="79" y="23"/>
                    <a:pt x="82" y="25"/>
                  </a:cubicBezTo>
                  <a:cubicBezTo>
                    <a:pt x="82" y="25"/>
                    <a:pt x="54" y="24"/>
                    <a:pt x="45" y="19"/>
                  </a:cubicBezTo>
                  <a:close/>
                  <a:moveTo>
                    <a:pt x="133" y="28"/>
                  </a:moveTo>
                  <a:cubicBezTo>
                    <a:pt x="111" y="27"/>
                    <a:pt x="87" y="26"/>
                    <a:pt x="87" y="26"/>
                  </a:cubicBezTo>
                  <a:cubicBezTo>
                    <a:pt x="87" y="26"/>
                    <a:pt x="83" y="16"/>
                    <a:pt x="83" y="9"/>
                  </a:cubicBezTo>
                  <a:cubicBezTo>
                    <a:pt x="83" y="9"/>
                    <a:pt x="106" y="5"/>
                    <a:pt x="121" y="9"/>
                  </a:cubicBezTo>
                  <a:cubicBezTo>
                    <a:pt x="137" y="14"/>
                    <a:pt x="146" y="20"/>
                    <a:pt x="146" y="20"/>
                  </a:cubicBezTo>
                  <a:cubicBezTo>
                    <a:pt x="146" y="20"/>
                    <a:pt x="156" y="28"/>
                    <a:pt x="133" y="28"/>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22" name="Groupe 21"/>
          <p:cNvGrpSpPr/>
          <p:nvPr/>
        </p:nvGrpSpPr>
        <p:grpSpPr>
          <a:xfrm>
            <a:off x="3238526" y="1594318"/>
            <a:ext cx="2739892" cy="1571493"/>
            <a:chOff x="3105269" y="1914297"/>
            <a:chExt cx="2739892" cy="1571493"/>
          </a:xfrm>
        </p:grpSpPr>
        <p:sp>
          <p:nvSpPr>
            <p:cNvPr id="121" name="TextBox 89"/>
            <p:cNvSpPr txBox="1"/>
            <p:nvPr/>
          </p:nvSpPr>
          <p:spPr>
            <a:xfrm>
              <a:off x="4975677" y="2492140"/>
              <a:ext cx="869484" cy="232027"/>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a:ln>
                    <a:noFill/>
                  </a:ln>
                  <a:effectLst/>
                  <a:uLnTx/>
                  <a:uFillTx/>
                  <a:latin typeface="Arial" panose="020B0604020202020204" pitchFamily="34" charset="0"/>
                  <a:cs typeface="Arial" panose="020B0604020202020204" pitchFamily="34" charset="0"/>
                </a:rPr>
                <a:t>AI</a:t>
              </a:r>
            </a:p>
          </p:txBody>
        </p:sp>
        <p:grpSp>
          <p:nvGrpSpPr>
            <p:cNvPr id="7" name="Groupe 6"/>
            <p:cNvGrpSpPr/>
            <p:nvPr/>
          </p:nvGrpSpPr>
          <p:grpSpPr>
            <a:xfrm>
              <a:off x="3105269" y="1914297"/>
              <a:ext cx="2375104" cy="1571493"/>
              <a:chOff x="3105269" y="1835722"/>
              <a:chExt cx="2375104" cy="1728642"/>
            </a:xfrm>
          </p:grpSpPr>
          <p:grpSp>
            <p:nvGrpSpPr>
              <p:cNvPr id="63" name="Groupe 62"/>
              <p:cNvGrpSpPr/>
              <p:nvPr/>
            </p:nvGrpSpPr>
            <p:grpSpPr>
              <a:xfrm>
                <a:off x="4009424" y="2337503"/>
                <a:ext cx="1125149" cy="751781"/>
                <a:chOff x="4009424" y="2188934"/>
                <a:chExt cx="1125149" cy="751781"/>
              </a:xfrm>
            </p:grpSpPr>
            <p:cxnSp>
              <p:nvCxnSpPr>
                <p:cNvPr id="48" name="Connecteur droit avec flèche 47"/>
                <p:cNvCxnSpPr>
                  <a:cxnSpLocks/>
                </p:cNvCxnSpPr>
                <p:nvPr/>
              </p:nvCxnSpPr>
              <p:spPr>
                <a:xfrm flipH="1" flipV="1">
                  <a:off x="4394264" y="2939600"/>
                  <a:ext cx="355468" cy="111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p:cNvCxnSpPr>
                  <a:cxnSpLocks/>
                </p:cNvCxnSpPr>
                <p:nvPr/>
              </p:nvCxnSpPr>
              <p:spPr>
                <a:xfrm flipH="1" flipV="1">
                  <a:off x="4752606" y="2188934"/>
                  <a:ext cx="232474" cy="1808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a:cxnSpLocks/>
                </p:cNvCxnSpPr>
                <p:nvPr/>
              </p:nvCxnSpPr>
              <p:spPr>
                <a:xfrm flipH="1">
                  <a:off x="4158917" y="2188934"/>
                  <a:ext cx="232474" cy="18081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a:cxnSpLocks/>
                </p:cNvCxnSpPr>
                <p:nvPr/>
              </p:nvCxnSpPr>
              <p:spPr>
                <a:xfrm flipH="1" flipV="1">
                  <a:off x="4009424" y="2617488"/>
                  <a:ext cx="98154" cy="2841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a:cxnSpLocks/>
                </p:cNvCxnSpPr>
                <p:nvPr/>
              </p:nvCxnSpPr>
              <p:spPr>
                <a:xfrm flipH="1">
                  <a:off x="5036419" y="2617488"/>
                  <a:ext cx="98154" cy="28413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a:cxnSpLocks/>
                </p:cNvCxnSpPr>
                <p:nvPr/>
              </p:nvCxnSpPr>
              <p:spPr>
                <a:xfrm flipH="1" flipV="1">
                  <a:off x="4257131" y="2441876"/>
                  <a:ext cx="629735" cy="111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a:cxnSpLocks/>
                </p:cNvCxnSpPr>
                <p:nvPr/>
              </p:nvCxnSpPr>
              <p:spPr>
                <a:xfrm flipH="1">
                  <a:off x="4301155" y="2279106"/>
                  <a:ext cx="234840" cy="52975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a:cxnSpLocks/>
                </p:cNvCxnSpPr>
                <p:nvPr/>
              </p:nvCxnSpPr>
              <p:spPr>
                <a:xfrm flipH="1" flipV="1">
                  <a:off x="4608002" y="2279106"/>
                  <a:ext cx="234840" cy="52975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a:cxnSpLocks/>
                </p:cNvCxnSpPr>
                <p:nvPr/>
              </p:nvCxnSpPr>
              <p:spPr>
                <a:xfrm flipH="1" flipV="1">
                  <a:off x="4248728" y="2576390"/>
                  <a:ext cx="554455" cy="2923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p:cNvCxnSpPr>
                  <a:cxnSpLocks/>
                </p:cNvCxnSpPr>
                <p:nvPr/>
              </p:nvCxnSpPr>
              <p:spPr>
                <a:xfrm flipH="1">
                  <a:off x="4340813" y="2576390"/>
                  <a:ext cx="554455" cy="29231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4" name="Freeform 7"/>
              <p:cNvSpPr>
                <a:spLocks noChangeAspect="1" noEditPoints="1"/>
              </p:cNvSpPr>
              <p:nvPr/>
            </p:nvSpPr>
            <p:spPr bwMode="auto">
              <a:xfrm>
                <a:off x="4417161" y="2068281"/>
                <a:ext cx="309674" cy="354136"/>
              </a:xfrm>
              <a:custGeom>
                <a:avLst/>
                <a:gdLst>
                  <a:gd name="T0" fmla="*/ 125 w 198"/>
                  <a:gd name="T1" fmla="*/ 47 h 227"/>
                  <a:gd name="T2" fmla="*/ 131 w 198"/>
                  <a:gd name="T3" fmla="*/ 57 h 227"/>
                  <a:gd name="T4" fmla="*/ 143 w 198"/>
                  <a:gd name="T5" fmla="*/ 60 h 227"/>
                  <a:gd name="T6" fmla="*/ 158 w 198"/>
                  <a:gd name="T7" fmla="*/ 63 h 227"/>
                  <a:gd name="T8" fmla="*/ 171 w 198"/>
                  <a:gd name="T9" fmla="*/ 59 h 227"/>
                  <a:gd name="T10" fmla="*/ 182 w 198"/>
                  <a:gd name="T11" fmla="*/ 48 h 227"/>
                  <a:gd name="T12" fmla="*/ 190 w 198"/>
                  <a:gd name="T13" fmla="*/ 39 h 227"/>
                  <a:gd name="T14" fmla="*/ 190 w 198"/>
                  <a:gd name="T15" fmla="*/ 28 h 227"/>
                  <a:gd name="T16" fmla="*/ 181 w 198"/>
                  <a:gd name="T17" fmla="*/ 19 h 227"/>
                  <a:gd name="T18" fmla="*/ 170 w 198"/>
                  <a:gd name="T19" fmla="*/ 9 h 227"/>
                  <a:gd name="T20" fmla="*/ 156 w 198"/>
                  <a:gd name="T21" fmla="*/ 5 h 227"/>
                  <a:gd name="T22" fmla="*/ 141 w 198"/>
                  <a:gd name="T23" fmla="*/ 10 h 227"/>
                  <a:gd name="T24" fmla="*/ 131 w 198"/>
                  <a:gd name="T25" fmla="*/ 20 h 227"/>
                  <a:gd name="T26" fmla="*/ 127 w 198"/>
                  <a:gd name="T27" fmla="*/ 35 h 227"/>
                  <a:gd name="T28" fmla="*/ 148 w 198"/>
                  <a:gd name="T29" fmla="*/ 37 h 227"/>
                  <a:gd name="T30" fmla="*/ 135 w 198"/>
                  <a:gd name="T31" fmla="*/ 130 h 227"/>
                  <a:gd name="T32" fmla="*/ 135 w 198"/>
                  <a:gd name="T33" fmla="*/ 100 h 227"/>
                  <a:gd name="T34" fmla="*/ 120 w 198"/>
                  <a:gd name="T35" fmla="*/ 71 h 227"/>
                  <a:gd name="T36" fmla="*/ 105 w 198"/>
                  <a:gd name="T37" fmla="*/ 47 h 227"/>
                  <a:gd name="T38" fmla="*/ 67 w 198"/>
                  <a:gd name="T39" fmla="*/ 41 h 227"/>
                  <a:gd name="T40" fmla="*/ 31 w 198"/>
                  <a:gd name="T41" fmla="*/ 54 h 227"/>
                  <a:gd name="T42" fmla="*/ 14 w 198"/>
                  <a:gd name="T43" fmla="*/ 71 h 227"/>
                  <a:gd name="T44" fmla="*/ 13 w 198"/>
                  <a:gd name="T45" fmla="*/ 100 h 227"/>
                  <a:gd name="T46" fmla="*/ 14 w 198"/>
                  <a:gd name="T47" fmla="*/ 132 h 227"/>
                  <a:gd name="T48" fmla="*/ 29 w 198"/>
                  <a:gd name="T49" fmla="*/ 158 h 227"/>
                  <a:gd name="T50" fmla="*/ 57 w 198"/>
                  <a:gd name="T51" fmla="*/ 175 h 227"/>
                  <a:gd name="T52" fmla="*/ 82 w 198"/>
                  <a:gd name="T53" fmla="*/ 189 h 227"/>
                  <a:gd name="T54" fmla="*/ 105 w 198"/>
                  <a:gd name="T55" fmla="*/ 183 h 227"/>
                  <a:gd name="T56" fmla="*/ 120 w 198"/>
                  <a:gd name="T57" fmla="*/ 158 h 227"/>
                  <a:gd name="T58" fmla="*/ 74 w 198"/>
                  <a:gd name="T59" fmla="*/ 64 h 227"/>
                  <a:gd name="T60" fmla="*/ 198 w 198"/>
                  <a:gd name="T61" fmla="*/ 185 h 227"/>
                  <a:gd name="T62" fmla="*/ 195 w 198"/>
                  <a:gd name="T63" fmla="*/ 174 h 227"/>
                  <a:gd name="T64" fmla="*/ 182 w 198"/>
                  <a:gd name="T65" fmla="*/ 166 h 227"/>
                  <a:gd name="T66" fmla="*/ 168 w 198"/>
                  <a:gd name="T67" fmla="*/ 158 h 227"/>
                  <a:gd name="T68" fmla="*/ 151 w 198"/>
                  <a:gd name="T69" fmla="*/ 158 h 227"/>
                  <a:gd name="T70" fmla="*/ 137 w 198"/>
                  <a:gd name="T71" fmla="*/ 167 h 227"/>
                  <a:gd name="T72" fmla="*/ 129 w 198"/>
                  <a:gd name="T73" fmla="*/ 180 h 227"/>
                  <a:gd name="T74" fmla="*/ 129 w 198"/>
                  <a:gd name="T75" fmla="*/ 197 h 227"/>
                  <a:gd name="T76" fmla="*/ 129 w 198"/>
                  <a:gd name="T77" fmla="*/ 211 h 227"/>
                  <a:gd name="T78" fmla="*/ 138 w 198"/>
                  <a:gd name="T79" fmla="*/ 220 h 227"/>
                  <a:gd name="T80" fmla="*/ 153 w 198"/>
                  <a:gd name="T81" fmla="*/ 220 h 227"/>
                  <a:gd name="T82" fmla="*/ 169 w 198"/>
                  <a:gd name="T83" fmla="*/ 220 h 227"/>
                  <a:gd name="T84" fmla="*/ 182 w 198"/>
                  <a:gd name="T85" fmla="*/ 212 h 227"/>
                  <a:gd name="T86" fmla="*/ 191 w 198"/>
                  <a:gd name="T87" fmla="*/ 198 h 227"/>
                  <a:gd name="T88" fmla="*/ 160 w 198"/>
                  <a:gd name="T89" fmla="*/ 172 h 227"/>
                  <a:gd name="T90" fmla="*/ 105 w 198"/>
                  <a:gd name="T91" fmla="*/ 105 h 227"/>
                  <a:gd name="T92" fmla="*/ 46 w 198"/>
                  <a:gd name="T93" fmla="*/ 84 h 227"/>
                  <a:gd name="T94" fmla="*/ 45 w 198"/>
                  <a:gd name="T95" fmla="*/ 103 h 227"/>
                  <a:gd name="T96" fmla="*/ 44 w 198"/>
                  <a:gd name="T97" fmla="*/ 122 h 227"/>
                  <a:gd name="T98" fmla="*/ 49 w 198"/>
                  <a:gd name="T99" fmla="*/ 133 h 227"/>
                  <a:gd name="T100" fmla="*/ 70 w 198"/>
                  <a:gd name="T101" fmla="*/ 145 h 227"/>
                  <a:gd name="T102" fmla="*/ 89 w 198"/>
                  <a:gd name="T103"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27">
                    <a:moveTo>
                      <a:pt x="128" y="35"/>
                    </a:moveTo>
                    <a:cubicBezTo>
                      <a:pt x="128" y="35"/>
                      <a:pt x="128" y="35"/>
                      <a:pt x="128" y="36"/>
                    </a:cubicBezTo>
                    <a:cubicBezTo>
                      <a:pt x="128" y="36"/>
                      <a:pt x="128" y="36"/>
                      <a:pt x="128" y="36"/>
                    </a:cubicBezTo>
                    <a:cubicBezTo>
                      <a:pt x="123" y="41"/>
                      <a:pt x="123" y="41"/>
                      <a:pt x="123" y="41"/>
                    </a:cubicBezTo>
                    <a:cubicBezTo>
                      <a:pt x="125" y="47"/>
                      <a:pt x="125" y="47"/>
                      <a:pt x="125" y="47"/>
                    </a:cubicBezTo>
                    <a:cubicBezTo>
                      <a:pt x="132" y="49"/>
                      <a:pt x="132" y="49"/>
                      <a:pt x="132" y="49"/>
                    </a:cubicBezTo>
                    <a:cubicBezTo>
                      <a:pt x="132" y="49"/>
                      <a:pt x="132" y="49"/>
                      <a:pt x="132" y="49"/>
                    </a:cubicBezTo>
                    <a:cubicBezTo>
                      <a:pt x="132" y="49"/>
                      <a:pt x="132" y="50"/>
                      <a:pt x="132" y="50"/>
                    </a:cubicBezTo>
                    <a:cubicBezTo>
                      <a:pt x="132" y="50"/>
                      <a:pt x="132" y="50"/>
                      <a:pt x="132" y="50"/>
                    </a:cubicBezTo>
                    <a:cubicBezTo>
                      <a:pt x="131" y="57"/>
                      <a:pt x="131" y="57"/>
                      <a:pt x="131" y="57"/>
                    </a:cubicBezTo>
                    <a:cubicBezTo>
                      <a:pt x="136" y="62"/>
                      <a:pt x="136" y="62"/>
                      <a:pt x="136" y="62"/>
                    </a:cubicBezTo>
                    <a:cubicBezTo>
                      <a:pt x="142" y="60"/>
                      <a:pt x="142" y="60"/>
                      <a:pt x="142" y="60"/>
                    </a:cubicBezTo>
                    <a:cubicBezTo>
                      <a:pt x="142" y="59"/>
                      <a:pt x="142" y="59"/>
                      <a:pt x="142" y="59"/>
                    </a:cubicBezTo>
                    <a:cubicBezTo>
                      <a:pt x="143" y="60"/>
                      <a:pt x="143" y="60"/>
                      <a:pt x="143" y="60"/>
                    </a:cubicBezTo>
                    <a:cubicBezTo>
                      <a:pt x="143" y="60"/>
                      <a:pt x="143" y="60"/>
                      <a:pt x="143" y="60"/>
                    </a:cubicBezTo>
                    <a:cubicBezTo>
                      <a:pt x="145" y="67"/>
                      <a:pt x="145" y="67"/>
                      <a:pt x="145" y="67"/>
                    </a:cubicBezTo>
                    <a:cubicBezTo>
                      <a:pt x="152" y="68"/>
                      <a:pt x="152" y="68"/>
                      <a:pt x="152" y="68"/>
                    </a:cubicBezTo>
                    <a:cubicBezTo>
                      <a:pt x="157" y="63"/>
                      <a:pt x="157" y="63"/>
                      <a:pt x="157" y="63"/>
                    </a:cubicBezTo>
                    <a:cubicBezTo>
                      <a:pt x="157" y="63"/>
                      <a:pt x="157" y="63"/>
                      <a:pt x="157" y="63"/>
                    </a:cubicBezTo>
                    <a:cubicBezTo>
                      <a:pt x="157" y="63"/>
                      <a:pt x="158" y="63"/>
                      <a:pt x="158" y="63"/>
                    </a:cubicBezTo>
                    <a:cubicBezTo>
                      <a:pt x="158" y="63"/>
                      <a:pt x="158" y="63"/>
                      <a:pt x="158" y="63"/>
                    </a:cubicBezTo>
                    <a:cubicBezTo>
                      <a:pt x="163" y="68"/>
                      <a:pt x="163" y="68"/>
                      <a:pt x="163" y="68"/>
                    </a:cubicBezTo>
                    <a:cubicBezTo>
                      <a:pt x="170" y="66"/>
                      <a:pt x="170" y="66"/>
                      <a:pt x="170" y="66"/>
                    </a:cubicBezTo>
                    <a:cubicBezTo>
                      <a:pt x="171" y="59"/>
                      <a:pt x="171" y="59"/>
                      <a:pt x="171" y="59"/>
                    </a:cubicBezTo>
                    <a:cubicBezTo>
                      <a:pt x="171" y="59"/>
                      <a:pt x="171" y="59"/>
                      <a:pt x="171" y="59"/>
                    </a:cubicBezTo>
                    <a:cubicBezTo>
                      <a:pt x="171" y="59"/>
                      <a:pt x="172" y="59"/>
                      <a:pt x="172" y="59"/>
                    </a:cubicBezTo>
                    <a:cubicBezTo>
                      <a:pt x="172" y="59"/>
                      <a:pt x="172" y="59"/>
                      <a:pt x="172" y="59"/>
                    </a:cubicBezTo>
                    <a:cubicBezTo>
                      <a:pt x="179" y="60"/>
                      <a:pt x="179" y="60"/>
                      <a:pt x="179" y="60"/>
                    </a:cubicBezTo>
                    <a:cubicBezTo>
                      <a:pt x="184" y="55"/>
                      <a:pt x="184" y="55"/>
                      <a:pt x="184" y="55"/>
                    </a:cubicBezTo>
                    <a:cubicBezTo>
                      <a:pt x="182" y="48"/>
                      <a:pt x="182" y="48"/>
                      <a:pt x="182" y="48"/>
                    </a:cubicBezTo>
                    <a:cubicBezTo>
                      <a:pt x="182" y="48"/>
                      <a:pt x="182" y="48"/>
                      <a:pt x="182" y="48"/>
                    </a:cubicBezTo>
                    <a:cubicBezTo>
                      <a:pt x="182" y="48"/>
                      <a:pt x="182" y="48"/>
                      <a:pt x="182" y="47"/>
                    </a:cubicBezTo>
                    <a:cubicBezTo>
                      <a:pt x="182" y="47"/>
                      <a:pt x="182" y="47"/>
                      <a:pt x="182" y="47"/>
                    </a:cubicBezTo>
                    <a:cubicBezTo>
                      <a:pt x="189" y="45"/>
                      <a:pt x="189" y="45"/>
                      <a:pt x="189" y="45"/>
                    </a:cubicBezTo>
                    <a:cubicBezTo>
                      <a:pt x="190" y="39"/>
                      <a:pt x="190" y="39"/>
                      <a:pt x="190" y="39"/>
                    </a:cubicBezTo>
                    <a:cubicBezTo>
                      <a:pt x="185" y="34"/>
                      <a:pt x="185" y="34"/>
                      <a:pt x="185" y="34"/>
                    </a:cubicBezTo>
                    <a:cubicBezTo>
                      <a:pt x="185" y="34"/>
                      <a:pt x="185" y="34"/>
                      <a:pt x="185" y="34"/>
                    </a:cubicBezTo>
                    <a:cubicBezTo>
                      <a:pt x="185" y="34"/>
                      <a:pt x="185" y="33"/>
                      <a:pt x="185" y="33"/>
                    </a:cubicBezTo>
                    <a:cubicBezTo>
                      <a:pt x="185" y="33"/>
                      <a:pt x="185" y="33"/>
                      <a:pt x="185" y="33"/>
                    </a:cubicBezTo>
                    <a:cubicBezTo>
                      <a:pt x="190" y="28"/>
                      <a:pt x="190" y="28"/>
                      <a:pt x="190" y="28"/>
                    </a:cubicBezTo>
                    <a:cubicBezTo>
                      <a:pt x="188" y="21"/>
                      <a:pt x="188" y="21"/>
                      <a:pt x="188" y="21"/>
                    </a:cubicBezTo>
                    <a:cubicBezTo>
                      <a:pt x="181" y="20"/>
                      <a:pt x="181" y="20"/>
                      <a:pt x="181" y="20"/>
                    </a:cubicBezTo>
                    <a:cubicBezTo>
                      <a:pt x="181" y="20"/>
                      <a:pt x="181" y="20"/>
                      <a:pt x="181" y="20"/>
                    </a:cubicBezTo>
                    <a:cubicBezTo>
                      <a:pt x="181" y="19"/>
                      <a:pt x="181" y="19"/>
                      <a:pt x="181" y="19"/>
                    </a:cubicBezTo>
                    <a:cubicBezTo>
                      <a:pt x="181" y="19"/>
                      <a:pt x="181" y="19"/>
                      <a:pt x="181" y="19"/>
                    </a:cubicBezTo>
                    <a:cubicBezTo>
                      <a:pt x="182" y="12"/>
                      <a:pt x="182" y="12"/>
                      <a:pt x="182" y="12"/>
                    </a:cubicBezTo>
                    <a:cubicBezTo>
                      <a:pt x="177" y="7"/>
                      <a:pt x="177" y="7"/>
                      <a:pt x="177" y="7"/>
                    </a:cubicBezTo>
                    <a:cubicBezTo>
                      <a:pt x="171" y="9"/>
                      <a:pt x="171" y="9"/>
                      <a:pt x="171" y="9"/>
                    </a:cubicBezTo>
                    <a:cubicBezTo>
                      <a:pt x="171" y="9"/>
                      <a:pt x="171" y="9"/>
                      <a:pt x="171" y="9"/>
                    </a:cubicBezTo>
                    <a:cubicBezTo>
                      <a:pt x="170" y="9"/>
                      <a:pt x="170" y="9"/>
                      <a:pt x="170" y="9"/>
                    </a:cubicBezTo>
                    <a:cubicBezTo>
                      <a:pt x="170" y="9"/>
                      <a:pt x="170" y="9"/>
                      <a:pt x="170" y="9"/>
                    </a:cubicBezTo>
                    <a:cubicBezTo>
                      <a:pt x="168" y="2"/>
                      <a:pt x="168" y="2"/>
                      <a:pt x="168" y="2"/>
                    </a:cubicBezTo>
                    <a:cubicBezTo>
                      <a:pt x="161" y="0"/>
                      <a:pt x="161" y="0"/>
                      <a:pt x="161" y="0"/>
                    </a:cubicBezTo>
                    <a:cubicBezTo>
                      <a:pt x="156" y="5"/>
                      <a:pt x="156" y="5"/>
                      <a:pt x="156" y="5"/>
                    </a:cubicBezTo>
                    <a:cubicBezTo>
                      <a:pt x="156" y="5"/>
                      <a:pt x="156" y="5"/>
                      <a:pt x="156" y="5"/>
                    </a:cubicBezTo>
                    <a:cubicBezTo>
                      <a:pt x="156" y="5"/>
                      <a:pt x="155" y="5"/>
                      <a:pt x="155" y="5"/>
                    </a:cubicBezTo>
                    <a:cubicBezTo>
                      <a:pt x="150" y="1"/>
                      <a:pt x="150" y="1"/>
                      <a:pt x="150" y="1"/>
                    </a:cubicBezTo>
                    <a:cubicBezTo>
                      <a:pt x="143" y="3"/>
                      <a:pt x="143" y="3"/>
                      <a:pt x="143" y="3"/>
                    </a:cubicBezTo>
                    <a:cubicBezTo>
                      <a:pt x="142" y="9"/>
                      <a:pt x="142" y="9"/>
                      <a:pt x="142" y="9"/>
                    </a:cubicBezTo>
                    <a:cubicBezTo>
                      <a:pt x="141" y="10"/>
                      <a:pt x="141" y="10"/>
                      <a:pt x="141" y="10"/>
                    </a:cubicBezTo>
                    <a:cubicBezTo>
                      <a:pt x="141" y="10"/>
                      <a:pt x="141" y="10"/>
                      <a:pt x="141" y="10"/>
                    </a:cubicBezTo>
                    <a:cubicBezTo>
                      <a:pt x="134" y="8"/>
                      <a:pt x="134" y="8"/>
                      <a:pt x="134" y="8"/>
                    </a:cubicBezTo>
                    <a:cubicBezTo>
                      <a:pt x="129" y="13"/>
                      <a:pt x="129" y="13"/>
                      <a:pt x="129" y="13"/>
                    </a:cubicBezTo>
                    <a:cubicBezTo>
                      <a:pt x="131" y="20"/>
                      <a:pt x="131" y="20"/>
                      <a:pt x="131" y="20"/>
                    </a:cubicBezTo>
                    <a:cubicBezTo>
                      <a:pt x="131" y="20"/>
                      <a:pt x="131" y="20"/>
                      <a:pt x="131" y="20"/>
                    </a:cubicBezTo>
                    <a:cubicBezTo>
                      <a:pt x="131" y="20"/>
                      <a:pt x="131" y="21"/>
                      <a:pt x="131" y="21"/>
                    </a:cubicBezTo>
                    <a:cubicBezTo>
                      <a:pt x="131" y="21"/>
                      <a:pt x="131" y="21"/>
                      <a:pt x="131" y="21"/>
                    </a:cubicBezTo>
                    <a:cubicBezTo>
                      <a:pt x="124" y="23"/>
                      <a:pt x="124" y="23"/>
                      <a:pt x="124" y="23"/>
                    </a:cubicBezTo>
                    <a:cubicBezTo>
                      <a:pt x="122" y="30"/>
                      <a:pt x="122" y="30"/>
                      <a:pt x="122" y="30"/>
                    </a:cubicBezTo>
                    <a:cubicBezTo>
                      <a:pt x="127" y="35"/>
                      <a:pt x="127" y="35"/>
                      <a:pt x="127" y="35"/>
                    </a:cubicBezTo>
                    <a:lnTo>
                      <a:pt x="128" y="35"/>
                    </a:lnTo>
                    <a:close/>
                    <a:moveTo>
                      <a:pt x="154" y="26"/>
                    </a:moveTo>
                    <a:cubicBezTo>
                      <a:pt x="159" y="25"/>
                      <a:pt x="163" y="27"/>
                      <a:pt x="165" y="32"/>
                    </a:cubicBezTo>
                    <a:cubicBezTo>
                      <a:pt x="166" y="36"/>
                      <a:pt x="164" y="41"/>
                      <a:pt x="159" y="43"/>
                    </a:cubicBezTo>
                    <a:cubicBezTo>
                      <a:pt x="154" y="44"/>
                      <a:pt x="149" y="42"/>
                      <a:pt x="148" y="37"/>
                    </a:cubicBezTo>
                    <a:cubicBezTo>
                      <a:pt x="147" y="32"/>
                      <a:pt x="149" y="27"/>
                      <a:pt x="154" y="26"/>
                    </a:cubicBezTo>
                    <a:close/>
                    <a:moveTo>
                      <a:pt x="142" y="145"/>
                    </a:moveTo>
                    <a:cubicBezTo>
                      <a:pt x="135" y="132"/>
                      <a:pt x="135" y="132"/>
                      <a:pt x="135" y="132"/>
                    </a:cubicBezTo>
                    <a:cubicBezTo>
                      <a:pt x="135" y="132"/>
                      <a:pt x="135" y="132"/>
                      <a:pt x="135" y="132"/>
                    </a:cubicBezTo>
                    <a:cubicBezTo>
                      <a:pt x="135" y="132"/>
                      <a:pt x="135" y="131"/>
                      <a:pt x="135" y="130"/>
                    </a:cubicBezTo>
                    <a:cubicBezTo>
                      <a:pt x="135" y="130"/>
                      <a:pt x="135" y="130"/>
                      <a:pt x="135" y="130"/>
                    </a:cubicBezTo>
                    <a:cubicBezTo>
                      <a:pt x="149" y="122"/>
                      <a:pt x="149" y="122"/>
                      <a:pt x="149" y="122"/>
                    </a:cubicBezTo>
                    <a:cubicBezTo>
                      <a:pt x="149" y="107"/>
                      <a:pt x="149" y="107"/>
                      <a:pt x="149" y="107"/>
                    </a:cubicBezTo>
                    <a:cubicBezTo>
                      <a:pt x="135" y="100"/>
                      <a:pt x="135" y="100"/>
                      <a:pt x="135" y="100"/>
                    </a:cubicBezTo>
                    <a:cubicBezTo>
                      <a:pt x="135" y="100"/>
                      <a:pt x="135" y="100"/>
                      <a:pt x="135" y="100"/>
                    </a:cubicBezTo>
                    <a:cubicBezTo>
                      <a:pt x="135" y="99"/>
                      <a:pt x="135" y="98"/>
                      <a:pt x="135" y="97"/>
                    </a:cubicBezTo>
                    <a:cubicBezTo>
                      <a:pt x="135" y="97"/>
                      <a:pt x="135" y="97"/>
                      <a:pt x="135" y="97"/>
                    </a:cubicBezTo>
                    <a:cubicBezTo>
                      <a:pt x="142" y="84"/>
                      <a:pt x="142" y="84"/>
                      <a:pt x="142" y="84"/>
                    </a:cubicBezTo>
                    <a:cubicBezTo>
                      <a:pt x="135" y="71"/>
                      <a:pt x="135" y="71"/>
                      <a:pt x="135" y="71"/>
                    </a:cubicBezTo>
                    <a:cubicBezTo>
                      <a:pt x="120" y="71"/>
                      <a:pt x="120" y="71"/>
                      <a:pt x="120" y="71"/>
                    </a:cubicBezTo>
                    <a:cubicBezTo>
                      <a:pt x="120" y="71"/>
                      <a:pt x="120" y="71"/>
                      <a:pt x="120" y="71"/>
                    </a:cubicBezTo>
                    <a:cubicBezTo>
                      <a:pt x="119" y="71"/>
                      <a:pt x="119" y="70"/>
                      <a:pt x="118" y="69"/>
                    </a:cubicBezTo>
                    <a:cubicBezTo>
                      <a:pt x="118" y="69"/>
                      <a:pt x="118" y="69"/>
                      <a:pt x="118" y="69"/>
                    </a:cubicBezTo>
                    <a:cubicBezTo>
                      <a:pt x="118" y="54"/>
                      <a:pt x="118" y="54"/>
                      <a:pt x="118" y="54"/>
                    </a:cubicBezTo>
                    <a:cubicBezTo>
                      <a:pt x="105" y="47"/>
                      <a:pt x="105" y="47"/>
                      <a:pt x="105" y="47"/>
                    </a:cubicBezTo>
                    <a:cubicBezTo>
                      <a:pt x="92" y="54"/>
                      <a:pt x="92" y="54"/>
                      <a:pt x="92" y="54"/>
                    </a:cubicBezTo>
                    <a:cubicBezTo>
                      <a:pt x="92" y="54"/>
                      <a:pt x="92" y="54"/>
                      <a:pt x="92" y="54"/>
                    </a:cubicBezTo>
                    <a:cubicBezTo>
                      <a:pt x="91" y="54"/>
                      <a:pt x="90" y="54"/>
                      <a:pt x="89" y="54"/>
                    </a:cubicBezTo>
                    <a:cubicBezTo>
                      <a:pt x="82" y="41"/>
                      <a:pt x="82" y="41"/>
                      <a:pt x="82" y="41"/>
                    </a:cubicBezTo>
                    <a:cubicBezTo>
                      <a:pt x="67" y="41"/>
                      <a:pt x="67" y="41"/>
                      <a:pt x="67" y="41"/>
                    </a:cubicBezTo>
                    <a:cubicBezTo>
                      <a:pt x="59" y="54"/>
                      <a:pt x="59" y="54"/>
                      <a:pt x="59" y="54"/>
                    </a:cubicBezTo>
                    <a:cubicBezTo>
                      <a:pt x="58" y="54"/>
                      <a:pt x="58" y="54"/>
                      <a:pt x="57" y="54"/>
                    </a:cubicBezTo>
                    <a:cubicBezTo>
                      <a:pt x="57" y="54"/>
                      <a:pt x="57" y="54"/>
                      <a:pt x="57" y="54"/>
                    </a:cubicBezTo>
                    <a:cubicBezTo>
                      <a:pt x="44" y="47"/>
                      <a:pt x="44" y="47"/>
                      <a:pt x="44" y="47"/>
                    </a:cubicBezTo>
                    <a:cubicBezTo>
                      <a:pt x="31" y="54"/>
                      <a:pt x="31" y="54"/>
                      <a:pt x="31" y="54"/>
                    </a:cubicBezTo>
                    <a:cubicBezTo>
                      <a:pt x="31" y="69"/>
                      <a:pt x="31" y="69"/>
                      <a:pt x="31" y="69"/>
                    </a:cubicBezTo>
                    <a:cubicBezTo>
                      <a:pt x="31" y="69"/>
                      <a:pt x="31" y="69"/>
                      <a:pt x="31" y="69"/>
                    </a:cubicBezTo>
                    <a:cubicBezTo>
                      <a:pt x="30" y="70"/>
                      <a:pt x="30" y="71"/>
                      <a:pt x="29" y="71"/>
                    </a:cubicBezTo>
                    <a:cubicBezTo>
                      <a:pt x="29" y="71"/>
                      <a:pt x="29" y="71"/>
                      <a:pt x="29" y="71"/>
                    </a:cubicBezTo>
                    <a:cubicBezTo>
                      <a:pt x="14" y="71"/>
                      <a:pt x="14" y="71"/>
                      <a:pt x="14" y="71"/>
                    </a:cubicBezTo>
                    <a:cubicBezTo>
                      <a:pt x="6" y="84"/>
                      <a:pt x="6" y="84"/>
                      <a:pt x="6" y="84"/>
                    </a:cubicBezTo>
                    <a:cubicBezTo>
                      <a:pt x="14" y="97"/>
                      <a:pt x="14" y="97"/>
                      <a:pt x="14" y="97"/>
                    </a:cubicBezTo>
                    <a:cubicBezTo>
                      <a:pt x="14" y="97"/>
                      <a:pt x="14" y="97"/>
                      <a:pt x="14" y="97"/>
                    </a:cubicBezTo>
                    <a:cubicBezTo>
                      <a:pt x="14" y="98"/>
                      <a:pt x="13" y="99"/>
                      <a:pt x="13" y="100"/>
                    </a:cubicBezTo>
                    <a:cubicBezTo>
                      <a:pt x="13" y="100"/>
                      <a:pt x="13" y="100"/>
                      <a:pt x="13" y="100"/>
                    </a:cubicBezTo>
                    <a:cubicBezTo>
                      <a:pt x="0" y="107"/>
                      <a:pt x="0" y="107"/>
                      <a:pt x="0" y="107"/>
                    </a:cubicBezTo>
                    <a:cubicBezTo>
                      <a:pt x="0" y="122"/>
                      <a:pt x="0" y="122"/>
                      <a:pt x="0" y="122"/>
                    </a:cubicBezTo>
                    <a:cubicBezTo>
                      <a:pt x="13" y="130"/>
                      <a:pt x="13" y="130"/>
                      <a:pt x="13" y="130"/>
                    </a:cubicBezTo>
                    <a:cubicBezTo>
                      <a:pt x="13" y="130"/>
                      <a:pt x="13" y="130"/>
                      <a:pt x="13" y="130"/>
                    </a:cubicBezTo>
                    <a:cubicBezTo>
                      <a:pt x="13" y="131"/>
                      <a:pt x="14" y="132"/>
                      <a:pt x="14" y="132"/>
                    </a:cubicBezTo>
                    <a:cubicBezTo>
                      <a:pt x="14" y="132"/>
                      <a:pt x="14" y="132"/>
                      <a:pt x="14" y="132"/>
                    </a:cubicBezTo>
                    <a:cubicBezTo>
                      <a:pt x="6" y="145"/>
                      <a:pt x="6" y="145"/>
                      <a:pt x="6" y="145"/>
                    </a:cubicBezTo>
                    <a:cubicBezTo>
                      <a:pt x="14" y="158"/>
                      <a:pt x="14" y="158"/>
                      <a:pt x="14" y="158"/>
                    </a:cubicBezTo>
                    <a:cubicBezTo>
                      <a:pt x="29" y="158"/>
                      <a:pt x="29" y="158"/>
                      <a:pt x="29" y="158"/>
                    </a:cubicBezTo>
                    <a:cubicBezTo>
                      <a:pt x="29" y="158"/>
                      <a:pt x="29" y="158"/>
                      <a:pt x="29" y="158"/>
                    </a:cubicBezTo>
                    <a:cubicBezTo>
                      <a:pt x="30" y="159"/>
                      <a:pt x="30" y="160"/>
                      <a:pt x="31" y="160"/>
                    </a:cubicBezTo>
                    <a:cubicBezTo>
                      <a:pt x="31" y="160"/>
                      <a:pt x="31" y="160"/>
                      <a:pt x="31" y="160"/>
                    </a:cubicBezTo>
                    <a:cubicBezTo>
                      <a:pt x="31" y="175"/>
                      <a:pt x="31" y="175"/>
                      <a:pt x="31" y="175"/>
                    </a:cubicBezTo>
                    <a:cubicBezTo>
                      <a:pt x="44" y="183"/>
                      <a:pt x="44" y="183"/>
                      <a:pt x="44" y="183"/>
                    </a:cubicBezTo>
                    <a:cubicBezTo>
                      <a:pt x="57" y="175"/>
                      <a:pt x="57" y="175"/>
                      <a:pt x="57" y="175"/>
                    </a:cubicBezTo>
                    <a:cubicBezTo>
                      <a:pt x="57" y="175"/>
                      <a:pt x="57" y="175"/>
                      <a:pt x="57" y="175"/>
                    </a:cubicBezTo>
                    <a:cubicBezTo>
                      <a:pt x="58" y="176"/>
                      <a:pt x="58" y="176"/>
                      <a:pt x="59" y="176"/>
                    </a:cubicBezTo>
                    <a:cubicBezTo>
                      <a:pt x="59" y="176"/>
                      <a:pt x="59" y="176"/>
                      <a:pt x="59" y="176"/>
                    </a:cubicBezTo>
                    <a:cubicBezTo>
                      <a:pt x="67" y="189"/>
                      <a:pt x="67" y="189"/>
                      <a:pt x="67" y="189"/>
                    </a:cubicBezTo>
                    <a:cubicBezTo>
                      <a:pt x="82" y="189"/>
                      <a:pt x="82" y="189"/>
                      <a:pt x="82" y="189"/>
                    </a:cubicBezTo>
                    <a:cubicBezTo>
                      <a:pt x="89" y="176"/>
                      <a:pt x="89" y="176"/>
                      <a:pt x="89" y="176"/>
                    </a:cubicBezTo>
                    <a:cubicBezTo>
                      <a:pt x="89" y="176"/>
                      <a:pt x="89" y="176"/>
                      <a:pt x="89" y="176"/>
                    </a:cubicBezTo>
                    <a:cubicBezTo>
                      <a:pt x="90" y="176"/>
                      <a:pt x="91" y="176"/>
                      <a:pt x="92" y="175"/>
                    </a:cubicBezTo>
                    <a:cubicBezTo>
                      <a:pt x="92" y="175"/>
                      <a:pt x="92" y="175"/>
                      <a:pt x="92" y="175"/>
                    </a:cubicBezTo>
                    <a:cubicBezTo>
                      <a:pt x="105" y="183"/>
                      <a:pt x="105" y="183"/>
                      <a:pt x="105" y="183"/>
                    </a:cubicBezTo>
                    <a:cubicBezTo>
                      <a:pt x="118" y="175"/>
                      <a:pt x="118" y="175"/>
                      <a:pt x="118" y="175"/>
                    </a:cubicBezTo>
                    <a:cubicBezTo>
                      <a:pt x="118" y="160"/>
                      <a:pt x="118" y="160"/>
                      <a:pt x="118" y="160"/>
                    </a:cubicBezTo>
                    <a:cubicBezTo>
                      <a:pt x="118" y="160"/>
                      <a:pt x="118" y="160"/>
                      <a:pt x="118" y="160"/>
                    </a:cubicBezTo>
                    <a:cubicBezTo>
                      <a:pt x="119" y="160"/>
                      <a:pt x="119" y="159"/>
                      <a:pt x="120" y="158"/>
                    </a:cubicBezTo>
                    <a:cubicBezTo>
                      <a:pt x="120" y="158"/>
                      <a:pt x="120" y="158"/>
                      <a:pt x="120" y="158"/>
                    </a:cubicBezTo>
                    <a:cubicBezTo>
                      <a:pt x="135" y="158"/>
                      <a:pt x="135" y="158"/>
                      <a:pt x="135" y="158"/>
                    </a:cubicBezTo>
                    <a:lnTo>
                      <a:pt x="142" y="145"/>
                    </a:lnTo>
                    <a:close/>
                    <a:moveTo>
                      <a:pt x="74" y="166"/>
                    </a:moveTo>
                    <a:cubicBezTo>
                      <a:pt x="46" y="166"/>
                      <a:pt x="23" y="143"/>
                      <a:pt x="23" y="115"/>
                    </a:cubicBezTo>
                    <a:cubicBezTo>
                      <a:pt x="23" y="87"/>
                      <a:pt x="46" y="64"/>
                      <a:pt x="74" y="64"/>
                    </a:cubicBezTo>
                    <a:cubicBezTo>
                      <a:pt x="103" y="64"/>
                      <a:pt x="126" y="87"/>
                      <a:pt x="126" y="115"/>
                    </a:cubicBezTo>
                    <a:cubicBezTo>
                      <a:pt x="126" y="143"/>
                      <a:pt x="103" y="166"/>
                      <a:pt x="74" y="166"/>
                    </a:cubicBezTo>
                    <a:close/>
                    <a:moveTo>
                      <a:pt x="191" y="197"/>
                    </a:moveTo>
                    <a:cubicBezTo>
                      <a:pt x="198" y="193"/>
                      <a:pt x="198" y="193"/>
                      <a:pt x="198" y="193"/>
                    </a:cubicBezTo>
                    <a:cubicBezTo>
                      <a:pt x="198" y="185"/>
                      <a:pt x="198" y="185"/>
                      <a:pt x="198" y="185"/>
                    </a:cubicBezTo>
                    <a:cubicBezTo>
                      <a:pt x="191" y="181"/>
                      <a:pt x="191" y="181"/>
                      <a:pt x="191" y="181"/>
                    </a:cubicBezTo>
                    <a:cubicBezTo>
                      <a:pt x="191" y="182"/>
                      <a:pt x="191" y="182"/>
                      <a:pt x="191" y="182"/>
                    </a:cubicBezTo>
                    <a:cubicBezTo>
                      <a:pt x="191" y="181"/>
                      <a:pt x="191" y="181"/>
                      <a:pt x="191" y="180"/>
                    </a:cubicBezTo>
                    <a:cubicBezTo>
                      <a:pt x="191" y="180"/>
                      <a:pt x="191" y="180"/>
                      <a:pt x="191" y="180"/>
                    </a:cubicBezTo>
                    <a:cubicBezTo>
                      <a:pt x="195" y="174"/>
                      <a:pt x="195" y="174"/>
                      <a:pt x="195" y="174"/>
                    </a:cubicBezTo>
                    <a:cubicBezTo>
                      <a:pt x="191" y="167"/>
                      <a:pt x="191" y="167"/>
                      <a:pt x="191" y="167"/>
                    </a:cubicBezTo>
                    <a:cubicBezTo>
                      <a:pt x="183" y="167"/>
                      <a:pt x="183" y="167"/>
                      <a:pt x="183" y="167"/>
                    </a:cubicBezTo>
                    <a:cubicBezTo>
                      <a:pt x="183" y="167"/>
                      <a:pt x="183" y="167"/>
                      <a:pt x="183" y="167"/>
                    </a:cubicBezTo>
                    <a:cubicBezTo>
                      <a:pt x="183" y="167"/>
                      <a:pt x="183" y="166"/>
                      <a:pt x="182" y="166"/>
                    </a:cubicBezTo>
                    <a:cubicBezTo>
                      <a:pt x="182" y="166"/>
                      <a:pt x="182" y="166"/>
                      <a:pt x="182" y="166"/>
                    </a:cubicBezTo>
                    <a:cubicBezTo>
                      <a:pt x="182" y="158"/>
                      <a:pt x="182" y="158"/>
                      <a:pt x="182" y="158"/>
                    </a:cubicBezTo>
                    <a:cubicBezTo>
                      <a:pt x="176" y="155"/>
                      <a:pt x="176" y="155"/>
                      <a:pt x="176" y="155"/>
                    </a:cubicBezTo>
                    <a:cubicBezTo>
                      <a:pt x="169" y="158"/>
                      <a:pt x="169" y="158"/>
                      <a:pt x="169" y="158"/>
                    </a:cubicBezTo>
                    <a:cubicBezTo>
                      <a:pt x="169" y="158"/>
                      <a:pt x="169" y="158"/>
                      <a:pt x="169" y="158"/>
                    </a:cubicBezTo>
                    <a:cubicBezTo>
                      <a:pt x="169" y="158"/>
                      <a:pt x="168" y="158"/>
                      <a:pt x="168" y="158"/>
                    </a:cubicBezTo>
                    <a:cubicBezTo>
                      <a:pt x="164" y="152"/>
                      <a:pt x="164" y="152"/>
                      <a:pt x="164" y="152"/>
                    </a:cubicBezTo>
                    <a:cubicBezTo>
                      <a:pt x="156" y="152"/>
                      <a:pt x="156" y="152"/>
                      <a:pt x="156" y="152"/>
                    </a:cubicBezTo>
                    <a:cubicBezTo>
                      <a:pt x="153" y="158"/>
                      <a:pt x="153" y="158"/>
                      <a:pt x="153" y="158"/>
                    </a:cubicBezTo>
                    <a:cubicBezTo>
                      <a:pt x="152" y="158"/>
                      <a:pt x="152" y="158"/>
                      <a:pt x="151" y="158"/>
                    </a:cubicBezTo>
                    <a:cubicBezTo>
                      <a:pt x="151" y="158"/>
                      <a:pt x="151" y="158"/>
                      <a:pt x="151" y="158"/>
                    </a:cubicBezTo>
                    <a:cubicBezTo>
                      <a:pt x="145" y="155"/>
                      <a:pt x="145" y="155"/>
                      <a:pt x="145" y="155"/>
                    </a:cubicBezTo>
                    <a:cubicBezTo>
                      <a:pt x="138" y="158"/>
                      <a:pt x="138" y="158"/>
                      <a:pt x="138" y="158"/>
                    </a:cubicBezTo>
                    <a:cubicBezTo>
                      <a:pt x="138" y="166"/>
                      <a:pt x="138" y="166"/>
                      <a:pt x="138" y="166"/>
                    </a:cubicBezTo>
                    <a:cubicBezTo>
                      <a:pt x="138" y="166"/>
                      <a:pt x="138" y="166"/>
                      <a:pt x="138" y="166"/>
                    </a:cubicBezTo>
                    <a:cubicBezTo>
                      <a:pt x="138" y="166"/>
                      <a:pt x="137" y="167"/>
                      <a:pt x="137" y="167"/>
                    </a:cubicBezTo>
                    <a:cubicBezTo>
                      <a:pt x="137" y="167"/>
                      <a:pt x="137" y="167"/>
                      <a:pt x="137" y="167"/>
                    </a:cubicBezTo>
                    <a:cubicBezTo>
                      <a:pt x="129" y="167"/>
                      <a:pt x="129" y="167"/>
                      <a:pt x="129" y="167"/>
                    </a:cubicBezTo>
                    <a:cubicBezTo>
                      <a:pt x="126" y="174"/>
                      <a:pt x="126" y="174"/>
                      <a:pt x="126" y="174"/>
                    </a:cubicBezTo>
                    <a:cubicBezTo>
                      <a:pt x="129" y="180"/>
                      <a:pt x="129" y="180"/>
                      <a:pt x="129" y="180"/>
                    </a:cubicBezTo>
                    <a:cubicBezTo>
                      <a:pt x="129" y="180"/>
                      <a:pt x="129" y="180"/>
                      <a:pt x="129" y="180"/>
                    </a:cubicBezTo>
                    <a:cubicBezTo>
                      <a:pt x="129" y="181"/>
                      <a:pt x="129" y="181"/>
                      <a:pt x="129" y="182"/>
                    </a:cubicBezTo>
                    <a:cubicBezTo>
                      <a:pt x="129" y="181"/>
                      <a:pt x="129" y="181"/>
                      <a:pt x="129" y="181"/>
                    </a:cubicBezTo>
                    <a:cubicBezTo>
                      <a:pt x="122" y="185"/>
                      <a:pt x="122" y="185"/>
                      <a:pt x="122" y="185"/>
                    </a:cubicBezTo>
                    <a:cubicBezTo>
                      <a:pt x="122" y="193"/>
                      <a:pt x="122" y="193"/>
                      <a:pt x="122" y="193"/>
                    </a:cubicBezTo>
                    <a:cubicBezTo>
                      <a:pt x="129" y="197"/>
                      <a:pt x="129" y="197"/>
                      <a:pt x="129" y="197"/>
                    </a:cubicBezTo>
                    <a:cubicBezTo>
                      <a:pt x="129" y="197"/>
                      <a:pt x="129" y="197"/>
                      <a:pt x="129" y="197"/>
                    </a:cubicBezTo>
                    <a:cubicBezTo>
                      <a:pt x="129" y="197"/>
                      <a:pt x="129" y="198"/>
                      <a:pt x="129" y="198"/>
                    </a:cubicBezTo>
                    <a:cubicBezTo>
                      <a:pt x="129" y="198"/>
                      <a:pt x="129" y="198"/>
                      <a:pt x="129" y="198"/>
                    </a:cubicBezTo>
                    <a:cubicBezTo>
                      <a:pt x="126" y="205"/>
                      <a:pt x="126" y="205"/>
                      <a:pt x="126" y="205"/>
                    </a:cubicBezTo>
                    <a:cubicBezTo>
                      <a:pt x="129" y="211"/>
                      <a:pt x="129" y="211"/>
                      <a:pt x="129" y="211"/>
                    </a:cubicBezTo>
                    <a:cubicBezTo>
                      <a:pt x="137" y="211"/>
                      <a:pt x="137" y="211"/>
                      <a:pt x="137" y="211"/>
                    </a:cubicBezTo>
                    <a:cubicBezTo>
                      <a:pt x="137" y="211"/>
                      <a:pt x="137" y="211"/>
                      <a:pt x="137" y="211"/>
                    </a:cubicBezTo>
                    <a:cubicBezTo>
                      <a:pt x="137" y="212"/>
                      <a:pt x="138" y="212"/>
                      <a:pt x="138" y="212"/>
                    </a:cubicBezTo>
                    <a:cubicBezTo>
                      <a:pt x="138" y="212"/>
                      <a:pt x="138" y="212"/>
                      <a:pt x="138" y="212"/>
                    </a:cubicBezTo>
                    <a:cubicBezTo>
                      <a:pt x="138" y="220"/>
                      <a:pt x="138" y="220"/>
                      <a:pt x="138" y="220"/>
                    </a:cubicBezTo>
                    <a:cubicBezTo>
                      <a:pt x="145" y="224"/>
                      <a:pt x="145" y="224"/>
                      <a:pt x="145" y="224"/>
                    </a:cubicBezTo>
                    <a:cubicBezTo>
                      <a:pt x="151" y="220"/>
                      <a:pt x="151" y="220"/>
                      <a:pt x="151" y="220"/>
                    </a:cubicBezTo>
                    <a:cubicBezTo>
                      <a:pt x="151" y="220"/>
                      <a:pt x="151" y="220"/>
                      <a:pt x="151" y="220"/>
                    </a:cubicBezTo>
                    <a:cubicBezTo>
                      <a:pt x="152" y="220"/>
                      <a:pt x="152" y="220"/>
                      <a:pt x="153" y="220"/>
                    </a:cubicBezTo>
                    <a:cubicBezTo>
                      <a:pt x="153" y="220"/>
                      <a:pt x="153" y="220"/>
                      <a:pt x="153" y="220"/>
                    </a:cubicBezTo>
                    <a:cubicBezTo>
                      <a:pt x="156" y="227"/>
                      <a:pt x="156" y="227"/>
                      <a:pt x="156" y="227"/>
                    </a:cubicBezTo>
                    <a:cubicBezTo>
                      <a:pt x="164" y="227"/>
                      <a:pt x="164" y="227"/>
                      <a:pt x="164" y="227"/>
                    </a:cubicBezTo>
                    <a:cubicBezTo>
                      <a:pt x="168" y="220"/>
                      <a:pt x="168" y="220"/>
                      <a:pt x="168" y="220"/>
                    </a:cubicBezTo>
                    <a:cubicBezTo>
                      <a:pt x="168" y="220"/>
                      <a:pt x="168" y="220"/>
                      <a:pt x="168" y="220"/>
                    </a:cubicBezTo>
                    <a:cubicBezTo>
                      <a:pt x="168" y="220"/>
                      <a:pt x="169" y="220"/>
                      <a:pt x="169" y="220"/>
                    </a:cubicBezTo>
                    <a:cubicBezTo>
                      <a:pt x="169" y="220"/>
                      <a:pt x="169" y="220"/>
                      <a:pt x="169" y="220"/>
                    </a:cubicBezTo>
                    <a:cubicBezTo>
                      <a:pt x="176" y="224"/>
                      <a:pt x="176" y="224"/>
                      <a:pt x="176" y="224"/>
                    </a:cubicBezTo>
                    <a:cubicBezTo>
                      <a:pt x="182" y="220"/>
                      <a:pt x="182" y="220"/>
                      <a:pt x="182" y="220"/>
                    </a:cubicBezTo>
                    <a:cubicBezTo>
                      <a:pt x="182" y="212"/>
                      <a:pt x="182" y="212"/>
                      <a:pt x="182" y="212"/>
                    </a:cubicBezTo>
                    <a:cubicBezTo>
                      <a:pt x="182" y="212"/>
                      <a:pt x="182" y="212"/>
                      <a:pt x="182" y="212"/>
                    </a:cubicBezTo>
                    <a:cubicBezTo>
                      <a:pt x="183" y="212"/>
                      <a:pt x="183" y="212"/>
                      <a:pt x="183" y="211"/>
                    </a:cubicBezTo>
                    <a:cubicBezTo>
                      <a:pt x="183" y="211"/>
                      <a:pt x="183" y="211"/>
                      <a:pt x="183" y="211"/>
                    </a:cubicBezTo>
                    <a:cubicBezTo>
                      <a:pt x="191" y="211"/>
                      <a:pt x="191" y="211"/>
                      <a:pt x="191" y="211"/>
                    </a:cubicBezTo>
                    <a:cubicBezTo>
                      <a:pt x="195" y="205"/>
                      <a:pt x="195" y="205"/>
                      <a:pt x="195" y="205"/>
                    </a:cubicBezTo>
                    <a:cubicBezTo>
                      <a:pt x="191" y="198"/>
                      <a:pt x="191" y="198"/>
                      <a:pt x="191" y="198"/>
                    </a:cubicBezTo>
                    <a:cubicBezTo>
                      <a:pt x="191" y="198"/>
                      <a:pt x="191" y="198"/>
                      <a:pt x="191" y="198"/>
                    </a:cubicBezTo>
                    <a:cubicBezTo>
                      <a:pt x="191" y="198"/>
                      <a:pt x="191" y="197"/>
                      <a:pt x="191" y="197"/>
                    </a:cubicBezTo>
                    <a:close/>
                    <a:moveTo>
                      <a:pt x="160" y="207"/>
                    </a:moveTo>
                    <a:cubicBezTo>
                      <a:pt x="151" y="207"/>
                      <a:pt x="143" y="199"/>
                      <a:pt x="143" y="189"/>
                    </a:cubicBezTo>
                    <a:cubicBezTo>
                      <a:pt x="143" y="180"/>
                      <a:pt x="151" y="172"/>
                      <a:pt x="160" y="172"/>
                    </a:cubicBezTo>
                    <a:cubicBezTo>
                      <a:pt x="170" y="172"/>
                      <a:pt x="178" y="180"/>
                      <a:pt x="178" y="189"/>
                    </a:cubicBezTo>
                    <a:cubicBezTo>
                      <a:pt x="178" y="199"/>
                      <a:pt x="170" y="207"/>
                      <a:pt x="160" y="207"/>
                    </a:cubicBezTo>
                    <a:close/>
                    <a:moveTo>
                      <a:pt x="97" y="128"/>
                    </a:moveTo>
                    <a:cubicBezTo>
                      <a:pt x="96" y="126"/>
                      <a:pt x="99" y="121"/>
                      <a:pt x="100" y="118"/>
                    </a:cubicBezTo>
                    <a:cubicBezTo>
                      <a:pt x="101" y="116"/>
                      <a:pt x="105" y="109"/>
                      <a:pt x="105" y="105"/>
                    </a:cubicBezTo>
                    <a:cubicBezTo>
                      <a:pt x="105" y="101"/>
                      <a:pt x="107" y="96"/>
                      <a:pt x="103" y="88"/>
                    </a:cubicBezTo>
                    <a:cubicBezTo>
                      <a:pt x="99" y="81"/>
                      <a:pt x="95" y="78"/>
                      <a:pt x="89" y="75"/>
                    </a:cubicBezTo>
                    <a:cubicBezTo>
                      <a:pt x="82" y="72"/>
                      <a:pt x="71" y="73"/>
                      <a:pt x="68" y="74"/>
                    </a:cubicBezTo>
                    <a:cubicBezTo>
                      <a:pt x="64" y="75"/>
                      <a:pt x="58" y="78"/>
                      <a:pt x="56" y="79"/>
                    </a:cubicBezTo>
                    <a:cubicBezTo>
                      <a:pt x="54" y="80"/>
                      <a:pt x="47" y="84"/>
                      <a:pt x="46" y="84"/>
                    </a:cubicBezTo>
                    <a:cubicBezTo>
                      <a:pt x="44" y="84"/>
                      <a:pt x="44" y="84"/>
                      <a:pt x="43" y="85"/>
                    </a:cubicBezTo>
                    <a:cubicBezTo>
                      <a:pt x="43" y="85"/>
                      <a:pt x="44" y="87"/>
                      <a:pt x="45" y="88"/>
                    </a:cubicBezTo>
                    <a:cubicBezTo>
                      <a:pt x="46" y="89"/>
                      <a:pt x="48" y="90"/>
                      <a:pt x="48" y="90"/>
                    </a:cubicBezTo>
                    <a:cubicBezTo>
                      <a:pt x="48" y="90"/>
                      <a:pt x="47" y="91"/>
                      <a:pt x="46" y="93"/>
                    </a:cubicBezTo>
                    <a:cubicBezTo>
                      <a:pt x="46" y="94"/>
                      <a:pt x="45" y="101"/>
                      <a:pt x="45" y="103"/>
                    </a:cubicBezTo>
                    <a:cubicBezTo>
                      <a:pt x="45" y="104"/>
                      <a:pt x="46" y="106"/>
                      <a:pt x="46" y="106"/>
                    </a:cubicBezTo>
                    <a:cubicBezTo>
                      <a:pt x="46" y="107"/>
                      <a:pt x="45" y="108"/>
                      <a:pt x="44" y="109"/>
                    </a:cubicBezTo>
                    <a:cubicBezTo>
                      <a:pt x="43" y="111"/>
                      <a:pt x="40" y="117"/>
                      <a:pt x="39" y="119"/>
                    </a:cubicBezTo>
                    <a:cubicBezTo>
                      <a:pt x="38" y="120"/>
                      <a:pt x="40" y="122"/>
                      <a:pt x="40" y="122"/>
                    </a:cubicBezTo>
                    <a:cubicBezTo>
                      <a:pt x="41" y="122"/>
                      <a:pt x="43" y="122"/>
                      <a:pt x="44" y="122"/>
                    </a:cubicBezTo>
                    <a:cubicBezTo>
                      <a:pt x="45" y="123"/>
                      <a:pt x="45" y="124"/>
                      <a:pt x="45" y="125"/>
                    </a:cubicBezTo>
                    <a:cubicBezTo>
                      <a:pt x="45" y="126"/>
                      <a:pt x="45" y="127"/>
                      <a:pt x="45" y="127"/>
                    </a:cubicBezTo>
                    <a:cubicBezTo>
                      <a:pt x="46" y="127"/>
                      <a:pt x="47" y="127"/>
                      <a:pt x="48" y="127"/>
                    </a:cubicBezTo>
                    <a:cubicBezTo>
                      <a:pt x="48" y="127"/>
                      <a:pt x="46" y="129"/>
                      <a:pt x="47" y="130"/>
                    </a:cubicBezTo>
                    <a:cubicBezTo>
                      <a:pt x="47" y="131"/>
                      <a:pt x="49" y="132"/>
                      <a:pt x="49" y="133"/>
                    </a:cubicBezTo>
                    <a:cubicBezTo>
                      <a:pt x="50" y="134"/>
                      <a:pt x="50" y="137"/>
                      <a:pt x="50" y="137"/>
                    </a:cubicBezTo>
                    <a:cubicBezTo>
                      <a:pt x="50" y="138"/>
                      <a:pt x="51" y="140"/>
                      <a:pt x="53" y="140"/>
                    </a:cubicBezTo>
                    <a:cubicBezTo>
                      <a:pt x="55" y="141"/>
                      <a:pt x="59" y="140"/>
                      <a:pt x="62" y="139"/>
                    </a:cubicBezTo>
                    <a:cubicBezTo>
                      <a:pt x="65" y="139"/>
                      <a:pt x="67" y="140"/>
                      <a:pt x="68" y="141"/>
                    </a:cubicBezTo>
                    <a:cubicBezTo>
                      <a:pt x="68" y="142"/>
                      <a:pt x="69" y="144"/>
                      <a:pt x="70" y="145"/>
                    </a:cubicBezTo>
                    <a:cubicBezTo>
                      <a:pt x="70" y="145"/>
                      <a:pt x="71" y="147"/>
                      <a:pt x="71" y="148"/>
                    </a:cubicBezTo>
                    <a:cubicBezTo>
                      <a:pt x="71" y="149"/>
                      <a:pt x="70" y="151"/>
                      <a:pt x="69" y="152"/>
                    </a:cubicBezTo>
                    <a:cubicBezTo>
                      <a:pt x="68" y="153"/>
                      <a:pt x="63" y="155"/>
                      <a:pt x="61" y="156"/>
                    </a:cubicBezTo>
                    <a:cubicBezTo>
                      <a:pt x="59" y="157"/>
                      <a:pt x="68" y="158"/>
                      <a:pt x="71" y="159"/>
                    </a:cubicBezTo>
                    <a:cubicBezTo>
                      <a:pt x="74" y="159"/>
                      <a:pt x="82" y="159"/>
                      <a:pt x="89" y="156"/>
                    </a:cubicBezTo>
                    <a:cubicBezTo>
                      <a:pt x="99" y="153"/>
                      <a:pt x="105" y="147"/>
                      <a:pt x="109" y="142"/>
                    </a:cubicBezTo>
                    <a:cubicBezTo>
                      <a:pt x="112" y="137"/>
                      <a:pt x="113" y="135"/>
                      <a:pt x="113" y="135"/>
                    </a:cubicBezTo>
                    <a:cubicBezTo>
                      <a:pt x="113" y="135"/>
                      <a:pt x="103" y="132"/>
                      <a:pt x="101" y="132"/>
                    </a:cubicBezTo>
                    <a:cubicBezTo>
                      <a:pt x="100" y="132"/>
                      <a:pt x="98" y="130"/>
                      <a:pt x="97" y="1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65" name="Freeform 7"/>
              <p:cNvSpPr>
                <a:spLocks noChangeAspect="1" noEditPoints="1"/>
              </p:cNvSpPr>
              <p:nvPr/>
            </p:nvSpPr>
            <p:spPr bwMode="auto">
              <a:xfrm>
                <a:off x="4967275" y="2440692"/>
                <a:ext cx="309674" cy="354136"/>
              </a:xfrm>
              <a:custGeom>
                <a:avLst/>
                <a:gdLst>
                  <a:gd name="T0" fmla="*/ 125 w 198"/>
                  <a:gd name="T1" fmla="*/ 47 h 227"/>
                  <a:gd name="T2" fmla="*/ 131 w 198"/>
                  <a:gd name="T3" fmla="*/ 57 h 227"/>
                  <a:gd name="T4" fmla="*/ 143 w 198"/>
                  <a:gd name="T5" fmla="*/ 60 h 227"/>
                  <a:gd name="T6" fmla="*/ 158 w 198"/>
                  <a:gd name="T7" fmla="*/ 63 h 227"/>
                  <a:gd name="T8" fmla="*/ 171 w 198"/>
                  <a:gd name="T9" fmla="*/ 59 h 227"/>
                  <a:gd name="T10" fmla="*/ 182 w 198"/>
                  <a:gd name="T11" fmla="*/ 48 h 227"/>
                  <a:gd name="T12" fmla="*/ 190 w 198"/>
                  <a:gd name="T13" fmla="*/ 39 h 227"/>
                  <a:gd name="T14" fmla="*/ 190 w 198"/>
                  <a:gd name="T15" fmla="*/ 28 h 227"/>
                  <a:gd name="T16" fmla="*/ 181 w 198"/>
                  <a:gd name="T17" fmla="*/ 19 h 227"/>
                  <a:gd name="T18" fmla="*/ 170 w 198"/>
                  <a:gd name="T19" fmla="*/ 9 h 227"/>
                  <a:gd name="T20" fmla="*/ 156 w 198"/>
                  <a:gd name="T21" fmla="*/ 5 h 227"/>
                  <a:gd name="T22" fmla="*/ 141 w 198"/>
                  <a:gd name="T23" fmla="*/ 10 h 227"/>
                  <a:gd name="T24" fmla="*/ 131 w 198"/>
                  <a:gd name="T25" fmla="*/ 20 h 227"/>
                  <a:gd name="T26" fmla="*/ 127 w 198"/>
                  <a:gd name="T27" fmla="*/ 35 h 227"/>
                  <a:gd name="T28" fmla="*/ 148 w 198"/>
                  <a:gd name="T29" fmla="*/ 37 h 227"/>
                  <a:gd name="T30" fmla="*/ 135 w 198"/>
                  <a:gd name="T31" fmla="*/ 130 h 227"/>
                  <a:gd name="T32" fmla="*/ 135 w 198"/>
                  <a:gd name="T33" fmla="*/ 100 h 227"/>
                  <a:gd name="T34" fmla="*/ 120 w 198"/>
                  <a:gd name="T35" fmla="*/ 71 h 227"/>
                  <a:gd name="T36" fmla="*/ 105 w 198"/>
                  <a:gd name="T37" fmla="*/ 47 h 227"/>
                  <a:gd name="T38" fmla="*/ 67 w 198"/>
                  <a:gd name="T39" fmla="*/ 41 h 227"/>
                  <a:gd name="T40" fmla="*/ 31 w 198"/>
                  <a:gd name="T41" fmla="*/ 54 h 227"/>
                  <a:gd name="T42" fmla="*/ 14 w 198"/>
                  <a:gd name="T43" fmla="*/ 71 h 227"/>
                  <a:gd name="T44" fmla="*/ 13 w 198"/>
                  <a:gd name="T45" fmla="*/ 100 h 227"/>
                  <a:gd name="T46" fmla="*/ 14 w 198"/>
                  <a:gd name="T47" fmla="*/ 132 h 227"/>
                  <a:gd name="T48" fmla="*/ 29 w 198"/>
                  <a:gd name="T49" fmla="*/ 158 h 227"/>
                  <a:gd name="T50" fmla="*/ 57 w 198"/>
                  <a:gd name="T51" fmla="*/ 175 h 227"/>
                  <a:gd name="T52" fmla="*/ 82 w 198"/>
                  <a:gd name="T53" fmla="*/ 189 h 227"/>
                  <a:gd name="T54" fmla="*/ 105 w 198"/>
                  <a:gd name="T55" fmla="*/ 183 h 227"/>
                  <a:gd name="T56" fmla="*/ 120 w 198"/>
                  <a:gd name="T57" fmla="*/ 158 h 227"/>
                  <a:gd name="T58" fmla="*/ 74 w 198"/>
                  <a:gd name="T59" fmla="*/ 64 h 227"/>
                  <a:gd name="T60" fmla="*/ 198 w 198"/>
                  <a:gd name="T61" fmla="*/ 185 h 227"/>
                  <a:gd name="T62" fmla="*/ 195 w 198"/>
                  <a:gd name="T63" fmla="*/ 174 h 227"/>
                  <a:gd name="T64" fmla="*/ 182 w 198"/>
                  <a:gd name="T65" fmla="*/ 166 h 227"/>
                  <a:gd name="T66" fmla="*/ 168 w 198"/>
                  <a:gd name="T67" fmla="*/ 158 h 227"/>
                  <a:gd name="T68" fmla="*/ 151 w 198"/>
                  <a:gd name="T69" fmla="*/ 158 h 227"/>
                  <a:gd name="T70" fmla="*/ 137 w 198"/>
                  <a:gd name="T71" fmla="*/ 167 h 227"/>
                  <a:gd name="T72" fmla="*/ 129 w 198"/>
                  <a:gd name="T73" fmla="*/ 180 h 227"/>
                  <a:gd name="T74" fmla="*/ 129 w 198"/>
                  <a:gd name="T75" fmla="*/ 197 h 227"/>
                  <a:gd name="T76" fmla="*/ 129 w 198"/>
                  <a:gd name="T77" fmla="*/ 211 h 227"/>
                  <a:gd name="T78" fmla="*/ 138 w 198"/>
                  <a:gd name="T79" fmla="*/ 220 h 227"/>
                  <a:gd name="T80" fmla="*/ 153 w 198"/>
                  <a:gd name="T81" fmla="*/ 220 h 227"/>
                  <a:gd name="T82" fmla="*/ 169 w 198"/>
                  <a:gd name="T83" fmla="*/ 220 h 227"/>
                  <a:gd name="T84" fmla="*/ 182 w 198"/>
                  <a:gd name="T85" fmla="*/ 212 h 227"/>
                  <a:gd name="T86" fmla="*/ 191 w 198"/>
                  <a:gd name="T87" fmla="*/ 198 h 227"/>
                  <a:gd name="T88" fmla="*/ 160 w 198"/>
                  <a:gd name="T89" fmla="*/ 172 h 227"/>
                  <a:gd name="T90" fmla="*/ 105 w 198"/>
                  <a:gd name="T91" fmla="*/ 105 h 227"/>
                  <a:gd name="T92" fmla="*/ 46 w 198"/>
                  <a:gd name="T93" fmla="*/ 84 h 227"/>
                  <a:gd name="T94" fmla="*/ 45 w 198"/>
                  <a:gd name="T95" fmla="*/ 103 h 227"/>
                  <a:gd name="T96" fmla="*/ 44 w 198"/>
                  <a:gd name="T97" fmla="*/ 122 h 227"/>
                  <a:gd name="T98" fmla="*/ 49 w 198"/>
                  <a:gd name="T99" fmla="*/ 133 h 227"/>
                  <a:gd name="T100" fmla="*/ 70 w 198"/>
                  <a:gd name="T101" fmla="*/ 145 h 227"/>
                  <a:gd name="T102" fmla="*/ 89 w 198"/>
                  <a:gd name="T103"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27">
                    <a:moveTo>
                      <a:pt x="128" y="35"/>
                    </a:moveTo>
                    <a:cubicBezTo>
                      <a:pt x="128" y="35"/>
                      <a:pt x="128" y="35"/>
                      <a:pt x="128" y="36"/>
                    </a:cubicBezTo>
                    <a:cubicBezTo>
                      <a:pt x="128" y="36"/>
                      <a:pt x="128" y="36"/>
                      <a:pt x="128" y="36"/>
                    </a:cubicBezTo>
                    <a:cubicBezTo>
                      <a:pt x="123" y="41"/>
                      <a:pt x="123" y="41"/>
                      <a:pt x="123" y="41"/>
                    </a:cubicBezTo>
                    <a:cubicBezTo>
                      <a:pt x="125" y="47"/>
                      <a:pt x="125" y="47"/>
                      <a:pt x="125" y="47"/>
                    </a:cubicBezTo>
                    <a:cubicBezTo>
                      <a:pt x="132" y="49"/>
                      <a:pt x="132" y="49"/>
                      <a:pt x="132" y="49"/>
                    </a:cubicBezTo>
                    <a:cubicBezTo>
                      <a:pt x="132" y="49"/>
                      <a:pt x="132" y="49"/>
                      <a:pt x="132" y="49"/>
                    </a:cubicBezTo>
                    <a:cubicBezTo>
                      <a:pt x="132" y="49"/>
                      <a:pt x="132" y="50"/>
                      <a:pt x="132" y="50"/>
                    </a:cubicBezTo>
                    <a:cubicBezTo>
                      <a:pt x="132" y="50"/>
                      <a:pt x="132" y="50"/>
                      <a:pt x="132" y="50"/>
                    </a:cubicBezTo>
                    <a:cubicBezTo>
                      <a:pt x="131" y="57"/>
                      <a:pt x="131" y="57"/>
                      <a:pt x="131" y="57"/>
                    </a:cubicBezTo>
                    <a:cubicBezTo>
                      <a:pt x="136" y="62"/>
                      <a:pt x="136" y="62"/>
                      <a:pt x="136" y="62"/>
                    </a:cubicBezTo>
                    <a:cubicBezTo>
                      <a:pt x="142" y="60"/>
                      <a:pt x="142" y="60"/>
                      <a:pt x="142" y="60"/>
                    </a:cubicBezTo>
                    <a:cubicBezTo>
                      <a:pt x="142" y="59"/>
                      <a:pt x="142" y="59"/>
                      <a:pt x="142" y="59"/>
                    </a:cubicBezTo>
                    <a:cubicBezTo>
                      <a:pt x="143" y="60"/>
                      <a:pt x="143" y="60"/>
                      <a:pt x="143" y="60"/>
                    </a:cubicBezTo>
                    <a:cubicBezTo>
                      <a:pt x="143" y="60"/>
                      <a:pt x="143" y="60"/>
                      <a:pt x="143" y="60"/>
                    </a:cubicBezTo>
                    <a:cubicBezTo>
                      <a:pt x="145" y="67"/>
                      <a:pt x="145" y="67"/>
                      <a:pt x="145" y="67"/>
                    </a:cubicBezTo>
                    <a:cubicBezTo>
                      <a:pt x="152" y="68"/>
                      <a:pt x="152" y="68"/>
                      <a:pt x="152" y="68"/>
                    </a:cubicBezTo>
                    <a:cubicBezTo>
                      <a:pt x="157" y="63"/>
                      <a:pt x="157" y="63"/>
                      <a:pt x="157" y="63"/>
                    </a:cubicBezTo>
                    <a:cubicBezTo>
                      <a:pt x="157" y="63"/>
                      <a:pt x="157" y="63"/>
                      <a:pt x="157" y="63"/>
                    </a:cubicBezTo>
                    <a:cubicBezTo>
                      <a:pt x="157" y="63"/>
                      <a:pt x="158" y="63"/>
                      <a:pt x="158" y="63"/>
                    </a:cubicBezTo>
                    <a:cubicBezTo>
                      <a:pt x="158" y="63"/>
                      <a:pt x="158" y="63"/>
                      <a:pt x="158" y="63"/>
                    </a:cubicBezTo>
                    <a:cubicBezTo>
                      <a:pt x="163" y="68"/>
                      <a:pt x="163" y="68"/>
                      <a:pt x="163" y="68"/>
                    </a:cubicBezTo>
                    <a:cubicBezTo>
                      <a:pt x="170" y="66"/>
                      <a:pt x="170" y="66"/>
                      <a:pt x="170" y="66"/>
                    </a:cubicBezTo>
                    <a:cubicBezTo>
                      <a:pt x="171" y="59"/>
                      <a:pt x="171" y="59"/>
                      <a:pt x="171" y="59"/>
                    </a:cubicBezTo>
                    <a:cubicBezTo>
                      <a:pt x="171" y="59"/>
                      <a:pt x="171" y="59"/>
                      <a:pt x="171" y="59"/>
                    </a:cubicBezTo>
                    <a:cubicBezTo>
                      <a:pt x="171" y="59"/>
                      <a:pt x="172" y="59"/>
                      <a:pt x="172" y="59"/>
                    </a:cubicBezTo>
                    <a:cubicBezTo>
                      <a:pt x="172" y="59"/>
                      <a:pt x="172" y="59"/>
                      <a:pt x="172" y="59"/>
                    </a:cubicBezTo>
                    <a:cubicBezTo>
                      <a:pt x="179" y="60"/>
                      <a:pt x="179" y="60"/>
                      <a:pt x="179" y="60"/>
                    </a:cubicBezTo>
                    <a:cubicBezTo>
                      <a:pt x="184" y="55"/>
                      <a:pt x="184" y="55"/>
                      <a:pt x="184" y="55"/>
                    </a:cubicBezTo>
                    <a:cubicBezTo>
                      <a:pt x="182" y="48"/>
                      <a:pt x="182" y="48"/>
                      <a:pt x="182" y="48"/>
                    </a:cubicBezTo>
                    <a:cubicBezTo>
                      <a:pt x="182" y="48"/>
                      <a:pt x="182" y="48"/>
                      <a:pt x="182" y="48"/>
                    </a:cubicBezTo>
                    <a:cubicBezTo>
                      <a:pt x="182" y="48"/>
                      <a:pt x="182" y="48"/>
                      <a:pt x="182" y="47"/>
                    </a:cubicBezTo>
                    <a:cubicBezTo>
                      <a:pt x="182" y="47"/>
                      <a:pt x="182" y="47"/>
                      <a:pt x="182" y="47"/>
                    </a:cubicBezTo>
                    <a:cubicBezTo>
                      <a:pt x="189" y="45"/>
                      <a:pt x="189" y="45"/>
                      <a:pt x="189" y="45"/>
                    </a:cubicBezTo>
                    <a:cubicBezTo>
                      <a:pt x="190" y="39"/>
                      <a:pt x="190" y="39"/>
                      <a:pt x="190" y="39"/>
                    </a:cubicBezTo>
                    <a:cubicBezTo>
                      <a:pt x="185" y="34"/>
                      <a:pt x="185" y="34"/>
                      <a:pt x="185" y="34"/>
                    </a:cubicBezTo>
                    <a:cubicBezTo>
                      <a:pt x="185" y="34"/>
                      <a:pt x="185" y="34"/>
                      <a:pt x="185" y="34"/>
                    </a:cubicBezTo>
                    <a:cubicBezTo>
                      <a:pt x="185" y="34"/>
                      <a:pt x="185" y="33"/>
                      <a:pt x="185" y="33"/>
                    </a:cubicBezTo>
                    <a:cubicBezTo>
                      <a:pt x="185" y="33"/>
                      <a:pt x="185" y="33"/>
                      <a:pt x="185" y="33"/>
                    </a:cubicBezTo>
                    <a:cubicBezTo>
                      <a:pt x="190" y="28"/>
                      <a:pt x="190" y="28"/>
                      <a:pt x="190" y="28"/>
                    </a:cubicBezTo>
                    <a:cubicBezTo>
                      <a:pt x="188" y="21"/>
                      <a:pt x="188" y="21"/>
                      <a:pt x="188" y="21"/>
                    </a:cubicBezTo>
                    <a:cubicBezTo>
                      <a:pt x="181" y="20"/>
                      <a:pt x="181" y="20"/>
                      <a:pt x="181" y="20"/>
                    </a:cubicBezTo>
                    <a:cubicBezTo>
                      <a:pt x="181" y="20"/>
                      <a:pt x="181" y="20"/>
                      <a:pt x="181" y="20"/>
                    </a:cubicBezTo>
                    <a:cubicBezTo>
                      <a:pt x="181" y="19"/>
                      <a:pt x="181" y="19"/>
                      <a:pt x="181" y="19"/>
                    </a:cubicBezTo>
                    <a:cubicBezTo>
                      <a:pt x="181" y="19"/>
                      <a:pt x="181" y="19"/>
                      <a:pt x="181" y="19"/>
                    </a:cubicBezTo>
                    <a:cubicBezTo>
                      <a:pt x="182" y="12"/>
                      <a:pt x="182" y="12"/>
                      <a:pt x="182" y="12"/>
                    </a:cubicBezTo>
                    <a:cubicBezTo>
                      <a:pt x="177" y="7"/>
                      <a:pt x="177" y="7"/>
                      <a:pt x="177" y="7"/>
                    </a:cubicBezTo>
                    <a:cubicBezTo>
                      <a:pt x="171" y="9"/>
                      <a:pt x="171" y="9"/>
                      <a:pt x="171" y="9"/>
                    </a:cubicBezTo>
                    <a:cubicBezTo>
                      <a:pt x="171" y="9"/>
                      <a:pt x="171" y="9"/>
                      <a:pt x="171" y="9"/>
                    </a:cubicBezTo>
                    <a:cubicBezTo>
                      <a:pt x="170" y="9"/>
                      <a:pt x="170" y="9"/>
                      <a:pt x="170" y="9"/>
                    </a:cubicBezTo>
                    <a:cubicBezTo>
                      <a:pt x="170" y="9"/>
                      <a:pt x="170" y="9"/>
                      <a:pt x="170" y="9"/>
                    </a:cubicBezTo>
                    <a:cubicBezTo>
                      <a:pt x="168" y="2"/>
                      <a:pt x="168" y="2"/>
                      <a:pt x="168" y="2"/>
                    </a:cubicBezTo>
                    <a:cubicBezTo>
                      <a:pt x="161" y="0"/>
                      <a:pt x="161" y="0"/>
                      <a:pt x="161" y="0"/>
                    </a:cubicBezTo>
                    <a:cubicBezTo>
                      <a:pt x="156" y="5"/>
                      <a:pt x="156" y="5"/>
                      <a:pt x="156" y="5"/>
                    </a:cubicBezTo>
                    <a:cubicBezTo>
                      <a:pt x="156" y="5"/>
                      <a:pt x="156" y="5"/>
                      <a:pt x="156" y="5"/>
                    </a:cubicBezTo>
                    <a:cubicBezTo>
                      <a:pt x="156" y="5"/>
                      <a:pt x="155" y="5"/>
                      <a:pt x="155" y="5"/>
                    </a:cubicBezTo>
                    <a:cubicBezTo>
                      <a:pt x="150" y="1"/>
                      <a:pt x="150" y="1"/>
                      <a:pt x="150" y="1"/>
                    </a:cubicBezTo>
                    <a:cubicBezTo>
                      <a:pt x="143" y="3"/>
                      <a:pt x="143" y="3"/>
                      <a:pt x="143" y="3"/>
                    </a:cubicBezTo>
                    <a:cubicBezTo>
                      <a:pt x="142" y="9"/>
                      <a:pt x="142" y="9"/>
                      <a:pt x="142" y="9"/>
                    </a:cubicBezTo>
                    <a:cubicBezTo>
                      <a:pt x="141" y="10"/>
                      <a:pt x="141" y="10"/>
                      <a:pt x="141" y="10"/>
                    </a:cubicBezTo>
                    <a:cubicBezTo>
                      <a:pt x="141" y="10"/>
                      <a:pt x="141" y="10"/>
                      <a:pt x="141" y="10"/>
                    </a:cubicBezTo>
                    <a:cubicBezTo>
                      <a:pt x="134" y="8"/>
                      <a:pt x="134" y="8"/>
                      <a:pt x="134" y="8"/>
                    </a:cubicBezTo>
                    <a:cubicBezTo>
                      <a:pt x="129" y="13"/>
                      <a:pt x="129" y="13"/>
                      <a:pt x="129" y="13"/>
                    </a:cubicBezTo>
                    <a:cubicBezTo>
                      <a:pt x="131" y="20"/>
                      <a:pt x="131" y="20"/>
                      <a:pt x="131" y="20"/>
                    </a:cubicBezTo>
                    <a:cubicBezTo>
                      <a:pt x="131" y="20"/>
                      <a:pt x="131" y="20"/>
                      <a:pt x="131" y="20"/>
                    </a:cubicBezTo>
                    <a:cubicBezTo>
                      <a:pt x="131" y="20"/>
                      <a:pt x="131" y="21"/>
                      <a:pt x="131" y="21"/>
                    </a:cubicBezTo>
                    <a:cubicBezTo>
                      <a:pt x="131" y="21"/>
                      <a:pt x="131" y="21"/>
                      <a:pt x="131" y="21"/>
                    </a:cubicBezTo>
                    <a:cubicBezTo>
                      <a:pt x="124" y="23"/>
                      <a:pt x="124" y="23"/>
                      <a:pt x="124" y="23"/>
                    </a:cubicBezTo>
                    <a:cubicBezTo>
                      <a:pt x="122" y="30"/>
                      <a:pt x="122" y="30"/>
                      <a:pt x="122" y="30"/>
                    </a:cubicBezTo>
                    <a:cubicBezTo>
                      <a:pt x="127" y="35"/>
                      <a:pt x="127" y="35"/>
                      <a:pt x="127" y="35"/>
                    </a:cubicBezTo>
                    <a:lnTo>
                      <a:pt x="128" y="35"/>
                    </a:lnTo>
                    <a:close/>
                    <a:moveTo>
                      <a:pt x="154" y="26"/>
                    </a:moveTo>
                    <a:cubicBezTo>
                      <a:pt x="159" y="25"/>
                      <a:pt x="163" y="27"/>
                      <a:pt x="165" y="32"/>
                    </a:cubicBezTo>
                    <a:cubicBezTo>
                      <a:pt x="166" y="36"/>
                      <a:pt x="164" y="41"/>
                      <a:pt x="159" y="43"/>
                    </a:cubicBezTo>
                    <a:cubicBezTo>
                      <a:pt x="154" y="44"/>
                      <a:pt x="149" y="42"/>
                      <a:pt x="148" y="37"/>
                    </a:cubicBezTo>
                    <a:cubicBezTo>
                      <a:pt x="147" y="32"/>
                      <a:pt x="149" y="27"/>
                      <a:pt x="154" y="26"/>
                    </a:cubicBezTo>
                    <a:close/>
                    <a:moveTo>
                      <a:pt x="142" y="145"/>
                    </a:moveTo>
                    <a:cubicBezTo>
                      <a:pt x="135" y="132"/>
                      <a:pt x="135" y="132"/>
                      <a:pt x="135" y="132"/>
                    </a:cubicBezTo>
                    <a:cubicBezTo>
                      <a:pt x="135" y="132"/>
                      <a:pt x="135" y="132"/>
                      <a:pt x="135" y="132"/>
                    </a:cubicBezTo>
                    <a:cubicBezTo>
                      <a:pt x="135" y="132"/>
                      <a:pt x="135" y="131"/>
                      <a:pt x="135" y="130"/>
                    </a:cubicBezTo>
                    <a:cubicBezTo>
                      <a:pt x="135" y="130"/>
                      <a:pt x="135" y="130"/>
                      <a:pt x="135" y="130"/>
                    </a:cubicBezTo>
                    <a:cubicBezTo>
                      <a:pt x="149" y="122"/>
                      <a:pt x="149" y="122"/>
                      <a:pt x="149" y="122"/>
                    </a:cubicBezTo>
                    <a:cubicBezTo>
                      <a:pt x="149" y="107"/>
                      <a:pt x="149" y="107"/>
                      <a:pt x="149" y="107"/>
                    </a:cubicBezTo>
                    <a:cubicBezTo>
                      <a:pt x="135" y="100"/>
                      <a:pt x="135" y="100"/>
                      <a:pt x="135" y="100"/>
                    </a:cubicBezTo>
                    <a:cubicBezTo>
                      <a:pt x="135" y="100"/>
                      <a:pt x="135" y="100"/>
                      <a:pt x="135" y="100"/>
                    </a:cubicBezTo>
                    <a:cubicBezTo>
                      <a:pt x="135" y="99"/>
                      <a:pt x="135" y="98"/>
                      <a:pt x="135" y="97"/>
                    </a:cubicBezTo>
                    <a:cubicBezTo>
                      <a:pt x="135" y="97"/>
                      <a:pt x="135" y="97"/>
                      <a:pt x="135" y="97"/>
                    </a:cubicBezTo>
                    <a:cubicBezTo>
                      <a:pt x="142" y="84"/>
                      <a:pt x="142" y="84"/>
                      <a:pt x="142" y="84"/>
                    </a:cubicBezTo>
                    <a:cubicBezTo>
                      <a:pt x="135" y="71"/>
                      <a:pt x="135" y="71"/>
                      <a:pt x="135" y="71"/>
                    </a:cubicBezTo>
                    <a:cubicBezTo>
                      <a:pt x="120" y="71"/>
                      <a:pt x="120" y="71"/>
                      <a:pt x="120" y="71"/>
                    </a:cubicBezTo>
                    <a:cubicBezTo>
                      <a:pt x="120" y="71"/>
                      <a:pt x="120" y="71"/>
                      <a:pt x="120" y="71"/>
                    </a:cubicBezTo>
                    <a:cubicBezTo>
                      <a:pt x="119" y="71"/>
                      <a:pt x="119" y="70"/>
                      <a:pt x="118" y="69"/>
                    </a:cubicBezTo>
                    <a:cubicBezTo>
                      <a:pt x="118" y="69"/>
                      <a:pt x="118" y="69"/>
                      <a:pt x="118" y="69"/>
                    </a:cubicBezTo>
                    <a:cubicBezTo>
                      <a:pt x="118" y="54"/>
                      <a:pt x="118" y="54"/>
                      <a:pt x="118" y="54"/>
                    </a:cubicBezTo>
                    <a:cubicBezTo>
                      <a:pt x="105" y="47"/>
                      <a:pt x="105" y="47"/>
                      <a:pt x="105" y="47"/>
                    </a:cubicBezTo>
                    <a:cubicBezTo>
                      <a:pt x="92" y="54"/>
                      <a:pt x="92" y="54"/>
                      <a:pt x="92" y="54"/>
                    </a:cubicBezTo>
                    <a:cubicBezTo>
                      <a:pt x="92" y="54"/>
                      <a:pt x="92" y="54"/>
                      <a:pt x="92" y="54"/>
                    </a:cubicBezTo>
                    <a:cubicBezTo>
                      <a:pt x="91" y="54"/>
                      <a:pt x="90" y="54"/>
                      <a:pt x="89" y="54"/>
                    </a:cubicBezTo>
                    <a:cubicBezTo>
                      <a:pt x="82" y="41"/>
                      <a:pt x="82" y="41"/>
                      <a:pt x="82" y="41"/>
                    </a:cubicBezTo>
                    <a:cubicBezTo>
                      <a:pt x="67" y="41"/>
                      <a:pt x="67" y="41"/>
                      <a:pt x="67" y="41"/>
                    </a:cubicBezTo>
                    <a:cubicBezTo>
                      <a:pt x="59" y="54"/>
                      <a:pt x="59" y="54"/>
                      <a:pt x="59" y="54"/>
                    </a:cubicBezTo>
                    <a:cubicBezTo>
                      <a:pt x="58" y="54"/>
                      <a:pt x="58" y="54"/>
                      <a:pt x="57" y="54"/>
                    </a:cubicBezTo>
                    <a:cubicBezTo>
                      <a:pt x="57" y="54"/>
                      <a:pt x="57" y="54"/>
                      <a:pt x="57" y="54"/>
                    </a:cubicBezTo>
                    <a:cubicBezTo>
                      <a:pt x="44" y="47"/>
                      <a:pt x="44" y="47"/>
                      <a:pt x="44" y="47"/>
                    </a:cubicBezTo>
                    <a:cubicBezTo>
                      <a:pt x="31" y="54"/>
                      <a:pt x="31" y="54"/>
                      <a:pt x="31" y="54"/>
                    </a:cubicBezTo>
                    <a:cubicBezTo>
                      <a:pt x="31" y="69"/>
                      <a:pt x="31" y="69"/>
                      <a:pt x="31" y="69"/>
                    </a:cubicBezTo>
                    <a:cubicBezTo>
                      <a:pt x="31" y="69"/>
                      <a:pt x="31" y="69"/>
                      <a:pt x="31" y="69"/>
                    </a:cubicBezTo>
                    <a:cubicBezTo>
                      <a:pt x="30" y="70"/>
                      <a:pt x="30" y="71"/>
                      <a:pt x="29" y="71"/>
                    </a:cubicBezTo>
                    <a:cubicBezTo>
                      <a:pt x="29" y="71"/>
                      <a:pt x="29" y="71"/>
                      <a:pt x="29" y="71"/>
                    </a:cubicBezTo>
                    <a:cubicBezTo>
                      <a:pt x="14" y="71"/>
                      <a:pt x="14" y="71"/>
                      <a:pt x="14" y="71"/>
                    </a:cubicBezTo>
                    <a:cubicBezTo>
                      <a:pt x="6" y="84"/>
                      <a:pt x="6" y="84"/>
                      <a:pt x="6" y="84"/>
                    </a:cubicBezTo>
                    <a:cubicBezTo>
                      <a:pt x="14" y="97"/>
                      <a:pt x="14" y="97"/>
                      <a:pt x="14" y="97"/>
                    </a:cubicBezTo>
                    <a:cubicBezTo>
                      <a:pt x="14" y="97"/>
                      <a:pt x="14" y="97"/>
                      <a:pt x="14" y="97"/>
                    </a:cubicBezTo>
                    <a:cubicBezTo>
                      <a:pt x="14" y="98"/>
                      <a:pt x="13" y="99"/>
                      <a:pt x="13" y="100"/>
                    </a:cubicBezTo>
                    <a:cubicBezTo>
                      <a:pt x="13" y="100"/>
                      <a:pt x="13" y="100"/>
                      <a:pt x="13" y="100"/>
                    </a:cubicBezTo>
                    <a:cubicBezTo>
                      <a:pt x="0" y="107"/>
                      <a:pt x="0" y="107"/>
                      <a:pt x="0" y="107"/>
                    </a:cubicBezTo>
                    <a:cubicBezTo>
                      <a:pt x="0" y="122"/>
                      <a:pt x="0" y="122"/>
                      <a:pt x="0" y="122"/>
                    </a:cubicBezTo>
                    <a:cubicBezTo>
                      <a:pt x="13" y="130"/>
                      <a:pt x="13" y="130"/>
                      <a:pt x="13" y="130"/>
                    </a:cubicBezTo>
                    <a:cubicBezTo>
                      <a:pt x="13" y="130"/>
                      <a:pt x="13" y="130"/>
                      <a:pt x="13" y="130"/>
                    </a:cubicBezTo>
                    <a:cubicBezTo>
                      <a:pt x="13" y="131"/>
                      <a:pt x="14" y="132"/>
                      <a:pt x="14" y="132"/>
                    </a:cubicBezTo>
                    <a:cubicBezTo>
                      <a:pt x="14" y="132"/>
                      <a:pt x="14" y="132"/>
                      <a:pt x="14" y="132"/>
                    </a:cubicBezTo>
                    <a:cubicBezTo>
                      <a:pt x="6" y="145"/>
                      <a:pt x="6" y="145"/>
                      <a:pt x="6" y="145"/>
                    </a:cubicBezTo>
                    <a:cubicBezTo>
                      <a:pt x="14" y="158"/>
                      <a:pt x="14" y="158"/>
                      <a:pt x="14" y="158"/>
                    </a:cubicBezTo>
                    <a:cubicBezTo>
                      <a:pt x="29" y="158"/>
                      <a:pt x="29" y="158"/>
                      <a:pt x="29" y="158"/>
                    </a:cubicBezTo>
                    <a:cubicBezTo>
                      <a:pt x="29" y="158"/>
                      <a:pt x="29" y="158"/>
                      <a:pt x="29" y="158"/>
                    </a:cubicBezTo>
                    <a:cubicBezTo>
                      <a:pt x="30" y="159"/>
                      <a:pt x="30" y="160"/>
                      <a:pt x="31" y="160"/>
                    </a:cubicBezTo>
                    <a:cubicBezTo>
                      <a:pt x="31" y="160"/>
                      <a:pt x="31" y="160"/>
                      <a:pt x="31" y="160"/>
                    </a:cubicBezTo>
                    <a:cubicBezTo>
                      <a:pt x="31" y="175"/>
                      <a:pt x="31" y="175"/>
                      <a:pt x="31" y="175"/>
                    </a:cubicBezTo>
                    <a:cubicBezTo>
                      <a:pt x="44" y="183"/>
                      <a:pt x="44" y="183"/>
                      <a:pt x="44" y="183"/>
                    </a:cubicBezTo>
                    <a:cubicBezTo>
                      <a:pt x="57" y="175"/>
                      <a:pt x="57" y="175"/>
                      <a:pt x="57" y="175"/>
                    </a:cubicBezTo>
                    <a:cubicBezTo>
                      <a:pt x="57" y="175"/>
                      <a:pt x="57" y="175"/>
                      <a:pt x="57" y="175"/>
                    </a:cubicBezTo>
                    <a:cubicBezTo>
                      <a:pt x="58" y="176"/>
                      <a:pt x="58" y="176"/>
                      <a:pt x="59" y="176"/>
                    </a:cubicBezTo>
                    <a:cubicBezTo>
                      <a:pt x="59" y="176"/>
                      <a:pt x="59" y="176"/>
                      <a:pt x="59" y="176"/>
                    </a:cubicBezTo>
                    <a:cubicBezTo>
                      <a:pt x="67" y="189"/>
                      <a:pt x="67" y="189"/>
                      <a:pt x="67" y="189"/>
                    </a:cubicBezTo>
                    <a:cubicBezTo>
                      <a:pt x="82" y="189"/>
                      <a:pt x="82" y="189"/>
                      <a:pt x="82" y="189"/>
                    </a:cubicBezTo>
                    <a:cubicBezTo>
                      <a:pt x="89" y="176"/>
                      <a:pt x="89" y="176"/>
                      <a:pt x="89" y="176"/>
                    </a:cubicBezTo>
                    <a:cubicBezTo>
                      <a:pt x="89" y="176"/>
                      <a:pt x="89" y="176"/>
                      <a:pt x="89" y="176"/>
                    </a:cubicBezTo>
                    <a:cubicBezTo>
                      <a:pt x="90" y="176"/>
                      <a:pt x="91" y="176"/>
                      <a:pt x="92" y="175"/>
                    </a:cubicBezTo>
                    <a:cubicBezTo>
                      <a:pt x="92" y="175"/>
                      <a:pt x="92" y="175"/>
                      <a:pt x="92" y="175"/>
                    </a:cubicBezTo>
                    <a:cubicBezTo>
                      <a:pt x="105" y="183"/>
                      <a:pt x="105" y="183"/>
                      <a:pt x="105" y="183"/>
                    </a:cubicBezTo>
                    <a:cubicBezTo>
                      <a:pt x="118" y="175"/>
                      <a:pt x="118" y="175"/>
                      <a:pt x="118" y="175"/>
                    </a:cubicBezTo>
                    <a:cubicBezTo>
                      <a:pt x="118" y="160"/>
                      <a:pt x="118" y="160"/>
                      <a:pt x="118" y="160"/>
                    </a:cubicBezTo>
                    <a:cubicBezTo>
                      <a:pt x="118" y="160"/>
                      <a:pt x="118" y="160"/>
                      <a:pt x="118" y="160"/>
                    </a:cubicBezTo>
                    <a:cubicBezTo>
                      <a:pt x="119" y="160"/>
                      <a:pt x="119" y="159"/>
                      <a:pt x="120" y="158"/>
                    </a:cubicBezTo>
                    <a:cubicBezTo>
                      <a:pt x="120" y="158"/>
                      <a:pt x="120" y="158"/>
                      <a:pt x="120" y="158"/>
                    </a:cubicBezTo>
                    <a:cubicBezTo>
                      <a:pt x="135" y="158"/>
                      <a:pt x="135" y="158"/>
                      <a:pt x="135" y="158"/>
                    </a:cubicBezTo>
                    <a:lnTo>
                      <a:pt x="142" y="145"/>
                    </a:lnTo>
                    <a:close/>
                    <a:moveTo>
                      <a:pt x="74" y="166"/>
                    </a:moveTo>
                    <a:cubicBezTo>
                      <a:pt x="46" y="166"/>
                      <a:pt x="23" y="143"/>
                      <a:pt x="23" y="115"/>
                    </a:cubicBezTo>
                    <a:cubicBezTo>
                      <a:pt x="23" y="87"/>
                      <a:pt x="46" y="64"/>
                      <a:pt x="74" y="64"/>
                    </a:cubicBezTo>
                    <a:cubicBezTo>
                      <a:pt x="103" y="64"/>
                      <a:pt x="126" y="87"/>
                      <a:pt x="126" y="115"/>
                    </a:cubicBezTo>
                    <a:cubicBezTo>
                      <a:pt x="126" y="143"/>
                      <a:pt x="103" y="166"/>
                      <a:pt x="74" y="166"/>
                    </a:cubicBezTo>
                    <a:close/>
                    <a:moveTo>
                      <a:pt x="191" y="197"/>
                    </a:moveTo>
                    <a:cubicBezTo>
                      <a:pt x="198" y="193"/>
                      <a:pt x="198" y="193"/>
                      <a:pt x="198" y="193"/>
                    </a:cubicBezTo>
                    <a:cubicBezTo>
                      <a:pt x="198" y="185"/>
                      <a:pt x="198" y="185"/>
                      <a:pt x="198" y="185"/>
                    </a:cubicBezTo>
                    <a:cubicBezTo>
                      <a:pt x="191" y="181"/>
                      <a:pt x="191" y="181"/>
                      <a:pt x="191" y="181"/>
                    </a:cubicBezTo>
                    <a:cubicBezTo>
                      <a:pt x="191" y="182"/>
                      <a:pt x="191" y="182"/>
                      <a:pt x="191" y="182"/>
                    </a:cubicBezTo>
                    <a:cubicBezTo>
                      <a:pt x="191" y="181"/>
                      <a:pt x="191" y="181"/>
                      <a:pt x="191" y="180"/>
                    </a:cubicBezTo>
                    <a:cubicBezTo>
                      <a:pt x="191" y="180"/>
                      <a:pt x="191" y="180"/>
                      <a:pt x="191" y="180"/>
                    </a:cubicBezTo>
                    <a:cubicBezTo>
                      <a:pt x="195" y="174"/>
                      <a:pt x="195" y="174"/>
                      <a:pt x="195" y="174"/>
                    </a:cubicBezTo>
                    <a:cubicBezTo>
                      <a:pt x="191" y="167"/>
                      <a:pt x="191" y="167"/>
                      <a:pt x="191" y="167"/>
                    </a:cubicBezTo>
                    <a:cubicBezTo>
                      <a:pt x="183" y="167"/>
                      <a:pt x="183" y="167"/>
                      <a:pt x="183" y="167"/>
                    </a:cubicBezTo>
                    <a:cubicBezTo>
                      <a:pt x="183" y="167"/>
                      <a:pt x="183" y="167"/>
                      <a:pt x="183" y="167"/>
                    </a:cubicBezTo>
                    <a:cubicBezTo>
                      <a:pt x="183" y="167"/>
                      <a:pt x="183" y="166"/>
                      <a:pt x="182" y="166"/>
                    </a:cubicBezTo>
                    <a:cubicBezTo>
                      <a:pt x="182" y="166"/>
                      <a:pt x="182" y="166"/>
                      <a:pt x="182" y="166"/>
                    </a:cubicBezTo>
                    <a:cubicBezTo>
                      <a:pt x="182" y="158"/>
                      <a:pt x="182" y="158"/>
                      <a:pt x="182" y="158"/>
                    </a:cubicBezTo>
                    <a:cubicBezTo>
                      <a:pt x="176" y="155"/>
                      <a:pt x="176" y="155"/>
                      <a:pt x="176" y="155"/>
                    </a:cubicBezTo>
                    <a:cubicBezTo>
                      <a:pt x="169" y="158"/>
                      <a:pt x="169" y="158"/>
                      <a:pt x="169" y="158"/>
                    </a:cubicBezTo>
                    <a:cubicBezTo>
                      <a:pt x="169" y="158"/>
                      <a:pt x="169" y="158"/>
                      <a:pt x="169" y="158"/>
                    </a:cubicBezTo>
                    <a:cubicBezTo>
                      <a:pt x="169" y="158"/>
                      <a:pt x="168" y="158"/>
                      <a:pt x="168" y="158"/>
                    </a:cubicBezTo>
                    <a:cubicBezTo>
                      <a:pt x="164" y="152"/>
                      <a:pt x="164" y="152"/>
                      <a:pt x="164" y="152"/>
                    </a:cubicBezTo>
                    <a:cubicBezTo>
                      <a:pt x="156" y="152"/>
                      <a:pt x="156" y="152"/>
                      <a:pt x="156" y="152"/>
                    </a:cubicBezTo>
                    <a:cubicBezTo>
                      <a:pt x="153" y="158"/>
                      <a:pt x="153" y="158"/>
                      <a:pt x="153" y="158"/>
                    </a:cubicBezTo>
                    <a:cubicBezTo>
                      <a:pt x="152" y="158"/>
                      <a:pt x="152" y="158"/>
                      <a:pt x="151" y="158"/>
                    </a:cubicBezTo>
                    <a:cubicBezTo>
                      <a:pt x="151" y="158"/>
                      <a:pt x="151" y="158"/>
                      <a:pt x="151" y="158"/>
                    </a:cubicBezTo>
                    <a:cubicBezTo>
                      <a:pt x="145" y="155"/>
                      <a:pt x="145" y="155"/>
                      <a:pt x="145" y="155"/>
                    </a:cubicBezTo>
                    <a:cubicBezTo>
                      <a:pt x="138" y="158"/>
                      <a:pt x="138" y="158"/>
                      <a:pt x="138" y="158"/>
                    </a:cubicBezTo>
                    <a:cubicBezTo>
                      <a:pt x="138" y="166"/>
                      <a:pt x="138" y="166"/>
                      <a:pt x="138" y="166"/>
                    </a:cubicBezTo>
                    <a:cubicBezTo>
                      <a:pt x="138" y="166"/>
                      <a:pt x="138" y="166"/>
                      <a:pt x="138" y="166"/>
                    </a:cubicBezTo>
                    <a:cubicBezTo>
                      <a:pt x="138" y="166"/>
                      <a:pt x="137" y="167"/>
                      <a:pt x="137" y="167"/>
                    </a:cubicBezTo>
                    <a:cubicBezTo>
                      <a:pt x="137" y="167"/>
                      <a:pt x="137" y="167"/>
                      <a:pt x="137" y="167"/>
                    </a:cubicBezTo>
                    <a:cubicBezTo>
                      <a:pt x="129" y="167"/>
                      <a:pt x="129" y="167"/>
                      <a:pt x="129" y="167"/>
                    </a:cubicBezTo>
                    <a:cubicBezTo>
                      <a:pt x="126" y="174"/>
                      <a:pt x="126" y="174"/>
                      <a:pt x="126" y="174"/>
                    </a:cubicBezTo>
                    <a:cubicBezTo>
                      <a:pt x="129" y="180"/>
                      <a:pt x="129" y="180"/>
                      <a:pt x="129" y="180"/>
                    </a:cubicBezTo>
                    <a:cubicBezTo>
                      <a:pt x="129" y="180"/>
                      <a:pt x="129" y="180"/>
                      <a:pt x="129" y="180"/>
                    </a:cubicBezTo>
                    <a:cubicBezTo>
                      <a:pt x="129" y="181"/>
                      <a:pt x="129" y="181"/>
                      <a:pt x="129" y="182"/>
                    </a:cubicBezTo>
                    <a:cubicBezTo>
                      <a:pt x="129" y="181"/>
                      <a:pt x="129" y="181"/>
                      <a:pt x="129" y="181"/>
                    </a:cubicBezTo>
                    <a:cubicBezTo>
                      <a:pt x="122" y="185"/>
                      <a:pt x="122" y="185"/>
                      <a:pt x="122" y="185"/>
                    </a:cubicBezTo>
                    <a:cubicBezTo>
                      <a:pt x="122" y="193"/>
                      <a:pt x="122" y="193"/>
                      <a:pt x="122" y="193"/>
                    </a:cubicBezTo>
                    <a:cubicBezTo>
                      <a:pt x="129" y="197"/>
                      <a:pt x="129" y="197"/>
                      <a:pt x="129" y="197"/>
                    </a:cubicBezTo>
                    <a:cubicBezTo>
                      <a:pt x="129" y="197"/>
                      <a:pt x="129" y="197"/>
                      <a:pt x="129" y="197"/>
                    </a:cubicBezTo>
                    <a:cubicBezTo>
                      <a:pt x="129" y="197"/>
                      <a:pt x="129" y="198"/>
                      <a:pt x="129" y="198"/>
                    </a:cubicBezTo>
                    <a:cubicBezTo>
                      <a:pt x="129" y="198"/>
                      <a:pt x="129" y="198"/>
                      <a:pt x="129" y="198"/>
                    </a:cubicBezTo>
                    <a:cubicBezTo>
                      <a:pt x="126" y="205"/>
                      <a:pt x="126" y="205"/>
                      <a:pt x="126" y="205"/>
                    </a:cubicBezTo>
                    <a:cubicBezTo>
                      <a:pt x="129" y="211"/>
                      <a:pt x="129" y="211"/>
                      <a:pt x="129" y="211"/>
                    </a:cubicBezTo>
                    <a:cubicBezTo>
                      <a:pt x="137" y="211"/>
                      <a:pt x="137" y="211"/>
                      <a:pt x="137" y="211"/>
                    </a:cubicBezTo>
                    <a:cubicBezTo>
                      <a:pt x="137" y="211"/>
                      <a:pt x="137" y="211"/>
                      <a:pt x="137" y="211"/>
                    </a:cubicBezTo>
                    <a:cubicBezTo>
                      <a:pt x="137" y="212"/>
                      <a:pt x="138" y="212"/>
                      <a:pt x="138" y="212"/>
                    </a:cubicBezTo>
                    <a:cubicBezTo>
                      <a:pt x="138" y="212"/>
                      <a:pt x="138" y="212"/>
                      <a:pt x="138" y="212"/>
                    </a:cubicBezTo>
                    <a:cubicBezTo>
                      <a:pt x="138" y="220"/>
                      <a:pt x="138" y="220"/>
                      <a:pt x="138" y="220"/>
                    </a:cubicBezTo>
                    <a:cubicBezTo>
                      <a:pt x="145" y="224"/>
                      <a:pt x="145" y="224"/>
                      <a:pt x="145" y="224"/>
                    </a:cubicBezTo>
                    <a:cubicBezTo>
                      <a:pt x="151" y="220"/>
                      <a:pt x="151" y="220"/>
                      <a:pt x="151" y="220"/>
                    </a:cubicBezTo>
                    <a:cubicBezTo>
                      <a:pt x="151" y="220"/>
                      <a:pt x="151" y="220"/>
                      <a:pt x="151" y="220"/>
                    </a:cubicBezTo>
                    <a:cubicBezTo>
                      <a:pt x="152" y="220"/>
                      <a:pt x="152" y="220"/>
                      <a:pt x="153" y="220"/>
                    </a:cubicBezTo>
                    <a:cubicBezTo>
                      <a:pt x="153" y="220"/>
                      <a:pt x="153" y="220"/>
                      <a:pt x="153" y="220"/>
                    </a:cubicBezTo>
                    <a:cubicBezTo>
                      <a:pt x="156" y="227"/>
                      <a:pt x="156" y="227"/>
                      <a:pt x="156" y="227"/>
                    </a:cubicBezTo>
                    <a:cubicBezTo>
                      <a:pt x="164" y="227"/>
                      <a:pt x="164" y="227"/>
                      <a:pt x="164" y="227"/>
                    </a:cubicBezTo>
                    <a:cubicBezTo>
                      <a:pt x="168" y="220"/>
                      <a:pt x="168" y="220"/>
                      <a:pt x="168" y="220"/>
                    </a:cubicBezTo>
                    <a:cubicBezTo>
                      <a:pt x="168" y="220"/>
                      <a:pt x="168" y="220"/>
                      <a:pt x="168" y="220"/>
                    </a:cubicBezTo>
                    <a:cubicBezTo>
                      <a:pt x="168" y="220"/>
                      <a:pt x="169" y="220"/>
                      <a:pt x="169" y="220"/>
                    </a:cubicBezTo>
                    <a:cubicBezTo>
                      <a:pt x="169" y="220"/>
                      <a:pt x="169" y="220"/>
                      <a:pt x="169" y="220"/>
                    </a:cubicBezTo>
                    <a:cubicBezTo>
                      <a:pt x="176" y="224"/>
                      <a:pt x="176" y="224"/>
                      <a:pt x="176" y="224"/>
                    </a:cubicBezTo>
                    <a:cubicBezTo>
                      <a:pt x="182" y="220"/>
                      <a:pt x="182" y="220"/>
                      <a:pt x="182" y="220"/>
                    </a:cubicBezTo>
                    <a:cubicBezTo>
                      <a:pt x="182" y="212"/>
                      <a:pt x="182" y="212"/>
                      <a:pt x="182" y="212"/>
                    </a:cubicBezTo>
                    <a:cubicBezTo>
                      <a:pt x="182" y="212"/>
                      <a:pt x="182" y="212"/>
                      <a:pt x="182" y="212"/>
                    </a:cubicBezTo>
                    <a:cubicBezTo>
                      <a:pt x="183" y="212"/>
                      <a:pt x="183" y="212"/>
                      <a:pt x="183" y="211"/>
                    </a:cubicBezTo>
                    <a:cubicBezTo>
                      <a:pt x="183" y="211"/>
                      <a:pt x="183" y="211"/>
                      <a:pt x="183" y="211"/>
                    </a:cubicBezTo>
                    <a:cubicBezTo>
                      <a:pt x="191" y="211"/>
                      <a:pt x="191" y="211"/>
                      <a:pt x="191" y="211"/>
                    </a:cubicBezTo>
                    <a:cubicBezTo>
                      <a:pt x="195" y="205"/>
                      <a:pt x="195" y="205"/>
                      <a:pt x="195" y="205"/>
                    </a:cubicBezTo>
                    <a:cubicBezTo>
                      <a:pt x="191" y="198"/>
                      <a:pt x="191" y="198"/>
                      <a:pt x="191" y="198"/>
                    </a:cubicBezTo>
                    <a:cubicBezTo>
                      <a:pt x="191" y="198"/>
                      <a:pt x="191" y="198"/>
                      <a:pt x="191" y="198"/>
                    </a:cubicBezTo>
                    <a:cubicBezTo>
                      <a:pt x="191" y="198"/>
                      <a:pt x="191" y="197"/>
                      <a:pt x="191" y="197"/>
                    </a:cubicBezTo>
                    <a:close/>
                    <a:moveTo>
                      <a:pt x="160" y="207"/>
                    </a:moveTo>
                    <a:cubicBezTo>
                      <a:pt x="151" y="207"/>
                      <a:pt x="143" y="199"/>
                      <a:pt x="143" y="189"/>
                    </a:cubicBezTo>
                    <a:cubicBezTo>
                      <a:pt x="143" y="180"/>
                      <a:pt x="151" y="172"/>
                      <a:pt x="160" y="172"/>
                    </a:cubicBezTo>
                    <a:cubicBezTo>
                      <a:pt x="170" y="172"/>
                      <a:pt x="178" y="180"/>
                      <a:pt x="178" y="189"/>
                    </a:cubicBezTo>
                    <a:cubicBezTo>
                      <a:pt x="178" y="199"/>
                      <a:pt x="170" y="207"/>
                      <a:pt x="160" y="207"/>
                    </a:cubicBezTo>
                    <a:close/>
                    <a:moveTo>
                      <a:pt x="97" y="128"/>
                    </a:moveTo>
                    <a:cubicBezTo>
                      <a:pt x="96" y="126"/>
                      <a:pt x="99" y="121"/>
                      <a:pt x="100" y="118"/>
                    </a:cubicBezTo>
                    <a:cubicBezTo>
                      <a:pt x="101" y="116"/>
                      <a:pt x="105" y="109"/>
                      <a:pt x="105" y="105"/>
                    </a:cubicBezTo>
                    <a:cubicBezTo>
                      <a:pt x="105" y="101"/>
                      <a:pt x="107" y="96"/>
                      <a:pt x="103" y="88"/>
                    </a:cubicBezTo>
                    <a:cubicBezTo>
                      <a:pt x="99" y="81"/>
                      <a:pt x="95" y="78"/>
                      <a:pt x="89" y="75"/>
                    </a:cubicBezTo>
                    <a:cubicBezTo>
                      <a:pt x="82" y="72"/>
                      <a:pt x="71" y="73"/>
                      <a:pt x="68" y="74"/>
                    </a:cubicBezTo>
                    <a:cubicBezTo>
                      <a:pt x="64" y="75"/>
                      <a:pt x="58" y="78"/>
                      <a:pt x="56" y="79"/>
                    </a:cubicBezTo>
                    <a:cubicBezTo>
                      <a:pt x="54" y="80"/>
                      <a:pt x="47" y="84"/>
                      <a:pt x="46" y="84"/>
                    </a:cubicBezTo>
                    <a:cubicBezTo>
                      <a:pt x="44" y="84"/>
                      <a:pt x="44" y="84"/>
                      <a:pt x="43" y="85"/>
                    </a:cubicBezTo>
                    <a:cubicBezTo>
                      <a:pt x="43" y="85"/>
                      <a:pt x="44" y="87"/>
                      <a:pt x="45" y="88"/>
                    </a:cubicBezTo>
                    <a:cubicBezTo>
                      <a:pt x="46" y="89"/>
                      <a:pt x="48" y="90"/>
                      <a:pt x="48" y="90"/>
                    </a:cubicBezTo>
                    <a:cubicBezTo>
                      <a:pt x="48" y="90"/>
                      <a:pt x="47" y="91"/>
                      <a:pt x="46" y="93"/>
                    </a:cubicBezTo>
                    <a:cubicBezTo>
                      <a:pt x="46" y="94"/>
                      <a:pt x="45" y="101"/>
                      <a:pt x="45" y="103"/>
                    </a:cubicBezTo>
                    <a:cubicBezTo>
                      <a:pt x="45" y="104"/>
                      <a:pt x="46" y="106"/>
                      <a:pt x="46" y="106"/>
                    </a:cubicBezTo>
                    <a:cubicBezTo>
                      <a:pt x="46" y="107"/>
                      <a:pt x="45" y="108"/>
                      <a:pt x="44" y="109"/>
                    </a:cubicBezTo>
                    <a:cubicBezTo>
                      <a:pt x="43" y="111"/>
                      <a:pt x="40" y="117"/>
                      <a:pt x="39" y="119"/>
                    </a:cubicBezTo>
                    <a:cubicBezTo>
                      <a:pt x="38" y="120"/>
                      <a:pt x="40" y="122"/>
                      <a:pt x="40" y="122"/>
                    </a:cubicBezTo>
                    <a:cubicBezTo>
                      <a:pt x="41" y="122"/>
                      <a:pt x="43" y="122"/>
                      <a:pt x="44" y="122"/>
                    </a:cubicBezTo>
                    <a:cubicBezTo>
                      <a:pt x="45" y="123"/>
                      <a:pt x="45" y="124"/>
                      <a:pt x="45" y="125"/>
                    </a:cubicBezTo>
                    <a:cubicBezTo>
                      <a:pt x="45" y="126"/>
                      <a:pt x="45" y="127"/>
                      <a:pt x="45" y="127"/>
                    </a:cubicBezTo>
                    <a:cubicBezTo>
                      <a:pt x="46" y="127"/>
                      <a:pt x="47" y="127"/>
                      <a:pt x="48" y="127"/>
                    </a:cubicBezTo>
                    <a:cubicBezTo>
                      <a:pt x="48" y="127"/>
                      <a:pt x="46" y="129"/>
                      <a:pt x="47" y="130"/>
                    </a:cubicBezTo>
                    <a:cubicBezTo>
                      <a:pt x="47" y="131"/>
                      <a:pt x="49" y="132"/>
                      <a:pt x="49" y="133"/>
                    </a:cubicBezTo>
                    <a:cubicBezTo>
                      <a:pt x="50" y="134"/>
                      <a:pt x="50" y="137"/>
                      <a:pt x="50" y="137"/>
                    </a:cubicBezTo>
                    <a:cubicBezTo>
                      <a:pt x="50" y="138"/>
                      <a:pt x="51" y="140"/>
                      <a:pt x="53" y="140"/>
                    </a:cubicBezTo>
                    <a:cubicBezTo>
                      <a:pt x="55" y="141"/>
                      <a:pt x="59" y="140"/>
                      <a:pt x="62" y="139"/>
                    </a:cubicBezTo>
                    <a:cubicBezTo>
                      <a:pt x="65" y="139"/>
                      <a:pt x="67" y="140"/>
                      <a:pt x="68" y="141"/>
                    </a:cubicBezTo>
                    <a:cubicBezTo>
                      <a:pt x="68" y="142"/>
                      <a:pt x="69" y="144"/>
                      <a:pt x="70" y="145"/>
                    </a:cubicBezTo>
                    <a:cubicBezTo>
                      <a:pt x="70" y="145"/>
                      <a:pt x="71" y="147"/>
                      <a:pt x="71" y="148"/>
                    </a:cubicBezTo>
                    <a:cubicBezTo>
                      <a:pt x="71" y="149"/>
                      <a:pt x="70" y="151"/>
                      <a:pt x="69" y="152"/>
                    </a:cubicBezTo>
                    <a:cubicBezTo>
                      <a:pt x="68" y="153"/>
                      <a:pt x="63" y="155"/>
                      <a:pt x="61" y="156"/>
                    </a:cubicBezTo>
                    <a:cubicBezTo>
                      <a:pt x="59" y="157"/>
                      <a:pt x="68" y="158"/>
                      <a:pt x="71" y="159"/>
                    </a:cubicBezTo>
                    <a:cubicBezTo>
                      <a:pt x="74" y="159"/>
                      <a:pt x="82" y="159"/>
                      <a:pt x="89" y="156"/>
                    </a:cubicBezTo>
                    <a:cubicBezTo>
                      <a:pt x="99" y="153"/>
                      <a:pt x="105" y="147"/>
                      <a:pt x="109" y="142"/>
                    </a:cubicBezTo>
                    <a:cubicBezTo>
                      <a:pt x="112" y="137"/>
                      <a:pt x="113" y="135"/>
                      <a:pt x="113" y="135"/>
                    </a:cubicBezTo>
                    <a:cubicBezTo>
                      <a:pt x="113" y="135"/>
                      <a:pt x="103" y="132"/>
                      <a:pt x="101" y="132"/>
                    </a:cubicBezTo>
                    <a:cubicBezTo>
                      <a:pt x="100" y="132"/>
                      <a:pt x="98" y="130"/>
                      <a:pt x="97" y="1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66" name="Freeform 7"/>
              <p:cNvSpPr>
                <a:spLocks noChangeAspect="1" noEditPoints="1"/>
              </p:cNvSpPr>
              <p:nvPr/>
            </p:nvSpPr>
            <p:spPr bwMode="auto">
              <a:xfrm>
                <a:off x="3840299" y="2440692"/>
                <a:ext cx="309674" cy="354136"/>
              </a:xfrm>
              <a:custGeom>
                <a:avLst/>
                <a:gdLst>
                  <a:gd name="T0" fmla="*/ 125 w 198"/>
                  <a:gd name="T1" fmla="*/ 47 h 227"/>
                  <a:gd name="T2" fmla="*/ 131 w 198"/>
                  <a:gd name="T3" fmla="*/ 57 h 227"/>
                  <a:gd name="T4" fmla="*/ 143 w 198"/>
                  <a:gd name="T5" fmla="*/ 60 h 227"/>
                  <a:gd name="T6" fmla="*/ 158 w 198"/>
                  <a:gd name="T7" fmla="*/ 63 h 227"/>
                  <a:gd name="T8" fmla="*/ 171 w 198"/>
                  <a:gd name="T9" fmla="*/ 59 h 227"/>
                  <a:gd name="T10" fmla="*/ 182 w 198"/>
                  <a:gd name="T11" fmla="*/ 48 h 227"/>
                  <a:gd name="T12" fmla="*/ 190 w 198"/>
                  <a:gd name="T13" fmla="*/ 39 h 227"/>
                  <a:gd name="T14" fmla="*/ 190 w 198"/>
                  <a:gd name="T15" fmla="*/ 28 h 227"/>
                  <a:gd name="T16" fmla="*/ 181 w 198"/>
                  <a:gd name="T17" fmla="*/ 19 h 227"/>
                  <a:gd name="T18" fmla="*/ 170 w 198"/>
                  <a:gd name="T19" fmla="*/ 9 h 227"/>
                  <a:gd name="T20" fmla="*/ 156 w 198"/>
                  <a:gd name="T21" fmla="*/ 5 h 227"/>
                  <a:gd name="T22" fmla="*/ 141 w 198"/>
                  <a:gd name="T23" fmla="*/ 10 h 227"/>
                  <a:gd name="T24" fmla="*/ 131 w 198"/>
                  <a:gd name="T25" fmla="*/ 20 h 227"/>
                  <a:gd name="T26" fmla="*/ 127 w 198"/>
                  <a:gd name="T27" fmla="*/ 35 h 227"/>
                  <a:gd name="T28" fmla="*/ 148 w 198"/>
                  <a:gd name="T29" fmla="*/ 37 h 227"/>
                  <a:gd name="T30" fmla="*/ 135 w 198"/>
                  <a:gd name="T31" fmla="*/ 130 h 227"/>
                  <a:gd name="T32" fmla="*/ 135 w 198"/>
                  <a:gd name="T33" fmla="*/ 100 h 227"/>
                  <a:gd name="T34" fmla="*/ 120 w 198"/>
                  <a:gd name="T35" fmla="*/ 71 h 227"/>
                  <a:gd name="T36" fmla="*/ 105 w 198"/>
                  <a:gd name="T37" fmla="*/ 47 h 227"/>
                  <a:gd name="T38" fmla="*/ 67 w 198"/>
                  <a:gd name="T39" fmla="*/ 41 h 227"/>
                  <a:gd name="T40" fmla="*/ 31 w 198"/>
                  <a:gd name="T41" fmla="*/ 54 h 227"/>
                  <a:gd name="T42" fmla="*/ 14 w 198"/>
                  <a:gd name="T43" fmla="*/ 71 h 227"/>
                  <a:gd name="T44" fmla="*/ 13 w 198"/>
                  <a:gd name="T45" fmla="*/ 100 h 227"/>
                  <a:gd name="T46" fmla="*/ 14 w 198"/>
                  <a:gd name="T47" fmla="*/ 132 h 227"/>
                  <a:gd name="T48" fmla="*/ 29 w 198"/>
                  <a:gd name="T49" fmla="*/ 158 h 227"/>
                  <a:gd name="T50" fmla="*/ 57 w 198"/>
                  <a:gd name="T51" fmla="*/ 175 h 227"/>
                  <a:gd name="T52" fmla="*/ 82 w 198"/>
                  <a:gd name="T53" fmla="*/ 189 h 227"/>
                  <a:gd name="T54" fmla="*/ 105 w 198"/>
                  <a:gd name="T55" fmla="*/ 183 h 227"/>
                  <a:gd name="T56" fmla="*/ 120 w 198"/>
                  <a:gd name="T57" fmla="*/ 158 h 227"/>
                  <a:gd name="T58" fmla="*/ 74 w 198"/>
                  <a:gd name="T59" fmla="*/ 64 h 227"/>
                  <a:gd name="T60" fmla="*/ 198 w 198"/>
                  <a:gd name="T61" fmla="*/ 185 h 227"/>
                  <a:gd name="T62" fmla="*/ 195 w 198"/>
                  <a:gd name="T63" fmla="*/ 174 h 227"/>
                  <a:gd name="T64" fmla="*/ 182 w 198"/>
                  <a:gd name="T65" fmla="*/ 166 h 227"/>
                  <a:gd name="T66" fmla="*/ 168 w 198"/>
                  <a:gd name="T67" fmla="*/ 158 h 227"/>
                  <a:gd name="T68" fmla="*/ 151 w 198"/>
                  <a:gd name="T69" fmla="*/ 158 h 227"/>
                  <a:gd name="T70" fmla="*/ 137 w 198"/>
                  <a:gd name="T71" fmla="*/ 167 h 227"/>
                  <a:gd name="T72" fmla="*/ 129 w 198"/>
                  <a:gd name="T73" fmla="*/ 180 h 227"/>
                  <a:gd name="T74" fmla="*/ 129 w 198"/>
                  <a:gd name="T75" fmla="*/ 197 h 227"/>
                  <a:gd name="T76" fmla="*/ 129 w 198"/>
                  <a:gd name="T77" fmla="*/ 211 h 227"/>
                  <a:gd name="T78" fmla="*/ 138 w 198"/>
                  <a:gd name="T79" fmla="*/ 220 h 227"/>
                  <a:gd name="T80" fmla="*/ 153 w 198"/>
                  <a:gd name="T81" fmla="*/ 220 h 227"/>
                  <a:gd name="T82" fmla="*/ 169 w 198"/>
                  <a:gd name="T83" fmla="*/ 220 h 227"/>
                  <a:gd name="T84" fmla="*/ 182 w 198"/>
                  <a:gd name="T85" fmla="*/ 212 h 227"/>
                  <a:gd name="T86" fmla="*/ 191 w 198"/>
                  <a:gd name="T87" fmla="*/ 198 h 227"/>
                  <a:gd name="T88" fmla="*/ 160 w 198"/>
                  <a:gd name="T89" fmla="*/ 172 h 227"/>
                  <a:gd name="T90" fmla="*/ 105 w 198"/>
                  <a:gd name="T91" fmla="*/ 105 h 227"/>
                  <a:gd name="T92" fmla="*/ 46 w 198"/>
                  <a:gd name="T93" fmla="*/ 84 h 227"/>
                  <a:gd name="T94" fmla="*/ 45 w 198"/>
                  <a:gd name="T95" fmla="*/ 103 h 227"/>
                  <a:gd name="T96" fmla="*/ 44 w 198"/>
                  <a:gd name="T97" fmla="*/ 122 h 227"/>
                  <a:gd name="T98" fmla="*/ 49 w 198"/>
                  <a:gd name="T99" fmla="*/ 133 h 227"/>
                  <a:gd name="T100" fmla="*/ 70 w 198"/>
                  <a:gd name="T101" fmla="*/ 145 h 227"/>
                  <a:gd name="T102" fmla="*/ 89 w 198"/>
                  <a:gd name="T103"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27">
                    <a:moveTo>
                      <a:pt x="128" y="35"/>
                    </a:moveTo>
                    <a:cubicBezTo>
                      <a:pt x="128" y="35"/>
                      <a:pt x="128" y="35"/>
                      <a:pt x="128" y="36"/>
                    </a:cubicBezTo>
                    <a:cubicBezTo>
                      <a:pt x="128" y="36"/>
                      <a:pt x="128" y="36"/>
                      <a:pt x="128" y="36"/>
                    </a:cubicBezTo>
                    <a:cubicBezTo>
                      <a:pt x="123" y="41"/>
                      <a:pt x="123" y="41"/>
                      <a:pt x="123" y="41"/>
                    </a:cubicBezTo>
                    <a:cubicBezTo>
                      <a:pt x="125" y="47"/>
                      <a:pt x="125" y="47"/>
                      <a:pt x="125" y="47"/>
                    </a:cubicBezTo>
                    <a:cubicBezTo>
                      <a:pt x="132" y="49"/>
                      <a:pt x="132" y="49"/>
                      <a:pt x="132" y="49"/>
                    </a:cubicBezTo>
                    <a:cubicBezTo>
                      <a:pt x="132" y="49"/>
                      <a:pt x="132" y="49"/>
                      <a:pt x="132" y="49"/>
                    </a:cubicBezTo>
                    <a:cubicBezTo>
                      <a:pt x="132" y="49"/>
                      <a:pt x="132" y="50"/>
                      <a:pt x="132" y="50"/>
                    </a:cubicBezTo>
                    <a:cubicBezTo>
                      <a:pt x="132" y="50"/>
                      <a:pt x="132" y="50"/>
                      <a:pt x="132" y="50"/>
                    </a:cubicBezTo>
                    <a:cubicBezTo>
                      <a:pt x="131" y="57"/>
                      <a:pt x="131" y="57"/>
                      <a:pt x="131" y="57"/>
                    </a:cubicBezTo>
                    <a:cubicBezTo>
                      <a:pt x="136" y="62"/>
                      <a:pt x="136" y="62"/>
                      <a:pt x="136" y="62"/>
                    </a:cubicBezTo>
                    <a:cubicBezTo>
                      <a:pt x="142" y="60"/>
                      <a:pt x="142" y="60"/>
                      <a:pt x="142" y="60"/>
                    </a:cubicBezTo>
                    <a:cubicBezTo>
                      <a:pt x="142" y="59"/>
                      <a:pt x="142" y="59"/>
                      <a:pt x="142" y="59"/>
                    </a:cubicBezTo>
                    <a:cubicBezTo>
                      <a:pt x="143" y="60"/>
                      <a:pt x="143" y="60"/>
                      <a:pt x="143" y="60"/>
                    </a:cubicBezTo>
                    <a:cubicBezTo>
                      <a:pt x="143" y="60"/>
                      <a:pt x="143" y="60"/>
                      <a:pt x="143" y="60"/>
                    </a:cubicBezTo>
                    <a:cubicBezTo>
                      <a:pt x="145" y="67"/>
                      <a:pt x="145" y="67"/>
                      <a:pt x="145" y="67"/>
                    </a:cubicBezTo>
                    <a:cubicBezTo>
                      <a:pt x="152" y="68"/>
                      <a:pt x="152" y="68"/>
                      <a:pt x="152" y="68"/>
                    </a:cubicBezTo>
                    <a:cubicBezTo>
                      <a:pt x="157" y="63"/>
                      <a:pt x="157" y="63"/>
                      <a:pt x="157" y="63"/>
                    </a:cubicBezTo>
                    <a:cubicBezTo>
                      <a:pt x="157" y="63"/>
                      <a:pt x="157" y="63"/>
                      <a:pt x="157" y="63"/>
                    </a:cubicBezTo>
                    <a:cubicBezTo>
                      <a:pt x="157" y="63"/>
                      <a:pt x="158" y="63"/>
                      <a:pt x="158" y="63"/>
                    </a:cubicBezTo>
                    <a:cubicBezTo>
                      <a:pt x="158" y="63"/>
                      <a:pt x="158" y="63"/>
                      <a:pt x="158" y="63"/>
                    </a:cubicBezTo>
                    <a:cubicBezTo>
                      <a:pt x="163" y="68"/>
                      <a:pt x="163" y="68"/>
                      <a:pt x="163" y="68"/>
                    </a:cubicBezTo>
                    <a:cubicBezTo>
                      <a:pt x="170" y="66"/>
                      <a:pt x="170" y="66"/>
                      <a:pt x="170" y="66"/>
                    </a:cubicBezTo>
                    <a:cubicBezTo>
                      <a:pt x="171" y="59"/>
                      <a:pt x="171" y="59"/>
                      <a:pt x="171" y="59"/>
                    </a:cubicBezTo>
                    <a:cubicBezTo>
                      <a:pt x="171" y="59"/>
                      <a:pt x="171" y="59"/>
                      <a:pt x="171" y="59"/>
                    </a:cubicBezTo>
                    <a:cubicBezTo>
                      <a:pt x="171" y="59"/>
                      <a:pt x="172" y="59"/>
                      <a:pt x="172" y="59"/>
                    </a:cubicBezTo>
                    <a:cubicBezTo>
                      <a:pt x="172" y="59"/>
                      <a:pt x="172" y="59"/>
                      <a:pt x="172" y="59"/>
                    </a:cubicBezTo>
                    <a:cubicBezTo>
                      <a:pt x="179" y="60"/>
                      <a:pt x="179" y="60"/>
                      <a:pt x="179" y="60"/>
                    </a:cubicBezTo>
                    <a:cubicBezTo>
                      <a:pt x="184" y="55"/>
                      <a:pt x="184" y="55"/>
                      <a:pt x="184" y="55"/>
                    </a:cubicBezTo>
                    <a:cubicBezTo>
                      <a:pt x="182" y="48"/>
                      <a:pt x="182" y="48"/>
                      <a:pt x="182" y="48"/>
                    </a:cubicBezTo>
                    <a:cubicBezTo>
                      <a:pt x="182" y="48"/>
                      <a:pt x="182" y="48"/>
                      <a:pt x="182" y="48"/>
                    </a:cubicBezTo>
                    <a:cubicBezTo>
                      <a:pt x="182" y="48"/>
                      <a:pt x="182" y="48"/>
                      <a:pt x="182" y="47"/>
                    </a:cubicBezTo>
                    <a:cubicBezTo>
                      <a:pt x="182" y="47"/>
                      <a:pt x="182" y="47"/>
                      <a:pt x="182" y="47"/>
                    </a:cubicBezTo>
                    <a:cubicBezTo>
                      <a:pt x="189" y="45"/>
                      <a:pt x="189" y="45"/>
                      <a:pt x="189" y="45"/>
                    </a:cubicBezTo>
                    <a:cubicBezTo>
                      <a:pt x="190" y="39"/>
                      <a:pt x="190" y="39"/>
                      <a:pt x="190" y="39"/>
                    </a:cubicBezTo>
                    <a:cubicBezTo>
                      <a:pt x="185" y="34"/>
                      <a:pt x="185" y="34"/>
                      <a:pt x="185" y="34"/>
                    </a:cubicBezTo>
                    <a:cubicBezTo>
                      <a:pt x="185" y="34"/>
                      <a:pt x="185" y="34"/>
                      <a:pt x="185" y="34"/>
                    </a:cubicBezTo>
                    <a:cubicBezTo>
                      <a:pt x="185" y="34"/>
                      <a:pt x="185" y="33"/>
                      <a:pt x="185" y="33"/>
                    </a:cubicBezTo>
                    <a:cubicBezTo>
                      <a:pt x="185" y="33"/>
                      <a:pt x="185" y="33"/>
                      <a:pt x="185" y="33"/>
                    </a:cubicBezTo>
                    <a:cubicBezTo>
                      <a:pt x="190" y="28"/>
                      <a:pt x="190" y="28"/>
                      <a:pt x="190" y="28"/>
                    </a:cubicBezTo>
                    <a:cubicBezTo>
                      <a:pt x="188" y="21"/>
                      <a:pt x="188" y="21"/>
                      <a:pt x="188" y="21"/>
                    </a:cubicBezTo>
                    <a:cubicBezTo>
                      <a:pt x="181" y="20"/>
                      <a:pt x="181" y="20"/>
                      <a:pt x="181" y="20"/>
                    </a:cubicBezTo>
                    <a:cubicBezTo>
                      <a:pt x="181" y="20"/>
                      <a:pt x="181" y="20"/>
                      <a:pt x="181" y="20"/>
                    </a:cubicBezTo>
                    <a:cubicBezTo>
                      <a:pt x="181" y="19"/>
                      <a:pt x="181" y="19"/>
                      <a:pt x="181" y="19"/>
                    </a:cubicBezTo>
                    <a:cubicBezTo>
                      <a:pt x="181" y="19"/>
                      <a:pt x="181" y="19"/>
                      <a:pt x="181" y="19"/>
                    </a:cubicBezTo>
                    <a:cubicBezTo>
                      <a:pt x="182" y="12"/>
                      <a:pt x="182" y="12"/>
                      <a:pt x="182" y="12"/>
                    </a:cubicBezTo>
                    <a:cubicBezTo>
                      <a:pt x="177" y="7"/>
                      <a:pt x="177" y="7"/>
                      <a:pt x="177" y="7"/>
                    </a:cubicBezTo>
                    <a:cubicBezTo>
                      <a:pt x="171" y="9"/>
                      <a:pt x="171" y="9"/>
                      <a:pt x="171" y="9"/>
                    </a:cubicBezTo>
                    <a:cubicBezTo>
                      <a:pt x="171" y="9"/>
                      <a:pt x="171" y="9"/>
                      <a:pt x="171" y="9"/>
                    </a:cubicBezTo>
                    <a:cubicBezTo>
                      <a:pt x="170" y="9"/>
                      <a:pt x="170" y="9"/>
                      <a:pt x="170" y="9"/>
                    </a:cubicBezTo>
                    <a:cubicBezTo>
                      <a:pt x="170" y="9"/>
                      <a:pt x="170" y="9"/>
                      <a:pt x="170" y="9"/>
                    </a:cubicBezTo>
                    <a:cubicBezTo>
                      <a:pt x="168" y="2"/>
                      <a:pt x="168" y="2"/>
                      <a:pt x="168" y="2"/>
                    </a:cubicBezTo>
                    <a:cubicBezTo>
                      <a:pt x="161" y="0"/>
                      <a:pt x="161" y="0"/>
                      <a:pt x="161" y="0"/>
                    </a:cubicBezTo>
                    <a:cubicBezTo>
                      <a:pt x="156" y="5"/>
                      <a:pt x="156" y="5"/>
                      <a:pt x="156" y="5"/>
                    </a:cubicBezTo>
                    <a:cubicBezTo>
                      <a:pt x="156" y="5"/>
                      <a:pt x="156" y="5"/>
                      <a:pt x="156" y="5"/>
                    </a:cubicBezTo>
                    <a:cubicBezTo>
                      <a:pt x="156" y="5"/>
                      <a:pt x="155" y="5"/>
                      <a:pt x="155" y="5"/>
                    </a:cubicBezTo>
                    <a:cubicBezTo>
                      <a:pt x="150" y="1"/>
                      <a:pt x="150" y="1"/>
                      <a:pt x="150" y="1"/>
                    </a:cubicBezTo>
                    <a:cubicBezTo>
                      <a:pt x="143" y="3"/>
                      <a:pt x="143" y="3"/>
                      <a:pt x="143" y="3"/>
                    </a:cubicBezTo>
                    <a:cubicBezTo>
                      <a:pt x="142" y="9"/>
                      <a:pt x="142" y="9"/>
                      <a:pt x="142" y="9"/>
                    </a:cubicBezTo>
                    <a:cubicBezTo>
                      <a:pt x="141" y="10"/>
                      <a:pt x="141" y="10"/>
                      <a:pt x="141" y="10"/>
                    </a:cubicBezTo>
                    <a:cubicBezTo>
                      <a:pt x="141" y="10"/>
                      <a:pt x="141" y="10"/>
                      <a:pt x="141" y="10"/>
                    </a:cubicBezTo>
                    <a:cubicBezTo>
                      <a:pt x="134" y="8"/>
                      <a:pt x="134" y="8"/>
                      <a:pt x="134" y="8"/>
                    </a:cubicBezTo>
                    <a:cubicBezTo>
                      <a:pt x="129" y="13"/>
                      <a:pt x="129" y="13"/>
                      <a:pt x="129" y="13"/>
                    </a:cubicBezTo>
                    <a:cubicBezTo>
                      <a:pt x="131" y="20"/>
                      <a:pt x="131" y="20"/>
                      <a:pt x="131" y="20"/>
                    </a:cubicBezTo>
                    <a:cubicBezTo>
                      <a:pt x="131" y="20"/>
                      <a:pt x="131" y="20"/>
                      <a:pt x="131" y="20"/>
                    </a:cubicBezTo>
                    <a:cubicBezTo>
                      <a:pt x="131" y="20"/>
                      <a:pt x="131" y="21"/>
                      <a:pt x="131" y="21"/>
                    </a:cubicBezTo>
                    <a:cubicBezTo>
                      <a:pt x="131" y="21"/>
                      <a:pt x="131" y="21"/>
                      <a:pt x="131" y="21"/>
                    </a:cubicBezTo>
                    <a:cubicBezTo>
                      <a:pt x="124" y="23"/>
                      <a:pt x="124" y="23"/>
                      <a:pt x="124" y="23"/>
                    </a:cubicBezTo>
                    <a:cubicBezTo>
                      <a:pt x="122" y="30"/>
                      <a:pt x="122" y="30"/>
                      <a:pt x="122" y="30"/>
                    </a:cubicBezTo>
                    <a:cubicBezTo>
                      <a:pt x="127" y="35"/>
                      <a:pt x="127" y="35"/>
                      <a:pt x="127" y="35"/>
                    </a:cubicBezTo>
                    <a:lnTo>
                      <a:pt x="128" y="35"/>
                    </a:lnTo>
                    <a:close/>
                    <a:moveTo>
                      <a:pt x="154" y="26"/>
                    </a:moveTo>
                    <a:cubicBezTo>
                      <a:pt x="159" y="25"/>
                      <a:pt x="163" y="27"/>
                      <a:pt x="165" y="32"/>
                    </a:cubicBezTo>
                    <a:cubicBezTo>
                      <a:pt x="166" y="36"/>
                      <a:pt x="164" y="41"/>
                      <a:pt x="159" y="43"/>
                    </a:cubicBezTo>
                    <a:cubicBezTo>
                      <a:pt x="154" y="44"/>
                      <a:pt x="149" y="42"/>
                      <a:pt x="148" y="37"/>
                    </a:cubicBezTo>
                    <a:cubicBezTo>
                      <a:pt x="147" y="32"/>
                      <a:pt x="149" y="27"/>
                      <a:pt x="154" y="26"/>
                    </a:cubicBezTo>
                    <a:close/>
                    <a:moveTo>
                      <a:pt x="142" y="145"/>
                    </a:moveTo>
                    <a:cubicBezTo>
                      <a:pt x="135" y="132"/>
                      <a:pt x="135" y="132"/>
                      <a:pt x="135" y="132"/>
                    </a:cubicBezTo>
                    <a:cubicBezTo>
                      <a:pt x="135" y="132"/>
                      <a:pt x="135" y="132"/>
                      <a:pt x="135" y="132"/>
                    </a:cubicBezTo>
                    <a:cubicBezTo>
                      <a:pt x="135" y="132"/>
                      <a:pt x="135" y="131"/>
                      <a:pt x="135" y="130"/>
                    </a:cubicBezTo>
                    <a:cubicBezTo>
                      <a:pt x="135" y="130"/>
                      <a:pt x="135" y="130"/>
                      <a:pt x="135" y="130"/>
                    </a:cubicBezTo>
                    <a:cubicBezTo>
                      <a:pt x="149" y="122"/>
                      <a:pt x="149" y="122"/>
                      <a:pt x="149" y="122"/>
                    </a:cubicBezTo>
                    <a:cubicBezTo>
                      <a:pt x="149" y="107"/>
                      <a:pt x="149" y="107"/>
                      <a:pt x="149" y="107"/>
                    </a:cubicBezTo>
                    <a:cubicBezTo>
                      <a:pt x="135" y="100"/>
                      <a:pt x="135" y="100"/>
                      <a:pt x="135" y="100"/>
                    </a:cubicBezTo>
                    <a:cubicBezTo>
                      <a:pt x="135" y="100"/>
                      <a:pt x="135" y="100"/>
                      <a:pt x="135" y="100"/>
                    </a:cubicBezTo>
                    <a:cubicBezTo>
                      <a:pt x="135" y="99"/>
                      <a:pt x="135" y="98"/>
                      <a:pt x="135" y="97"/>
                    </a:cubicBezTo>
                    <a:cubicBezTo>
                      <a:pt x="135" y="97"/>
                      <a:pt x="135" y="97"/>
                      <a:pt x="135" y="97"/>
                    </a:cubicBezTo>
                    <a:cubicBezTo>
                      <a:pt x="142" y="84"/>
                      <a:pt x="142" y="84"/>
                      <a:pt x="142" y="84"/>
                    </a:cubicBezTo>
                    <a:cubicBezTo>
                      <a:pt x="135" y="71"/>
                      <a:pt x="135" y="71"/>
                      <a:pt x="135" y="71"/>
                    </a:cubicBezTo>
                    <a:cubicBezTo>
                      <a:pt x="120" y="71"/>
                      <a:pt x="120" y="71"/>
                      <a:pt x="120" y="71"/>
                    </a:cubicBezTo>
                    <a:cubicBezTo>
                      <a:pt x="120" y="71"/>
                      <a:pt x="120" y="71"/>
                      <a:pt x="120" y="71"/>
                    </a:cubicBezTo>
                    <a:cubicBezTo>
                      <a:pt x="119" y="71"/>
                      <a:pt x="119" y="70"/>
                      <a:pt x="118" y="69"/>
                    </a:cubicBezTo>
                    <a:cubicBezTo>
                      <a:pt x="118" y="69"/>
                      <a:pt x="118" y="69"/>
                      <a:pt x="118" y="69"/>
                    </a:cubicBezTo>
                    <a:cubicBezTo>
                      <a:pt x="118" y="54"/>
                      <a:pt x="118" y="54"/>
                      <a:pt x="118" y="54"/>
                    </a:cubicBezTo>
                    <a:cubicBezTo>
                      <a:pt x="105" y="47"/>
                      <a:pt x="105" y="47"/>
                      <a:pt x="105" y="47"/>
                    </a:cubicBezTo>
                    <a:cubicBezTo>
                      <a:pt x="92" y="54"/>
                      <a:pt x="92" y="54"/>
                      <a:pt x="92" y="54"/>
                    </a:cubicBezTo>
                    <a:cubicBezTo>
                      <a:pt x="92" y="54"/>
                      <a:pt x="92" y="54"/>
                      <a:pt x="92" y="54"/>
                    </a:cubicBezTo>
                    <a:cubicBezTo>
                      <a:pt x="91" y="54"/>
                      <a:pt x="90" y="54"/>
                      <a:pt x="89" y="54"/>
                    </a:cubicBezTo>
                    <a:cubicBezTo>
                      <a:pt x="82" y="41"/>
                      <a:pt x="82" y="41"/>
                      <a:pt x="82" y="41"/>
                    </a:cubicBezTo>
                    <a:cubicBezTo>
                      <a:pt x="67" y="41"/>
                      <a:pt x="67" y="41"/>
                      <a:pt x="67" y="41"/>
                    </a:cubicBezTo>
                    <a:cubicBezTo>
                      <a:pt x="59" y="54"/>
                      <a:pt x="59" y="54"/>
                      <a:pt x="59" y="54"/>
                    </a:cubicBezTo>
                    <a:cubicBezTo>
                      <a:pt x="58" y="54"/>
                      <a:pt x="58" y="54"/>
                      <a:pt x="57" y="54"/>
                    </a:cubicBezTo>
                    <a:cubicBezTo>
                      <a:pt x="57" y="54"/>
                      <a:pt x="57" y="54"/>
                      <a:pt x="57" y="54"/>
                    </a:cubicBezTo>
                    <a:cubicBezTo>
                      <a:pt x="44" y="47"/>
                      <a:pt x="44" y="47"/>
                      <a:pt x="44" y="47"/>
                    </a:cubicBezTo>
                    <a:cubicBezTo>
                      <a:pt x="31" y="54"/>
                      <a:pt x="31" y="54"/>
                      <a:pt x="31" y="54"/>
                    </a:cubicBezTo>
                    <a:cubicBezTo>
                      <a:pt x="31" y="69"/>
                      <a:pt x="31" y="69"/>
                      <a:pt x="31" y="69"/>
                    </a:cubicBezTo>
                    <a:cubicBezTo>
                      <a:pt x="31" y="69"/>
                      <a:pt x="31" y="69"/>
                      <a:pt x="31" y="69"/>
                    </a:cubicBezTo>
                    <a:cubicBezTo>
                      <a:pt x="30" y="70"/>
                      <a:pt x="30" y="71"/>
                      <a:pt x="29" y="71"/>
                    </a:cubicBezTo>
                    <a:cubicBezTo>
                      <a:pt x="29" y="71"/>
                      <a:pt x="29" y="71"/>
                      <a:pt x="29" y="71"/>
                    </a:cubicBezTo>
                    <a:cubicBezTo>
                      <a:pt x="14" y="71"/>
                      <a:pt x="14" y="71"/>
                      <a:pt x="14" y="71"/>
                    </a:cubicBezTo>
                    <a:cubicBezTo>
                      <a:pt x="6" y="84"/>
                      <a:pt x="6" y="84"/>
                      <a:pt x="6" y="84"/>
                    </a:cubicBezTo>
                    <a:cubicBezTo>
                      <a:pt x="14" y="97"/>
                      <a:pt x="14" y="97"/>
                      <a:pt x="14" y="97"/>
                    </a:cubicBezTo>
                    <a:cubicBezTo>
                      <a:pt x="14" y="97"/>
                      <a:pt x="14" y="97"/>
                      <a:pt x="14" y="97"/>
                    </a:cubicBezTo>
                    <a:cubicBezTo>
                      <a:pt x="14" y="98"/>
                      <a:pt x="13" y="99"/>
                      <a:pt x="13" y="100"/>
                    </a:cubicBezTo>
                    <a:cubicBezTo>
                      <a:pt x="13" y="100"/>
                      <a:pt x="13" y="100"/>
                      <a:pt x="13" y="100"/>
                    </a:cubicBezTo>
                    <a:cubicBezTo>
                      <a:pt x="0" y="107"/>
                      <a:pt x="0" y="107"/>
                      <a:pt x="0" y="107"/>
                    </a:cubicBezTo>
                    <a:cubicBezTo>
                      <a:pt x="0" y="122"/>
                      <a:pt x="0" y="122"/>
                      <a:pt x="0" y="122"/>
                    </a:cubicBezTo>
                    <a:cubicBezTo>
                      <a:pt x="13" y="130"/>
                      <a:pt x="13" y="130"/>
                      <a:pt x="13" y="130"/>
                    </a:cubicBezTo>
                    <a:cubicBezTo>
                      <a:pt x="13" y="130"/>
                      <a:pt x="13" y="130"/>
                      <a:pt x="13" y="130"/>
                    </a:cubicBezTo>
                    <a:cubicBezTo>
                      <a:pt x="13" y="131"/>
                      <a:pt x="14" y="132"/>
                      <a:pt x="14" y="132"/>
                    </a:cubicBezTo>
                    <a:cubicBezTo>
                      <a:pt x="14" y="132"/>
                      <a:pt x="14" y="132"/>
                      <a:pt x="14" y="132"/>
                    </a:cubicBezTo>
                    <a:cubicBezTo>
                      <a:pt x="6" y="145"/>
                      <a:pt x="6" y="145"/>
                      <a:pt x="6" y="145"/>
                    </a:cubicBezTo>
                    <a:cubicBezTo>
                      <a:pt x="14" y="158"/>
                      <a:pt x="14" y="158"/>
                      <a:pt x="14" y="158"/>
                    </a:cubicBezTo>
                    <a:cubicBezTo>
                      <a:pt x="29" y="158"/>
                      <a:pt x="29" y="158"/>
                      <a:pt x="29" y="158"/>
                    </a:cubicBezTo>
                    <a:cubicBezTo>
                      <a:pt x="29" y="158"/>
                      <a:pt x="29" y="158"/>
                      <a:pt x="29" y="158"/>
                    </a:cubicBezTo>
                    <a:cubicBezTo>
                      <a:pt x="30" y="159"/>
                      <a:pt x="30" y="160"/>
                      <a:pt x="31" y="160"/>
                    </a:cubicBezTo>
                    <a:cubicBezTo>
                      <a:pt x="31" y="160"/>
                      <a:pt x="31" y="160"/>
                      <a:pt x="31" y="160"/>
                    </a:cubicBezTo>
                    <a:cubicBezTo>
                      <a:pt x="31" y="175"/>
                      <a:pt x="31" y="175"/>
                      <a:pt x="31" y="175"/>
                    </a:cubicBezTo>
                    <a:cubicBezTo>
                      <a:pt x="44" y="183"/>
                      <a:pt x="44" y="183"/>
                      <a:pt x="44" y="183"/>
                    </a:cubicBezTo>
                    <a:cubicBezTo>
                      <a:pt x="57" y="175"/>
                      <a:pt x="57" y="175"/>
                      <a:pt x="57" y="175"/>
                    </a:cubicBezTo>
                    <a:cubicBezTo>
                      <a:pt x="57" y="175"/>
                      <a:pt x="57" y="175"/>
                      <a:pt x="57" y="175"/>
                    </a:cubicBezTo>
                    <a:cubicBezTo>
                      <a:pt x="58" y="176"/>
                      <a:pt x="58" y="176"/>
                      <a:pt x="59" y="176"/>
                    </a:cubicBezTo>
                    <a:cubicBezTo>
                      <a:pt x="59" y="176"/>
                      <a:pt x="59" y="176"/>
                      <a:pt x="59" y="176"/>
                    </a:cubicBezTo>
                    <a:cubicBezTo>
                      <a:pt x="67" y="189"/>
                      <a:pt x="67" y="189"/>
                      <a:pt x="67" y="189"/>
                    </a:cubicBezTo>
                    <a:cubicBezTo>
                      <a:pt x="82" y="189"/>
                      <a:pt x="82" y="189"/>
                      <a:pt x="82" y="189"/>
                    </a:cubicBezTo>
                    <a:cubicBezTo>
                      <a:pt x="89" y="176"/>
                      <a:pt x="89" y="176"/>
                      <a:pt x="89" y="176"/>
                    </a:cubicBezTo>
                    <a:cubicBezTo>
                      <a:pt x="89" y="176"/>
                      <a:pt x="89" y="176"/>
                      <a:pt x="89" y="176"/>
                    </a:cubicBezTo>
                    <a:cubicBezTo>
                      <a:pt x="90" y="176"/>
                      <a:pt x="91" y="176"/>
                      <a:pt x="92" y="175"/>
                    </a:cubicBezTo>
                    <a:cubicBezTo>
                      <a:pt x="92" y="175"/>
                      <a:pt x="92" y="175"/>
                      <a:pt x="92" y="175"/>
                    </a:cubicBezTo>
                    <a:cubicBezTo>
                      <a:pt x="105" y="183"/>
                      <a:pt x="105" y="183"/>
                      <a:pt x="105" y="183"/>
                    </a:cubicBezTo>
                    <a:cubicBezTo>
                      <a:pt x="118" y="175"/>
                      <a:pt x="118" y="175"/>
                      <a:pt x="118" y="175"/>
                    </a:cubicBezTo>
                    <a:cubicBezTo>
                      <a:pt x="118" y="160"/>
                      <a:pt x="118" y="160"/>
                      <a:pt x="118" y="160"/>
                    </a:cubicBezTo>
                    <a:cubicBezTo>
                      <a:pt x="118" y="160"/>
                      <a:pt x="118" y="160"/>
                      <a:pt x="118" y="160"/>
                    </a:cubicBezTo>
                    <a:cubicBezTo>
                      <a:pt x="119" y="160"/>
                      <a:pt x="119" y="159"/>
                      <a:pt x="120" y="158"/>
                    </a:cubicBezTo>
                    <a:cubicBezTo>
                      <a:pt x="120" y="158"/>
                      <a:pt x="120" y="158"/>
                      <a:pt x="120" y="158"/>
                    </a:cubicBezTo>
                    <a:cubicBezTo>
                      <a:pt x="135" y="158"/>
                      <a:pt x="135" y="158"/>
                      <a:pt x="135" y="158"/>
                    </a:cubicBezTo>
                    <a:lnTo>
                      <a:pt x="142" y="145"/>
                    </a:lnTo>
                    <a:close/>
                    <a:moveTo>
                      <a:pt x="74" y="166"/>
                    </a:moveTo>
                    <a:cubicBezTo>
                      <a:pt x="46" y="166"/>
                      <a:pt x="23" y="143"/>
                      <a:pt x="23" y="115"/>
                    </a:cubicBezTo>
                    <a:cubicBezTo>
                      <a:pt x="23" y="87"/>
                      <a:pt x="46" y="64"/>
                      <a:pt x="74" y="64"/>
                    </a:cubicBezTo>
                    <a:cubicBezTo>
                      <a:pt x="103" y="64"/>
                      <a:pt x="126" y="87"/>
                      <a:pt x="126" y="115"/>
                    </a:cubicBezTo>
                    <a:cubicBezTo>
                      <a:pt x="126" y="143"/>
                      <a:pt x="103" y="166"/>
                      <a:pt x="74" y="166"/>
                    </a:cubicBezTo>
                    <a:close/>
                    <a:moveTo>
                      <a:pt x="191" y="197"/>
                    </a:moveTo>
                    <a:cubicBezTo>
                      <a:pt x="198" y="193"/>
                      <a:pt x="198" y="193"/>
                      <a:pt x="198" y="193"/>
                    </a:cubicBezTo>
                    <a:cubicBezTo>
                      <a:pt x="198" y="185"/>
                      <a:pt x="198" y="185"/>
                      <a:pt x="198" y="185"/>
                    </a:cubicBezTo>
                    <a:cubicBezTo>
                      <a:pt x="191" y="181"/>
                      <a:pt x="191" y="181"/>
                      <a:pt x="191" y="181"/>
                    </a:cubicBezTo>
                    <a:cubicBezTo>
                      <a:pt x="191" y="182"/>
                      <a:pt x="191" y="182"/>
                      <a:pt x="191" y="182"/>
                    </a:cubicBezTo>
                    <a:cubicBezTo>
                      <a:pt x="191" y="181"/>
                      <a:pt x="191" y="181"/>
                      <a:pt x="191" y="180"/>
                    </a:cubicBezTo>
                    <a:cubicBezTo>
                      <a:pt x="191" y="180"/>
                      <a:pt x="191" y="180"/>
                      <a:pt x="191" y="180"/>
                    </a:cubicBezTo>
                    <a:cubicBezTo>
                      <a:pt x="195" y="174"/>
                      <a:pt x="195" y="174"/>
                      <a:pt x="195" y="174"/>
                    </a:cubicBezTo>
                    <a:cubicBezTo>
                      <a:pt x="191" y="167"/>
                      <a:pt x="191" y="167"/>
                      <a:pt x="191" y="167"/>
                    </a:cubicBezTo>
                    <a:cubicBezTo>
                      <a:pt x="183" y="167"/>
                      <a:pt x="183" y="167"/>
                      <a:pt x="183" y="167"/>
                    </a:cubicBezTo>
                    <a:cubicBezTo>
                      <a:pt x="183" y="167"/>
                      <a:pt x="183" y="167"/>
                      <a:pt x="183" y="167"/>
                    </a:cubicBezTo>
                    <a:cubicBezTo>
                      <a:pt x="183" y="167"/>
                      <a:pt x="183" y="166"/>
                      <a:pt x="182" y="166"/>
                    </a:cubicBezTo>
                    <a:cubicBezTo>
                      <a:pt x="182" y="166"/>
                      <a:pt x="182" y="166"/>
                      <a:pt x="182" y="166"/>
                    </a:cubicBezTo>
                    <a:cubicBezTo>
                      <a:pt x="182" y="158"/>
                      <a:pt x="182" y="158"/>
                      <a:pt x="182" y="158"/>
                    </a:cubicBezTo>
                    <a:cubicBezTo>
                      <a:pt x="176" y="155"/>
                      <a:pt x="176" y="155"/>
                      <a:pt x="176" y="155"/>
                    </a:cubicBezTo>
                    <a:cubicBezTo>
                      <a:pt x="169" y="158"/>
                      <a:pt x="169" y="158"/>
                      <a:pt x="169" y="158"/>
                    </a:cubicBezTo>
                    <a:cubicBezTo>
                      <a:pt x="169" y="158"/>
                      <a:pt x="169" y="158"/>
                      <a:pt x="169" y="158"/>
                    </a:cubicBezTo>
                    <a:cubicBezTo>
                      <a:pt x="169" y="158"/>
                      <a:pt x="168" y="158"/>
                      <a:pt x="168" y="158"/>
                    </a:cubicBezTo>
                    <a:cubicBezTo>
                      <a:pt x="164" y="152"/>
                      <a:pt x="164" y="152"/>
                      <a:pt x="164" y="152"/>
                    </a:cubicBezTo>
                    <a:cubicBezTo>
                      <a:pt x="156" y="152"/>
                      <a:pt x="156" y="152"/>
                      <a:pt x="156" y="152"/>
                    </a:cubicBezTo>
                    <a:cubicBezTo>
                      <a:pt x="153" y="158"/>
                      <a:pt x="153" y="158"/>
                      <a:pt x="153" y="158"/>
                    </a:cubicBezTo>
                    <a:cubicBezTo>
                      <a:pt x="152" y="158"/>
                      <a:pt x="152" y="158"/>
                      <a:pt x="151" y="158"/>
                    </a:cubicBezTo>
                    <a:cubicBezTo>
                      <a:pt x="151" y="158"/>
                      <a:pt x="151" y="158"/>
                      <a:pt x="151" y="158"/>
                    </a:cubicBezTo>
                    <a:cubicBezTo>
                      <a:pt x="145" y="155"/>
                      <a:pt x="145" y="155"/>
                      <a:pt x="145" y="155"/>
                    </a:cubicBezTo>
                    <a:cubicBezTo>
                      <a:pt x="138" y="158"/>
                      <a:pt x="138" y="158"/>
                      <a:pt x="138" y="158"/>
                    </a:cubicBezTo>
                    <a:cubicBezTo>
                      <a:pt x="138" y="166"/>
                      <a:pt x="138" y="166"/>
                      <a:pt x="138" y="166"/>
                    </a:cubicBezTo>
                    <a:cubicBezTo>
                      <a:pt x="138" y="166"/>
                      <a:pt x="138" y="166"/>
                      <a:pt x="138" y="166"/>
                    </a:cubicBezTo>
                    <a:cubicBezTo>
                      <a:pt x="138" y="166"/>
                      <a:pt x="137" y="167"/>
                      <a:pt x="137" y="167"/>
                    </a:cubicBezTo>
                    <a:cubicBezTo>
                      <a:pt x="137" y="167"/>
                      <a:pt x="137" y="167"/>
                      <a:pt x="137" y="167"/>
                    </a:cubicBezTo>
                    <a:cubicBezTo>
                      <a:pt x="129" y="167"/>
                      <a:pt x="129" y="167"/>
                      <a:pt x="129" y="167"/>
                    </a:cubicBezTo>
                    <a:cubicBezTo>
                      <a:pt x="126" y="174"/>
                      <a:pt x="126" y="174"/>
                      <a:pt x="126" y="174"/>
                    </a:cubicBezTo>
                    <a:cubicBezTo>
                      <a:pt x="129" y="180"/>
                      <a:pt x="129" y="180"/>
                      <a:pt x="129" y="180"/>
                    </a:cubicBezTo>
                    <a:cubicBezTo>
                      <a:pt x="129" y="180"/>
                      <a:pt x="129" y="180"/>
                      <a:pt x="129" y="180"/>
                    </a:cubicBezTo>
                    <a:cubicBezTo>
                      <a:pt x="129" y="181"/>
                      <a:pt x="129" y="181"/>
                      <a:pt x="129" y="182"/>
                    </a:cubicBezTo>
                    <a:cubicBezTo>
                      <a:pt x="129" y="181"/>
                      <a:pt x="129" y="181"/>
                      <a:pt x="129" y="181"/>
                    </a:cubicBezTo>
                    <a:cubicBezTo>
                      <a:pt x="122" y="185"/>
                      <a:pt x="122" y="185"/>
                      <a:pt x="122" y="185"/>
                    </a:cubicBezTo>
                    <a:cubicBezTo>
                      <a:pt x="122" y="193"/>
                      <a:pt x="122" y="193"/>
                      <a:pt x="122" y="193"/>
                    </a:cubicBezTo>
                    <a:cubicBezTo>
                      <a:pt x="129" y="197"/>
                      <a:pt x="129" y="197"/>
                      <a:pt x="129" y="197"/>
                    </a:cubicBezTo>
                    <a:cubicBezTo>
                      <a:pt x="129" y="197"/>
                      <a:pt x="129" y="197"/>
                      <a:pt x="129" y="197"/>
                    </a:cubicBezTo>
                    <a:cubicBezTo>
                      <a:pt x="129" y="197"/>
                      <a:pt x="129" y="198"/>
                      <a:pt x="129" y="198"/>
                    </a:cubicBezTo>
                    <a:cubicBezTo>
                      <a:pt x="129" y="198"/>
                      <a:pt x="129" y="198"/>
                      <a:pt x="129" y="198"/>
                    </a:cubicBezTo>
                    <a:cubicBezTo>
                      <a:pt x="126" y="205"/>
                      <a:pt x="126" y="205"/>
                      <a:pt x="126" y="205"/>
                    </a:cubicBezTo>
                    <a:cubicBezTo>
                      <a:pt x="129" y="211"/>
                      <a:pt x="129" y="211"/>
                      <a:pt x="129" y="211"/>
                    </a:cubicBezTo>
                    <a:cubicBezTo>
                      <a:pt x="137" y="211"/>
                      <a:pt x="137" y="211"/>
                      <a:pt x="137" y="211"/>
                    </a:cubicBezTo>
                    <a:cubicBezTo>
                      <a:pt x="137" y="211"/>
                      <a:pt x="137" y="211"/>
                      <a:pt x="137" y="211"/>
                    </a:cubicBezTo>
                    <a:cubicBezTo>
                      <a:pt x="137" y="212"/>
                      <a:pt x="138" y="212"/>
                      <a:pt x="138" y="212"/>
                    </a:cubicBezTo>
                    <a:cubicBezTo>
                      <a:pt x="138" y="212"/>
                      <a:pt x="138" y="212"/>
                      <a:pt x="138" y="212"/>
                    </a:cubicBezTo>
                    <a:cubicBezTo>
                      <a:pt x="138" y="220"/>
                      <a:pt x="138" y="220"/>
                      <a:pt x="138" y="220"/>
                    </a:cubicBezTo>
                    <a:cubicBezTo>
                      <a:pt x="145" y="224"/>
                      <a:pt x="145" y="224"/>
                      <a:pt x="145" y="224"/>
                    </a:cubicBezTo>
                    <a:cubicBezTo>
                      <a:pt x="151" y="220"/>
                      <a:pt x="151" y="220"/>
                      <a:pt x="151" y="220"/>
                    </a:cubicBezTo>
                    <a:cubicBezTo>
                      <a:pt x="151" y="220"/>
                      <a:pt x="151" y="220"/>
                      <a:pt x="151" y="220"/>
                    </a:cubicBezTo>
                    <a:cubicBezTo>
                      <a:pt x="152" y="220"/>
                      <a:pt x="152" y="220"/>
                      <a:pt x="153" y="220"/>
                    </a:cubicBezTo>
                    <a:cubicBezTo>
                      <a:pt x="153" y="220"/>
                      <a:pt x="153" y="220"/>
                      <a:pt x="153" y="220"/>
                    </a:cubicBezTo>
                    <a:cubicBezTo>
                      <a:pt x="156" y="227"/>
                      <a:pt x="156" y="227"/>
                      <a:pt x="156" y="227"/>
                    </a:cubicBezTo>
                    <a:cubicBezTo>
                      <a:pt x="164" y="227"/>
                      <a:pt x="164" y="227"/>
                      <a:pt x="164" y="227"/>
                    </a:cubicBezTo>
                    <a:cubicBezTo>
                      <a:pt x="168" y="220"/>
                      <a:pt x="168" y="220"/>
                      <a:pt x="168" y="220"/>
                    </a:cubicBezTo>
                    <a:cubicBezTo>
                      <a:pt x="168" y="220"/>
                      <a:pt x="168" y="220"/>
                      <a:pt x="168" y="220"/>
                    </a:cubicBezTo>
                    <a:cubicBezTo>
                      <a:pt x="168" y="220"/>
                      <a:pt x="169" y="220"/>
                      <a:pt x="169" y="220"/>
                    </a:cubicBezTo>
                    <a:cubicBezTo>
                      <a:pt x="169" y="220"/>
                      <a:pt x="169" y="220"/>
                      <a:pt x="169" y="220"/>
                    </a:cubicBezTo>
                    <a:cubicBezTo>
                      <a:pt x="176" y="224"/>
                      <a:pt x="176" y="224"/>
                      <a:pt x="176" y="224"/>
                    </a:cubicBezTo>
                    <a:cubicBezTo>
                      <a:pt x="182" y="220"/>
                      <a:pt x="182" y="220"/>
                      <a:pt x="182" y="220"/>
                    </a:cubicBezTo>
                    <a:cubicBezTo>
                      <a:pt x="182" y="212"/>
                      <a:pt x="182" y="212"/>
                      <a:pt x="182" y="212"/>
                    </a:cubicBezTo>
                    <a:cubicBezTo>
                      <a:pt x="182" y="212"/>
                      <a:pt x="182" y="212"/>
                      <a:pt x="182" y="212"/>
                    </a:cubicBezTo>
                    <a:cubicBezTo>
                      <a:pt x="183" y="212"/>
                      <a:pt x="183" y="212"/>
                      <a:pt x="183" y="211"/>
                    </a:cubicBezTo>
                    <a:cubicBezTo>
                      <a:pt x="183" y="211"/>
                      <a:pt x="183" y="211"/>
                      <a:pt x="183" y="211"/>
                    </a:cubicBezTo>
                    <a:cubicBezTo>
                      <a:pt x="191" y="211"/>
                      <a:pt x="191" y="211"/>
                      <a:pt x="191" y="211"/>
                    </a:cubicBezTo>
                    <a:cubicBezTo>
                      <a:pt x="195" y="205"/>
                      <a:pt x="195" y="205"/>
                      <a:pt x="195" y="205"/>
                    </a:cubicBezTo>
                    <a:cubicBezTo>
                      <a:pt x="191" y="198"/>
                      <a:pt x="191" y="198"/>
                      <a:pt x="191" y="198"/>
                    </a:cubicBezTo>
                    <a:cubicBezTo>
                      <a:pt x="191" y="198"/>
                      <a:pt x="191" y="198"/>
                      <a:pt x="191" y="198"/>
                    </a:cubicBezTo>
                    <a:cubicBezTo>
                      <a:pt x="191" y="198"/>
                      <a:pt x="191" y="197"/>
                      <a:pt x="191" y="197"/>
                    </a:cubicBezTo>
                    <a:close/>
                    <a:moveTo>
                      <a:pt x="160" y="207"/>
                    </a:moveTo>
                    <a:cubicBezTo>
                      <a:pt x="151" y="207"/>
                      <a:pt x="143" y="199"/>
                      <a:pt x="143" y="189"/>
                    </a:cubicBezTo>
                    <a:cubicBezTo>
                      <a:pt x="143" y="180"/>
                      <a:pt x="151" y="172"/>
                      <a:pt x="160" y="172"/>
                    </a:cubicBezTo>
                    <a:cubicBezTo>
                      <a:pt x="170" y="172"/>
                      <a:pt x="178" y="180"/>
                      <a:pt x="178" y="189"/>
                    </a:cubicBezTo>
                    <a:cubicBezTo>
                      <a:pt x="178" y="199"/>
                      <a:pt x="170" y="207"/>
                      <a:pt x="160" y="207"/>
                    </a:cubicBezTo>
                    <a:close/>
                    <a:moveTo>
                      <a:pt x="97" y="128"/>
                    </a:moveTo>
                    <a:cubicBezTo>
                      <a:pt x="96" y="126"/>
                      <a:pt x="99" y="121"/>
                      <a:pt x="100" y="118"/>
                    </a:cubicBezTo>
                    <a:cubicBezTo>
                      <a:pt x="101" y="116"/>
                      <a:pt x="105" y="109"/>
                      <a:pt x="105" y="105"/>
                    </a:cubicBezTo>
                    <a:cubicBezTo>
                      <a:pt x="105" y="101"/>
                      <a:pt x="107" y="96"/>
                      <a:pt x="103" y="88"/>
                    </a:cubicBezTo>
                    <a:cubicBezTo>
                      <a:pt x="99" y="81"/>
                      <a:pt x="95" y="78"/>
                      <a:pt x="89" y="75"/>
                    </a:cubicBezTo>
                    <a:cubicBezTo>
                      <a:pt x="82" y="72"/>
                      <a:pt x="71" y="73"/>
                      <a:pt x="68" y="74"/>
                    </a:cubicBezTo>
                    <a:cubicBezTo>
                      <a:pt x="64" y="75"/>
                      <a:pt x="58" y="78"/>
                      <a:pt x="56" y="79"/>
                    </a:cubicBezTo>
                    <a:cubicBezTo>
                      <a:pt x="54" y="80"/>
                      <a:pt x="47" y="84"/>
                      <a:pt x="46" y="84"/>
                    </a:cubicBezTo>
                    <a:cubicBezTo>
                      <a:pt x="44" y="84"/>
                      <a:pt x="44" y="84"/>
                      <a:pt x="43" y="85"/>
                    </a:cubicBezTo>
                    <a:cubicBezTo>
                      <a:pt x="43" y="85"/>
                      <a:pt x="44" y="87"/>
                      <a:pt x="45" y="88"/>
                    </a:cubicBezTo>
                    <a:cubicBezTo>
                      <a:pt x="46" y="89"/>
                      <a:pt x="48" y="90"/>
                      <a:pt x="48" y="90"/>
                    </a:cubicBezTo>
                    <a:cubicBezTo>
                      <a:pt x="48" y="90"/>
                      <a:pt x="47" y="91"/>
                      <a:pt x="46" y="93"/>
                    </a:cubicBezTo>
                    <a:cubicBezTo>
                      <a:pt x="46" y="94"/>
                      <a:pt x="45" y="101"/>
                      <a:pt x="45" y="103"/>
                    </a:cubicBezTo>
                    <a:cubicBezTo>
                      <a:pt x="45" y="104"/>
                      <a:pt x="46" y="106"/>
                      <a:pt x="46" y="106"/>
                    </a:cubicBezTo>
                    <a:cubicBezTo>
                      <a:pt x="46" y="107"/>
                      <a:pt x="45" y="108"/>
                      <a:pt x="44" y="109"/>
                    </a:cubicBezTo>
                    <a:cubicBezTo>
                      <a:pt x="43" y="111"/>
                      <a:pt x="40" y="117"/>
                      <a:pt x="39" y="119"/>
                    </a:cubicBezTo>
                    <a:cubicBezTo>
                      <a:pt x="38" y="120"/>
                      <a:pt x="40" y="122"/>
                      <a:pt x="40" y="122"/>
                    </a:cubicBezTo>
                    <a:cubicBezTo>
                      <a:pt x="41" y="122"/>
                      <a:pt x="43" y="122"/>
                      <a:pt x="44" y="122"/>
                    </a:cubicBezTo>
                    <a:cubicBezTo>
                      <a:pt x="45" y="123"/>
                      <a:pt x="45" y="124"/>
                      <a:pt x="45" y="125"/>
                    </a:cubicBezTo>
                    <a:cubicBezTo>
                      <a:pt x="45" y="126"/>
                      <a:pt x="45" y="127"/>
                      <a:pt x="45" y="127"/>
                    </a:cubicBezTo>
                    <a:cubicBezTo>
                      <a:pt x="46" y="127"/>
                      <a:pt x="47" y="127"/>
                      <a:pt x="48" y="127"/>
                    </a:cubicBezTo>
                    <a:cubicBezTo>
                      <a:pt x="48" y="127"/>
                      <a:pt x="46" y="129"/>
                      <a:pt x="47" y="130"/>
                    </a:cubicBezTo>
                    <a:cubicBezTo>
                      <a:pt x="47" y="131"/>
                      <a:pt x="49" y="132"/>
                      <a:pt x="49" y="133"/>
                    </a:cubicBezTo>
                    <a:cubicBezTo>
                      <a:pt x="50" y="134"/>
                      <a:pt x="50" y="137"/>
                      <a:pt x="50" y="137"/>
                    </a:cubicBezTo>
                    <a:cubicBezTo>
                      <a:pt x="50" y="138"/>
                      <a:pt x="51" y="140"/>
                      <a:pt x="53" y="140"/>
                    </a:cubicBezTo>
                    <a:cubicBezTo>
                      <a:pt x="55" y="141"/>
                      <a:pt x="59" y="140"/>
                      <a:pt x="62" y="139"/>
                    </a:cubicBezTo>
                    <a:cubicBezTo>
                      <a:pt x="65" y="139"/>
                      <a:pt x="67" y="140"/>
                      <a:pt x="68" y="141"/>
                    </a:cubicBezTo>
                    <a:cubicBezTo>
                      <a:pt x="68" y="142"/>
                      <a:pt x="69" y="144"/>
                      <a:pt x="70" y="145"/>
                    </a:cubicBezTo>
                    <a:cubicBezTo>
                      <a:pt x="70" y="145"/>
                      <a:pt x="71" y="147"/>
                      <a:pt x="71" y="148"/>
                    </a:cubicBezTo>
                    <a:cubicBezTo>
                      <a:pt x="71" y="149"/>
                      <a:pt x="70" y="151"/>
                      <a:pt x="69" y="152"/>
                    </a:cubicBezTo>
                    <a:cubicBezTo>
                      <a:pt x="68" y="153"/>
                      <a:pt x="63" y="155"/>
                      <a:pt x="61" y="156"/>
                    </a:cubicBezTo>
                    <a:cubicBezTo>
                      <a:pt x="59" y="157"/>
                      <a:pt x="68" y="158"/>
                      <a:pt x="71" y="159"/>
                    </a:cubicBezTo>
                    <a:cubicBezTo>
                      <a:pt x="74" y="159"/>
                      <a:pt x="82" y="159"/>
                      <a:pt x="89" y="156"/>
                    </a:cubicBezTo>
                    <a:cubicBezTo>
                      <a:pt x="99" y="153"/>
                      <a:pt x="105" y="147"/>
                      <a:pt x="109" y="142"/>
                    </a:cubicBezTo>
                    <a:cubicBezTo>
                      <a:pt x="112" y="137"/>
                      <a:pt x="113" y="135"/>
                      <a:pt x="113" y="135"/>
                    </a:cubicBezTo>
                    <a:cubicBezTo>
                      <a:pt x="113" y="135"/>
                      <a:pt x="103" y="132"/>
                      <a:pt x="101" y="132"/>
                    </a:cubicBezTo>
                    <a:cubicBezTo>
                      <a:pt x="100" y="132"/>
                      <a:pt x="98" y="130"/>
                      <a:pt x="97" y="1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67" name="Freeform 7"/>
              <p:cNvSpPr>
                <a:spLocks noChangeAspect="1" noEditPoints="1"/>
              </p:cNvSpPr>
              <p:nvPr/>
            </p:nvSpPr>
            <p:spPr bwMode="auto">
              <a:xfrm>
                <a:off x="4037971" y="3029564"/>
                <a:ext cx="309674" cy="354136"/>
              </a:xfrm>
              <a:custGeom>
                <a:avLst/>
                <a:gdLst>
                  <a:gd name="T0" fmla="*/ 125 w 198"/>
                  <a:gd name="T1" fmla="*/ 47 h 227"/>
                  <a:gd name="T2" fmla="*/ 131 w 198"/>
                  <a:gd name="T3" fmla="*/ 57 h 227"/>
                  <a:gd name="T4" fmla="*/ 143 w 198"/>
                  <a:gd name="T5" fmla="*/ 60 h 227"/>
                  <a:gd name="T6" fmla="*/ 158 w 198"/>
                  <a:gd name="T7" fmla="*/ 63 h 227"/>
                  <a:gd name="T8" fmla="*/ 171 w 198"/>
                  <a:gd name="T9" fmla="*/ 59 h 227"/>
                  <a:gd name="T10" fmla="*/ 182 w 198"/>
                  <a:gd name="T11" fmla="*/ 48 h 227"/>
                  <a:gd name="T12" fmla="*/ 190 w 198"/>
                  <a:gd name="T13" fmla="*/ 39 h 227"/>
                  <a:gd name="T14" fmla="*/ 190 w 198"/>
                  <a:gd name="T15" fmla="*/ 28 h 227"/>
                  <a:gd name="T16" fmla="*/ 181 w 198"/>
                  <a:gd name="T17" fmla="*/ 19 h 227"/>
                  <a:gd name="T18" fmla="*/ 170 w 198"/>
                  <a:gd name="T19" fmla="*/ 9 h 227"/>
                  <a:gd name="T20" fmla="*/ 156 w 198"/>
                  <a:gd name="T21" fmla="*/ 5 h 227"/>
                  <a:gd name="T22" fmla="*/ 141 w 198"/>
                  <a:gd name="T23" fmla="*/ 10 h 227"/>
                  <a:gd name="T24" fmla="*/ 131 w 198"/>
                  <a:gd name="T25" fmla="*/ 20 h 227"/>
                  <a:gd name="T26" fmla="*/ 127 w 198"/>
                  <a:gd name="T27" fmla="*/ 35 h 227"/>
                  <a:gd name="T28" fmla="*/ 148 w 198"/>
                  <a:gd name="T29" fmla="*/ 37 h 227"/>
                  <a:gd name="T30" fmla="*/ 135 w 198"/>
                  <a:gd name="T31" fmla="*/ 130 h 227"/>
                  <a:gd name="T32" fmla="*/ 135 w 198"/>
                  <a:gd name="T33" fmla="*/ 100 h 227"/>
                  <a:gd name="T34" fmla="*/ 120 w 198"/>
                  <a:gd name="T35" fmla="*/ 71 h 227"/>
                  <a:gd name="T36" fmla="*/ 105 w 198"/>
                  <a:gd name="T37" fmla="*/ 47 h 227"/>
                  <a:gd name="T38" fmla="*/ 67 w 198"/>
                  <a:gd name="T39" fmla="*/ 41 h 227"/>
                  <a:gd name="T40" fmla="*/ 31 w 198"/>
                  <a:gd name="T41" fmla="*/ 54 h 227"/>
                  <a:gd name="T42" fmla="*/ 14 w 198"/>
                  <a:gd name="T43" fmla="*/ 71 h 227"/>
                  <a:gd name="T44" fmla="*/ 13 w 198"/>
                  <a:gd name="T45" fmla="*/ 100 h 227"/>
                  <a:gd name="T46" fmla="*/ 14 w 198"/>
                  <a:gd name="T47" fmla="*/ 132 h 227"/>
                  <a:gd name="T48" fmla="*/ 29 w 198"/>
                  <a:gd name="T49" fmla="*/ 158 h 227"/>
                  <a:gd name="T50" fmla="*/ 57 w 198"/>
                  <a:gd name="T51" fmla="*/ 175 h 227"/>
                  <a:gd name="T52" fmla="*/ 82 w 198"/>
                  <a:gd name="T53" fmla="*/ 189 h 227"/>
                  <a:gd name="T54" fmla="*/ 105 w 198"/>
                  <a:gd name="T55" fmla="*/ 183 h 227"/>
                  <a:gd name="T56" fmla="*/ 120 w 198"/>
                  <a:gd name="T57" fmla="*/ 158 h 227"/>
                  <a:gd name="T58" fmla="*/ 74 w 198"/>
                  <a:gd name="T59" fmla="*/ 64 h 227"/>
                  <a:gd name="T60" fmla="*/ 198 w 198"/>
                  <a:gd name="T61" fmla="*/ 185 h 227"/>
                  <a:gd name="T62" fmla="*/ 195 w 198"/>
                  <a:gd name="T63" fmla="*/ 174 h 227"/>
                  <a:gd name="T64" fmla="*/ 182 w 198"/>
                  <a:gd name="T65" fmla="*/ 166 h 227"/>
                  <a:gd name="T66" fmla="*/ 168 w 198"/>
                  <a:gd name="T67" fmla="*/ 158 h 227"/>
                  <a:gd name="T68" fmla="*/ 151 w 198"/>
                  <a:gd name="T69" fmla="*/ 158 h 227"/>
                  <a:gd name="T70" fmla="*/ 137 w 198"/>
                  <a:gd name="T71" fmla="*/ 167 h 227"/>
                  <a:gd name="T72" fmla="*/ 129 w 198"/>
                  <a:gd name="T73" fmla="*/ 180 h 227"/>
                  <a:gd name="T74" fmla="*/ 129 w 198"/>
                  <a:gd name="T75" fmla="*/ 197 h 227"/>
                  <a:gd name="T76" fmla="*/ 129 w 198"/>
                  <a:gd name="T77" fmla="*/ 211 h 227"/>
                  <a:gd name="T78" fmla="*/ 138 w 198"/>
                  <a:gd name="T79" fmla="*/ 220 h 227"/>
                  <a:gd name="T80" fmla="*/ 153 w 198"/>
                  <a:gd name="T81" fmla="*/ 220 h 227"/>
                  <a:gd name="T82" fmla="*/ 169 w 198"/>
                  <a:gd name="T83" fmla="*/ 220 h 227"/>
                  <a:gd name="T84" fmla="*/ 182 w 198"/>
                  <a:gd name="T85" fmla="*/ 212 h 227"/>
                  <a:gd name="T86" fmla="*/ 191 w 198"/>
                  <a:gd name="T87" fmla="*/ 198 h 227"/>
                  <a:gd name="T88" fmla="*/ 160 w 198"/>
                  <a:gd name="T89" fmla="*/ 172 h 227"/>
                  <a:gd name="T90" fmla="*/ 105 w 198"/>
                  <a:gd name="T91" fmla="*/ 105 h 227"/>
                  <a:gd name="T92" fmla="*/ 46 w 198"/>
                  <a:gd name="T93" fmla="*/ 84 h 227"/>
                  <a:gd name="T94" fmla="*/ 45 w 198"/>
                  <a:gd name="T95" fmla="*/ 103 h 227"/>
                  <a:gd name="T96" fmla="*/ 44 w 198"/>
                  <a:gd name="T97" fmla="*/ 122 h 227"/>
                  <a:gd name="T98" fmla="*/ 49 w 198"/>
                  <a:gd name="T99" fmla="*/ 133 h 227"/>
                  <a:gd name="T100" fmla="*/ 70 w 198"/>
                  <a:gd name="T101" fmla="*/ 145 h 227"/>
                  <a:gd name="T102" fmla="*/ 89 w 198"/>
                  <a:gd name="T103"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27">
                    <a:moveTo>
                      <a:pt x="128" y="35"/>
                    </a:moveTo>
                    <a:cubicBezTo>
                      <a:pt x="128" y="35"/>
                      <a:pt x="128" y="35"/>
                      <a:pt x="128" y="36"/>
                    </a:cubicBezTo>
                    <a:cubicBezTo>
                      <a:pt x="128" y="36"/>
                      <a:pt x="128" y="36"/>
                      <a:pt x="128" y="36"/>
                    </a:cubicBezTo>
                    <a:cubicBezTo>
                      <a:pt x="123" y="41"/>
                      <a:pt x="123" y="41"/>
                      <a:pt x="123" y="41"/>
                    </a:cubicBezTo>
                    <a:cubicBezTo>
                      <a:pt x="125" y="47"/>
                      <a:pt x="125" y="47"/>
                      <a:pt x="125" y="47"/>
                    </a:cubicBezTo>
                    <a:cubicBezTo>
                      <a:pt x="132" y="49"/>
                      <a:pt x="132" y="49"/>
                      <a:pt x="132" y="49"/>
                    </a:cubicBezTo>
                    <a:cubicBezTo>
                      <a:pt x="132" y="49"/>
                      <a:pt x="132" y="49"/>
                      <a:pt x="132" y="49"/>
                    </a:cubicBezTo>
                    <a:cubicBezTo>
                      <a:pt x="132" y="49"/>
                      <a:pt x="132" y="50"/>
                      <a:pt x="132" y="50"/>
                    </a:cubicBezTo>
                    <a:cubicBezTo>
                      <a:pt x="132" y="50"/>
                      <a:pt x="132" y="50"/>
                      <a:pt x="132" y="50"/>
                    </a:cubicBezTo>
                    <a:cubicBezTo>
                      <a:pt x="131" y="57"/>
                      <a:pt x="131" y="57"/>
                      <a:pt x="131" y="57"/>
                    </a:cubicBezTo>
                    <a:cubicBezTo>
                      <a:pt x="136" y="62"/>
                      <a:pt x="136" y="62"/>
                      <a:pt x="136" y="62"/>
                    </a:cubicBezTo>
                    <a:cubicBezTo>
                      <a:pt x="142" y="60"/>
                      <a:pt x="142" y="60"/>
                      <a:pt x="142" y="60"/>
                    </a:cubicBezTo>
                    <a:cubicBezTo>
                      <a:pt x="142" y="59"/>
                      <a:pt x="142" y="59"/>
                      <a:pt x="142" y="59"/>
                    </a:cubicBezTo>
                    <a:cubicBezTo>
                      <a:pt x="143" y="60"/>
                      <a:pt x="143" y="60"/>
                      <a:pt x="143" y="60"/>
                    </a:cubicBezTo>
                    <a:cubicBezTo>
                      <a:pt x="143" y="60"/>
                      <a:pt x="143" y="60"/>
                      <a:pt x="143" y="60"/>
                    </a:cubicBezTo>
                    <a:cubicBezTo>
                      <a:pt x="145" y="67"/>
                      <a:pt x="145" y="67"/>
                      <a:pt x="145" y="67"/>
                    </a:cubicBezTo>
                    <a:cubicBezTo>
                      <a:pt x="152" y="68"/>
                      <a:pt x="152" y="68"/>
                      <a:pt x="152" y="68"/>
                    </a:cubicBezTo>
                    <a:cubicBezTo>
                      <a:pt x="157" y="63"/>
                      <a:pt x="157" y="63"/>
                      <a:pt x="157" y="63"/>
                    </a:cubicBezTo>
                    <a:cubicBezTo>
                      <a:pt x="157" y="63"/>
                      <a:pt x="157" y="63"/>
                      <a:pt x="157" y="63"/>
                    </a:cubicBezTo>
                    <a:cubicBezTo>
                      <a:pt x="157" y="63"/>
                      <a:pt x="158" y="63"/>
                      <a:pt x="158" y="63"/>
                    </a:cubicBezTo>
                    <a:cubicBezTo>
                      <a:pt x="158" y="63"/>
                      <a:pt x="158" y="63"/>
                      <a:pt x="158" y="63"/>
                    </a:cubicBezTo>
                    <a:cubicBezTo>
                      <a:pt x="163" y="68"/>
                      <a:pt x="163" y="68"/>
                      <a:pt x="163" y="68"/>
                    </a:cubicBezTo>
                    <a:cubicBezTo>
                      <a:pt x="170" y="66"/>
                      <a:pt x="170" y="66"/>
                      <a:pt x="170" y="66"/>
                    </a:cubicBezTo>
                    <a:cubicBezTo>
                      <a:pt x="171" y="59"/>
                      <a:pt x="171" y="59"/>
                      <a:pt x="171" y="59"/>
                    </a:cubicBezTo>
                    <a:cubicBezTo>
                      <a:pt x="171" y="59"/>
                      <a:pt x="171" y="59"/>
                      <a:pt x="171" y="59"/>
                    </a:cubicBezTo>
                    <a:cubicBezTo>
                      <a:pt x="171" y="59"/>
                      <a:pt x="172" y="59"/>
                      <a:pt x="172" y="59"/>
                    </a:cubicBezTo>
                    <a:cubicBezTo>
                      <a:pt x="172" y="59"/>
                      <a:pt x="172" y="59"/>
                      <a:pt x="172" y="59"/>
                    </a:cubicBezTo>
                    <a:cubicBezTo>
                      <a:pt x="179" y="60"/>
                      <a:pt x="179" y="60"/>
                      <a:pt x="179" y="60"/>
                    </a:cubicBezTo>
                    <a:cubicBezTo>
                      <a:pt x="184" y="55"/>
                      <a:pt x="184" y="55"/>
                      <a:pt x="184" y="55"/>
                    </a:cubicBezTo>
                    <a:cubicBezTo>
                      <a:pt x="182" y="48"/>
                      <a:pt x="182" y="48"/>
                      <a:pt x="182" y="48"/>
                    </a:cubicBezTo>
                    <a:cubicBezTo>
                      <a:pt x="182" y="48"/>
                      <a:pt x="182" y="48"/>
                      <a:pt x="182" y="48"/>
                    </a:cubicBezTo>
                    <a:cubicBezTo>
                      <a:pt x="182" y="48"/>
                      <a:pt x="182" y="48"/>
                      <a:pt x="182" y="47"/>
                    </a:cubicBezTo>
                    <a:cubicBezTo>
                      <a:pt x="182" y="47"/>
                      <a:pt x="182" y="47"/>
                      <a:pt x="182" y="47"/>
                    </a:cubicBezTo>
                    <a:cubicBezTo>
                      <a:pt x="189" y="45"/>
                      <a:pt x="189" y="45"/>
                      <a:pt x="189" y="45"/>
                    </a:cubicBezTo>
                    <a:cubicBezTo>
                      <a:pt x="190" y="39"/>
                      <a:pt x="190" y="39"/>
                      <a:pt x="190" y="39"/>
                    </a:cubicBezTo>
                    <a:cubicBezTo>
                      <a:pt x="185" y="34"/>
                      <a:pt x="185" y="34"/>
                      <a:pt x="185" y="34"/>
                    </a:cubicBezTo>
                    <a:cubicBezTo>
                      <a:pt x="185" y="34"/>
                      <a:pt x="185" y="34"/>
                      <a:pt x="185" y="34"/>
                    </a:cubicBezTo>
                    <a:cubicBezTo>
                      <a:pt x="185" y="34"/>
                      <a:pt x="185" y="33"/>
                      <a:pt x="185" y="33"/>
                    </a:cubicBezTo>
                    <a:cubicBezTo>
                      <a:pt x="185" y="33"/>
                      <a:pt x="185" y="33"/>
                      <a:pt x="185" y="33"/>
                    </a:cubicBezTo>
                    <a:cubicBezTo>
                      <a:pt x="190" y="28"/>
                      <a:pt x="190" y="28"/>
                      <a:pt x="190" y="28"/>
                    </a:cubicBezTo>
                    <a:cubicBezTo>
                      <a:pt x="188" y="21"/>
                      <a:pt x="188" y="21"/>
                      <a:pt x="188" y="21"/>
                    </a:cubicBezTo>
                    <a:cubicBezTo>
                      <a:pt x="181" y="20"/>
                      <a:pt x="181" y="20"/>
                      <a:pt x="181" y="20"/>
                    </a:cubicBezTo>
                    <a:cubicBezTo>
                      <a:pt x="181" y="20"/>
                      <a:pt x="181" y="20"/>
                      <a:pt x="181" y="20"/>
                    </a:cubicBezTo>
                    <a:cubicBezTo>
                      <a:pt x="181" y="19"/>
                      <a:pt x="181" y="19"/>
                      <a:pt x="181" y="19"/>
                    </a:cubicBezTo>
                    <a:cubicBezTo>
                      <a:pt x="181" y="19"/>
                      <a:pt x="181" y="19"/>
                      <a:pt x="181" y="19"/>
                    </a:cubicBezTo>
                    <a:cubicBezTo>
                      <a:pt x="182" y="12"/>
                      <a:pt x="182" y="12"/>
                      <a:pt x="182" y="12"/>
                    </a:cubicBezTo>
                    <a:cubicBezTo>
                      <a:pt x="177" y="7"/>
                      <a:pt x="177" y="7"/>
                      <a:pt x="177" y="7"/>
                    </a:cubicBezTo>
                    <a:cubicBezTo>
                      <a:pt x="171" y="9"/>
                      <a:pt x="171" y="9"/>
                      <a:pt x="171" y="9"/>
                    </a:cubicBezTo>
                    <a:cubicBezTo>
                      <a:pt x="171" y="9"/>
                      <a:pt x="171" y="9"/>
                      <a:pt x="171" y="9"/>
                    </a:cubicBezTo>
                    <a:cubicBezTo>
                      <a:pt x="170" y="9"/>
                      <a:pt x="170" y="9"/>
                      <a:pt x="170" y="9"/>
                    </a:cubicBezTo>
                    <a:cubicBezTo>
                      <a:pt x="170" y="9"/>
                      <a:pt x="170" y="9"/>
                      <a:pt x="170" y="9"/>
                    </a:cubicBezTo>
                    <a:cubicBezTo>
                      <a:pt x="168" y="2"/>
                      <a:pt x="168" y="2"/>
                      <a:pt x="168" y="2"/>
                    </a:cubicBezTo>
                    <a:cubicBezTo>
                      <a:pt x="161" y="0"/>
                      <a:pt x="161" y="0"/>
                      <a:pt x="161" y="0"/>
                    </a:cubicBezTo>
                    <a:cubicBezTo>
                      <a:pt x="156" y="5"/>
                      <a:pt x="156" y="5"/>
                      <a:pt x="156" y="5"/>
                    </a:cubicBezTo>
                    <a:cubicBezTo>
                      <a:pt x="156" y="5"/>
                      <a:pt x="156" y="5"/>
                      <a:pt x="156" y="5"/>
                    </a:cubicBezTo>
                    <a:cubicBezTo>
                      <a:pt x="156" y="5"/>
                      <a:pt x="155" y="5"/>
                      <a:pt x="155" y="5"/>
                    </a:cubicBezTo>
                    <a:cubicBezTo>
                      <a:pt x="150" y="1"/>
                      <a:pt x="150" y="1"/>
                      <a:pt x="150" y="1"/>
                    </a:cubicBezTo>
                    <a:cubicBezTo>
                      <a:pt x="143" y="3"/>
                      <a:pt x="143" y="3"/>
                      <a:pt x="143" y="3"/>
                    </a:cubicBezTo>
                    <a:cubicBezTo>
                      <a:pt x="142" y="9"/>
                      <a:pt x="142" y="9"/>
                      <a:pt x="142" y="9"/>
                    </a:cubicBezTo>
                    <a:cubicBezTo>
                      <a:pt x="141" y="10"/>
                      <a:pt x="141" y="10"/>
                      <a:pt x="141" y="10"/>
                    </a:cubicBezTo>
                    <a:cubicBezTo>
                      <a:pt x="141" y="10"/>
                      <a:pt x="141" y="10"/>
                      <a:pt x="141" y="10"/>
                    </a:cubicBezTo>
                    <a:cubicBezTo>
                      <a:pt x="134" y="8"/>
                      <a:pt x="134" y="8"/>
                      <a:pt x="134" y="8"/>
                    </a:cubicBezTo>
                    <a:cubicBezTo>
                      <a:pt x="129" y="13"/>
                      <a:pt x="129" y="13"/>
                      <a:pt x="129" y="13"/>
                    </a:cubicBezTo>
                    <a:cubicBezTo>
                      <a:pt x="131" y="20"/>
                      <a:pt x="131" y="20"/>
                      <a:pt x="131" y="20"/>
                    </a:cubicBezTo>
                    <a:cubicBezTo>
                      <a:pt x="131" y="20"/>
                      <a:pt x="131" y="20"/>
                      <a:pt x="131" y="20"/>
                    </a:cubicBezTo>
                    <a:cubicBezTo>
                      <a:pt x="131" y="20"/>
                      <a:pt x="131" y="21"/>
                      <a:pt x="131" y="21"/>
                    </a:cubicBezTo>
                    <a:cubicBezTo>
                      <a:pt x="131" y="21"/>
                      <a:pt x="131" y="21"/>
                      <a:pt x="131" y="21"/>
                    </a:cubicBezTo>
                    <a:cubicBezTo>
                      <a:pt x="124" y="23"/>
                      <a:pt x="124" y="23"/>
                      <a:pt x="124" y="23"/>
                    </a:cubicBezTo>
                    <a:cubicBezTo>
                      <a:pt x="122" y="30"/>
                      <a:pt x="122" y="30"/>
                      <a:pt x="122" y="30"/>
                    </a:cubicBezTo>
                    <a:cubicBezTo>
                      <a:pt x="127" y="35"/>
                      <a:pt x="127" y="35"/>
                      <a:pt x="127" y="35"/>
                    </a:cubicBezTo>
                    <a:lnTo>
                      <a:pt x="128" y="35"/>
                    </a:lnTo>
                    <a:close/>
                    <a:moveTo>
                      <a:pt x="154" y="26"/>
                    </a:moveTo>
                    <a:cubicBezTo>
                      <a:pt x="159" y="25"/>
                      <a:pt x="163" y="27"/>
                      <a:pt x="165" y="32"/>
                    </a:cubicBezTo>
                    <a:cubicBezTo>
                      <a:pt x="166" y="36"/>
                      <a:pt x="164" y="41"/>
                      <a:pt x="159" y="43"/>
                    </a:cubicBezTo>
                    <a:cubicBezTo>
                      <a:pt x="154" y="44"/>
                      <a:pt x="149" y="42"/>
                      <a:pt x="148" y="37"/>
                    </a:cubicBezTo>
                    <a:cubicBezTo>
                      <a:pt x="147" y="32"/>
                      <a:pt x="149" y="27"/>
                      <a:pt x="154" y="26"/>
                    </a:cubicBezTo>
                    <a:close/>
                    <a:moveTo>
                      <a:pt x="142" y="145"/>
                    </a:moveTo>
                    <a:cubicBezTo>
                      <a:pt x="135" y="132"/>
                      <a:pt x="135" y="132"/>
                      <a:pt x="135" y="132"/>
                    </a:cubicBezTo>
                    <a:cubicBezTo>
                      <a:pt x="135" y="132"/>
                      <a:pt x="135" y="132"/>
                      <a:pt x="135" y="132"/>
                    </a:cubicBezTo>
                    <a:cubicBezTo>
                      <a:pt x="135" y="132"/>
                      <a:pt x="135" y="131"/>
                      <a:pt x="135" y="130"/>
                    </a:cubicBezTo>
                    <a:cubicBezTo>
                      <a:pt x="135" y="130"/>
                      <a:pt x="135" y="130"/>
                      <a:pt x="135" y="130"/>
                    </a:cubicBezTo>
                    <a:cubicBezTo>
                      <a:pt x="149" y="122"/>
                      <a:pt x="149" y="122"/>
                      <a:pt x="149" y="122"/>
                    </a:cubicBezTo>
                    <a:cubicBezTo>
                      <a:pt x="149" y="107"/>
                      <a:pt x="149" y="107"/>
                      <a:pt x="149" y="107"/>
                    </a:cubicBezTo>
                    <a:cubicBezTo>
                      <a:pt x="135" y="100"/>
                      <a:pt x="135" y="100"/>
                      <a:pt x="135" y="100"/>
                    </a:cubicBezTo>
                    <a:cubicBezTo>
                      <a:pt x="135" y="100"/>
                      <a:pt x="135" y="100"/>
                      <a:pt x="135" y="100"/>
                    </a:cubicBezTo>
                    <a:cubicBezTo>
                      <a:pt x="135" y="99"/>
                      <a:pt x="135" y="98"/>
                      <a:pt x="135" y="97"/>
                    </a:cubicBezTo>
                    <a:cubicBezTo>
                      <a:pt x="135" y="97"/>
                      <a:pt x="135" y="97"/>
                      <a:pt x="135" y="97"/>
                    </a:cubicBezTo>
                    <a:cubicBezTo>
                      <a:pt x="142" y="84"/>
                      <a:pt x="142" y="84"/>
                      <a:pt x="142" y="84"/>
                    </a:cubicBezTo>
                    <a:cubicBezTo>
                      <a:pt x="135" y="71"/>
                      <a:pt x="135" y="71"/>
                      <a:pt x="135" y="71"/>
                    </a:cubicBezTo>
                    <a:cubicBezTo>
                      <a:pt x="120" y="71"/>
                      <a:pt x="120" y="71"/>
                      <a:pt x="120" y="71"/>
                    </a:cubicBezTo>
                    <a:cubicBezTo>
                      <a:pt x="120" y="71"/>
                      <a:pt x="120" y="71"/>
                      <a:pt x="120" y="71"/>
                    </a:cubicBezTo>
                    <a:cubicBezTo>
                      <a:pt x="119" y="71"/>
                      <a:pt x="119" y="70"/>
                      <a:pt x="118" y="69"/>
                    </a:cubicBezTo>
                    <a:cubicBezTo>
                      <a:pt x="118" y="69"/>
                      <a:pt x="118" y="69"/>
                      <a:pt x="118" y="69"/>
                    </a:cubicBezTo>
                    <a:cubicBezTo>
                      <a:pt x="118" y="54"/>
                      <a:pt x="118" y="54"/>
                      <a:pt x="118" y="54"/>
                    </a:cubicBezTo>
                    <a:cubicBezTo>
                      <a:pt x="105" y="47"/>
                      <a:pt x="105" y="47"/>
                      <a:pt x="105" y="47"/>
                    </a:cubicBezTo>
                    <a:cubicBezTo>
                      <a:pt x="92" y="54"/>
                      <a:pt x="92" y="54"/>
                      <a:pt x="92" y="54"/>
                    </a:cubicBezTo>
                    <a:cubicBezTo>
                      <a:pt x="92" y="54"/>
                      <a:pt x="92" y="54"/>
                      <a:pt x="92" y="54"/>
                    </a:cubicBezTo>
                    <a:cubicBezTo>
                      <a:pt x="91" y="54"/>
                      <a:pt x="90" y="54"/>
                      <a:pt x="89" y="54"/>
                    </a:cubicBezTo>
                    <a:cubicBezTo>
                      <a:pt x="82" y="41"/>
                      <a:pt x="82" y="41"/>
                      <a:pt x="82" y="41"/>
                    </a:cubicBezTo>
                    <a:cubicBezTo>
                      <a:pt x="67" y="41"/>
                      <a:pt x="67" y="41"/>
                      <a:pt x="67" y="41"/>
                    </a:cubicBezTo>
                    <a:cubicBezTo>
                      <a:pt x="59" y="54"/>
                      <a:pt x="59" y="54"/>
                      <a:pt x="59" y="54"/>
                    </a:cubicBezTo>
                    <a:cubicBezTo>
                      <a:pt x="58" y="54"/>
                      <a:pt x="58" y="54"/>
                      <a:pt x="57" y="54"/>
                    </a:cubicBezTo>
                    <a:cubicBezTo>
                      <a:pt x="57" y="54"/>
                      <a:pt x="57" y="54"/>
                      <a:pt x="57" y="54"/>
                    </a:cubicBezTo>
                    <a:cubicBezTo>
                      <a:pt x="44" y="47"/>
                      <a:pt x="44" y="47"/>
                      <a:pt x="44" y="47"/>
                    </a:cubicBezTo>
                    <a:cubicBezTo>
                      <a:pt x="31" y="54"/>
                      <a:pt x="31" y="54"/>
                      <a:pt x="31" y="54"/>
                    </a:cubicBezTo>
                    <a:cubicBezTo>
                      <a:pt x="31" y="69"/>
                      <a:pt x="31" y="69"/>
                      <a:pt x="31" y="69"/>
                    </a:cubicBezTo>
                    <a:cubicBezTo>
                      <a:pt x="31" y="69"/>
                      <a:pt x="31" y="69"/>
                      <a:pt x="31" y="69"/>
                    </a:cubicBezTo>
                    <a:cubicBezTo>
                      <a:pt x="30" y="70"/>
                      <a:pt x="30" y="71"/>
                      <a:pt x="29" y="71"/>
                    </a:cubicBezTo>
                    <a:cubicBezTo>
                      <a:pt x="29" y="71"/>
                      <a:pt x="29" y="71"/>
                      <a:pt x="29" y="71"/>
                    </a:cubicBezTo>
                    <a:cubicBezTo>
                      <a:pt x="14" y="71"/>
                      <a:pt x="14" y="71"/>
                      <a:pt x="14" y="71"/>
                    </a:cubicBezTo>
                    <a:cubicBezTo>
                      <a:pt x="6" y="84"/>
                      <a:pt x="6" y="84"/>
                      <a:pt x="6" y="84"/>
                    </a:cubicBezTo>
                    <a:cubicBezTo>
                      <a:pt x="14" y="97"/>
                      <a:pt x="14" y="97"/>
                      <a:pt x="14" y="97"/>
                    </a:cubicBezTo>
                    <a:cubicBezTo>
                      <a:pt x="14" y="97"/>
                      <a:pt x="14" y="97"/>
                      <a:pt x="14" y="97"/>
                    </a:cubicBezTo>
                    <a:cubicBezTo>
                      <a:pt x="14" y="98"/>
                      <a:pt x="13" y="99"/>
                      <a:pt x="13" y="100"/>
                    </a:cubicBezTo>
                    <a:cubicBezTo>
                      <a:pt x="13" y="100"/>
                      <a:pt x="13" y="100"/>
                      <a:pt x="13" y="100"/>
                    </a:cubicBezTo>
                    <a:cubicBezTo>
                      <a:pt x="0" y="107"/>
                      <a:pt x="0" y="107"/>
                      <a:pt x="0" y="107"/>
                    </a:cubicBezTo>
                    <a:cubicBezTo>
                      <a:pt x="0" y="122"/>
                      <a:pt x="0" y="122"/>
                      <a:pt x="0" y="122"/>
                    </a:cubicBezTo>
                    <a:cubicBezTo>
                      <a:pt x="13" y="130"/>
                      <a:pt x="13" y="130"/>
                      <a:pt x="13" y="130"/>
                    </a:cubicBezTo>
                    <a:cubicBezTo>
                      <a:pt x="13" y="130"/>
                      <a:pt x="13" y="130"/>
                      <a:pt x="13" y="130"/>
                    </a:cubicBezTo>
                    <a:cubicBezTo>
                      <a:pt x="13" y="131"/>
                      <a:pt x="14" y="132"/>
                      <a:pt x="14" y="132"/>
                    </a:cubicBezTo>
                    <a:cubicBezTo>
                      <a:pt x="14" y="132"/>
                      <a:pt x="14" y="132"/>
                      <a:pt x="14" y="132"/>
                    </a:cubicBezTo>
                    <a:cubicBezTo>
                      <a:pt x="6" y="145"/>
                      <a:pt x="6" y="145"/>
                      <a:pt x="6" y="145"/>
                    </a:cubicBezTo>
                    <a:cubicBezTo>
                      <a:pt x="14" y="158"/>
                      <a:pt x="14" y="158"/>
                      <a:pt x="14" y="158"/>
                    </a:cubicBezTo>
                    <a:cubicBezTo>
                      <a:pt x="29" y="158"/>
                      <a:pt x="29" y="158"/>
                      <a:pt x="29" y="158"/>
                    </a:cubicBezTo>
                    <a:cubicBezTo>
                      <a:pt x="29" y="158"/>
                      <a:pt x="29" y="158"/>
                      <a:pt x="29" y="158"/>
                    </a:cubicBezTo>
                    <a:cubicBezTo>
                      <a:pt x="30" y="159"/>
                      <a:pt x="30" y="160"/>
                      <a:pt x="31" y="160"/>
                    </a:cubicBezTo>
                    <a:cubicBezTo>
                      <a:pt x="31" y="160"/>
                      <a:pt x="31" y="160"/>
                      <a:pt x="31" y="160"/>
                    </a:cubicBezTo>
                    <a:cubicBezTo>
                      <a:pt x="31" y="175"/>
                      <a:pt x="31" y="175"/>
                      <a:pt x="31" y="175"/>
                    </a:cubicBezTo>
                    <a:cubicBezTo>
                      <a:pt x="44" y="183"/>
                      <a:pt x="44" y="183"/>
                      <a:pt x="44" y="183"/>
                    </a:cubicBezTo>
                    <a:cubicBezTo>
                      <a:pt x="57" y="175"/>
                      <a:pt x="57" y="175"/>
                      <a:pt x="57" y="175"/>
                    </a:cubicBezTo>
                    <a:cubicBezTo>
                      <a:pt x="57" y="175"/>
                      <a:pt x="57" y="175"/>
                      <a:pt x="57" y="175"/>
                    </a:cubicBezTo>
                    <a:cubicBezTo>
                      <a:pt x="58" y="176"/>
                      <a:pt x="58" y="176"/>
                      <a:pt x="59" y="176"/>
                    </a:cubicBezTo>
                    <a:cubicBezTo>
                      <a:pt x="59" y="176"/>
                      <a:pt x="59" y="176"/>
                      <a:pt x="59" y="176"/>
                    </a:cubicBezTo>
                    <a:cubicBezTo>
                      <a:pt x="67" y="189"/>
                      <a:pt x="67" y="189"/>
                      <a:pt x="67" y="189"/>
                    </a:cubicBezTo>
                    <a:cubicBezTo>
                      <a:pt x="82" y="189"/>
                      <a:pt x="82" y="189"/>
                      <a:pt x="82" y="189"/>
                    </a:cubicBezTo>
                    <a:cubicBezTo>
                      <a:pt x="89" y="176"/>
                      <a:pt x="89" y="176"/>
                      <a:pt x="89" y="176"/>
                    </a:cubicBezTo>
                    <a:cubicBezTo>
                      <a:pt x="89" y="176"/>
                      <a:pt x="89" y="176"/>
                      <a:pt x="89" y="176"/>
                    </a:cubicBezTo>
                    <a:cubicBezTo>
                      <a:pt x="90" y="176"/>
                      <a:pt x="91" y="176"/>
                      <a:pt x="92" y="175"/>
                    </a:cubicBezTo>
                    <a:cubicBezTo>
                      <a:pt x="92" y="175"/>
                      <a:pt x="92" y="175"/>
                      <a:pt x="92" y="175"/>
                    </a:cubicBezTo>
                    <a:cubicBezTo>
                      <a:pt x="105" y="183"/>
                      <a:pt x="105" y="183"/>
                      <a:pt x="105" y="183"/>
                    </a:cubicBezTo>
                    <a:cubicBezTo>
                      <a:pt x="118" y="175"/>
                      <a:pt x="118" y="175"/>
                      <a:pt x="118" y="175"/>
                    </a:cubicBezTo>
                    <a:cubicBezTo>
                      <a:pt x="118" y="160"/>
                      <a:pt x="118" y="160"/>
                      <a:pt x="118" y="160"/>
                    </a:cubicBezTo>
                    <a:cubicBezTo>
                      <a:pt x="118" y="160"/>
                      <a:pt x="118" y="160"/>
                      <a:pt x="118" y="160"/>
                    </a:cubicBezTo>
                    <a:cubicBezTo>
                      <a:pt x="119" y="160"/>
                      <a:pt x="119" y="159"/>
                      <a:pt x="120" y="158"/>
                    </a:cubicBezTo>
                    <a:cubicBezTo>
                      <a:pt x="120" y="158"/>
                      <a:pt x="120" y="158"/>
                      <a:pt x="120" y="158"/>
                    </a:cubicBezTo>
                    <a:cubicBezTo>
                      <a:pt x="135" y="158"/>
                      <a:pt x="135" y="158"/>
                      <a:pt x="135" y="158"/>
                    </a:cubicBezTo>
                    <a:lnTo>
                      <a:pt x="142" y="145"/>
                    </a:lnTo>
                    <a:close/>
                    <a:moveTo>
                      <a:pt x="74" y="166"/>
                    </a:moveTo>
                    <a:cubicBezTo>
                      <a:pt x="46" y="166"/>
                      <a:pt x="23" y="143"/>
                      <a:pt x="23" y="115"/>
                    </a:cubicBezTo>
                    <a:cubicBezTo>
                      <a:pt x="23" y="87"/>
                      <a:pt x="46" y="64"/>
                      <a:pt x="74" y="64"/>
                    </a:cubicBezTo>
                    <a:cubicBezTo>
                      <a:pt x="103" y="64"/>
                      <a:pt x="126" y="87"/>
                      <a:pt x="126" y="115"/>
                    </a:cubicBezTo>
                    <a:cubicBezTo>
                      <a:pt x="126" y="143"/>
                      <a:pt x="103" y="166"/>
                      <a:pt x="74" y="166"/>
                    </a:cubicBezTo>
                    <a:close/>
                    <a:moveTo>
                      <a:pt x="191" y="197"/>
                    </a:moveTo>
                    <a:cubicBezTo>
                      <a:pt x="198" y="193"/>
                      <a:pt x="198" y="193"/>
                      <a:pt x="198" y="193"/>
                    </a:cubicBezTo>
                    <a:cubicBezTo>
                      <a:pt x="198" y="185"/>
                      <a:pt x="198" y="185"/>
                      <a:pt x="198" y="185"/>
                    </a:cubicBezTo>
                    <a:cubicBezTo>
                      <a:pt x="191" y="181"/>
                      <a:pt x="191" y="181"/>
                      <a:pt x="191" y="181"/>
                    </a:cubicBezTo>
                    <a:cubicBezTo>
                      <a:pt x="191" y="182"/>
                      <a:pt x="191" y="182"/>
                      <a:pt x="191" y="182"/>
                    </a:cubicBezTo>
                    <a:cubicBezTo>
                      <a:pt x="191" y="181"/>
                      <a:pt x="191" y="181"/>
                      <a:pt x="191" y="180"/>
                    </a:cubicBezTo>
                    <a:cubicBezTo>
                      <a:pt x="191" y="180"/>
                      <a:pt x="191" y="180"/>
                      <a:pt x="191" y="180"/>
                    </a:cubicBezTo>
                    <a:cubicBezTo>
                      <a:pt x="195" y="174"/>
                      <a:pt x="195" y="174"/>
                      <a:pt x="195" y="174"/>
                    </a:cubicBezTo>
                    <a:cubicBezTo>
                      <a:pt x="191" y="167"/>
                      <a:pt x="191" y="167"/>
                      <a:pt x="191" y="167"/>
                    </a:cubicBezTo>
                    <a:cubicBezTo>
                      <a:pt x="183" y="167"/>
                      <a:pt x="183" y="167"/>
                      <a:pt x="183" y="167"/>
                    </a:cubicBezTo>
                    <a:cubicBezTo>
                      <a:pt x="183" y="167"/>
                      <a:pt x="183" y="167"/>
                      <a:pt x="183" y="167"/>
                    </a:cubicBezTo>
                    <a:cubicBezTo>
                      <a:pt x="183" y="167"/>
                      <a:pt x="183" y="166"/>
                      <a:pt x="182" y="166"/>
                    </a:cubicBezTo>
                    <a:cubicBezTo>
                      <a:pt x="182" y="166"/>
                      <a:pt x="182" y="166"/>
                      <a:pt x="182" y="166"/>
                    </a:cubicBezTo>
                    <a:cubicBezTo>
                      <a:pt x="182" y="158"/>
                      <a:pt x="182" y="158"/>
                      <a:pt x="182" y="158"/>
                    </a:cubicBezTo>
                    <a:cubicBezTo>
                      <a:pt x="176" y="155"/>
                      <a:pt x="176" y="155"/>
                      <a:pt x="176" y="155"/>
                    </a:cubicBezTo>
                    <a:cubicBezTo>
                      <a:pt x="169" y="158"/>
                      <a:pt x="169" y="158"/>
                      <a:pt x="169" y="158"/>
                    </a:cubicBezTo>
                    <a:cubicBezTo>
                      <a:pt x="169" y="158"/>
                      <a:pt x="169" y="158"/>
                      <a:pt x="169" y="158"/>
                    </a:cubicBezTo>
                    <a:cubicBezTo>
                      <a:pt x="169" y="158"/>
                      <a:pt x="168" y="158"/>
                      <a:pt x="168" y="158"/>
                    </a:cubicBezTo>
                    <a:cubicBezTo>
                      <a:pt x="164" y="152"/>
                      <a:pt x="164" y="152"/>
                      <a:pt x="164" y="152"/>
                    </a:cubicBezTo>
                    <a:cubicBezTo>
                      <a:pt x="156" y="152"/>
                      <a:pt x="156" y="152"/>
                      <a:pt x="156" y="152"/>
                    </a:cubicBezTo>
                    <a:cubicBezTo>
                      <a:pt x="153" y="158"/>
                      <a:pt x="153" y="158"/>
                      <a:pt x="153" y="158"/>
                    </a:cubicBezTo>
                    <a:cubicBezTo>
                      <a:pt x="152" y="158"/>
                      <a:pt x="152" y="158"/>
                      <a:pt x="151" y="158"/>
                    </a:cubicBezTo>
                    <a:cubicBezTo>
                      <a:pt x="151" y="158"/>
                      <a:pt x="151" y="158"/>
                      <a:pt x="151" y="158"/>
                    </a:cubicBezTo>
                    <a:cubicBezTo>
                      <a:pt x="145" y="155"/>
                      <a:pt x="145" y="155"/>
                      <a:pt x="145" y="155"/>
                    </a:cubicBezTo>
                    <a:cubicBezTo>
                      <a:pt x="138" y="158"/>
                      <a:pt x="138" y="158"/>
                      <a:pt x="138" y="158"/>
                    </a:cubicBezTo>
                    <a:cubicBezTo>
                      <a:pt x="138" y="166"/>
                      <a:pt x="138" y="166"/>
                      <a:pt x="138" y="166"/>
                    </a:cubicBezTo>
                    <a:cubicBezTo>
                      <a:pt x="138" y="166"/>
                      <a:pt x="138" y="166"/>
                      <a:pt x="138" y="166"/>
                    </a:cubicBezTo>
                    <a:cubicBezTo>
                      <a:pt x="138" y="166"/>
                      <a:pt x="137" y="167"/>
                      <a:pt x="137" y="167"/>
                    </a:cubicBezTo>
                    <a:cubicBezTo>
                      <a:pt x="137" y="167"/>
                      <a:pt x="137" y="167"/>
                      <a:pt x="137" y="167"/>
                    </a:cubicBezTo>
                    <a:cubicBezTo>
                      <a:pt x="129" y="167"/>
                      <a:pt x="129" y="167"/>
                      <a:pt x="129" y="167"/>
                    </a:cubicBezTo>
                    <a:cubicBezTo>
                      <a:pt x="126" y="174"/>
                      <a:pt x="126" y="174"/>
                      <a:pt x="126" y="174"/>
                    </a:cubicBezTo>
                    <a:cubicBezTo>
                      <a:pt x="129" y="180"/>
                      <a:pt x="129" y="180"/>
                      <a:pt x="129" y="180"/>
                    </a:cubicBezTo>
                    <a:cubicBezTo>
                      <a:pt x="129" y="180"/>
                      <a:pt x="129" y="180"/>
                      <a:pt x="129" y="180"/>
                    </a:cubicBezTo>
                    <a:cubicBezTo>
                      <a:pt x="129" y="181"/>
                      <a:pt x="129" y="181"/>
                      <a:pt x="129" y="182"/>
                    </a:cubicBezTo>
                    <a:cubicBezTo>
                      <a:pt x="129" y="181"/>
                      <a:pt x="129" y="181"/>
                      <a:pt x="129" y="181"/>
                    </a:cubicBezTo>
                    <a:cubicBezTo>
                      <a:pt x="122" y="185"/>
                      <a:pt x="122" y="185"/>
                      <a:pt x="122" y="185"/>
                    </a:cubicBezTo>
                    <a:cubicBezTo>
                      <a:pt x="122" y="193"/>
                      <a:pt x="122" y="193"/>
                      <a:pt x="122" y="193"/>
                    </a:cubicBezTo>
                    <a:cubicBezTo>
                      <a:pt x="129" y="197"/>
                      <a:pt x="129" y="197"/>
                      <a:pt x="129" y="197"/>
                    </a:cubicBezTo>
                    <a:cubicBezTo>
                      <a:pt x="129" y="197"/>
                      <a:pt x="129" y="197"/>
                      <a:pt x="129" y="197"/>
                    </a:cubicBezTo>
                    <a:cubicBezTo>
                      <a:pt x="129" y="197"/>
                      <a:pt x="129" y="198"/>
                      <a:pt x="129" y="198"/>
                    </a:cubicBezTo>
                    <a:cubicBezTo>
                      <a:pt x="129" y="198"/>
                      <a:pt x="129" y="198"/>
                      <a:pt x="129" y="198"/>
                    </a:cubicBezTo>
                    <a:cubicBezTo>
                      <a:pt x="126" y="205"/>
                      <a:pt x="126" y="205"/>
                      <a:pt x="126" y="205"/>
                    </a:cubicBezTo>
                    <a:cubicBezTo>
                      <a:pt x="129" y="211"/>
                      <a:pt x="129" y="211"/>
                      <a:pt x="129" y="211"/>
                    </a:cubicBezTo>
                    <a:cubicBezTo>
                      <a:pt x="137" y="211"/>
                      <a:pt x="137" y="211"/>
                      <a:pt x="137" y="211"/>
                    </a:cubicBezTo>
                    <a:cubicBezTo>
                      <a:pt x="137" y="211"/>
                      <a:pt x="137" y="211"/>
                      <a:pt x="137" y="211"/>
                    </a:cubicBezTo>
                    <a:cubicBezTo>
                      <a:pt x="137" y="212"/>
                      <a:pt x="138" y="212"/>
                      <a:pt x="138" y="212"/>
                    </a:cubicBezTo>
                    <a:cubicBezTo>
                      <a:pt x="138" y="212"/>
                      <a:pt x="138" y="212"/>
                      <a:pt x="138" y="212"/>
                    </a:cubicBezTo>
                    <a:cubicBezTo>
                      <a:pt x="138" y="220"/>
                      <a:pt x="138" y="220"/>
                      <a:pt x="138" y="220"/>
                    </a:cubicBezTo>
                    <a:cubicBezTo>
                      <a:pt x="145" y="224"/>
                      <a:pt x="145" y="224"/>
                      <a:pt x="145" y="224"/>
                    </a:cubicBezTo>
                    <a:cubicBezTo>
                      <a:pt x="151" y="220"/>
                      <a:pt x="151" y="220"/>
                      <a:pt x="151" y="220"/>
                    </a:cubicBezTo>
                    <a:cubicBezTo>
                      <a:pt x="151" y="220"/>
                      <a:pt x="151" y="220"/>
                      <a:pt x="151" y="220"/>
                    </a:cubicBezTo>
                    <a:cubicBezTo>
                      <a:pt x="152" y="220"/>
                      <a:pt x="152" y="220"/>
                      <a:pt x="153" y="220"/>
                    </a:cubicBezTo>
                    <a:cubicBezTo>
                      <a:pt x="153" y="220"/>
                      <a:pt x="153" y="220"/>
                      <a:pt x="153" y="220"/>
                    </a:cubicBezTo>
                    <a:cubicBezTo>
                      <a:pt x="156" y="227"/>
                      <a:pt x="156" y="227"/>
                      <a:pt x="156" y="227"/>
                    </a:cubicBezTo>
                    <a:cubicBezTo>
                      <a:pt x="164" y="227"/>
                      <a:pt x="164" y="227"/>
                      <a:pt x="164" y="227"/>
                    </a:cubicBezTo>
                    <a:cubicBezTo>
                      <a:pt x="168" y="220"/>
                      <a:pt x="168" y="220"/>
                      <a:pt x="168" y="220"/>
                    </a:cubicBezTo>
                    <a:cubicBezTo>
                      <a:pt x="168" y="220"/>
                      <a:pt x="168" y="220"/>
                      <a:pt x="168" y="220"/>
                    </a:cubicBezTo>
                    <a:cubicBezTo>
                      <a:pt x="168" y="220"/>
                      <a:pt x="169" y="220"/>
                      <a:pt x="169" y="220"/>
                    </a:cubicBezTo>
                    <a:cubicBezTo>
                      <a:pt x="169" y="220"/>
                      <a:pt x="169" y="220"/>
                      <a:pt x="169" y="220"/>
                    </a:cubicBezTo>
                    <a:cubicBezTo>
                      <a:pt x="176" y="224"/>
                      <a:pt x="176" y="224"/>
                      <a:pt x="176" y="224"/>
                    </a:cubicBezTo>
                    <a:cubicBezTo>
                      <a:pt x="182" y="220"/>
                      <a:pt x="182" y="220"/>
                      <a:pt x="182" y="220"/>
                    </a:cubicBezTo>
                    <a:cubicBezTo>
                      <a:pt x="182" y="212"/>
                      <a:pt x="182" y="212"/>
                      <a:pt x="182" y="212"/>
                    </a:cubicBezTo>
                    <a:cubicBezTo>
                      <a:pt x="182" y="212"/>
                      <a:pt x="182" y="212"/>
                      <a:pt x="182" y="212"/>
                    </a:cubicBezTo>
                    <a:cubicBezTo>
                      <a:pt x="183" y="212"/>
                      <a:pt x="183" y="212"/>
                      <a:pt x="183" y="211"/>
                    </a:cubicBezTo>
                    <a:cubicBezTo>
                      <a:pt x="183" y="211"/>
                      <a:pt x="183" y="211"/>
                      <a:pt x="183" y="211"/>
                    </a:cubicBezTo>
                    <a:cubicBezTo>
                      <a:pt x="191" y="211"/>
                      <a:pt x="191" y="211"/>
                      <a:pt x="191" y="211"/>
                    </a:cubicBezTo>
                    <a:cubicBezTo>
                      <a:pt x="195" y="205"/>
                      <a:pt x="195" y="205"/>
                      <a:pt x="195" y="205"/>
                    </a:cubicBezTo>
                    <a:cubicBezTo>
                      <a:pt x="191" y="198"/>
                      <a:pt x="191" y="198"/>
                      <a:pt x="191" y="198"/>
                    </a:cubicBezTo>
                    <a:cubicBezTo>
                      <a:pt x="191" y="198"/>
                      <a:pt x="191" y="198"/>
                      <a:pt x="191" y="198"/>
                    </a:cubicBezTo>
                    <a:cubicBezTo>
                      <a:pt x="191" y="198"/>
                      <a:pt x="191" y="197"/>
                      <a:pt x="191" y="197"/>
                    </a:cubicBezTo>
                    <a:close/>
                    <a:moveTo>
                      <a:pt x="160" y="207"/>
                    </a:moveTo>
                    <a:cubicBezTo>
                      <a:pt x="151" y="207"/>
                      <a:pt x="143" y="199"/>
                      <a:pt x="143" y="189"/>
                    </a:cubicBezTo>
                    <a:cubicBezTo>
                      <a:pt x="143" y="180"/>
                      <a:pt x="151" y="172"/>
                      <a:pt x="160" y="172"/>
                    </a:cubicBezTo>
                    <a:cubicBezTo>
                      <a:pt x="170" y="172"/>
                      <a:pt x="178" y="180"/>
                      <a:pt x="178" y="189"/>
                    </a:cubicBezTo>
                    <a:cubicBezTo>
                      <a:pt x="178" y="199"/>
                      <a:pt x="170" y="207"/>
                      <a:pt x="160" y="207"/>
                    </a:cubicBezTo>
                    <a:close/>
                    <a:moveTo>
                      <a:pt x="97" y="128"/>
                    </a:moveTo>
                    <a:cubicBezTo>
                      <a:pt x="96" y="126"/>
                      <a:pt x="99" y="121"/>
                      <a:pt x="100" y="118"/>
                    </a:cubicBezTo>
                    <a:cubicBezTo>
                      <a:pt x="101" y="116"/>
                      <a:pt x="105" y="109"/>
                      <a:pt x="105" y="105"/>
                    </a:cubicBezTo>
                    <a:cubicBezTo>
                      <a:pt x="105" y="101"/>
                      <a:pt x="107" y="96"/>
                      <a:pt x="103" y="88"/>
                    </a:cubicBezTo>
                    <a:cubicBezTo>
                      <a:pt x="99" y="81"/>
                      <a:pt x="95" y="78"/>
                      <a:pt x="89" y="75"/>
                    </a:cubicBezTo>
                    <a:cubicBezTo>
                      <a:pt x="82" y="72"/>
                      <a:pt x="71" y="73"/>
                      <a:pt x="68" y="74"/>
                    </a:cubicBezTo>
                    <a:cubicBezTo>
                      <a:pt x="64" y="75"/>
                      <a:pt x="58" y="78"/>
                      <a:pt x="56" y="79"/>
                    </a:cubicBezTo>
                    <a:cubicBezTo>
                      <a:pt x="54" y="80"/>
                      <a:pt x="47" y="84"/>
                      <a:pt x="46" y="84"/>
                    </a:cubicBezTo>
                    <a:cubicBezTo>
                      <a:pt x="44" y="84"/>
                      <a:pt x="44" y="84"/>
                      <a:pt x="43" y="85"/>
                    </a:cubicBezTo>
                    <a:cubicBezTo>
                      <a:pt x="43" y="85"/>
                      <a:pt x="44" y="87"/>
                      <a:pt x="45" y="88"/>
                    </a:cubicBezTo>
                    <a:cubicBezTo>
                      <a:pt x="46" y="89"/>
                      <a:pt x="48" y="90"/>
                      <a:pt x="48" y="90"/>
                    </a:cubicBezTo>
                    <a:cubicBezTo>
                      <a:pt x="48" y="90"/>
                      <a:pt x="47" y="91"/>
                      <a:pt x="46" y="93"/>
                    </a:cubicBezTo>
                    <a:cubicBezTo>
                      <a:pt x="46" y="94"/>
                      <a:pt x="45" y="101"/>
                      <a:pt x="45" y="103"/>
                    </a:cubicBezTo>
                    <a:cubicBezTo>
                      <a:pt x="45" y="104"/>
                      <a:pt x="46" y="106"/>
                      <a:pt x="46" y="106"/>
                    </a:cubicBezTo>
                    <a:cubicBezTo>
                      <a:pt x="46" y="107"/>
                      <a:pt x="45" y="108"/>
                      <a:pt x="44" y="109"/>
                    </a:cubicBezTo>
                    <a:cubicBezTo>
                      <a:pt x="43" y="111"/>
                      <a:pt x="40" y="117"/>
                      <a:pt x="39" y="119"/>
                    </a:cubicBezTo>
                    <a:cubicBezTo>
                      <a:pt x="38" y="120"/>
                      <a:pt x="40" y="122"/>
                      <a:pt x="40" y="122"/>
                    </a:cubicBezTo>
                    <a:cubicBezTo>
                      <a:pt x="41" y="122"/>
                      <a:pt x="43" y="122"/>
                      <a:pt x="44" y="122"/>
                    </a:cubicBezTo>
                    <a:cubicBezTo>
                      <a:pt x="45" y="123"/>
                      <a:pt x="45" y="124"/>
                      <a:pt x="45" y="125"/>
                    </a:cubicBezTo>
                    <a:cubicBezTo>
                      <a:pt x="45" y="126"/>
                      <a:pt x="45" y="127"/>
                      <a:pt x="45" y="127"/>
                    </a:cubicBezTo>
                    <a:cubicBezTo>
                      <a:pt x="46" y="127"/>
                      <a:pt x="47" y="127"/>
                      <a:pt x="48" y="127"/>
                    </a:cubicBezTo>
                    <a:cubicBezTo>
                      <a:pt x="48" y="127"/>
                      <a:pt x="46" y="129"/>
                      <a:pt x="47" y="130"/>
                    </a:cubicBezTo>
                    <a:cubicBezTo>
                      <a:pt x="47" y="131"/>
                      <a:pt x="49" y="132"/>
                      <a:pt x="49" y="133"/>
                    </a:cubicBezTo>
                    <a:cubicBezTo>
                      <a:pt x="50" y="134"/>
                      <a:pt x="50" y="137"/>
                      <a:pt x="50" y="137"/>
                    </a:cubicBezTo>
                    <a:cubicBezTo>
                      <a:pt x="50" y="138"/>
                      <a:pt x="51" y="140"/>
                      <a:pt x="53" y="140"/>
                    </a:cubicBezTo>
                    <a:cubicBezTo>
                      <a:pt x="55" y="141"/>
                      <a:pt x="59" y="140"/>
                      <a:pt x="62" y="139"/>
                    </a:cubicBezTo>
                    <a:cubicBezTo>
                      <a:pt x="65" y="139"/>
                      <a:pt x="67" y="140"/>
                      <a:pt x="68" y="141"/>
                    </a:cubicBezTo>
                    <a:cubicBezTo>
                      <a:pt x="68" y="142"/>
                      <a:pt x="69" y="144"/>
                      <a:pt x="70" y="145"/>
                    </a:cubicBezTo>
                    <a:cubicBezTo>
                      <a:pt x="70" y="145"/>
                      <a:pt x="71" y="147"/>
                      <a:pt x="71" y="148"/>
                    </a:cubicBezTo>
                    <a:cubicBezTo>
                      <a:pt x="71" y="149"/>
                      <a:pt x="70" y="151"/>
                      <a:pt x="69" y="152"/>
                    </a:cubicBezTo>
                    <a:cubicBezTo>
                      <a:pt x="68" y="153"/>
                      <a:pt x="63" y="155"/>
                      <a:pt x="61" y="156"/>
                    </a:cubicBezTo>
                    <a:cubicBezTo>
                      <a:pt x="59" y="157"/>
                      <a:pt x="68" y="158"/>
                      <a:pt x="71" y="159"/>
                    </a:cubicBezTo>
                    <a:cubicBezTo>
                      <a:pt x="74" y="159"/>
                      <a:pt x="82" y="159"/>
                      <a:pt x="89" y="156"/>
                    </a:cubicBezTo>
                    <a:cubicBezTo>
                      <a:pt x="99" y="153"/>
                      <a:pt x="105" y="147"/>
                      <a:pt x="109" y="142"/>
                    </a:cubicBezTo>
                    <a:cubicBezTo>
                      <a:pt x="112" y="137"/>
                      <a:pt x="113" y="135"/>
                      <a:pt x="113" y="135"/>
                    </a:cubicBezTo>
                    <a:cubicBezTo>
                      <a:pt x="113" y="135"/>
                      <a:pt x="103" y="132"/>
                      <a:pt x="101" y="132"/>
                    </a:cubicBezTo>
                    <a:cubicBezTo>
                      <a:pt x="100" y="132"/>
                      <a:pt x="98" y="130"/>
                      <a:pt x="97" y="1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68" name="Freeform 7"/>
              <p:cNvSpPr>
                <a:spLocks noChangeAspect="1" noEditPoints="1"/>
              </p:cNvSpPr>
              <p:nvPr/>
            </p:nvSpPr>
            <p:spPr bwMode="auto">
              <a:xfrm>
                <a:off x="4749732" y="3029564"/>
                <a:ext cx="309674" cy="354136"/>
              </a:xfrm>
              <a:custGeom>
                <a:avLst/>
                <a:gdLst>
                  <a:gd name="T0" fmla="*/ 125 w 198"/>
                  <a:gd name="T1" fmla="*/ 47 h 227"/>
                  <a:gd name="T2" fmla="*/ 131 w 198"/>
                  <a:gd name="T3" fmla="*/ 57 h 227"/>
                  <a:gd name="T4" fmla="*/ 143 w 198"/>
                  <a:gd name="T5" fmla="*/ 60 h 227"/>
                  <a:gd name="T6" fmla="*/ 158 w 198"/>
                  <a:gd name="T7" fmla="*/ 63 h 227"/>
                  <a:gd name="T8" fmla="*/ 171 w 198"/>
                  <a:gd name="T9" fmla="*/ 59 h 227"/>
                  <a:gd name="T10" fmla="*/ 182 w 198"/>
                  <a:gd name="T11" fmla="*/ 48 h 227"/>
                  <a:gd name="T12" fmla="*/ 190 w 198"/>
                  <a:gd name="T13" fmla="*/ 39 h 227"/>
                  <a:gd name="T14" fmla="*/ 190 w 198"/>
                  <a:gd name="T15" fmla="*/ 28 h 227"/>
                  <a:gd name="T16" fmla="*/ 181 w 198"/>
                  <a:gd name="T17" fmla="*/ 19 h 227"/>
                  <a:gd name="T18" fmla="*/ 170 w 198"/>
                  <a:gd name="T19" fmla="*/ 9 h 227"/>
                  <a:gd name="T20" fmla="*/ 156 w 198"/>
                  <a:gd name="T21" fmla="*/ 5 h 227"/>
                  <a:gd name="T22" fmla="*/ 141 w 198"/>
                  <a:gd name="T23" fmla="*/ 10 h 227"/>
                  <a:gd name="T24" fmla="*/ 131 w 198"/>
                  <a:gd name="T25" fmla="*/ 20 h 227"/>
                  <a:gd name="T26" fmla="*/ 127 w 198"/>
                  <a:gd name="T27" fmla="*/ 35 h 227"/>
                  <a:gd name="T28" fmla="*/ 148 w 198"/>
                  <a:gd name="T29" fmla="*/ 37 h 227"/>
                  <a:gd name="T30" fmla="*/ 135 w 198"/>
                  <a:gd name="T31" fmla="*/ 130 h 227"/>
                  <a:gd name="T32" fmla="*/ 135 w 198"/>
                  <a:gd name="T33" fmla="*/ 100 h 227"/>
                  <a:gd name="T34" fmla="*/ 120 w 198"/>
                  <a:gd name="T35" fmla="*/ 71 h 227"/>
                  <a:gd name="T36" fmla="*/ 105 w 198"/>
                  <a:gd name="T37" fmla="*/ 47 h 227"/>
                  <a:gd name="T38" fmla="*/ 67 w 198"/>
                  <a:gd name="T39" fmla="*/ 41 h 227"/>
                  <a:gd name="T40" fmla="*/ 31 w 198"/>
                  <a:gd name="T41" fmla="*/ 54 h 227"/>
                  <a:gd name="T42" fmla="*/ 14 w 198"/>
                  <a:gd name="T43" fmla="*/ 71 h 227"/>
                  <a:gd name="T44" fmla="*/ 13 w 198"/>
                  <a:gd name="T45" fmla="*/ 100 h 227"/>
                  <a:gd name="T46" fmla="*/ 14 w 198"/>
                  <a:gd name="T47" fmla="*/ 132 h 227"/>
                  <a:gd name="T48" fmla="*/ 29 w 198"/>
                  <a:gd name="T49" fmla="*/ 158 h 227"/>
                  <a:gd name="T50" fmla="*/ 57 w 198"/>
                  <a:gd name="T51" fmla="*/ 175 h 227"/>
                  <a:gd name="T52" fmla="*/ 82 w 198"/>
                  <a:gd name="T53" fmla="*/ 189 h 227"/>
                  <a:gd name="T54" fmla="*/ 105 w 198"/>
                  <a:gd name="T55" fmla="*/ 183 h 227"/>
                  <a:gd name="T56" fmla="*/ 120 w 198"/>
                  <a:gd name="T57" fmla="*/ 158 h 227"/>
                  <a:gd name="T58" fmla="*/ 74 w 198"/>
                  <a:gd name="T59" fmla="*/ 64 h 227"/>
                  <a:gd name="T60" fmla="*/ 198 w 198"/>
                  <a:gd name="T61" fmla="*/ 185 h 227"/>
                  <a:gd name="T62" fmla="*/ 195 w 198"/>
                  <a:gd name="T63" fmla="*/ 174 h 227"/>
                  <a:gd name="T64" fmla="*/ 182 w 198"/>
                  <a:gd name="T65" fmla="*/ 166 h 227"/>
                  <a:gd name="T66" fmla="*/ 168 w 198"/>
                  <a:gd name="T67" fmla="*/ 158 h 227"/>
                  <a:gd name="T68" fmla="*/ 151 w 198"/>
                  <a:gd name="T69" fmla="*/ 158 h 227"/>
                  <a:gd name="T70" fmla="*/ 137 w 198"/>
                  <a:gd name="T71" fmla="*/ 167 h 227"/>
                  <a:gd name="T72" fmla="*/ 129 w 198"/>
                  <a:gd name="T73" fmla="*/ 180 h 227"/>
                  <a:gd name="T74" fmla="*/ 129 w 198"/>
                  <a:gd name="T75" fmla="*/ 197 h 227"/>
                  <a:gd name="T76" fmla="*/ 129 w 198"/>
                  <a:gd name="T77" fmla="*/ 211 h 227"/>
                  <a:gd name="T78" fmla="*/ 138 w 198"/>
                  <a:gd name="T79" fmla="*/ 220 h 227"/>
                  <a:gd name="T80" fmla="*/ 153 w 198"/>
                  <a:gd name="T81" fmla="*/ 220 h 227"/>
                  <a:gd name="T82" fmla="*/ 169 w 198"/>
                  <a:gd name="T83" fmla="*/ 220 h 227"/>
                  <a:gd name="T84" fmla="*/ 182 w 198"/>
                  <a:gd name="T85" fmla="*/ 212 h 227"/>
                  <a:gd name="T86" fmla="*/ 191 w 198"/>
                  <a:gd name="T87" fmla="*/ 198 h 227"/>
                  <a:gd name="T88" fmla="*/ 160 w 198"/>
                  <a:gd name="T89" fmla="*/ 172 h 227"/>
                  <a:gd name="T90" fmla="*/ 105 w 198"/>
                  <a:gd name="T91" fmla="*/ 105 h 227"/>
                  <a:gd name="T92" fmla="*/ 46 w 198"/>
                  <a:gd name="T93" fmla="*/ 84 h 227"/>
                  <a:gd name="T94" fmla="*/ 45 w 198"/>
                  <a:gd name="T95" fmla="*/ 103 h 227"/>
                  <a:gd name="T96" fmla="*/ 44 w 198"/>
                  <a:gd name="T97" fmla="*/ 122 h 227"/>
                  <a:gd name="T98" fmla="*/ 49 w 198"/>
                  <a:gd name="T99" fmla="*/ 133 h 227"/>
                  <a:gd name="T100" fmla="*/ 70 w 198"/>
                  <a:gd name="T101" fmla="*/ 145 h 227"/>
                  <a:gd name="T102" fmla="*/ 89 w 198"/>
                  <a:gd name="T103"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27">
                    <a:moveTo>
                      <a:pt x="128" y="35"/>
                    </a:moveTo>
                    <a:cubicBezTo>
                      <a:pt x="128" y="35"/>
                      <a:pt x="128" y="35"/>
                      <a:pt x="128" y="36"/>
                    </a:cubicBezTo>
                    <a:cubicBezTo>
                      <a:pt x="128" y="36"/>
                      <a:pt x="128" y="36"/>
                      <a:pt x="128" y="36"/>
                    </a:cubicBezTo>
                    <a:cubicBezTo>
                      <a:pt x="123" y="41"/>
                      <a:pt x="123" y="41"/>
                      <a:pt x="123" y="41"/>
                    </a:cubicBezTo>
                    <a:cubicBezTo>
                      <a:pt x="125" y="47"/>
                      <a:pt x="125" y="47"/>
                      <a:pt x="125" y="47"/>
                    </a:cubicBezTo>
                    <a:cubicBezTo>
                      <a:pt x="132" y="49"/>
                      <a:pt x="132" y="49"/>
                      <a:pt x="132" y="49"/>
                    </a:cubicBezTo>
                    <a:cubicBezTo>
                      <a:pt x="132" y="49"/>
                      <a:pt x="132" y="49"/>
                      <a:pt x="132" y="49"/>
                    </a:cubicBezTo>
                    <a:cubicBezTo>
                      <a:pt x="132" y="49"/>
                      <a:pt x="132" y="50"/>
                      <a:pt x="132" y="50"/>
                    </a:cubicBezTo>
                    <a:cubicBezTo>
                      <a:pt x="132" y="50"/>
                      <a:pt x="132" y="50"/>
                      <a:pt x="132" y="50"/>
                    </a:cubicBezTo>
                    <a:cubicBezTo>
                      <a:pt x="131" y="57"/>
                      <a:pt x="131" y="57"/>
                      <a:pt x="131" y="57"/>
                    </a:cubicBezTo>
                    <a:cubicBezTo>
                      <a:pt x="136" y="62"/>
                      <a:pt x="136" y="62"/>
                      <a:pt x="136" y="62"/>
                    </a:cubicBezTo>
                    <a:cubicBezTo>
                      <a:pt x="142" y="60"/>
                      <a:pt x="142" y="60"/>
                      <a:pt x="142" y="60"/>
                    </a:cubicBezTo>
                    <a:cubicBezTo>
                      <a:pt x="142" y="59"/>
                      <a:pt x="142" y="59"/>
                      <a:pt x="142" y="59"/>
                    </a:cubicBezTo>
                    <a:cubicBezTo>
                      <a:pt x="143" y="60"/>
                      <a:pt x="143" y="60"/>
                      <a:pt x="143" y="60"/>
                    </a:cubicBezTo>
                    <a:cubicBezTo>
                      <a:pt x="143" y="60"/>
                      <a:pt x="143" y="60"/>
                      <a:pt x="143" y="60"/>
                    </a:cubicBezTo>
                    <a:cubicBezTo>
                      <a:pt x="145" y="67"/>
                      <a:pt x="145" y="67"/>
                      <a:pt x="145" y="67"/>
                    </a:cubicBezTo>
                    <a:cubicBezTo>
                      <a:pt x="152" y="68"/>
                      <a:pt x="152" y="68"/>
                      <a:pt x="152" y="68"/>
                    </a:cubicBezTo>
                    <a:cubicBezTo>
                      <a:pt x="157" y="63"/>
                      <a:pt x="157" y="63"/>
                      <a:pt x="157" y="63"/>
                    </a:cubicBezTo>
                    <a:cubicBezTo>
                      <a:pt x="157" y="63"/>
                      <a:pt x="157" y="63"/>
                      <a:pt x="157" y="63"/>
                    </a:cubicBezTo>
                    <a:cubicBezTo>
                      <a:pt x="157" y="63"/>
                      <a:pt x="158" y="63"/>
                      <a:pt x="158" y="63"/>
                    </a:cubicBezTo>
                    <a:cubicBezTo>
                      <a:pt x="158" y="63"/>
                      <a:pt x="158" y="63"/>
                      <a:pt x="158" y="63"/>
                    </a:cubicBezTo>
                    <a:cubicBezTo>
                      <a:pt x="163" y="68"/>
                      <a:pt x="163" y="68"/>
                      <a:pt x="163" y="68"/>
                    </a:cubicBezTo>
                    <a:cubicBezTo>
                      <a:pt x="170" y="66"/>
                      <a:pt x="170" y="66"/>
                      <a:pt x="170" y="66"/>
                    </a:cubicBezTo>
                    <a:cubicBezTo>
                      <a:pt x="171" y="59"/>
                      <a:pt x="171" y="59"/>
                      <a:pt x="171" y="59"/>
                    </a:cubicBezTo>
                    <a:cubicBezTo>
                      <a:pt x="171" y="59"/>
                      <a:pt x="171" y="59"/>
                      <a:pt x="171" y="59"/>
                    </a:cubicBezTo>
                    <a:cubicBezTo>
                      <a:pt x="171" y="59"/>
                      <a:pt x="172" y="59"/>
                      <a:pt x="172" y="59"/>
                    </a:cubicBezTo>
                    <a:cubicBezTo>
                      <a:pt x="172" y="59"/>
                      <a:pt x="172" y="59"/>
                      <a:pt x="172" y="59"/>
                    </a:cubicBezTo>
                    <a:cubicBezTo>
                      <a:pt x="179" y="60"/>
                      <a:pt x="179" y="60"/>
                      <a:pt x="179" y="60"/>
                    </a:cubicBezTo>
                    <a:cubicBezTo>
                      <a:pt x="184" y="55"/>
                      <a:pt x="184" y="55"/>
                      <a:pt x="184" y="55"/>
                    </a:cubicBezTo>
                    <a:cubicBezTo>
                      <a:pt x="182" y="48"/>
                      <a:pt x="182" y="48"/>
                      <a:pt x="182" y="48"/>
                    </a:cubicBezTo>
                    <a:cubicBezTo>
                      <a:pt x="182" y="48"/>
                      <a:pt x="182" y="48"/>
                      <a:pt x="182" y="48"/>
                    </a:cubicBezTo>
                    <a:cubicBezTo>
                      <a:pt x="182" y="48"/>
                      <a:pt x="182" y="48"/>
                      <a:pt x="182" y="47"/>
                    </a:cubicBezTo>
                    <a:cubicBezTo>
                      <a:pt x="182" y="47"/>
                      <a:pt x="182" y="47"/>
                      <a:pt x="182" y="47"/>
                    </a:cubicBezTo>
                    <a:cubicBezTo>
                      <a:pt x="189" y="45"/>
                      <a:pt x="189" y="45"/>
                      <a:pt x="189" y="45"/>
                    </a:cubicBezTo>
                    <a:cubicBezTo>
                      <a:pt x="190" y="39"/>
                      <a:pt x="190" y="39"/>
                      <a:pt x="190" y="39"/>
                    </a:cubicBezTo>
                    <a:cubicBezTo>
                      <a:pt x="185" y="34"/>
                      <a:pt x="185" y="34"/>
                      <a:pt x="185" y="34"/>
                    </a:cubicBezTo>
                    <a:cubicBezTo>
                      <a:pt x="185" y="34"/>
                      <a:pt x="185" y="34"/>
                      <a:pt x="185" y="34"/>
                    </a:cubicBezTo>
                    <a:cubicBezTo>
                      <a:pt x="185" y="34"/>
                      <a:pt x="185" y="33"/>
                      <a:pt x="185" y="33"/>
                    </a:cubicBezTo>
                    <a:cubicBezTo>
                      <a:pt x="185" y="33"/>
                      <a:pt x="185" y="33"/>
                      <a:pt x="185" y="33"/>
                    </a:cubicBezTo>
                    <a:cubicBezTo>
                      <a:pt x="190" y="28"/>
                      <a:pt x="190" y="28"/>
                      <a:pt x="190" y="28"/>
                    </a:cubicBezTo>
                    <a:cubicBezTo>
                      <a:pt x="188" y="21"/>
                      <a:pt x="188" y="21"/>
                      <a:pt x="188" y="21"/>
                    </a:cubicBezTo>
                    <a:cubicBezTo>
                      <a:pt x="181" y="20"/>
                      <a:pt x="181" y="20"/>
                      <a:pt x="181" y="20"/>
                    </a:cubicBezTo>
                    <a:cubicBezTo>
                      <a:pt x="181" y="20"/>
                      <a:pt x="181" y="20"/>
                      <a:pt x="181" y="20"/>
                    </a:cubicBezTo>
                    <a:cubicBezTo>
                      <a:pt x="181" y="19"/>
                      <a:pt x="181" y="19"/>
                      <a:pt x="181" y="19"/>
                    </a:cubicBezTo>
                    <a:cubicBezTo>
                      <a:pt x="181" y="19"/>
                      <a:pt x="181" y="19"/>
                      <a:pt x="181" y="19"/>
                    </a:cubicBezTo>
                    <a:cubicBezTo>
                      <a:pt x="182" y="12"/>
                      <a:pt x="182" y="12"/>
                      <a:pt x="182" y="12"/>
                    </a:cubicBezTo>
                    <a:cubicBezTo>
                      <a:pt x="177" y="7"/>
                      <a:pt x="177" y="7"/>
                      <a:pt x="177" y="7"/>
                    </a:cubicBezTo>
                    <a:cubicBezTo>
                      <a:pt x="171" y="9"/>
                      <a:pt x="171" y="9"/>
                      <a:pt x="171" y="9"/>
                    </a:cubicBezTo>
                    <a:cubicBezTo>
                      <a:pt x="171" y="9"/>
                      <a:pt x="171" y="9"/>
                      <a:pt x="171" y="9"/>
                    </a:cubicBezTo>
                    <a:cubicBezTo>
                      <a:pt x="170" y="9"/>
                      <a:pt x="170" y="9"/>
                      <a:pt x="170" y="9"/>
                    </a:cubicBezTo>
                    <a:cubicBezTo>
                      <a:pt x="170" y="9"/>
                      <a:pt x="170" y="9"/>
                      <a:pt x="170" y="9"/>
                    </a:cubicBezTo>
                    <a:cubicBezTo>
                      <a:pt x="168" y="2"/>
                      <a:pt x="168" y="2"/>
                      <a:pt x="168" y="2"/>
                    </a:cubicBezTo>
                    <a:cubicBezTo>
                      <a:pt x="161" y="0"/>
                      <a:pt x="161" y="0"/>
                      <a:pt x="161" y="0"/>
                    </a:cubicBezTo>
                    <a:cubicBezTo>
                      <a:pt x="156" y="5"/>
                      <a:pt x="156" y="5"/>
                      <a:pt x="156" y="5"/>
                    </a:cubicBezTo>
                    <a:cubicBezTo>
                      <a:pt x="156" y="5"/>
                      <a:pt x="156" y="5"/>
                      <a:pt x="156" y="5"/>
                    </a:cubicBezTo>
                    <a:cubicBezTo>
                      <a:pt x="156" y="5"/>
                      <a:pt x="155" y="5"/>
                      <a:pt x="155" y="5"/>
                    </a:cubicBezTo>
                    <a:cubicBezTo>
                      <a:pt x="150" y="1"/>
                      <a:pt x="150" y="1"/>
                      <a:pt x="150" y="1"/>
                    </a:cubicBezTo>
                    <a:cubicBezTo>
                      <a:pt x="143" y="3"/>
                      <a:pt x="143" y="3"/>
                      <a:pt x="143" y="3"/>
                    </a:cubicBezTo>
                    <a:cubicBezTo>
                      <a:pt x="142" y="9"/>
                      <a:pt x="142" y="9"/>
                      <a:pt x="142" y="9"/>
                    </a:cubicBezTo>
                    <a:cubicBezTo>
                      <a:pt x="141" y="10"/>
                      <a:pt x="141" y="10"/>
                      <a:pt x="141" y="10"/>
                    </a:cubicBezTo>
                    <a:cubicBezTo>
                      <a:pt x="141" y="10"/>
                      <a:pt x="141" y="10"/>
                      <a:pt x="141" y="10"/>
                    </a:cubicBezTo>
                    <a:cubicBezTo>
                      <a:pt x="134" y="8"/>
                      <a:pt x="134" y="8"/>
                      <a:pt x="134" y="8"/>
                    </a:cubicBezTo>
                    <a:cubicBezTo>
                      <a:pt x="129" y="13"/>
                      <a:pt x="129" y="13"/>
                      <a:pt x="129" y="13"/>
                    </a:cubicBezTo>
                    <a:cubicBezTo>
                      <a:pt x="131" y="20"/>
                      <a:pt x="131" y="20"/>
                      <a:pt x="131" y="20"/>
                    </a:cubicBezTo>
                    <a:cubicBezTo>
                      <a:pt x="131" y="20"/>
                      <a:pt x="131" y="20"/>
                      <a:pt x="131" y="20"/>
                    </a:cubicBezTo>
                    <a:cubicBezTo>
                      <a:pt x="131" y="20"/>
                      <a:pt x="131" y="21"/>
                      <a:pt x="131" y="21"/>
                    </a:cubicBezTo>
                    <a:cubicBezTo>
                      <a:pt x="131" y="21"/>
                      <a:pt x="131" y="21"/>
                      <a:pt x="131" y="21"/>
                    </a:cubicBezTo>
                    <a:cubicBezTo>
                      <a:pt x="124" y="23"/>
                      <a:pt x="124" y="23"/>
                      <a:pt x="124" y="23"/>
                    </a:cubicBezTo>
                    <a:cubicBezTo>
                      <a:pt x="122" y="30"/>
                      <a:pt x="122" y="30"/>
                      <a:pt x="122" y="30"/>
                    </a:cubicBezTo>
                    <a:cubicBezTo>
                      <a:pt x="127" y="35"/>
                      <a:pt x="127" y="35"/>
                      <a:pt x="127" y="35"/>
                    </a:cubicBezTo>
                    <a:lnTo>
                      <a:pt x="128" y="35"/>
                    </a:lnTo>
                    <a:close/>
                    <a:moveTo>
                      <a:pt x="154" y="26"/>
                    </a:moveTo>
                    <a:cubicBezTo>
                      <a:pt x="159" y="25"/>
                      <a:pt x="163" y="27"/>
                      <a:pt x="165" y="32"/>
                    </a:cubicBezTo>
                    <a:cubicBezTo>
                      <a:pt x="166" y="36"/>
                      <a:pt x="164" y="41"/>
                      <a:pt x="159" y="43"/>
                    </a:cubicBezTo>
                    <a:cubicBezTo>
                      <a:pt x="154" y="44"/>
                      <a:pt x="149" y="42"/>
                      <a:pt x="148" y="37"/>
                    </a:cubicBezTo>
                    <a:cubicBezTo>
                      <a:pt x="147" y="32"/>
                      <a:pt x="149" y="27"/>
                      <a:pt x="154" y="26"/>
                    </a:cubicBezTo>
                    <a:close/>
                    <a:moveTo>
                      <a:pt x="142" y="145"/>
                    </a:moveTo>
                    <a:cubicBezTo>
                      <a:pt x="135" y="132"/>
                      <a:pt x="135" y="132"/>
                      <a:pt x="135" y="132"/>
                    </a:cubicBezTo>
                    <a:cubicBezTo>
                      <a:pt x="135" y="132"/>
                      <a:pt x="135" y="132"/>
                      <a:pt x="135" y="132"/>
                    </a:cubicBezTo>
                    <a:cubicBezTo>
                      <a:pt x="135" y="132"/>
                      <a:pt x="135" y="131"/>
                      <a:pt x="135" y="130"/>
                    </a:cubicBezTo>
                    <a:cubicBezTo>
                      <a:pt x="135" y="130"/>
                      <a:pt x="135" y="130"/>
                      <a:pt x="135" y="130"/>
                    </a:cubicBezTo>
                    <a:cubicBezTo>
                      <a:pt x="149" y="122"/>
                      <a:pt x="149" y="122"/>
                      <a:pt x="149" y="122"/>
                    </a:cubicBezTo>
                    <a:cubicBezTo>
                      <a:pt x="149" y="107"/>
                      <a:pt x="149" y="107"/>
                      <a:pt x="149" y="107"/>
                    </a:cubicBezTo>
                    <a:cubicBezTo>
                      <a:pt x="135" y="100"/>
                      <a:pt x="135" y="100"/>
                      <a:pt x="135" y="100"/>
                    </a:cubicBezTo>
                    <a:cubicBezTo>
                      <a:pt x="135" y="100"/>
                      <a:pt x="135" y="100"/>
                      <a:pt x="135" y="100"/>
                    </a:cubicBezTo>
                    <a:cubicBezTo>
                      <a:pt x="135" y="99"/>
                      <a:pt x="135" y="98"/>
                      <a:pt x="135" y="97"/>
                    </a:cubicBezTo>
                    <a:cubicBezTo>
                      <a:pt x="135" y="97"/>
                      <a:pt x="135" y="97"/>
                      <a:pt x="135" y="97"/>
                    </a:cubicBezTo>
                    <a:cubicBezTo>
                      <a:pt x="142" y="84"/>
                      <a:pt x="142" y="84"/>
                      <a:pt x="142" y="84"/>
                    </a:cubicBezTo>
                    <a:cubicBezTo>
                      <a:pt x="135" y="71"/>
                      <a:pt x="135" y="71"/>
                      <a:pt x="135" y="71"/>
                    </a:cubicBezTo>
                    <a:cubicBezTo>
                      <a:pt x="120" y="71"/>
                      <a:pt x="120" y="71"/>
                      <a:pt x="120" y="71"/>
                    </a:cubicBezTo>
                    <a:cubicBezTo>
                      <a:pt x="120" y="71"/>
                      <a:pt x="120" y="71"/>
                      <a:pt x="120" y="71"/>
                    </a:cubicBezTo>
                    <a:cubicBezTo>
                      <a:pt x="119" y="71"/>
                      <a:pt x="119" y="70"/>
                      <a:pt x="118" y="69"/>
                    </a:cubicBezTo>
                    <a:cubicBezTo>
                      <a:pt x="118" y="69"/>
                      <a:pt x="118" y="69"/>
                      <a:pt x="118" y="69"/>
                    </a:cubicBezTo>
                    <a:cubicBezTo>
                      <a:pt x="118" y="54"/>
                      <a:pt x="118" y="54"/>
                      <a:pt x="118" y="54"/>
                    </a:cubicBezTo>
                    <a:cubicBezTo>
                      <a:pt x="105" y="47"/>
                      <a:pt x="105" y="47"/>
                      <a:pt x="105" y="47"/>
                    </a:cubicBezTo>
                    <a:cubicBezTo>
                      <a:pt x="92" y="54"/>
                      <a:pt x="92" y="54"/>
                      <a:pt x="92" y="54"/>
                    </a:cubicBezTo>
                    <a:cubicBezTo>
                      <a:pt x="92" y="54"/>
                      <a:pt x="92" y="54"/>
                      <a:pt x="92" y="54"/>
                    </a:cubicBezTo>
                    <a:cubicBezTo>
                      <a:pt x="91" y="54"/>
                      <a:pt x="90" y="54"/>
                      <a:pt x="89" y="54"/>
                    </a:cubicBezTo>
                    <a:cubicBezTo>
                      <a:pt x="82" y="41"/>
                      <a:pt x="82" y="41"/>
                      <a:pt x="82" y="41"/>
                    </a:cubicBezTo>
                    <a:cubicBezTo>
                      <a:pt x="67" y="41"/>
                      <a:pt x="67" y="41"/>
                      <a:pt x="67" y="41"/>
                    </a:cubicBezTo>
                    <a:cubicBezTo>
                      <a:pt x="59" y="54"/>
                      <a:pt x="59" y="54"/>
                      <a:pt x="59" y="54"/>
                    </a:cubicBezTo>
                    <a:cubicBezTo>
                      <a:pt x="58" y="54"/>
                      <a:pt x="58" y="54"/>
                      <a:pt x="57" y="54"/>
                    </a:cubicBezTo>
                    <a:cubicBezTo>
                      <a:pt x="57" y="54"/>
                      <a:pt x="57" y="54"/>
                      <a:pt x="57" y="54"/>
                    </a:cubicBezTo>
                    <a:cubicBezTo>
                      <a:pt x="44" y="47"/>
                      <a:pt x="44" y="47"/>
                      <a:pt x="44" y="47"/>
                    </a:cubicBezTo>
                    <a:cubicBezTo>
                      <a:pt x="31" y="54"/>
                      <a:pt x="31" y="54"/>
                      <a:pt x="31" y="54"/>
                    </a:cubicBezTo>
                    <a:cubicBezTo>
                      <a:pt x="31" y="69"/>
                      <a:pt x="31" y="69"/>
                      <a:pt x="31" y="69"/>
                    </a:cubicBezTo>
                    <a:cubicBezTo>
                      <a:pt x="31" y="69"/>
                      <a:pt x="31" y="69"/>
                      <a:pt x="31" y="69"/>
                    </a:cubicBezTo>
                    <a:cubicBezTo>
                      <a:pt x="30" y="70"/>
                      <a:pt x="30" y="71"/>
                      <a:pt x="29" y="71"/>
                    </a:cubicBezTo>
                    <a:cubicBezTo>
                      <a:pt x="29" y="71"/>
                      <a:pt x="29" y="71"/>
                      <a:pt x="29" y="71"/>
                    </a:cubicBezTo>
                    <a:cubicBezTo>
                      <a:pt x="14" y="71"/>
                      <a:pt x="14" y="71"/>
                      <a:pt x="14" y="71"/>
                    </a:cubicBezTo>
                    <a:cubicBezTo>
                      <a:pt x="6" y="84"/>
                      <a:pt x="6" y="84"/>
                      <a:pt x="6" y="84"/>
                    </a:cubicBezTo>
                    <a:cubicBezTo>
                      <a:pt x="14" y="97"/>
                      <a:pt x="14" y="97"/>
                      <a:pt x="14" y="97"/>
                    </a:cubicBezTo>
                    <a:cubicBezTo>
                      <a:pt x="14" y="97"/>
                      <a:pt x="14" y="97"/>
                      <a:pt x="14" y="97"/>
                    </a:cubicBezTo>
                    <a:cubicBezTo>
                      <a:pt x="14" y="98"/>
                      <a:pt x="13" y="99"/>
                      <a:pt x="13" y="100"/>
                    </a:cubicBezTo>
                    <a:cubicBezTo>
                      <a:pt x="13" y="100"/>
                      <a:pt x="13" y="100"/>
                      <a:pt x="13" y="100"/>
                    </a:cubicBezTo>
                    <a:cubicBezTo>
                      <a:pt x="0" y="107"/>
                      <a:pt x="0" y="107"/>
                      <a:pt x="0" y="107"/>
                    </a:cubicBezTo>
                    <a:cubicBezTo>
                      <a:pt x="0" y="122"/>
                      <a:pt x="0" y="122"/>
                      <a:pt x="0" y="122"/>
                    </a:cubicBezTo>
                    <a:cubicBezTo>
                      <a:pt x="13" y="130"/>
                      <a:pt x="13" y="130"/>
                      <a:pt x="13" y="130"/>
                    </a:cubicBezTo>
                    <a:cubicBezTo>
                      <a:pt x="13" y="130"/>
                      <a:pt x="13" y="130"/>
                      <a:pt x="13" y="130"/>
                    </a:cubicBezTo>
                    <a:cubicBezTo>
                      <a:pt x="13" y="131"/>
                      <a:pt x="14" y="132"/>
                      <a:pt x="14" y="132"/>
                    </a:cubicBezTo>
                    <a:cubicBezTo>
                      <a:pt x="14" y="132"/>
                      <a:pt x="14" y="132"/>
                      <a:pt x="14" y="132"/>
                    </a:cubicBezTo>
                    <a:cubicBezTo>
                      <a:pt x="6" y="145"/>
                      <a:pt x="6" y="145"/>
                      <a:pt x="6" y="145"/>
                    </a:cubicBezTo>
                    <a:cubicBezTo>
                      <a:pt x="14" y="158"/>
                      <a:pt x="14" y="158"/>
                      <a:pt x="14" y="158"/>
                    </a:cubicBezTo>
                    <a:cubicBezTo>
                      <a:pt x="29" y="158"/>
                      <a:pt x="29" y="158"/>
                      <a:pt x="29" y="158"/>
                    </a:cubicBezTo>
                    <a:cubicBezTo>
                      <a:pt x="29" y="158"/>
                      <a:pt x="29" y="158"/>
                      <a:pt x="29" y="158"/>
                    </a:cubicBezTo>
                    <a:cubicBezTo>
                      <a:pt x="30" y="159"/>
                      <a:pt x="30" y="160"/>
                      <a:pt x="31" y="160"/>
                    </a:cubicBezTo>
                    <a:cubicBezTo>
                      <a:pt x="31" y="160"/>
                      <a:pt x="31" y="160"/>
                      <a:pt x="31" y="160"/>
                    </a:cubicBezTo>
                    <a:cubicBezTo>
                      <a:pt x="31" y="175"/>
                      <a:pt x="31" y="175"/>
                      <a:pt x="31" y="175"/>
                    </a:cubicBezTo>
                    <a:cubicBezTo>
                      <a:pt x="44" y="183"/>
                      <a:pt x="44" y="183"/>
                      <a:pt x="44" y="183"/>
                    </a:cubicBezTo>
                    <a:cubicBezTo>
                      <a:pt x="57" y="175"/>
                      <a:pt x="57" y="175"/>
                      <a:pt x="57" y="175"/>
                    </a:cubicBezTo>
                    <a:cubicBezTo>
                      <a:pt x="57" y="175"/>
                      <a:pt x="57" y="175"/>
                      <a:pt x="57" y="175"/>
                    </a:cubicBezTo>
                    <a:cubicBezTo>
                      <a:pt x="58" y="176"/>
                      <a:pt x="58" y="176"/>
                      <a:pt x="59" y="176"/>
                    </a:cubicBezTo>
                    <a:cubicBezTo>
                      <a:pt x="59" y="176"/>
                      <a:pt x="59" y="176"/>
                      <a:pt x="59" y="176"/>
                    </a:cubicBezTo>
                    <a:cubicBezTo>
                      <a:pt x="67" y="189"/>
                      <a:pt x="67" y="189"/>
                      <a:pt x="67" y="189"/>
                    </a:cubicBezTo>
                    <a:cubicBezTo>
                      <a:pt x="82" y="189"/>
                      <a:pt x="82" y="189"/>
                      <a:pt x="82" y="189"/>
                    </a:cubicBezTo>
                    <a:cubicBezTo>
                      <a:pt x="89" y="176"/>
                      <a:pt x="89" y="176"/>
                      <a:pt x="89" y="176"/>
                    </a:cubicBezTo>
                    <a:cubicBezTo>
                      <a:pt x="89" y="176"/>
                      <a:pt x="89" y="176"/>
                      <a:pt x="89" y="176"/>
                    </a:cubicBezTo>
                    <a:cubicBezTo>
                      <a:pt x="90" y="176"/>
                      <a:pt x="91" y="176"/>
                      <a:pt x="92" y="175"/>
                    </a:cubicBezTo>
                    <a:cubicBezTo>
                      <a:pt x="92" y="175"/>
                      <a:pt x="92" y="175"/>
                      <a:pt x="92" y="175"/>
                    </a:cubicBezTo>
                    <a:cubicBezTo>
                      <a:pt x="105" y="183"/>
                      <a:pt x="105" y="183"/>
                      <a:pt x="105" y="183"/>
                    </a:cubicBezTo>
                    <a:cubicBezTo>
                      <a:pt x="118" y="175"/>
                      <a:pt x="118" y="175"/>
                      <a:pt x="118" y="175"/>
                    </a:cubicBezTo>
                    <a:cubicBezTo>
                      <a:pt x="118" y="160"/>
                      <a:pt x="118" y="160"/>
                      <a:pt x="118" y="160"/>
                    </a:cubicBezTo>
                    <a:cubicBezTo>
                      <a:pt x="118" y="160"/>
                      <a:pt x="118" y="160"/>
                      <a:pt x="118" y="160"/>
                    </a:cubicBezTo>
                    <a:cubicBezTo>
                      <a:pt x="119" y="160"/>
                      <a:pt x="119" y="159"/>
                      <a:pt x="120" y="158"/>
                    </a:cubicBezTo>
                    <a:cubicBezTo>
                      <a:pt x="120" y="158"/>
                      <a:pt x="120" y="158"/>
                      <a:pt x="120" y="158"/>
                    </a:cubicBezTo>
                    <a:cubicBezTo>
                      <a:pt x="135" y="158"/>
                      <a:pt x="135" y="158"/>
                      <a:pt x="135" y="158"/>
                    </a:cubicBezTo>
                    <a:lnTo>
                      <a:pt x="142" y="145"/>
                    </a:lnTo>
                    <a:close/>
                    <a:moveTo>
                      <a:pt x="74" y="166"/>
                    </a:moveTo>
                    <a:cubicBezTo>
                      <a:pt x="46" y="166"/>
                      <a:pt x="23" y="143"/>
                      <a:pt x="23" y="115"/>
                    </a:cubicBezTo>
                    <a:cubicBezTo>
                      <a:pt x="23" y="87"/>
                      <a:pt x="46" y="64"/>
                      <a:pt x="74" y="64"/>
                    </a:cubicBezTo>
                    <a:cubicBezTo>
                      <a:pt x="103" y="64"/>
                      <a:pt x="126" y="87"/>
                      <a:pt x="126" y="115"/>
                    </a:cubicBezTo>
                    <a:cubicBezTo>
                      <a:pt x="126" y="143"/>
                      <a:pt x="103" y="166"/>
                      <a:pt x="74" y="166"/>
                    </a:cubicBezTo>
                    <a:close/>
                    <a:moveTo>
                      <a:pt x="191" y="197"/>
                    </a:moveTo>
                    <a:cubicBezTo>
                      <a:pt x="198" y="193"/>
                      <a:pt x="198" y="193"/>
                      <a:pt x="198" y="193"/>
                    </a:cubicBezTo>
                    <a:cubicBezTo>
                      <a:pt x="198" y="185"/>
                      <a:pt x="198" y="185"/>
                      <a:pt x="198" y="185"/>
                    </a:cubicBezTo>
                    <a:cubicBezTo>
                      <a:pt x="191" y="181"/>
                      <a:pt x="191" y="181"/>
                      <a:pt x="191" y="181"/>
                    </a:cubicBezTo>
                    <a:cubicBezTo>
                      <a:pt x="191" y="182"/>
                      <a:pt x="191" y="182"/>
                      <a:pt x="191" y="182"/>
                    </a:cubicBezTo>
                    <a:cubicBezTo>
                      <a:pt x="191" y="181"/>
                      <a:pt x="191" y="181"/>
                      <a:pt x="191" y="180"/>
                    </a:cubicBezTo>
                    <a:cubicBezTo>
                      <a:pt x="191" y="180"/>
                      <a:pt x="191" y="180"/>
                      <a:pt x="191" y="180"/>
                    </a:cubicBezTo>
                    <a:cubicBezTo>
                      <a:pt x="195" y="174"/>
                      <a:pt x="195" y="174"/>
                      <a:pt x="195" y="174"/>
                    </a:cubicBezTo>
                    <a:cubicBezTo>
                      <a:pt x="191" y="167"/>
                      <a:pt x="191" y="167"/>
                      <a:pt x="191" y="167"/>
                    </a:cubicBezTo>
                    <a:cubicBezTo>
                      <a:pt x="183" y="167"/>
                      <a:pt x="183" y="167"/>
                      <a:pt x="183" y="167"/>
                    </a:cubicBezTo>
                    <a:cubicBezTo>
                      <a:pt x="183" y="167"/>
                      <a:pt x="183" y="167"/>
                      <a:pt x="183" y="167"/>
                    </a:cubicBezTo>
                    <a:cubicBezTo>
                      <a:pt x="183" y="167"/>
                      <a:pt x="183" y="166"/>
                      <a:pt x="182" y="166"/>
                    </a:cubicBezTo>
                    <a:cubicBezTo>
                      <a:pt x="182" y="166"/>
                      <a:pt x="182" y="166"/>
                      <a:pt x="182" y="166"/>
                    </a:cubicBezTo>
                    <a:cubicBezTo>
                      <a:pt x="182" y="158"/>
                      <a:pt x="182" y="158"/>
                      <a:pt x="182" y="158"/>
                    </a:cubicBezTo>
                    <a:cubicBezTo>
                      <a:pt x="176" y="155"/>
                      <a:pt x="176" y="155"/>
                      <a:pt x="176" y="155"/>
                    </a:cubicBezTo>
                    <a:cubicBezTo>
                      <a:pt x="169" y="158"/>
                      <a:pt x="169" y="158"/>
                      <a:pt x="169" y="158"/>
                    </a:cubicBezTo>
                    <a:cubicBezTo>
                      <a:pt x="169" y="158"/>
                      <a:pt x="169" y="158"/>
                      <a:pt x="169" y="158"/>
                    </a:cubicBezTo>
                    <a:cubicBezTo>
                      <a:pt x="169" y="158"/>
                      <a:pt x="168" y="158"/>
                      <a:pt x="168" y="158"/>
                    </a:cubicBezTo>
                    <a:cubicBezTo>
                      <a:pt x="164" y="152"/>
                      <a:pt x="164" y="152"/>
                      <a:pt x="164" y="152"/>
                    </a:cubicBezTo>
                    <a:cubicBezTo>
                      <a:pt x="156" y="152"/>
                      <a:pt x="156" y="152"/>
                      <a:pt x="156" y="152"/>
                    </a:cubicBezTo>
                    <a:cubicBezTo>
                      <a:pt x="153" y="158"/>
                      <a:pt x="153" y="158"/>
                      <a:pt x="153" y="158"/>
                    </a:cubicBezTo>
                    <a:cubicBezTo>
                      <a:pt x="152" y="158"/>
                      <a:pt x="152" y="158"/>
                      <a:pt x="151" y="158"/>
                    </a:cubicBezTo>
                    <a:cubicBezTo>
                      <a:pt x="151" y="158"/>
                      <a:pt x="151" y="158"/>
                      <a:pt x="151" y="158"/>
                    </a:cubicBezTo>
                    <a:cubicBezTo>
                      <a:pt x="145" y="155"/>
                      <a:pt x="145" y="155"/>
                      <a:pt x="145" y="155"/>
                    </a:cubicBezTo>
                    <a:cubicBezTo>
                      <a:pt x="138" y="158"/>
                      <a:pt x="138" y="158"/>
                      <a:pt x="138" y="158"/>
                    </a:cubicBezTo>
                    <a:cubicBezTo>
                      <a:pt x="138" y="166"/>
                      <a:pt x="138" y="166"/>
                      <a:pt x="138" y="166"/>
                    </a:cubicBezTo>
                    <a:cubicBezTo>
                      <a:pt x="138" y="166"/>
                      <a:pt x="138" y="166"/>
                      <a:pt x="138" y="166"/>
                    </a:cubicBezTo>
                    <a:cubicBezTo>
                      <a:pt x="138" y="166"/>
                      <a:pt x="137" y="167"/>
                      <a:pt x="137" y="167"/>
                    </a:cubicBezTo>
                    <a:cubicBezTo>
                      <a:pt x="137" y="167"/>
                      <a:pt x="137" y="167"/>
                      <a:pt x="137" y="167"/>
                    </a:cubicBezTo>
                    <a:cubicBezTo>
                      <a:pt x="129" y="167"/>
                      <a:pt x="129" y="167"/>
                      <a:pt x="129" y="167"/>
                    </a:cubicBezTo>
                    <a:cubicBezTo>
                      <a:pt x="126" y="174"/>
                      <a:pt x="126" y="174"/>
                      <a:pt x="126" y="174"/>
                    </a:cubicBezTo>
                    <a:cubicBezTo>
                      <a:pt x="129" y="180"/>
                      <a:pt x="129" y="180"/>
                      <a:pt x="129" y="180"/>
                    </a:cubicBezTo>
                    <a:cubicBezTo>
                      <a:pt x="129" y="180"/>
                      <a:pt x="129" y="180"/>
                      <a:pt x="129" y="180"/>
                    </a:cubicBezTo>
                    <a:cubicBezTo>
                      <a:pt x="129" y="181"/>
                      <a:pt x="129" y="181"/>
                      <a:pt x="129" y="182"/>
                    </a:cubicBezTo>
                    <a:cubicBezTo>
                      <a:pt x="129" y="181"/>
                      <a:pt x="129" y="181"/>
                      <a:pt x="129" y="181"/>
                    </a:cubicBezTo>
                    <a:cubicBezTo>
                      <a:pt x="122" y="185"/>
                      <a:pt x="122" y="185"/>
                      <a:pt x="122" y="185"/>
                    </a:cubicBezTo>
                    <a:cubicBezTo>
                      <a:pt x="122" y="193"/>
                      <a:pt x="122" y="193"/>
                      <a:pt x="122" y="193"/>
                    </a:cubicBezTo>
                    <a:cubicBezTo>
                      <a:pt x="129" y="197"/>
                      <a:pt x="129" y="197"/>
                      <a:pt x="129" y="197"/>
                    </a:cubicBezTo>
                    <a:cubicBezTo>
                      <a:pt x="129" y="197"/>
                      <a:pt x="129" y="197"/>
                      <a:pt x="129" y="197"/>
                    </a:cubicBezTo>
                    <a:cubicBezTo>
                      <a:pt x="129" y="197"/>
                      <a:pt x="129" y="198"/>
                      <a:pt x="129" y="198"/>
                    </a:cubicBezTo>
                    <a:cubicBezTo>
                      <a:pt x="129" y="198"/>
                      <a:pt x="129" y="198"/>
                      <a:pt x="129" y="198"/>
                    </a:cubicBezTo>
                    <a:cubicBezTo>
                      <a:pt x="126" y="205"/>
                      <a:pt x="126" y="205"/>
                      <a:pt x="126" y="205"/>
                    </a:cubicBezTo>
                    <a:cubicBezTo>
                      <a:pt x="129" y="211"/>
                      <a:pt x="129" y="211"/>
                      <a:pt x="129" y="211"/>
                    </a:cubicBezTo>
                    <a:cubicBezTo>
                      <a:pt x="137" y="211"/>
                      <a:pt x="137" y="211"/>
                      <a:pt x="137" y="211"/>
                    </a:cubicBezTo>
                    <a:cubicBezTo>
                      <a:pt x="137" y="211"/>
                      <a:pt x="137" y="211"/>
                      <a:pt x="137" y="211"/>
                    </a:cubicBezTo>
                    <a:cubicBezTo>
                      <a:pt x="137" y="212"/>
                      <a:pt x="138" y="212"/>
                      <a:pt x="138" y="212"/>
                    </a:cubicBezTo>
                    <a:cubicBezTo>
                      <a:pt x="138" y="212"/>
                      <a:pt x="138" y="212"/>
                      <a:pt x="138" y="212"/>
                    </a:cubicBezTo>
                    <a:cubicBezTo>
                      <a:pt x="138" y="220"/>
                      <a:pt x="138" y="220"/>
                      <a:pt x="138" y="220"/>
                    </a:cubicBezTo>
                    <a:cubicBezTo>
                      <a:pt x="145" y="224"/>
                      <a:pt x="145" y="224"/>
                      <a:pt x="145" y="224"/>
                    </a:cubicBezTo>
                    <a:cubicBezTo>
                      <a:pt x="151" y="220"/>
                      <a:pt x="151" y="220"/>
                      <a:pt x="151" y="220"/>
                    </a:cubicBezTo>
                    <a:cubicBezTo>
                      <a:pt x="151" y="220"/>
                      <a:pt x="151" y="220"/>
                      <a:pt x="151" y="220"/>
                    </a:cubicBezTo>
                    <a:cubicBezTo>
                      <a:pt x="152" y="220"/>
                      <a:pt x="152" y="220"/>
                      <a:pt x="153" y="220"/>
                    </a:cubicBezTo>
                    <a:cubicBezTo>
                      <a:pt x="153" y="220"/>
                      <a:pt x="153" y="220"/>
                      <a:pt x="153" y="220"/>
                    </a:cubicBezTo>
                    <a:cubicBezTo>
                      <a:pt x="156" y="227"/>
                      <a:pt x="156" y="227"/>
                      <a:pt x="156" y="227"/>
                    </a:cubicBezTo>
                    <a:cubicBezTo>
                      <a:pt x="164" y="227"/>
                      <a:pt x="164" y="227"/>
                      <a:pt x="164" y="227"/>
                    </a:cubicBezTo>
                    <a:cubicBezTo>
                      <a:pt x="168" y="220"/>
                      <a:pt x="168" y="220"/>
                      <a:pt x="168" y="220"/>
                    </a:cubicBezTo>
                    <a:cubicBezTo>
                      <a:pt x="168" y="220"/>
                      <a:pt x="168" y="220"/>
                      <a:pt x="168" y="220"/>
                    </a:cubicBezTo>
                    <a:cubicBezTo>
                      <a:pt x="168" y="220"/>
                      <a:pt x="169" y="220"/>
                      <a:pt x="169" y="220"/>
                    </a:cubicBezTo>
                    <a:cubicBezTo>
                      <a:pt x="169" y="220"/>
                      <a:pt x="169" y="220"/>
                      <a:pt x="169" y="220"/>
                    </a:cubicBezTo>
                    <a:cubicBezTo>
                      <a:pt x="176" y="224"/>
                      <a:pt x="176" y="224"/>
                      <a:pt x="176" y="224"/>
                    </a:cubicBezTo>
                    <a:cubicBezTo>
                      <a:pt x="182" y="220"/>
                      <a:pt x="182" y="220"/>
                      <a:pt x="182" y="220"/>
                    </a:cubicBezTo>
                    <a:cubicBezTo>
                      <a:pt x="182" y="212"/>
                      <a:pt x="182" y="212"/>
                      <a:pt x="182" y="212"/>
                    </a:cubicBezTo>
                    <a:cubicBezTo>
                      <a:pt x="182" y="212"/>
                      <a:pt x="182" y="212"/>
                      <a:pt x="182" y="212"/>
                    </a:cubicBezTo>
                    <a:cubicBezTo>
                      <a:pt x="183" y="212"/>
                      <a:pt x="183" y="212"/>
                      <a:pt x="183" y="211"/>
                    </a:cubicBezTo>
                    <a:cubicBezTo>
                      <a:pt x="183" y="211"/>
                      <a:pt x="183" y="211"/>
                      <a:pt x="183" y="211"/>
                    </a:cubicBezTo>
                    <a:cubicBezTo>
                      <a:pt x="191" y="211"/>
                      <a:pt x="191" y="211"/>
                      <a:pt x="191" y="211"/>
                    </a:cubicBezTo>
                    <a:cubicBezTo>
                      <a:pt x="195" y="205"/>
                      <a:pt x="195" y="205"/>
                      <a:pt x="195" y="205"/>
                    </a:cubicBezTo>
                    <a:cubicBezTo>
                      <a:pt x="191" y="198"/>
                      <a:pt x="191" y="198"/>
                      <a:pt x="191" y="198"/>
                    </a:cubicBezTo>
                    <a:cubicBezTo>
                      <a:pt x="191" y="198"/>
                      <a:pt x="191" y="198"/>
                      <a:pt x="191" y="198"/>
                    </a:cubicBezTo>
                    <a:cubicBezTo>
                      <a:pt x="191" y="198"/>
                      <a:pt x="191" y="197"/>
                      <a:pt x="191" y="197"/>
                    </a:cubicBezTo>
                    <a:close/>
                    <a:moveTo>
                      <a:pt x="160" y="207"/>
                    </a:moveTo>
                    <a:cubicBezTo>
                      <a:pt x="151" y="207"/>
                      <a:pt x="143" y="199"/>
                      <a:pt x="143" y="189"/>
                    </a:cubicBezTo>
                    <a:cubicBezTo>
                      <a:pt x="143" y="180"/>
                      <a:pt x="151" y="172"/>
                      <a:pt x="160" y="172"/>
                    </a:cubicBezTo>
                    <a:cubicBezTo>
                      <a:pt x="170" y="172"/>
                      <a:pt x="178" y="180"/>
                      <a:pt x="178" y="189"/>
                    </a:cubicBezTo>
                    <a:cubicBezTo>
                      <a:pt x="178" y="199"/>
                      <a:pt x="170" y="207"/>
                      <a:pt x="160" y="207"/>
                    </a:cubicBezTo>
                    <a:close/>
                    <a:moveTo>
                      <a:pt x="97" y="128"/>
                    </a:moveTo>
                    <a:cubicBezTo>
                      <a:pt x="96" y="126"/>
                      <a:pt x="99" y="121"/>
                      <a:pt x="100" y="118"/>
                    </a:cubicBezTo>
                    <a:cubicBezTo>
                      <a:pt x="101" y="116"/>
                      <a:pt x="105" y="109"/>
                      <a:pt x="105" y="105"/>
                    </a:cubicBezTo>
                    <a:cubicBezTo>
                      <a:pt x="105" y="101"/>
                      <a:pt x="107" y="96"/>
                      <a:pt x="103" y="88"/>
                    </a:cubicBezTo>
                    <a:cubicBezTo>
                      <a:pt x="99" y="81"/>
                      <a:pt x="95" y="78"/>
                      <a:pt x="89" y="75"/>
                    </a:cubicBezTo>
                    <a:cubicBezTo>
                      <a:pt x="82" y="72"/>
                      <a:pt x="71" y="73"/>
                      <a:pt x="68" y="74"/>
                    </a:cubicBezTo>
                    <a:cubicBezTo>
                      <a:pt x="64" y="75"/>
                      <a:pt x="58" y="78"/>
                      <a:pt x="56" y="79"/>
                    </a:cubicBezTo>
                    <a:cubicBezTo>
                      <a:pt x="54" y="80"/>
                      <a:pt x="47" y="84"/>
                      <a:pt x="46" y="84"/>
                    </a:cubicBezTo>
                    <a:cubicBezTo>
                      <a:pt x="44" y="84"/>
                      <a:pt x="44" y="84"/>
                      <a:pt x="43" y="85"/>
                    </a:cubicBezTo>
                    <a:cubicBezTo>
                      <a:pt x="43" y="85"/>
                      <a:pt x="44" y="87"/>
                      <a:pt x="45" y="88"/>
                    </a:cubicBezTo>
                    <a:cubicBezTo>
                      <a:pt x="46" y="89"/>
                      <a:pt x="48" y="90"/>
                      <a:pt x="48" y="90"/>
                    </a:cubicBezTo>
                    <a:cubicBezTo>
                      <a:pt x="48" y="90"/>
                      <a:pt x="47" y="91"/>
                      <a:pt x="46" y="93"/>
                    </a:cubicBezTo>
                    <a:cubicBezTo>
                      <a:pt x="46" y="94"/>
                      <a:pt x="45" y="101"/>
                      <a:pt x="45" y="103"/>
                    </a:cubicBezTo>
                    <a:cubicBezTo>
                      <a:pt x="45" y="104"/>
                      <a:pt x="46" y="106"/>
                      <a:pt x="46" y="106"/>
                    </a:cubicBezTo>
                    <a:cubicBezTo>
                      <a:pt x="46" y="107"/>
                      <a:pt x="45" y="108"/>
                      <a:pt x="44" y="109"/>
                    </a:cubicBezTo>
                    <a:cubicBezTo>
                      <a:pt x="43" y="111"/>
                      <a:pt x="40" y="117"/>
                      <a:pt x="39" y="119"/>
                    </a:cubicBezTo>
                    <a:cubicBezTo>
                      <a:pt x="38" y="120"/>
                      <a:pt x="40" y="122"/>
                      <a:pt x="40" y="122"/>
                    </a:cubicBezTo>
                    <a:cubicBezTo>
                      <a:pt x="41" y="122"/>
                      <a:pt x="43" y="122"/>
                      <a:pt x="44" y="122"/>
                    </a:cubicBezTo>
                    <a:cubicBezTo>
                      <a:pt x="45" y="123"/>
                      <a:pt x="45" y="124"/>
                      <a:pt x="45" y="125"/>
                    </a:cubicBezTo>
                    <a:cubicBezTo>
                      <a:pt x="45" y="126"/>
                      <a:pt x="45" y="127"/>
                      <a:pt x="45" y="127"/>
                    </a:cubicBezTo>
                    <a:cubicBezTo>
                      <a:pt x="46" y="127"/>
                      <a:pt x="47" y="127"/>
                      <a:pt x="48" y="127"/>
                    </a:cubicBezTo>
                    <a:cubicBezTo>
                      <a:pt x="48" y="127"/>
                      <a:pt x="46" y="129"/>
                      <a:pt x="47" y="130"/>
                    </a:cubicBezTo>
                    <a:cubicBezTo>
                      <a:pt x="47" y="131"/>
                      <a:pt x="49" y="132"/>
                      <a:pt x="49" y="133"/>
                    </a:cubicBezTo>
                    <a:cubicBezTo>
                      <a:pt x="50" y="134"/>
                      <a:pt x="50" y="137"/>
                      <a:pt x="50" y="137"/>
                    </a:cubicBezTo>
                    <a:cubicBezTo>
                      <a:pt x="50" y="138"/>
                      <a:pt x="51" y="140"/>
                      <a:pt x="53" y="140"/>
                    </a:cubicBezTo>
                    <a:cubicBezTo>
                      <a:pt x="55" y="141"/>
                      <a:pt x="59" y="140"/>
                      <a:pt x="62" y="139"/>
                    </a:cubicBezTo>
                    <a:cubicBezTo>
                      <a:pt x="65" y="139"/>
                      <a:pt x="67" y="140"/>
                      <a:pt x="68" y="141"/>
                    </a:cubicBezTo>
                    <a:cubicBezTo>
                      <a:pt x="68" y="142"/>
                      <a:pt x="69" y="144"/>
                      <a:pt x="70" y="145"/>
                    </a:cubicBezTo>
                    <a:cubicBezTo>
                      <a:pt x="70" y="145"/>
                      <a:pt x="71" y="147"/>
                      <a:pt x="71" y="148"/>
                    </a:cubicBezTo>
                    <a:cubicBezTo>
                      <a:pt x="71" y="149"/>
                      <a:pt x="70" y="151"/>
                      <a:pt x="69" y="152"/>
                    </a:cubicBezTo>
                    <a:cubicBezTo>
                      <a:pt x="68" y="153"/>
                      <a:pt x="63" y="155"/>
                      <a:pt x="61" y="156"/>
                    </a:cubicBezTo>
                    <a:cubicBezTo>
                      <a:pt x="59" y="157"/>
                      <a:pt x="68" y="158"/>
                      <a:pt x="71" y="159"/>
                    </a:cubicBezTo>
                    <a:cubicBezTo>
                      <a:pt x="74" y="159"/>
                      <a:pt x="82" y="159"/>
                      <a:pt x="89" y="156"/>
                    </a:cubicBezTo>
                    <a:cubicBezTo>
                      <a:pt x="99" y="153"/>
                      <a:pt x="105" y="147"/>
                      <a:pt x="109" y="142"/>
                    </a:cubicBezTo>
                    <a:cubicBezTo>
                      <a:pt x="112" y="137"/>
                      <a:pt x="113" y="135"/>
                      <a:pt x="113" y="135"/>
                    </a:cubicBezTo>
                    <a:cubicBezTo>
                      <a:pt x="113" y="135"/>
                      <a:pt x="103" y="132"/>
                      <a:pt x="101" y="132"/>
                    </a:cubicBezTo>
                    <a:cubicBezTo>
                      <a:pt x="100" y="132"/>
                      <a:pt x="98" y="130"/>
                      <a:pt x="97" y="1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20" name="TextBox 89"/>
              <p:cNvSpPr txBox="1"/>
              <p:nvPr/>
            </p:nvSpPr>
            <p:spPr>
              <a:xfrm>
                <a:off x="4137256" y="1835722"/>
                <a:ext cx="869484" cy="232027"/>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a:ln>
                      <a:noFill/>
                    </a:ln>
                    <a:effectLst/>
                    <a:uLnTx/>
                    <a:uFillTx/>
                    <a:latin typeface="Arial" panose="020B0604020202020204" pitchFamily="34" charset="0"/>
                    <a:cs typeface="Arial" panose="020B0604020202020204" pitchFamily="34" charset="0"/>
                  </a:rPr>
                  <a:t>AI</a:t>
                </a:r>
              </a:p>
            </p:txBody>
          </p:sp>
          <p:sp>
            <p:nvSpPr>
              <p:cNvPr id="122" name="TextBox 89"/>
              <p:cNvSpPr txBox="1"/>
              <p:nvPr/>
            </p:nvSpPr>
            <p:spPr>
              <a:xfrm>
                <a:off x="4610889" y="3332337"/>
                <a:ext cx="869484" cy="232027"/>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a:ln>
                      <a:noFill/>
                    </a:ln>
                    <a:effectLst/>
                    <a:uLnTx/>
                    <a:uFillTx/>
                    <a:latin typeface="Arial" panose="020B0604020202020204" pitchFamily="34" charset="0"/>
                    <a:cs typeface="Arial" panose="020B0604020202020204" pitchFamily="34" charset="0"/>
                  </a:rPr>
                  <a:t>AI</a:t>
                </a:r>
              </a:p>
            </p:txBody>
          </p:sp>
          <p:sp>
            <p:nvSpPr>
              <p:cNvPr id="123" name="TextBox 89"/>
              <p:cNvSpPr txBox="1"/>
              <p:nvPr/>
            </p:nvSpPr>
            <p:spPr>
              <a:xfrm>
                <a:off x="3518436" y="3221324"/>
                <a:ext cx="869484" cy="232027"/>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a:ln>
                      <a:noFill/>
                    </a:ln>
                    <a:effectLst/>
                    <a:uLnTx/>
                    <a:uFillTx/>
                    <a:latin typeface="Arial" panose="020B0604020202020204" pitchFamily="34" charset="0"/>
                    <a:cs typeface="Arial" panose="020B0604020202020204" pitchFamily="34" charset="0"/>
                  </a:rPr>
                  <a:t>AI</a:t>
                </a:r>
              </a:p>
            </p:txBody>
          </p:sp>
          <p:sp>
            <p:nvSpPr>
              <p:cNvPr id="124" name="TextBox 89"/>
              <p:cNvSpPr txBox="1"/>
              <p:nvPr/>
            </p:nvSpPr>
            <p:spPr>
              <a:xfrm>
                <a:off x="3276548" y="2343595"/>
                <a:ext cx="869484" cy="232027"/>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a:ln>
                      <a:noFill/>
                    </a:ln>
                    <a:effectLst/>
                    <a:uLnTx/>
                    <a:uFillTx/>
                    <a:latin typeface="Arial" panose="020B0604020202020204" pitchFamily="34" charset="0"/>
                    <a:cs typeface="Arial" panose="020B0604020202020204" pitchFamily="34" charset="0"/>
                  </a:rPr>
                  <a:t>AI</a:t>
                </a:r>
              </a:p>
            </p:txBody>
          </p:sp>
          <p:sp>
            <p:nvSpPr>
              <p:cNvPr id="125" name="TextBox 89"/>
              <p:cNvSpPr txBox="1"/>
              <p:nvPr/>
            </p:nvSpPr>
            <p:spPr>
              <a:xfrm>
                <a:off x="3105269" y="2818166"/>
                <a:ext cx="869484" cy="232027"/>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dirty="0">
                    <a:ln>
                      <a:noFill/>
                    </a:ln>
                    <a:effectLst/>
                    <a:uLnTx/>
                    <a:uFillTx/>
                    <a:latin typeface="Arial" panose="020B0604020202020204" pitchFamily="34" charset="0"/>
                    <a:cs typeface="Arial" panose="020B0604020202020204" pitchFamily="34" charset="0"/>
                  </a:rPr>
                  <a:t>Blockchain</a:t>
                </a:r>
              </a:p>
            </p:txBody>
          </p:sp>
        </p:grpSp>
      </p:grpSp>
      <p:grpSp>
        <p:nvGrpSpPr>
          <p:cNvPr id="29" name="Groupe 28"/>
          <p:cNvGrpSpPr/>
          <p:nvPr/>
        </p:nvGrpSpPr>
        <p:grpSpPr>
          <a:xfrm>
            <a:off x="6952893" y="1609816"/>
            <a:ext cx="1391824" cy="1606107"/>
            <a:chOff x="6952893" y="1707654"/>
            <a:chExt cx="1391824" cy="1606107"/>
          </a:xfrm>
        </p:grpSpPr>
        <p:sp>
          <p:nvSpPr>
            <p:cNvPr id="69" name="Freeform 7"/>
            <p:cNvSpPr>
              <a:spLocks noChangeAspect="1" noEditPoints="1"/>
            </p:cNvSpPr>
            <p:nvPr/>
          </p:nvSpPr>
          <p:spPr bwMode="auto">
            <a:xfrm>
              <a:off x="6952893" y="1722104"/>
              <a:ext cx="1391824" cy="1591657"/>
            </a:xfrm>
            <a:custGeom>
              <a:avLst/>
              <a:gdLst>
                <a:gd name="T0" fmla="*/ 125 w 198"/>
                <a:gd name="T1" fmla="*/ 47 h 227"/>
                <a:gd name="T2" fmla="*/ 131 w 198"/>
                <a:gd name="T3" fmla="*/ 57 h 227"/>
                <a:gd name="T4" fmla="*/ 143 w 198"/>
                <a:gd name="T5" fmla="*/ 60 h 227"/>
                <a:gd name="T6" fmla="*/ 158 w 198"/>
                <a:gd name="T7" fmla="*/ 63 h 227"/>
                <a:gd name="T8" fmla="*/ 171 w 198"/>
                <a:gd name="T9" fmla="*/ 59 h 227"/>
                <a:gd name="T10" fmla="*/ 182 w 198"/>
                <a:gd name="T11" fmla="*/ 48 h 227"/>
                <a:gd name="T12" fmla="*/ 190 w 198"/>
                <a:gd name="T13" fmla="*/ 39 h 227"/>
                <a:gd name="T14" fmla="*/ 190 w 198"/>
                <a:gd name="T15" fmla="*/ 28 h 227"/>
                <a:gd name="T16" fmla="*/ 181 w 198"/>
                <a:gd name="T17" fmla="*/ 19 h 227"/>
                <a:gd name="T18" fmla="*/ 170 w 198"/>
                <a:gd name="T19" fmla="*/ 9 h 227"/>
                <a:gd name="T20" fmla="*/ 156 w 198"/>
                <a:gd name="T21" fmla="*/ 5 h 227"/>
                <a:gd name="T22" fmla="*/ 141 w 198"/>
                <a:gd name="T23" fmla="*/ 10 h 227"/>
                <a:gd name="T24" fmla="*/ 131 w 198"/>
                <a:gd name="T25" fmla="*/ 20 h 227"/>
                <a:gd name="T26" fmla="*/ 127 w 198"/>
                <a:gd name="T27" fmla="*/ 35 h 227"/>
                <a:gd name="T28" fmla="*/ 148 w 198"/>
                <a:gd name="T29" fmla="*/ 37 h 227"/>
                <a:gd name="T30" fmla="*/ 135 w 198"/>
                <a:gd name="T31" fmla="*/ 130 h 227"/>
                <a:gd name="T32" fmla="*/ 135 w 198"/>
                <a:gd name="T33" fmla="*/ 100 h 227"/>
                <a:gd name="T34" fmla="*/ 120 w 198"/>
                <a:gd name="T35" fmla="*/ 71 h 227"/>
                <a:gd name="T36" fmla="*/ 105 w 198"/>
                <a:gd name="T37" fmla="*/ 47 h 227"/>
                <a:gd name="T38" fmla="*/ 67 w 198"/>
                <a:gd name="T39" fmla="*/ 41 h 227"/>
                <a:gd name="T40" fmla="*/ 31 w 198"/>
                <a:gd name="T41" fmla="*/ 54 h 227"/>
                <a:gd name="T42" fmla="*/ 14 w 198"/>
                <a:gd name="T43" fmla="*/ 71 h 227"/>
                <a:gd name="T44" fmla="*/ 13 w 198"/>
                <a:gd name="T45" fmla="*/ 100 h 227"/>
                <a:gd name="T46" fmla="*/ 14 w 198"/>
                <a:gd name="T47" fmla="*/ 132 h 227"/>
                <a:gd name="T48" fmla="*/ 29 w 198"/>
                <a:gd name="T49" fmla="*/ 158 h 227"/>
                <a:gd name="T50" fmla="*/ 57 w 198"/>
                <a:gd name="T51" fmla="*/ 175 h 227"/>
                <a:gd name="T52" fmla="*/ 82 w 198"/>
                <a:gd name="T53" fmla="*/ 189 h 227"/>
                <a:gd name="T54" fmla="*/ 105 w 198"/>
                <a:gd name="T55" fmla="*/ 183 h 227"/>
                <a:gd name="T56" fmla="*/ 120 w 198"/>
                <a:gd name="T57" fmla="*/ 158 h 227"/>
                <a:gd name="T58" fmla="*/ 74 w 198"/>
                <a:gd name="T59" fmla="*/ 64 h 227"/>
                <a:gd name="T60" fmla="*/ 198 w 198"/>
                <a:gd name="T61" fmla="*/ 185 h 227"/>
                <a:gd name="T62" fmla="*/ 195 w 198"/>
                <a:gd name="T63" fmla="*/ 174 h 227"/>
                <a:gd name="T64" fmla="*/ 182 w 198"/>
                <a:gd name="T65" fmla="*/ 166 h 227"/>
                <a:gd name="T66" fmla="*/ 168 w 198"/>
                <a:gd name="T67" fmla="*/ 158 h 227"/>
                <a:gd name="T68" fmla="*/ 151 w 198"/>
                <a:gd name="T69" fmla="*/ 158 h 227"/>
                <a:gd name="T70" fmla="*/ 137 w 198"/>
                <a:gd name="T71" fmla="*/ 167 h 227"/>
                <a:gd name="T72" fmla="*/ 129 w 198"/>
                <a:gd name="T73" fmla="*/ 180 h 227"/>
                <a:gd name="T74" fmla="*/ 129 w 198"/>
                <a:gd name="T75" fmla="*/ 197 h 227"/>
                <a:gd name="T76" fmla="*/ 129 w 198"/>
                <a:gd name="T77" fmla="*/ 211 h 227"/>
                <a:gd name="T78" fmla="*/ 138 w 198"/>
                <a:gd name="T79" fmla="*/ 220 h 227"/>
                <a:gd name="T80" fmla="*/ 153 w 198"/>
                <a:gd name="T81" fmla="*/ 220 h 227"/>
                <a:gd name="T82" fmla="*/ 169 w 198"/>
                <a:gd name="T83" fmla="*/ 220 h 227"/>
                <a:gd name="T84" fmla="*/ 182 w 198"/>
                <a:gd name="T85" fmla="*/ 212 h 227"/>
                <a:gd name="T86" fmla="*/ 191 w 198"/>
                <a:gd name="T87" fmla="*/ 198 h 227"/>
                <a:gd name="T88" fmla="*/ 160 w 198"/>
                <a:gd name="T89" fmla="*/ 172 h 227"/>
                <a:gd name="T90" fmla="*/ 105 w 198"/>
                <a:gd name="T91" fmla="*/ 105 h 227"/>
                <a:gd name="T92" fmla="*/ 46 w 198"/>
                <a:gd name="T93" fmla="*/ 84 h 227"/>
                <a:gd name="T94" fmla="*/ 45 w 198"/>
                <a:gd name="T95" fmla="*/ 103 h 227"/>
                <a:gd name="T96" fmla="*/ 44 w 198"/>
                <a:gd name="T97" fmla="*/ 122 h 227"/>
                <a:gd name="T98" fmla="*/ 49 w 198"/>
                <a:gd name="T99" fmla="*/ 133 h 227"/>
                <a:gd name="T100" fmla="*/ 70 w 198"/>
                <a:gd name="T101" fmla="*/ 145 h 227"/>
                <a:gd name="T102" fmla="*/ 89 w 198"/>
                <a:gd name="T103" fmla="*/ 15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8" h="227">
                  <a:moveTo>
                    <a:pt x="128" y="35"/>
                  </a:moveTo>
                  <a:cubicBezTo>
                    <a:pt x="128" y="35"/>
                    <a:pt x="128" y="35"/>
                    <a:pt x="128" y="36"/>
                  </a:cubicBezTo>
                  <a:cubicBezTo>
                    <a:pt x="128" y="36"/>
                    <a:pt x="128" y="36"/>
                    <a:pt x="128" y="36"/>
                  </a:cubicBezTo>
                  <a:cubicBezTo>
                    <a:pt x="123" y="41"/>
                    <a:pt x="123" y="41"/>
                    <a:pt x="123" y="41"/>
                  </a:cubicBezTo>
                  <a:cubicBezTo>
                    <a:pt x="125" y="47"/>
                    <a:pt x="125" y="47"/>
                    <a:pt x="125" y="47"/>
                  </a:cubicBezTo>
                  <a:cubicBezTo>
                    <a:pt x="132" y="49"/>
                    <a:pt x="132" y="49"/>
                    <a:pt x="132" y="49"/>
                  </a:cubicBezTo>
                  <a:cubicBezTo>
                    <a:pt x="132" y="49"/>
                    <a:pt x="132" y="49"/>
                    <a:pt x="132" y="49"/>
                  </a:cubicBezTo>
                  <a:cubicBezTo>
                    <a:pt x="132" y="49"/>
                    <a:pt x="132" y="50"/>
                    <a:pt x="132" y="50"/>
                  </a:cubicBezTo>
                  <a:cubicBezTo>
                    <a:pt x="132" y="50"/>
                    <a:pt x="132" y="50"/>
                    <a:pt x="132" y="50"/>
                  </a:cubicBezTo>
                  <a:cubicBezTo>
                    <a:pt x="131" y="57"/>
                    <a:pt x="131" y="57"/>
                    <a:pt x="131" y="57"/>
                  </a:cubicBezTo>
                  <a:cubicBezTo>
                    <a:pt x="136" y="62"/>
                    <a:pt x="136" y="62"/>
                    <a:pt x="136" y="62"/>
                  </a:cubicBezTo>
                  <a:cubicBezTo>
                    <a:pt x="142" y="60"/>
                    <a:pt x="142" y="60"/>
                    <a:pt x="142" y="60"/>
                  </a:cubicBezTo>
                  <a:cubicBezTo>
                    <a:pt x="142" y="59"/>
                    <a:pt x="142" y="59"/>
                    <a:pt x="142" y="59"/>
                  </a:cubicBezTo>
                  <a:cubicBezTo>
                    <a:pt x="143" y="60"/>
                    <a:pt x="143" y="60"/>
                    <a:pt x="143" y="60"/>
                  </a:cubicBezTo>
                  <a:cubicBezTo>
                    <a:pt x="143" y="60"/>
                    <a:pt x="143" y="60"/>
                    <a:pt x="143" y="60"/>
                  </a:cubicBezTo>
                  <a:cubicBezTo>
                    <a:pt x="145" y="67"/>
                    <a:pt x="145" y="67"/>
                    <a:pt x="145" y="67"/>
                  </a:cubicBezTo>
                  <a:cubicBezTo>
                    <a:pt x="152" y="68"/>
                    <a:pt x="152" y="68"/>
                    <a:pt x="152" y="68"/>
                  </a:cubicBezTo>
                  <a:cubicBezTo>
                    <a:pt x="157" y="63"/>
                    <a:pt x="157" y="63"/>
                    <a:pt x="157" y="63"/>
                  </a:cubicBezTo>
                  <a:cubicBezTo>
                    <a:pt x="157" y="63"/>
                    <a:pt x="157" y="63"/>
                    <a:pt x="157" y="63"/>
                  </a:cubicBezTo>
                  <a:cubicBezTo>
                    <a:pt x="157" y="63"/>
                    <a:pt x="158" y="63"/>
                    <a:pt x="158" y="63"/>
                  </a:cubicBezTo>
                  <a:cubicBezTo>
                    <a:pt x="158" y="63"/>
                    <a:pt x="158" y="63"/>
                    <a:pt x="158" y="63"/>
                  </a:cubicBezTo>
                  <a:cubicBezTo>
                    <a:pt x="163" y="68"/>
                    <a:pt x="163" y="68"/>
                    <a:pt x="163" y="68"/>
                  </a:cubicBezTo>
                  <a:cubicBezTo>
                    <a:pt x="170" y="66"/>
                    <a:pt x="170" y="66"/>
                    <a:pt x="170" y="66"/>
                  </a:cubicBezTo>
                  <a:cubicBezTo>
                    <a:pt x="171" y="59"/>
                    <a:pt x="171" y="59"/>
                    <a:pt x="171" y="59"/>
                  </a:cubicBezTo>
                  <a:cubicBezTo>
                    <a:pt x="171" y="59"/>
                    <a:pt x="171" y="59"/>
                    <a:pt x="171" y="59"/>
                  </a:cubicBezTo>
                  <a:cubicBezTo>
                    <a:pt x="171" y="59"/>
                    <a:pt x="172" y="59"/>
                    <a:pt x="172" y="59"/>
                  </a:cubicBezTo>
                  <a:cubicBezTo>
                    <a:pt x="172" y="59"/>
                    <a:pt x="172" y="59"/>
                    <a:pt x="172" y="59"/>
                  </a:cubicBezTo>
                  <a:cubicBezTo>
                    <a:pt x="179" y="60"/>
                    <a:pt x="179" y="60"/>
                    <a:pt x="179" y="60"/>
                  </a:cubicBezTo>
                  <a:cubicBezTo>
                    <a:pt x="184" y="55"/>
                    <a:pt x="184" y="55"/>
                    <a:pt x="184" y="55"/>
                  </a:cubicBezTo>
                  <a:cubicBezTo>
                    <a:pt x="182" y="48"/>
                    <a:pt x="182" y="48"/>
                    <a:pt x="182" y="48"/>
                  </a:cubicBezTo>
                  <a:cubicBezTo>
                    <a:pt x="182" y="48"/>
                    <a:pt x="182" y="48"/>
                    <a:pt x="182" y="48"/>
                  </a:cubicBezTo>
                  <a:cubicBezTo>
                    <a:pt x="182" y="48"/>
                    <a:pt x="182" y="48"/>
                    <a:pt x="182" y="47"/>
                  </a:cubicBezTo>
                  <a:cubicBezTo>
                    <a:pt x="182" y="47"/>
                    <a:pt x="182" y="47"/>
                    <a:pt x="182" y="47"/>
                  </a:cubicBezTo>
                  <a:cubicBezTo>
                    <a:pt x="189" y="45"/>
                    <a:pt x="189" y="45"/>
                    <a:pt x="189" y="45"/>
                  </a:cubicBezTo>
                  <a:cubicBezTo>
                    <a:pt x="190" y="39"/>
                    <a:pt x="190" y="39"/>
                    <a:pt x="190" y="39"/>
                  </a:cubicBezTo>
                  <a:cubicBezTo>
                    <a:pt x="185" y="34"/>
                    <a:pt x="185" y="34"/>
                    <a:pt x="185" y="34"/>
                  </a:cubicBezTo>
                  <a:cubicBezTo>
                    <a:pt x="185" y="34"/>
                    <a:pt x="185" y="34"/>
                    <a:pt x="185" y="34"/>
                  </a:cubicBezTo>
                  <a:cubicBezTo>
                    <a:pt x="185" y="34"/>
                    <a:pt x="185" y="33"/>
                    <a:pt x="185" y="33"/>
                  </a:cubicBezTo>
                  <a:cubicBezTo>
                    <a:pt x="185" y="33"/>
                    <a:pt x="185" y="33"/>
                    <a:pt x="185" y="33"/>
                  </a:cubicBezTo>
                  <a:cubicBezTo>
                    <a:pt x="190" y="28"/>
                    <a:pt x="190" y="28"/>
                    <a:pt x="190" y="28"/>
                  </a:cubicBezTo>
                  <a:cubicBezTo>
                    <a:pt x="188" y="21"/>
                    <a:pt x="188" y="21"/>
                    <a:pt x="188" y="21"/>
                  </a:cubicBezTo>
                  <a:cubicBezTo>
                    <a:pt x="181" y="20"/>
                    <a:pt x="181" y="20"/>
                    <a:pt x="181" y="20"/>
                  </a:cubicBezTo>
                  <a:cubicBezTo>
                    <a:pt x="181" y="20"/>
                    <a:pt x="181" y="20"/>
                    <a:pt x="181" y="20"/>
                  </a:cubicBezTo>
                  <a:cubicBezTo>
                    <a:pt x="181" y="19"/>
                    <a:pt x="181" y="19"/>
                    <a:pt x="181" y="19"/>
                  </a:cubicBezTo>
                  <a:cubicBezTo>
                    <a:pt x="181" y="19"/>
                    <a:pt x="181" y="19"/>
                    <a:pt x="181" y="19"/>
                  </a:cubicBezTo>
                  <a:cubicBezTo>
                    <a:pt x="182" y="12"/>
                    <a:pt x="182" y="12"/>
                    <a:pt x="182" y="12"/>
                  </a:cubicBezTo>
                  <a:cubicBezTo>
                    <a:pt x="177" y="7"/>
                    <a:pt x="177" y="7"/>
                    <a:pt x="177" y="7"/>
                  </a:cubicBezTo>
                  <a:cubicBezTo>
                    <a:pt x="171" y="9"/>
                    <a:pt x="171" y="9"/>
                    <a:pt x="171" y="9"/>
                  </a:cubicBezTo>
                  <a:cubicBezTo>
                    <a:pt x="171" y="9"/>
                    <a:pt x="171" y="9"/>
                    <a:pt x="171" y="9"/>
                  </a:cubicBezTo>
                  <a:cubicBezTo>
                    <a:pt x="170" y="9"/>
                    <a:pt x="170" y="9"/>
                    <a:pt x="170" y="9"/>
                  </a:cubicBezTo>
                  <a:cubicBezTo>
                    <a:pt x="170" y="9"/>
                    <a:pt x="170" y="9"/>
                    <a:pt x="170" y="9"/>
                  </a:cubicBezTo>
                  <a:cubicBezTo>
                    <a:pt x="168" y="2"/>
                    <a:pt x="168" y="2"/>
                    <a:pt x="168" y="2"/>
                  </a:cubicBezTo>
                  <a:cubicBezTo>
                    <a:pt x="161" y="0"/>
                    <a:pt x="161" y="0"/>
                    <a:pt x="161" y="0"/>
                  </a:cubicBezTo>
                  <a:cubicBezTo>
                    <a:pt x="156" y="5"/>
                    <a:pt x="156" y="5"/>
                    <a:pt x="156" y="5"/>
                  </a:cubicBezTo>
                  <a:cubicBezTo>
                    <a:pt x="156" y="5"/>
                    <a:pt x="156" y="5"/>
                    <a:pt x="156" y="5"/>
                  </a:cubicBezTo>
                  <a:cubicBezTo>
                    <a:pt x="156" y="5"/>
                    <a:pt x="155" y="5"/>
                    <a:pt x="155" y="5"/>
                  </a:cubicBezTo>
                  <a:cubicBezTo>
                    <a:pt x="150" y="1"/>
                    <a:pt x="150" y="1"/>
                    <a:pt x="150" y="1"/>
                  </a:cubicBezTo>
                  <a:cubicBezTo>
                    <a:pt x="143" y="3"/>
                    <a:pt x="143" y="3"/>
                    <a:pt x="143" y="3"/>
                  </a:cubicBezTo>
                  <a:cubicBezTo>
                    <a:pt x="142" y="9"/>
                    <a:pt x="142" y="9"/>
                    <a:pt x="142" y="9"/>
                  </a:cubicBezTo>
                  <a:cubicBezTo>
                    <a:pt x="141" y="10"/>
                    <a:pt x="141" y="10"/>
                    <a:pt x="141" y="10"/>
                  </a:cubicBezTo>
                  <a:cubicBezTo>
                    <a:pt x="141" y="10"/>
                    <a:pt x="141" y="10"/>
                    <a:pt x="141" y="10"/>
                  </a:cubicBezTo>
                  <a:cubicBezTo>
                    <a:pt x="134" y="8"/>
                    <a:pt x="134" y="8"/>
                    <a:pt x="134" y="8"/>
                  </a:cubicBezTo>
                  <a:cubicBezTo>
                    <a:pt x="129" y="13"/>
                    <a:pt x="129" y="13"/>
                    <a:pt x="129" y="13"/>
                  </a:cubicBezTo>
                  <a:cubicBezTo>
                    <a:pt x="131" y="20"/>
                    <a:pt x="131" y="20"/>
                    <a:pt x="131" y="20"/>
                  </a:cubicBezTo>
                  <a:cubicBezTo>
                    <a:pt x="131" y="20"/>
                    <a:pt x="131" y="20"/>
                    <a:pt x="131" y="20"/>
                  </a:cubicBezTo>
                  <a:cubicBezTo>
                    <a:pt x="131" y="20"/>
                    <a:pt x="131" y="21"/>
                    <a:pt x="131" y="21"/>
                  </a:cubicBezTo>
                  <a:cubicBezTo>
                    <a:pt x="131" y="21"/>
                    <a:pt x="131" y="21"/>
                    <a:pt x="131" y="21"/>
                  </a:cubicBezTo>
                  <a:cubicBezTo>
                    <a:pt x="124" y="23"/>
                    <a:pt x="124" y="23"/>
                    <a:pt x="124" y="23"/>
                  </a:cubicBezTo>
                  <a:cubicBezTo>
                    <a:pt x="122" y="30"/>
                    <a:pt x="122" y="30"/>
                    <a:pt x="122" y="30"/>
                  </a:cubicBezTo>
                  <a:cubicBezTo>
                    <a:pt x="127" y="35"/>
                    <a:pt x="127" y="35"/>
                    <a:pt x="127" y="35"/>
                  </a:cubicBezTo>
                  <a:lnTo>
                    <a:pt x="128" y="35"/>
                  </a:lnTo>
                  <a:close/>
                  <a:moveTo>
                    <a:pt x="154" y="26"/>
                  </a:moveTo>
                  <a:cubicBezTo>
                    <a:pt x="159" y="25"/>
                    <a:pt x="163" y="27"/>
                    <a:pt x="165" y="32"/>
                  </a:cubicBezTo>
                  <a:cubicBezTo>
                    <a:pt x="166" y="36"/>
                    <a:pt x="164" y="41"/>
                    <a:pt x="159" y="43"/>
                  </a:cubicBezTo>
                  <a:cubicBezTo>
                    <a:pt x="154" y="44"/>
                    <a:pt x="149" y="42"/>
                    <a:pt x="148" y="37"/>
                  </a:cubicBezTo>
                  <a:cubicBezTo>
                    <a:pt x="147" y="32"/>
                    <a:pt x="149" y="27"/>
                    <a:pt x="154" y="26"/>
                  </a:cubicBezTo>
                  <a:close/>
                  <a:moveTo>
                    <a:pt x="142" y="145"/>
                  </a:moveTo>
                  <a:cubicBezTo>
                    <a:pt x="135" y="132"/>
                    <a:pt x="135" y="132"/>
                    <a:pt x="135" y="132"/>
                  </a:cubicBezTo>
                  <a:cubicBezTo>
                    <a:pt x="135" y="132"/>
                    <a:pt x="135" y="132"/>
                    <a:pt x="135" y="132"/>
                  </a:cubicBezTo>
                  <a:cubicBezTo>
                    <a:pt x="135" y="132"/>
                    <a:pt x="135" y="131"/>
                    <a:pt x="135" y="130"/>
                  </a:cubicBezTo>
                  <a:cubicBezTo>
                    <a:pt x="135" y="130"/>
                    <a:pt x="135" y="130"/>
                    <a:pt x="135" y="130"/>
                  </a:cubicBezTo>
                  <a:cubicBezTo>
                    <a:pt x="149" y="122"/>
                    <a:pt x="149" y="122"/>
                    <a:pt x="149" y="122"/>
                  </a:cubicBezTo>
                  <a:cubicBezTo>
                    <a:pt x="149" y="107"/>
                    <a:pt x="149" y="107"/>
                    <a:pt x="149" y="107"/>
                  </a:cubicBezTo>
                  <a:cubicBezTo>
                    <a:pt x="135" y="100"/>
                    <a:pt x="135" y="100"/>
                    <a:pt x="135" y="100"/>
                  </a:cubicBezTo>
                  <a:cubicBezTo>
                    <a:pt x="135" y="100"/>
                    <a:pt x="135" y="100"/>
                    <a:pt x="135" y="100"/>
                  </a:cubicBezTo>
                  <a:cubicBezTo>
                    <a:pt x="135" y="99"/>
                    <a:pt x="135" y="98"/>
                    <a:pt x="135" y="97"/>
                  </a:cubicBezTo>
                  <a:cubicBezTo>
                    <a:pt x="135" y="97"/>
                    <a:pt x="135" y="97"/>
                    <a:pt x="135" y="97"/>
                  </a:cubicBezTo>
                  <a:cubicBezTo>
                    <a:pt x="142" y="84"/>
                    <a:pt x="142" y="84"/>
                    <a:pt x="142" y="84"/>
                  </a:cubicBezTo>
                  <a:cubicBezTo>
                    <a:pt x="135" y="71"/>
                    <a:pt x="135" y="71"/>
                    <a:pt x="135" y="71"/>
                  </a:cubicBezTo>
                  <a:cubicBezTo>
                    <a:pt x="120" y="71"/>
                    <a:pt x="120" y="71"/>
                    <a:pt x="120" y="71"/>
                  </a:cubicBezTo>
                  <a:cubicBezTo>
                    <a:pt x="120" y="71"/>
                    <a:pt x="120" y="71"/>
                    <a:pt x="120" y="71"/>
                  </a:cubicBezTo>
                  <a:cubicBezTo>
                    <a:pt x="119" y="71"/>
                    <a:pt x="119" y="70"/>
                    <a:pt x="118" y="69"/>
                  </a:cubicBezTo>
                  <a:cubicBezTo>
                    <a:pt x="118" y="69"/>
                    <a:pt x="118" y="69"/>
                    <a:pt x="118" y="69"/>
                  </a:cubicBezTo>
                  <a:cubicBezTo>
                    <a:pt x="118" y="54"/>
                    <a:pt x="118" y="54"/>
                    <a:pt x="118" y="54"/>
                  </a:cubicBezTo>
                  <a:cubicBezTo>
                    <a:pt x="105" y="47"/>
                    <a:pt x="105" y="47"/>
                    <a:pt x="105" y="47"/>
                  </a:cubicBezTo>
                  <a:cubicBezTo>
                    <a:pt x="92" y="54"/>
                    <a:pt x="92" y="54"/>
                    <a:pt x="92" y="54"/>
                  </a:cubicBezTo>
                  <a:cubicBezTo>
                    <a:pt x="92" y="54"/>
                    <a:pt x="92" y="54"/>
                    <a:pt x="92" y="54"/>
                  </a:cubicBezTo>
                  <a:cubicBezTo>
                    <a:pt x="91" y="54"/>
                    <a:pt x="90" y="54"/>
                    <a:pt x="89" y="54"/>
                  </a:cubicBezTo>
                  <a:cubicBezTo>
                    <a:pt x="82" y="41"/>
                    <a:pt x="82" y="41"/>
                    <a:pt x="82" y="41"/>
                  </a:cubicBezTo>
                  <a:cubicBezTo>
                    <a:pt x="67" y="41"/>
                    <a:pt x="67" y="41"/>
                    <a:pt x="67" y="41"/>
                  </a:cubicBezTo>
                  <a:cubicBezTo>
                    <a:pt x="59" y="54"/>
                    <a:pt x="59" y="54"/>
                    <a:pt x="59" y="54"/>
                  </a:cubicBezTo>
                  <a:cubicBezTo>
                    <a:pt x="58" y="54"/>
                    <a:pt x="58" y="54"/>
                    <a:pt x="57" y="54"/>
                  </a:cubicBezTo>
                  <a:cubicBezTo>
                    <a:pt x="57" y="54"/>
                    <a:pt x="57" y="54"/>
                    <a:pt x="57" y="54"/>
                  </a:cubicBezTo>
                  <a:cubicBezTo>
                    <a:pt x="44" y="47"/>
                    <a:pt x="44" y="47"/>
                    <a:pt x="44" y="47"/>
                  </a:cubicBezTo>
                  <a:cubicBezTo>
                    <a:pt x="31" y="54"/>
                    <a:pt x="31" y="54"/>
                    <a:pt x="31" y="54"/>
                  </a:cubicBezTo>
                  <a:cubicBezTo>
                    <a:pt x="31" y="69"/>
                    <a:pt x="31" y="69"/>
                    <a:pt x="31" y="69"/>
                  </a:cubicBezTo>
                  <a:cubicBezTo>
                    <a:pt x="31" y="69"/>
                    <a:pt x="31" y="69"/>
                    <a:pt x="31" y="69"/>
                  </a:cubicBezTo>
                  <a:cubicBezTo>
                    <a:pt x="30" y="70"/>
                    <a:pt x="30" y="71"/>
                    <a:pt x="29" y="71"/>
                  </a:cubicBezTo>
                  <a:cubicBezTo>
                    <a:pt x="29" y="71"/>
                    <a:pt x="29" y="71"/>
                    <a:pt x="29" y="71"/>
                  </a:cubicBezTo>
                  <a:cubicBezTo>
                    <a:pt x="14" y="71"/>
                    <a:pt x="14" y="71"/>
                    <a:pt x="14" y="71"/>
                  </a:cubicBezTo>
                  <a:cubicBezTo>
                    <a:pt x="6" y="84"/>
                    <a:pt x="6" y="84"/>
                    <a:pt x="6" y="84"/>
                  </a:cubicBezTo>
                  <a:cubicBezTo>
                    <a:pt x="14" y="97"/>
                    <a:pt x="14" y="97"/>
                    <a:pt x="14" y="97"/>
                  </a:cubicBezTo>
                  <a:cubicBezTo>
                    <a:pt x="14" y="97"/>
                    <a:pt x="14" y="97"/>
                    <a:pt x="14" y="97"/>
                  </a:cubicBezTo>
                  <a:cubicBezTo>
                    <a:pt x="14" y="98"/>
                    <a:pt x="13" y="99"/>
                    <a:pt x="13" y="100"/>
                  </a:cubicBezTo>
                  <a:cubicBezTo>
                    <a:pt x="13" y="100"/>
                    <a:pt x="13" y="100"/>
                    <a:pt x="13" y="100"/>
                  </a:cubicBezTo>
                  <a:cubicBezTo>
                    <a:pt x="0" y="107"/>
                    <a:pt x="0" y="107"/>
                    <a:pt x="0" y="107"/>
                  </a:cubicBezTo>
                  <a:cubicBezTo>
                    <a:pt x="0" y="122"/>
                    <a:pt x="0" y="122"/>
                    <a:pt x="0" y="122"/>
                  </a:cubicBezTo>
                  <a:cubicBezTo>
                    <a:pt x="13" y="130"/>
                    <a:pt x="13" y="130"/>
                    <a:pt x="13" y="130"/>
                  </a:cubicBezTo>
                  <a:cubicBezTo>
                    <a:pt x="13" y="130"/>
                    <a:pt x="13" y="130"/>
                    <a:pt x="13" y="130"/>
                  </a:cubicBezTo>
                  <a:cubicBezTo>
                    <a:pt x="13" y="131"/>
                    <a:pt x="14" y="132"/>
                    <a:pt x="14" y="132"/>
                  </a:cubicBezTo>
                  <a:cubicBezTo>
                    <a:pt x="14" y="132"/>
                    <a:pt x="14" y="132"/>
                    <a:pt x="14" y="132"/>
                  </a:cubicBezTo>
                  <a:cubicBezTo>
                    <a:pt x="6" y="145"/>
                    <a:pt x="6" y="145"/>
                    <a:pt x="6" y="145"/>
                  </a:cubicBezTo>
                  <a:cubicBezTo>
                    <a:pt x="14" y="158"/>
                    <a:pt x="14" y="158"/>
                    <a:pt x="14" y="158"/>
                  </a:cubicBezTo>
                  <a:cubicBezTo>
                    <a:pt x="29" y="158"/>
                    <a:pt x="29" y="158"/>
                    <a:pt x="29" y="158"/>
                  </a:cubicBezTo>
                  <a:cubicBezTo>
                    <a:pt x="29" y="158"/>
                    <a:pt x="29" y="158"/>
                    <a:pt x="29" y="158"/>
                  </a:cubicBezTo>
                  <a:cubicBezTo>
                    <a:pt x="30" y="159"/>
                    <a:pt x="30" y="160"/>
                    <a:pt x="31" y="160"/>
                  </a:cubicBezTo>
                  <a:cubicBezTo>
                    <a:pt x="31" y="160"/>
                    <a:pt x="31" y="160"/>
                    <a:pt x="31" y="160"/>
                  </a:cubicBezTo>
                  <a:cubicBezTo>
                    <a:pt x="31" y="175"/>
                    <a:pt x="31" y="175"/>
                    <a:pt x="31" y="175"/>
                  </a:cubicBezTo>
                  <a:cubicBezTo>
                    <a:pt x="44" y="183"/>
                    <a:pt x="44" y="183"/>
                    <a:pt x="44" y="183"/>
                  </a:cubicBezTo>
                  <a:cubicBezTo>
                    <a:pt x="57" y="175"/>
                    <a:pt x="57" y="175"/>
                    <a:pt x="57" y="175"/>
                  </a:cubicBezTo>
                  <a:cubicBezTo>
                    <a:pt x="57" y="175"/>
                    <a:pt x="57" y="175"/>
                    <a:pt x="57" y="175"/>
                  </a:cubicBezTo>
                  <a:cubicBezTo>
                    <a:pt x="58" y="176"/>
                    <a:pt x="58" y="176"/>
                    <a:pt x="59" y="176"/>
                  </a:cubicBezTo>
                  <a:cubicBezTo>
                    <a:pt x="59" y="176"/>
                    <a:pt x="59" y="176"/>
                    <a:pt x="59" y="176"/>
                  </a:cubicBezTo>
                  <a:cubicBezTo>
                    <a:pt x="67" y="189"/>
                    <a:pt x="67" y="189"/>
                    <a:pt x="67" y="189"/>
                  </a:cubicBezTo>
                  <a:cubicBezTo>
                    <a:pt x="82" y="189"/>
                    <a:pt x="82" y="189"/>
                    <a:pt x="82" y="189"/>
                  </a:cubicBezTo>
                  <a:cubicBezTo>
                    <a:pt x="89" y="176"/>
                    <a:pt x="89" y="176"/>
                    <a:pt x="89" y="176"/>
                  </a:cubicBezTo>
                  <a:cubicBezTo>
                    <a:pt x="89" y="176"/>
                    <a:pt x="89" y="176"/>
                    <a:pt x="89" y="176"/>
                  </a:cubicBezTo>
                  <a:cubicBezTo>
                    <a:pt x="90" y="176"/>
                    <a:pt x="91" y="176"/>
                    <a:pt x="92" y="175"/>
                  </a:cubicBezTo>
                  <a:cubicBezTo>
                    <a:pt x="92" y="175"/>
                    <a:pt x="92" y="175"/>
                    <a:pt x="92" y="175"/>
                  </a:cubicBezTo>
                  <a:cubicBezTo>
                    <a:pt x="105" y="183"/>
                    <a:pt x="105" y="183"/>
                    <a:pt x="105" y="183"/>
                  </a:cubicBezTo>
                  <a:cubicBezTo>
                    <a:pt x="118" y="175"/>
                    <a:pt x="118" y="175"/>
                    <a:pt x="118" y="175"/>
                  </a:cubicBezTo>
                  <a:cubicBezTo>
                    <a:pt x="118" y="160"/>
                    <a:pt x="118" y="160"/>
                    <a:pt x="118" y="160"/>
                  </a:cubicBezTo>
                  <a:cubicBezTo>
                    <a:pt x="118" y="160"/>
                    <a:pt x="118" y="160"/>
                    <a:pt x="118" y="160"/>
                  </a:cubicBezTo>
                  <a:cubicBezTo>
                    <a:pt x="119" y="160"/>
                    <a:pt x="119" y="159"/>
                    <a:pt x="120" y="158"/>
                  </a:cubicBezTo>
                  <a:cubicBezTo>
                    <a:pt x="120" y="158"/>
                    <a:pt x="120" y="158"/>
                    <a:pt x="120" y="158"/>
                  </a:cubicBezTo>
                  <a:cubicBezTo>
                    <a:pt x="135" y="158"/>
                    <a:pt x="135" y="158"/>
                    <a:pt x="135" y="158"/>
                  </a:cubicBezTo>
                  <a:lnTo>
                    <a:pt x="142" y="145"/>
                  </a:lnTo>
                  <a:close/>
                  <a:moveTo>
                    <a:pt x="74" y="166"/>
                  </a:moveTo>
                  <a:cubicBezTo>
                    <a:pt x="46" y="166"/>
                    <a:pt x="23" y="143"/>
                    <a:pt x="23" y="115"/>
                  </a:cubicBezTo>
                  <a:cubicBezTo>
                    <a:pt x="23" y="87"/>
                    <a:pt x="46" y="64"/>
                    <a:pt x="74" y="64"/>
                  </a:cubicBezTo>
                  <a:cubicBezTo>
                    <a:pt x="103" y="64"/>
                    <a:pt x="126" y="87"/>
                    <a:pt x="126" y="115"/>
                  </a:cubicBezTo>
                  <a:cubicBezTo>
                    <a:pt x="126" y="143"/>
                    <a:pt x="103" y="166"/>
                    <a:pt x="74" y="166"/>
                  </a:cubicBezTo>
                  <a:close/>
                  <a:moveTo>
                    <a:pt x="191" y="197"/>
                  </a:moveTo>
                  <a:cubicBezTo>
                    <a:pt x="198" y="193"/>
                    <a:pt x="198" y="193"/>
                    <a:pt x="198" y="193"/>
                  </a:cubicBezTo>
                  <a:cubicBezTo>
                    <a:pt x="198" y="185"/>
                    <a:pt x="198" y="185"/>
                    <a:pt x="198" y="185"/>
                  </a:cubicBezTo>
                  <a:cubicBezTo>
                    <a:pt x="191" y="181"/>
                    <a:pt x="191" y="181"/>
                    <a:pt x="191" y="181"/>
                  </a:cubicBezTo>
                  <a:cubicBezTo>
                    <a:pt x="191" y="182"/>
                    <a:pt x="191" y="182"/>
                    <a:pt x="191" y="182"/>
                  </a:cubicBezTo>
                  <a:cubicBezTo>
                    <a:pt x="191" y="181"/>
                    <a:pt x="191" y="181"/>
                    <a:pt x="191" y="180"/>
                  </a:cubicBezTo>
                  <a:cubicBezTo>
                    <a:pt x="191" y="180"/>
                    <a:pt x="191" y="180"/>
                    <a:pt x="191" y="180"/>
                  </a:cubicBezTo>
                  <a:cubicBezTo>
                    <a:pt x="195" y="174"/>
                    <a:pt x="195" y="174"/>
                    <a:pt x="195" y="174"/>
                  </a:cubicBezTo>
                  <a:cubicBezTo>
                    <a:pt x="191" y="167"/>
                    <a:pt x="191" y="167"/>
                    <a:pt x="191" y="167"/>
                  </a:cubicBezTo>
                  <a:cubicBezTo>
                    <a:pt x="183" y="167"/>
                    <a:pt x="183" y="167"/>
                    <a:pt x="183" y="167"/>
                  </a:cubicBezTo>
                  <a:cubicBezTo>
                    <a:pt x="183" y="167"/>
                    <a:pt x="183" y="167"/>
                    <a:pt x="183" y="167"/>
                  </a:cubicBezTo>
                  <a:cubicBezTo>
                    <a:pt x="183" y="167"/>
                    <a:pt x="183" y="166"/>
                    <a:pt x="182" y="166"/>
                  </a:cubicBezTo>
                  <a:cubicBezTo>
                    <a:pt x="182" y="166"/>
                    <a:pt x="182" y="166"/>
                    <a:pt x="182" y="166"/>
                  </a:cubicBezTo>
                  <a:cubicBezTo>
                    <a:pt x="182" y="158"/>
                    <a:pt x="182" y="158"/>
                    <a:pt x="182" y="158"/>
                  </a:cubicBezTo>
                  <a:cubicBezTo>
                    <a:pt x="176" y="155"/>
                    <a:pt x="176" y="155"/>
                    <a:pt x="176" y="155"/>
                  </a:cubicBezTo>
                  <a:cubicBezTo>
                    <a:pt x="169" y="158"/>
                    <a:pt x="169" y="158"/>
                    <a:pt x="169" y="158"/>
                  </a:cubicBezTo>
                  <a:cubicBezTo>
                    <a:pt x="169" y="158"/>
                    <a:pt x="169" y="158"/>
                    <a:pt x="169" y="158"/>
                  </a:cubicBezTo>
                  <a:cubicBezTo>
                    <a:pt x="169" y="158"/>
                    <a:pt x="168" y="158"/>
                    <a:pt x="168" y="158"/>
                  </a:cubicBezTo>
                  <a:cubicBezTo>
                    <a:pt x="164" y="152"/>
                    <a:pt x="164" y="152"/>
                    <a:pt x="164" y="152"/>
                  </a:cubicBezTo>
                  <a:cubicBezTo>
                    <a:pt x="156" y="152"/>
                    <a:pt x="156" y="152"/>
                    <a:pt x="156" y="152"/>
                  </a:cubicBezTo>
                  <a:cubicBezTo>
                    <a:pt x="153" y="158"/>
                    <a:pt x="153" y="158"/>
                    <a:pt x="153" y="158"/>
                  </a:cubicBezTo>
                  <a:cubicBezTo>
                    <a:pt x="152" y="158"/>
                    <a:pt x="152" y="158"/>
                    <a:pt x="151" y="158"/>
                  </a:cubicBezTo>
                  <a:cubicBezTo>
                    <a:pt x="151" y="158"/>
                    <a:pt x="151" y="158"/>
                    <a:pt x="151" y="158"/>
                  </a:cubicBezTo>
                  <a:cubicBezTo>
                    <a:pt x="145" y="155"/>
                    <a:pt x="145" y="155"/>
                    <a:pt x="145" y="155"/>
                  </a:cubicBezTo>
                  <a:cubicBezTo>
                    <a:pt x="138" y="158"/>
                    <a:pt x="138" y="158"/>
                    <a:pt x="138" y="158"/>
                  </a:cubicBezTo>
                  <a:cubicBezTo>
                    <a:pt x="138" y="166"/>
                    <a:pt x="138" y="166"/>
                    <a:pt x="138" y="166"/>
                  </a:cubicBezTo>
                  <a:cubicBezTo>
                    <a:pt x="138" y="166"/>
                    <a:pt x="138" y="166"/>
                    <a:pt x="138" y="166"/>
                  </a:cubicBezTo>
                  <a:cubicBezTo>
                    <a:pt x="138" y="166"/>
                    <a:pt x="137" y="167"/>
                    <a:pt x="137" y="167"/>
                  </a:cubicBezTo>
                  <a:cubicBezTo>
                    <a:pt x="137" y="167"/>
                    <a:pt x="137" y="167"/>
                    <a:pt x="137" y="167"/>
                  </a:cubicBezTo>
                  <a:cubicBezTo>
                    <a:pt x="129" y="167"/>
                    <a:pt x="129" y="167"/>
                    <a:pt x="129" y="167"/>
                  </a:cubicBezTo>
                  <a:cubicBezTo>
                    <a:pt x="126" y="174"/>
                    <a:pt x="126" y="174"/>
                    <a:pt x="126" y="174"/>
                  </a:cubicBezTo>
                  <a:cubicBezTo>
                    <a:pt x="129" y="180"/>
                    <a:pt x="129" y="180"/>
                    <a:pt x="129" y="180"/>
                  </a:cubicBezTo>
                  <a:cubicBezTo>
                    <a:pt x="129" y="180"/>
                    <a:pt x="129" y="180"/>
                    <a:pt x="129" y="180"/>
                  </a:cubicBezTo>
                  <a:cubicBezTo>
                    <a:pt x="129" y="181"/>
                    <a:pt x="129" y="181"/>
                    <a:pt x="129" y="182"/>
                  </a:cubicBezTo>
                  <a:cubicBezTo>
                    <a:pt x="129" y="181"/>
                    <a:pt x="129" y="181"/>
                    <a:pt x="129" y="181"/>
                  </a:cubicBezTo>
                  <a:cubicBezTo>
                    <a:pt x="122" y="185"/>
                    <a:pt x="122" y="185"/>
                    <a:pt x="122" y="185"/>
                  </a:cubicBezTo>
                  <a:cubicBezTo>
                    <a:pt x="122" y="193"/>
                    <a:pt x="122" y="193"/>
                    <a:pt x="122" y="193"/>
                  </a:cubicBezTo>
                  <a:cubicBezTo>
                    <a:pt x="129" y="197"/>
                    <a:pt x="129" y="197"/>
                    <a:pt x="129" y="197"/>
                  </a:cubicBezTo>
                  <a:cubicBezTo>
                    <a:pt x="129" y="197"/>
                    <a:pt x="129" y="197"/>
                    <a:pt x="129" y="197"/>
                  </a:cubicBezTo>
                  <a:cubicBezTo>
                    <a:pt x="129" y="197"/>
                    <a:pt x="129" y="198"/>
                    <a:pt x="129" y="198"/>
                  </a:cubicBezTo>
                  <a:cubicBezTo>
                    <a:pt x="129" y="198"/>
                    <a:pt x="129" y="198"/>
                    <a:pt x="129" y="198"/>
                  </a:cubicBezTo>
                  <a:cubicBezTo>
                    <a:pt x="126" y="205"/>
                    <a:pt x="126" y="205"/>
                    <a:pt x="126" y="205"/>
                  </a:cubicBezTo>
                  <a:cubicBezTo>
                    <a:pt x="129" y="211"/>
                    <a:pt x="129" y="211"/>
                    <a:pt x="129" y="211"/>
                  </a:cubicBezTo>
                  <a:cubicBezTo>
                    <a:pt x="137" y="211"/>
                    <a:pt x="137" y="211"/>
                    <a:pt x="137" y="211"/>
                  </a:cubicBezTo>
                  <a:cubicBezTo>
                    <a:pt x="137" y="211"/>
                    <a:pt x="137" y="211"/>
                    <a:pt x="137" y="211"/>
                  </a:cubicBezTo>
                  <a:cubicBezTo>
                    <a:pt x="137" y="212"/>
                    <a:pt x="138" y="212"/>
                    <a:pt x="138" y="212"/>
                  </a:cubicBezTo>
                  <a:cubicBezTo>
                    <a:pt x="138" y="212"/>
                    <a:pt x="138" y="212"/>
                    <a:pt x="138" y="212"/>
                  </a:cubicBezTo>
                  <a:cubicBezTo>
                    <a:pt x="138" y="220"/>
                    <a:pt x="138" y="220"/>
                    <a:pt x="138" y="220"/>
                  </a:cubicBezTo>
                  <a:cubicBezTo>
                    <a:pt x="145" y="224"/>
                    <a:pt x="145" y="224"/>
                    <a:pt x="145" y="224"/>
                  </a:cubicBezTo>
                  <a:cubicBezTo>
                    <a:pt x="151" y="220"/>
                    <a:pt x="151" y="220"/>
                    <a:pt x="151" y="220"/>
                  </a:cubicBezTo>
                  <a:cubicBezTo>
                    <a:pt x="151" y="220"/>
                    <a:pt x="151" y="220"/>
                    <a:pt x="151" y="220"/>
                  </a:cubicBezTo>
                  <a:cubicBezTo>
                    <a:pt x="152" y="220"/>
                    <a:pt x="152" y="220"/>
                    <a:pt x="153" y="220"/>
                  </a:cubicBezTo>
                  <a:cubicBezTo>
                    <a:pt x="153" y="220"/>
                    <a:pt x="153" y="220"/>
                    <a:pt x="153" y="220"/>
                  </a:cubicBezTo>
                  <a:cubicBezTo>
                    <a:pt x="156" y="227"/>
                    <a:pt x="156" y="227"/>
                    <a:pt x="156" y="227"/>
                  </a:cubicBezTo>
                  <a:cubicBezTo>
                    <a:pt x="164" y="227"/>
                    <a:pt x="164" y="227"/>
                    <a:pt x="164" y="227"/>
                  </a:cubicBezTo>
                  <a:cubicBezTo>
                    <a:pt x="168" y="220"/>
                    <a:pt x="168" y="220"/>
                    <a:pt x="168" y="220"/>
                  </a:cubicBezTo>
                  <a:cubicBezTo>
                    <a:pt x="168" y="220"/>
                    <a:pt x="168" y="220"/>
                    <a:pt x="168" y="220"/>
                  </a:cubicBezTo>
                  <a:cubicBezTo>
                    <a:pt x="168" y="220"/>
                    <a:pt x="169" y="220"/>
                    <a:pt x="169" y="220"/>
                  </a:cubicBezTo>
                  <a:cubicBezTo>
                    <a:pt x="169" y="220"/>
                    <a:pt x="169" y="220"/>
                    <a:pt x="169" y="220"/>
                  </a:cubicBezTo>
                  <a:cubicBezTo>
                    <a:pt x="176" y="224"/>
                    <a:pt x="176" y="224"/>
                    <a:pt x="176" y="224"/>
                  </a:cubicBezTo>
                  <a:cubicBezTo>
                    <a:pt x="182" y="220"/>
                    <a:pt x="182" y="220"/>
                    <a:pt x="182" y="220"/>
                  </a:cubicBezTo>
                  <a:cubicBezTo>
                    <a:pt x="182" y="212"/>
                    <a:pt x="182" y="212"/>
                    <a:pt x="182" y="212"/>
                  </a:cubicBezTo>
                  <a:cubicBezTo>
                    <a:pt x="182" y="212"/>
                    <a:pt x="182" y="212"/>
                    <a:pt x="182" y="212"/>
                  </a:cubicBezTo>
                  <a:cubicBezTo>
                    <a:pt x="183" y="212"/>
                    <a:pt x="183" y="212"/>
                    <a:pt x="183" y="211"/>
                  </a:cubicBezTo>
                  <a:cubicBezTo>
                    <a:pt x="183" y="211"/>
                    <a:pt x="183" y="211"/>
                    <a:pt x="183" y="211"/>
                  </a:cubicBezTo>
                  <a:cubicBezTo>
                    <a:pt x="191" y="211"/>
                    <a:pt x="191" y="211"/>
                    <a:pt x="191" y="211"/>
                  </a:cubicBezTo>
                  <a:cubicBezTo>
                    <a:pt x="195" y="205"/>
                    <a:pt x="195" y="205"/>
                    <a:pt x="195" y="205"/>
                  </a:cubicBezTo>
                  <a:cubicBezTo>
                    <a:pt x="191" y="198"/>
                    <a:pt x="191" y="198"/>
                    <a:pt x="191" y="198"/>
                  </a:cubicBezTo>
                  <a:cubicBezTo>
                    <a:pt x="191" y="198"/>
                    <a:pt x="191" y="198"/>
                    <a:pt x="191" y="198"/>
                  </a:cubicBezTo>
                  <a:cubicBezTo>
                    <a:pt x="191" y="198"/>
                    <a:pt x="191" y="197"/>
                    <a:pt x="191" y="197"/>
                  </a:cubicBezTo>
                  <a:close/>
                  <a:moveTo>
                    <a:pt x="160" y="207"/>
                  </a:moveTo>
                  <a:cubicBezTo>
                    <a:pt x="151" y="207"/>
                    <a:pt x="143" y="199"/>
                    <a:pt x="143" y="189"/>
                  </a:cubicBezTo>
                  <a:cubicBezTo>
                    <a:pt x="143" y="180"/>
                    <a:pt x="151" y="172"/>
                    <a:pt x="160" y="172"/>
                  </a:cubicBezTo>
                  <a:cubicBezTo>
                    <a:pt x="170" y="172"/>
                    <a:pt x="178" y="180"/>
                    <a:pt x="178" y="189"/>
                  </a:cubicBezTo>
                  <a:cubicBezTo>
                    <a:pt x="178" y="199"/>
                    <a:pt x="170" y="207"/>
                    <a:pt x="160" y="207"/>
                  </a:cubicBezTo>
                  <a:close/>
                  <a:moveTo>
                    <a:pt x="97" y="128"/>
                  </a:moveTo>
                  <a:cubicBezTo>
                    <a:pt x="96" y="126"/>
                    <a:pt x="99" y="121"/>
                    <a:pt x="100" y="118"/>
                  </a:cubicBezTo>
                  <a:cubicBezTo>
                    <a:pt x="101" y="116"/>
                    <a:pt x="105" y="109"/>
                    <a:pt x="105" y="105"/>
                  </a:cubicBezTo>
                  <a:cubicBezTo>
                    <a:pt x="105" y="101"/>
                    <a:pt x="107" y="96"/>
                    <a:pt x="103" y="88"/>
                  </a:cubicBezTo>
                  <a:cubicBezTo>
                    <a:pt x="99" y="81"/>
                    <a:pt x="95" y="78"/>
                    <a:pt x="89" y="75"/>
                  </a:cubicBezTo>
                  <a:cubicBezTo>
                    <a:pt x="82" y="72"/>
                    <a:pt x="71" y="73"/>
                    <a:pt x="68" y="74"/>
                  </a:cubicBezTo>
                  <a:cubicBezTo>
                    <a:pt x="64" y="75"/>
                    <a:pt x="58" y="78"/>
                    <a:pt x="56" y="79"/>
                  </a:cubicBezTo>
                  <a:cubicBezTo>
                    <a:pt x="54" y="80"/>
                    <a:pt x="47" y="84"/>
                    <a:pt x="46" y="84"/>
                  </a:cubicBezTo>
                  <a:cubicBezTo>
                    <a:pt x="44" y="84"/>
                    <a:pt x="44" y="84"/>
                    <a:pt x="43" y="85"/>
                  </a:cubicBezTo>
                  <a:cubicBezTo>
                    <a:pt x="43" y="85"/>
                    <a:pt x="44" y="87"/>
                    <a:pt x="45" y="88"/>
                  </a:cubicBezTo>
                  <a:cubicBezTo>
                    <a:pt x="46" y="89"/>
                    <a:pt x="48" y="90"/>
                    <a:pt x="48" y="90"/>
                  </a:cubicBezTo>
                  <a:cubicBezTo>
                    <a:pt x="48" y="90"/>
                    <a:pt x="47" y="91"/>
                    <a:pt x="46" y="93"/>
                  </a:cubicBezTo>
                  <a:cubicBezTo>
                    <a:pt x="46" y="94"/>
                    <a:pt x="45" y="101"/>
                    <a:pt x="45" y="103"/>
                  </a:cubicBezTo>
                  <a:cubicBezTo>
                    <a:pt x="45" y="104"/>
                    <a:pt x="46" y="106"/>
                    <a:pt x="46" y="106"/>
                  </a:cubicBezTo>
                  <a:cubicBezTo>
                    <a:pt x="46" y="107"/>
                    <a:pt x="45" y="108"/>
                    <a:pt x="44" y="109"/>
                  </a:cubicBezTo>
                  <a:cubicBezTo>
                    <a:pt x="43" y="111"/>
                    <a:pt x="40" y="117"/>
                    <a:pt x="39" y="119"/>
                  </a:cubicBezTo>
                  <a:cubicBezTo>
                    <a:pt x="38" y="120"/>
                    <a:pt x="40" y="122"/>
                    <a:pt x="40" y="122"/>
                  </a:cubicBezTo>
                  <a:cubicBezTo>
                    <a:pt x="41" y="122"/>
                    <a:pt x="43" y="122"/>
                    <a:pt x="44" y="122"/>
                  </a:cubicBezTo>
                  <a:cubicBezTo>
                    <a:pt x="45" y="123"/>
                    <a:pt x="45" y="124"/>
                    <a:pt x="45" y="125"/>
                  </a:cubicBezTo>
                  <a:cubicBezTo>
                    <a:pt x="45" y="126"/>
                    <a:pt x="45" y="127"/>
                    <a:pt x="45" y="127"/>
                  </a:cubicBezTo>
                  <a:cubicBezTo>
                    <a:pt x="46" y="127"/>
                    <a:pt x="47" y="127"/>
                    <a:pt x="48" y="127"/>
                  </a:cubicBezTo>
                  <a:cubicBezTo>
                    <a:pt x="48" y="127"/>
                    <a:pt x="46" y="129"/>
                    <a:pt x="47" y="130"/>
                  </a:cubicBezTo>
                  <a:cubicBezTo>
                    <a:pt x="47" y="131"/>
                    <a:pt x="49" y="132"/>
                    <a:pt x="49" y="133"/>
                  </a:cubicBezTo>
                  <a:cubicBezTo>
                    <a:pt x="50" y="134"/>
                    <a:pt x="50" y="137"/>
                    <a:pt x="50" y="137"/>
                  </a:cubicBezTo>
                  <a:cubicBezTo>
                    <a:pt x="50" y="138"/>
                    <a:pt x="51" y="140"/>
                    <a:pt x="53" y="140"/>
                  </a:cubicBezTo>
                  <a:cubicBezTo>
                    <a:pt x="55" y="141"/>
                    <a:pt x="59" y="140"/>
                    <a:pt x="62" y="139"/>
                  </a:cubicBezTo>
                  <a:cubicBezTo>
                    <a:pt x="65" y="139"/>
                    <a:pt x="67" y="140"/>
                    <a:pt x="68" y="141"/>
                  </a:cubicBezTo>
                  <a:cubicBezTo>
                    <a:pt x="68" y="142"/>
                    <a:pt x="69" y="144"/>
                    <a:pt x="70" y="145"/>
                  </a:cubicBezTo>
                  <a:cubicBezTo>
                    <a:pt x="70" y="145"/>
                    <a:pt x="71" y="147"/>
                    <a:pt x="71" y="148"/>
                  </a:cubicBezTo>
                  <a:cubicBezTo>
                    <a:pt x="71" y="149"/>
                    <a:pt x="70" y="151"/>
                    <a:pt x="69" y="152"/>
                  </a:cubicBezTo>
                  <a:cubicBezTo>
                    <a:pt x="68" y="153"/>
                    <a:pt x="63" y="155"/>
                    <a:pt x="61" y="156"/>
                  </a:cubicBezTo>
                  <a:cubicBezTo>
                    <a:pt x="59" y="157"/>
                    <a:pt x="68" y="158"/>
                    <a:pt x="71" y="159"/>
                  </a:cubicBezTo>
                  <a:cubicBezTo>
                    <a:pt x="74" y="159"/>
                    <a:pt x="82" y="159"/>
                    <a:pt x="89" y="156"/>
                  </a:cubicBezTo>
                  <a:cubicBezTo>
                    <a:pt x="99" y="153"/>
                    <a:pt x="105" y="147"/>
                    <a:pt x="109" y="142"/>
                  </a:cubicBezTo>
                  <a:cubicBezTo>
                    <a:pt x="112" y="137"/>
                    <a:pt x="113" y="135"/>
                    <a:pt x="113" y="135"/>
                  </a:cubicBezTo>
                  <a:cubicBezTo>
                    <a:pt x="113" y="135"/>
                    <a:pt x="103" y="132"/>
                    <a:pt x="101" y="132"/>
                  </a:cubicBezTo>
                  <a:cubicBezTo>
                    <a:pt x="100" y="132"/>
                    <a:pt x="98" y="130"/>
                    <a:pt x="97" y="12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pic>
          <p:nvPicPr>
            <p:cNvPr id="102" name="Image 101"/>
            <p:cNvPicPr>
              <a:picLocks noChangeAspect="1"/>
            </p:cNvPicPr>
            <p:nvPr/>
          </p:nvPicPr>
          <p:blipFill>
            <a:blip r:embed="rId3"/>
            <a:stretch>
              <a:fillRect/>
            </a:stretch>
          </p:blipFill>
          <p:spPr>
            <a:xfrm>
              <a:off x="7329210" y="2319449"/>
              <a:ext cx="284875" cy="253655"/>
            </a:xfrm>
            <a:prstGeom prst="rect">
              <a:avLst/>
            </a:prstGeom>
            <a:solidFill>
              <a:schemeClr val="bg1"/>
            </a:solidFill>
          </p:spPr>
        </p:pic>
        <p:sp>
          <p:nvSpPr>
            <p:cNvPr id="126" name="TextBox 89"/>
            <p:cNvSpPr txBox="1"/>
            <p:nvPr/>
          </p:nvSpPr>
          <p:spPr>
            <a:xfrm>
              <a:off x="7036905" y="2617393"/>
              <a:ext cx="869484" cy="191758"/>
            </a:xfrm>
            <a:prstGeom prst="rect">
              <a:avLst/>
            </a:prstGeom>
            <a:solidFill>
              <a:schemeClr val="bg1"/>
            </a:solid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dirty="0">
                  <a:ln>
                    <a:noFill/>
                  </a:ln>
                  <a:effectLst/>
                  <a:uLnTx/>
                  <a:uFillTx/>
                  <a:latin typeface="Arial" panose="020B0604020202020204" pitchFamily="34" charset="0"/>
                  <a:cs typeface="Arial" panose="020B0604020202020204" pitchFamily="34" charset="0"/>
                </a:rPr>
                <a:t>Blockchain</a:t>
              </a:r>
            </a:p>
          </p:txBody>
        </p:sp>
        <p:sp>
          <p:nvSpPr>
            <p:cNvPr id="127" name="TextBox 89"/>
            <p:cNvSpPr txBox="1"/>
            <p:nvPr/>
          </p:nvSpPr>
          <p:spPr>
            <a:xfrm>
              <a:off x="7036905" y="1707654"/>
              <a:ext cx="869484" cy="191758"/>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a:ln>
                    <a:noFill/>
                  </a:ln>
                  <a:effectLst/>
                  <a:uLnTx/>
                  <a:uFillTx/>
                  <a:latin typeface="Arial" panose="020B0604020202020204" pitchFamily="34" charset="0"/>
                  <a:cs typeface="Arial" panose="020B0604020202020204" pitchFamily="34" charset="0"/>
                </a:rPr>
                <a:t>New AI</a:t>
              </a:r>
            </a:p>
          </p:txBody>
        </p:sp>
      </p:grpSp>
      <p:sp>
        <p:nvSpPr>
          <p:cNvPr id="59"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45</a:t>
            </a:fld>
            <a:endParaRPr lang="en-US" dirty="0"/>
          </a:p>
        </p:txBody>
      </p:sp>
      <p:sp>
        <p:nvSpPr>
          <p:cNvPr id="60" name="Content Placeholder 4"/>
          <p:cNvSpPr txBox="1">
            <a:spLocks/>
          </p:cNvSpPr>
          <p:nvPr/>
        </p:nvSpPr>
        <p:spPr>
          <a:xfrm>
            <a:off x="678293" y="771550"/>
            <a:ext cx="1816097" cy="221588"/>
          </a:xfrm>
          <a:prstGeom prst="rect">
            <a:avLst/>
          </a:prstGeom>
          <a:solidFill>
            <a:schemeClr val="tx2"/>
          </a:solidFill>
        </p:spPr>
        <p:txBody>
          <a:bodyPr vert="horz" lIns="46800" tIns="46800" rIns="46800" bIns="46800" rtlCol="0" anchor="ctr">
            <a:noAutofit/>
          </a:bodyP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Wingdings 2" panose="05020102010507070707" pitchFamily="18" charset="2"/>
              <a:buNone/>
            </a:pPr>
            <a:r>
              <a:rPr lang="en-GB" sz="1000" b="1" dirty="0">
                <a:solidFill>
                  <a:schemeClr val="bg1"/>
                </a:solidFill>
              </a:rPr>
              <a:t>[Short-term – 3 years]</a:t>
            </a:r>
          </a:p>
        </p:txBody>
      </p:sp>
      <p:sp>
        <p:nvSpPr>
          <p:cNvPr id="61" name="Content Placeholder 4"/>
          <p:cNvSpPr txBox="1">
            <a:spLocks/>
          </p:cNvSpPr>
          <p:nvPr/>
        </p:nvSpPr>
        <p:spPr>
          <a:xfrm>
            <a:off x="3663950" y="771550"/>
            <a:ext cx="1816097" cy="221588"/>
          </a:xfrm>
          <a:prstGeom prst="rect">
            <a:avLst/>
          </a:prstGeom>
          <a:solidFill>
            <a:schemeClr val="tx2"/>
          </a:solidFill>
        </p:spPr>
        <p:txBody>
          <a:bodyPr vert="horz" lIns="46800" tIns="46800" rIns="46800" bIns="46800" rtlCol="0" anchor="ctr">
            <a:noAutofit/>
          </a:bodyPr>
          <a:lstStyle>
            <a:lvl1pPr indent="0" defTabSz="685800">
              <a:lnSpc>
                <a:spcPct val="100000"/>
              </a:lnSpc>
              <a:spcBef>
                <a:spcPts val="0"/>
              </a:spcBef>
              <a:buClr>
                <a:schemeClr val="tx2"/>
              </a:buClr>
              <a:buFont typeface="Wingdings 2" panose="05020102010507070707" pitchFamily="18" charset="2"/>
              <a:buNone/>
              <a:defRPr sz="900"/>
            </a:lvl1pPr>
            <a:lvl2pPr marL="360000" indent="-180000" defTabSz="685800">
              <a:lnSpc>
                <a:spcPct val="100000"/>
              </a:lnSpc>
              <a:spcBef>
                <a:spcPts val="0"/>
              </a:spcBef>
              <a:buClr>
                <a:schemeClr val="tx2"/>
              </a:buClr>
              <a:buFont typeface="Arial" panose="020B0604020202020204" pitchFamily="34" charset="0"/>
              <a:buChar char="−"/>
              <a:defRPr sz="1200"/>
            </a:lvl2pPr>
            <a:lvl3pPr marL="432000" indent="-180000" defTabSz="685800">
              <a:lnSpc>
                <a:spcPct val="100000"/>
              </a:lnSpc>
              <a:spcBef>
                <a:spcPts val="0"/>
              </a:spcBef>
              <a:buClr>
                <a:schemeClr val="tx2"/>
              </a:buClr>
              <a:buFont typeface="Arial" panose="020B0604020202020204" pitchFamily="34" charset="0"/>
              <a:buChar char="−"/>
              <a:defRPr sz="1200"/>
            </a:lvl3pPr>
            <a:lvl4pPr marL="432000" indent="-180000" defTabSz="685800">
              <a:lnSpc>
                <a:spcPct val="100000"/>
              </a:lnSpc>
              <a:spcBef>
                <a:spcPts val="0"/>
              </a:spcBef>
              <a:buClr>
                <a:schemeClr val="tx2"/>
              </a:buClr>
              <a:buFont typeface="Arial" panose="020B0604020202020204" pitchFamily="34" charset="0"/>
              <a:buChar char="−"/>
              <a:defRPr sz="1200"/>
            </a:lvl4pPr>
            <a:lvl5pPr marL="432000" indent="-180000" defTabSz="685800">
              <a:lnSpc>
                <a:spcPct val="100000"/>
              </a:lnSpc>
              <a:spcBef>
                <a:spcPts val="0"/>
              </a:spcBef>
              <a:buClr>
                <a:schemeClr val="tx2"/>
              </a:buClr>
              <a:buFont typeface="Arial" panose="020B0604020202020204" pitchFamily="34" charset="0"/>
              <a:buChar char="−"/>
              <a:defRPr sz="120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en-GB" sz="1000" b="1" dirty="0">
                <a:solidFill>
                  <a:schemeClr val="bg1"/>
                </a:solidFill>
              </a:rPr>
              <a:t>[Mid-term – 10 to 15 years]</a:t>
            </a:r>
          </a:p>
        </p:txBody>
      </p:sp>
      <p:sp>
        <p:nvSpPr>
          <p:cNvPr id="62" name="Content Placeholder 4"/>
          <p:cNvSpPr txBox="1">
            <a:spLocks/>
          </p:cNvSpPr>
          <p:nvPr/>
        </p:nvSpPr>
        <p:spPr>
          <a:xfrm>
            <a:off x="6649607" y="771550"/>
            <a:ext cx="1816097" cy="221588"/>
          </a:xfrm>
          <a:prstGeom prst="rect">
            <a:avLst/>
          </a:prstGeom>
          <a:solidFill>
            <a:schemeClr val="tx2"/>
          </a:solidFill>
        </p:spPr>
        <p:txBody>
          <a:bodyPr vert="horz" lIns="46800" tIns="46800" rIns="46800" bIns="46800" rtlCol="0" anchor="ctr">
            <a:noAutofit/>
          </a:bodyPr>
          <a:lstStyle>
            <a:lvl1pPr indent="0" defTabSz="685800">
              <a:lnSpc>
                <a:spcPct val="100000"/>
              </a:lnSpc>
              <a:spcBef>
                <a:spcPts val="0"/>
              </a:spcBef>
              <a:buClr>
                <a:schemeClr val="tx2"/>
              </a:buClr>
              <a:buFont typeface="Wingdings 2" panose="05020102010507070707" pitchFamily="18" charset="2"/>
              <a:buNone/>
              <a:defRPr sz="900"/>
            </a:lvl1pPr>
            <a:lvl2pPr marL="360000" indent="-180000" defTabSz="685800">
              <a:lnSpc>
                <a:spcPct val="100000"/>
              </a:lnSpc>
              <a:spcBef>
                <a:spcPts val="0"/>
              </a:spcBef>
              <a:buClr>
                <a:schemeClr val="tx2"/>
              </a:buClr>
              <a:buFont typeface="Arial" panose="020B0604020202020204" pitchFamily="34" charset="0"/>
              <a:buChar char="−"/>
              <a:defRPr sz="1200"/>
            </a:lvl2pPr>
            <a:lvl3pPr marL="432000" indent="-180000" defTabSz="685800">
              <a:lnSpc>
                <a:spcPct val="100000"/>
              </a:lnSpc>
              <a:spcBef>
                <a:spcPts val="0"/>
              </a:spcBef>
              <a:buClr>
                <a:schemeClr val="tx2"/>
              </a:buClr>
              <a:buFont typeface="Arial" panose="020B0604020202020204" pitchFamily="34" charset="0"/>
              <a:buChar char="−"/>
              <a:defRPr sz="1200"/>
            </a:lvl3pPr>
            <a:lvl4pPr marL="432000" indent="-180000" defTabSz="685800">
              <a:lnSpc>
                <a:spcPct val="100000"/>
              </a:lnSpc>
              <a:spcBef>
                <a:spcPts val="0"/>
              </a:spcBef>
              <a:buClr>
                <a:schemeClr val="tx2"/>
              </a:buClr>
              <a:buFont typeface="Arial" panose="020B0604020202020204" pitchFamily="34" charset="0"/>
              <a:buChar char="−"/>
              <a:defRPr sz="1200"/>
            </a:lvl4pPr>
            <a:lvl5pPr marL="432000" indent="-180000" defTabSz="685800">
              <a:lnSpc>
                <a:spcPct val="100000"/>
              </a:lnSpc>
              <a:spcBef>
                <a:spcPts val="0"/>
              </a:spcBef>
              <a:buClr>
                <a:schemeClr val="tx2"/>
              </a:buClr>
              <a:buFont typeface="Arial" panose="020B0604020202020204" pitchFamily="34" charset="0"/>
              <a:buChar char="−"/>
              <a:defRPr sz="1200"/>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algn="ctr"/>
            <a:r>
              <a:rPr lang="en-GB" sz="1000" b="1" dirty="0">
                <a:solidFill>
                  <a:schemeClr val="bg1"/>
                </a:solidFill>
              </a:rPr>
              <a:t>[Long-term – 30 years]</a:t>
            </a:r>
          </a:p>
        </p:txBody>
      </p:sp>
      <p:pic>
        <p:nvPicPr>
          <p:cNvPr id="31" name="Imag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4500" y="4149566"/>
            <a:ext cx="485594" cy="485594"/>
          </a:xfrm>
          <a:prstGeom prst="rect">
            <a:avLst/>
          </a:prstGeom>
        </p:spPr>
      </p:pic>
      <p:sp>
        <p:nvSpPr>
          <p:cNvPr id="32" name="ZoneTexte 31"/>
          <p:cNvSpPr txBox="1"/>
          <p:nvPr/>
        </p:nvSpPr>
        <p:spPr>
          <a:xfrm>
            <a:off x="6379698" y="4657675"/>
            <a:ext cx="915198" cy="216024"/>
          </a:xfrm>
          <a:prstGeom prst="rect">
            <a:avLst/>
          </a:prstGeom>
          <a:noFill/>
        </p:spPr>
        <p:txBody>
          <a:bodyPr wrap="square" lIns="0" tIns="0" rIns="0" bIns="0" rtlCol="0">
            <a:noAutofit/>
          </a:bodyPr>
          <a:lstStyle/>
          <a:p>
            <a:pPr algn="ctr">
              <a:buClr>
                <a:schemeClr val="tx2"/>
              </a:buClr>
            </a:pPr>
            <a:r>
              <a:rPr lang="en-GB" sz="1200" b="1" dirty="0">
                <a:solidFill>
                  <a:srgbClr val="0074BB"/>
                </a:solidFill>
              </a:rPr>
              <a:t>BICA Labs</a:t>
            </a:r>
          </a:p>
        </p:txBody>
      </p:sp>
      <p:sp>
        <p:nvSpPr>
          <p:cNvPr id="72" name="ZoneTexte 71"/>
          <p:cNvSpPr txBox="1"/>
          <p:nvPr/>
        </p:nvSpPr>
        <p:spPr>
          <a:xfrm>
            <a:off x="7236296" y="4260175"/>
            <a:ext cx="1609504" cy="393031"/>
          </a:xfrm>
          <a:prstGeom prst="rect">
            <a:avLst/>
          </a:prstGeom>
          <a:noFill/>
        </p:spPr>
        <p:txBody>
          <a:bodyPr wrap="square" lIns="0" tIns="0" rIns="0" bIns="0" rtlCol="0" anchor="ctr">
            <a:noAutofit/>
          </a:bodyPr>
          <a:lstStyle/>
          <a:p>
            <a:pPr algn="ctr">
              <a:buClr>
                <a:schemeClr val="tx2"/>
              </a:buClr>
            </a:pPr>
            <a:r>
              <a:rPr lang="en-GB" sz="1000" i="1" dirty="0"/>
              <a:t>From « Proof-of-Work » </a:t>
            </a:r>
            <a:br>
              <a:rPr lang="en-GB" sz="1000" i="1" dirty="0"/>
            </a:br>
            <a:r>
              <a:rPr lang="en-GB" sz="1000" i="1" dirty="0"/>
              <a:t>to « Proof-of-Recognition »</a:t>
            </a:r>
          </a:p>
        </p:txBody>
      </p:sp>
      <p:cxnSp>
        <p:nvCxnSpPr>
          <p:cNvPr id="73" name="Connecteur droit 72"/>
          <p:cNvCxnSpPr/>
          <p:nvPr/>
        </p:nvCxnSpPr>
        <p:spPr>
          <a:xfrm>
            <a:off x="403366" y="3949602"/>
            <a:ext cx="23426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3316623" y="3949602"/>
            <a:ext cx="23426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6442783" y="3949602"/>
            <a:ext cx="23426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403366" y="3309709"/>
            <a:ext cx="23426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3316623" y="3309709"/>
            <a:ext cx="23426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6442783" y="3309709"/>
            <a:ext cx="23426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9" name="Image 78"/>
          <p:cNvPicPr>
            <a:picLocks noChangeAspect="1"/>
          </p:cNvPicPr>
          <p:nvPr/>
        </p:nvPicPr>
        <p:blipFill rotWithShape="1">
          <a:blip r:embed="rId5" cstate="print">
            <a:extLst>
              <a:ext uri="{28A0092B-C50C-407E-A947-70E740481C1C}">
                <a14:useLocalDpi xmlns:a14="http://schemas.microsoft.com/office/drawing/2010/main" val="0"/>
              </a:ext>
            </a:extLst>
          </a:blip>
          <a:srcRect r="42213" b="35083"/>
          <a:stretch/>
        </p:blipFill>
        <p:spPr>
          <a:xfrm>
            <a:off x="493058" y="4048388"/>
            <a:ext cx="2131482" cy="950041"/>
          </a:xfrm>
          <a:prstGeom prst="rect">
            <a:avLst/>
          </a:prstGeom>
          <a:ln>
            <a:solidFill>
              <a:schemeClr val="bg1">
                <a:lumMod val="75000"/>
              </a:schemeClr>
            </a:solidFill>
          </a:ln>
        </p:spPr>
      </p:pic>
      <p:pic>
        <p:nvPicPr>
          <p:cNvPr id="81" name="Image 8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08388" y="4088893"/>
            <a:ext cx="1200169" cy="892660"/>
          </a:xfrm>
          <a:prstGeom prst="rect">
            <a:avLst/>
          </a:prstGeom>
        </p:spPr>
      </p:pic>
    </p:spTree>
    <p:extLst>
      <p:ext uri="{BB962C8B-B14F-4D97-AF65-F5344CB8AC3E}">
        <p14:creationId xmlns:p14="http://schemas.microsoft.com/office/powerpoint/2010/main" val="42873700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ideas to remember</a:t>
            </a:r>
          </a:p>
        </p:txBody>
      </p:sp>
      <p:sp>
        <p:nvSpPr>
          <p:cNvPr id="31"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46</a:t>
            </a:fld>
            <a:endParaRPr lang="en-US" dirty="0"/>
          </a:p>
        </p:txBody>
      </p:sp>
      <p:sp>
        <p:nvSpPr>
          <p:cNvPr id="7" name="ZoneTexte 6"/>
          <p:cNvSpPr txBox="1"/>
          <p:nvPr/>
        </p:nvSpPr>
        <p:spPr>
          <a:xfrm>
            <a:off x="1465714" y="2127115"/>
            <a:ext cx="6740124" cy="307777"/>
          </a:xfrm>
          <a:prstGeom prst="rect">
            <a:avLst/>
          </a:prstGeom>
          <a:noFill/>
        </p:spPr>
        <p:txBody>
          <a:bodyPr wrap="square" rtlCol="0">
            <a:spAutoFit/>
          </a:bodyPr>
          <a:lstStyle/>
          <a:p>
            <a:r>
              <a:rPr lang="en-US" sz="1400" b="1" dirty="0">
                <a:solidFill>
                  <a:schemeClr val="tx2"/>
                </a:solidFill>
                <a:latin typeface="Arial" panose="020B0604020202020204" pitchFamily="34" charset="0"/>
                <a:cs typeface="Arial" panose="020B0604020202020204" pitchFamily="34" charset="0"/>
              </a:rPr>
              <a:t>Structuration and </a:t>
            </a:r>
            <a:r>
              <a:rPr lang="en-US" sz="1400" b="1" dirty="0" smtClean="0">
                <a:solidFill>
                  <a:schemeClr val="tx2"/>
                </a:solidFill>
                <a:latin typeface="Arial" panose="020B0604020202020204" pitchFamily="34" charset="0"/>
                <a:cs typeface="Arial" panose="020B0604020202020204" pitchFamily="34" charset="0"/>
              </a:rPr>
              <a:t>early tests </a:t>
            </a:r>
            <a:r>
              <a:rPr lang="en-US" sz="1400" b="1" dirty="0">
                <a:solidFill>
                  <a:schemeClr val="tx2"/>
                </a:solidFill>
                <a:latin typeface="Arial" panose="020B0604020202020204" pitchFamily="34" charset="0"/>
                <a:cs typeface="Arial" panose="020B0604020202020204" pitchFamily="34" charset="0"/>
              </a:rPr>
              <a:t>have significantly </a:t>
            </a:r>
            <a:r>
              <a:rPr lang="en-US" sz="1400" b="1" dirty="0" smtClean="0">
                <a:solidFill>
                  <a:schemeClr val="tx2"/>
                </a:solidFill>
                <a:latin typeface="Arial" panose="020B0604020202020204" pitchFamily="34" charset="0"/>
                <a:cs typeface="Arial" panose="020B0604020202020204" pitchFamily="34" charset="0"/>
              </a:rPr>
              <a:t>progress over </a:t>
            </a:r>
            <a:r>
              <a:rPr lang="en-US" sz="1400" b="1" dirty="0">
                <a:solidFill>
                  <a:schemeClr val="tx2"/>
                </a:solidFill>
                <a:latin typeface="Arial" panose="020B0604020202020204" pitchFamily="34" charset="0"/>
                <a:cs typeface="Arial" panose="020B0604020202020204" pitchFamily="34" charset="0"/>
              </a:rPr>
              <a:t>the </a:t>
            </a:r>
            <a:r>
              <a:rPr lang="en-US" sz="1400" b="1" dirty="0" smtClean="0">
                <a:solidFill>
                  <a:schemeClr val="tx2"/>
                </a:solidFill>
                <a:latin typeface="Arial" panose="020B0604020202020204" pitchFamily="34" charset="0"/>
                <a:cs typeface="Arial" panose="020B0604020202020204" pitchFamily="34" charset="0"/>
              </a:rPr>
              <a:t>last months</a:t>
            </a:r>
            <a:endParaRPr lang="en-US" sz="1400" dirty="0">
              <a:solidFill>
                <a:schemeClr val="tx2"/>
              </a:solidFill>
              <a:latin typeface="Arial" panose="020B0604020202020204" pitchFamily="34" charset="0"/>
              <a:cs typeface="Arial" panose="020B0604020202020204" pitchFamily="34" charset="0"/>
            </a:endParaRPr>
          </a:p>
        </p:txBody>
      </p:sp>
      <p:sp>
        <p:nvSpPr>
          <p:cNvPr id="8" name="ZoneTexte 7"/>
          <p:cNvSpPr txBox="1"/>
          <p:nvPr/>
        </p:nvSpPr>
        <p:spPr>
          <a:xfrm>
            <a:off x="1983832" y="2974448"/>
            <a:ext cx="6245877" cy="523220"/>
          </a:xfrm>
          <a:prstGeom prst="rect">
            <a:avLst/>
          </a:prstGeom>
          <a:noFill/>
        </p:spPr>
        <p:txBody>
          <a:bodyPr wrap="square" rtlCol="0">
            <a:spAutoFit/>
          </a:bodyPr>
          <a:lstStyle/>
          <a:p>
            <a:r>
              <a:rPr lang="en-US" sz="1400" b="1" dirty="0">
                <a:solidFill>
                  <a:schemeClr val="tx2"/>
                </a:solidFill>
                <a:latin typeface="Arial" panose="020B0604020202020204" pitchFamily="34" charset="0"/>
                <a:cs typeface="Arial" panose="020B0604020202020204" pitchFamily="34" charset="0"/>
              </a:rPr>
              <a:t>1</a:t>
            </a:r>
            <a:r>
              <a:rPr lang="en-US" sz="1400" b="1" baseline="30000" dirty="0">
                <a:solidFill>
                  <a:schemeClr val="tx2"/>
                </a:solidFill>
                <a:latin typeface="Arial" panose="020B0604020202020204" pitchFamily="34" charset="0"/>
                <a:cs typeface="Arial" panose="020B0604020202020204" pitchFamily="34" charset="0"/>
              </a:rPr>
              <a:t>st</a:t>
            </a:r>
            <a:r>
              <a:rPr lang="en-US" sz="1400" b="1" dirty="0">
                <a:solidFill>
                  <a:schemeClr val="tx2"/>
                </a:solidFill>
                <a:latin typeface="Arial" panose="020B0604020202020204" pitchFamily="34" charset="0"/>
                <a:cs typeface="Arial" panose="020B0604020202020204" pitchFamily="34" charset="0"/>
              </a:rPr>
              <a:t> concrete Blockchain applications will be rolled-out in production</a:t>
            </a:r>
            <a:br>
              <a:rPr lang="en-US" sz="1400" b="1" dirty="0">
                <a:solidFill>
                  <a:schemeClr val="tx2"/>
                </a:solidFill>
                <a:latin typeface="Arial" panose="020B0604020202020204" pitchFamily="34" charset="0"/>
                <a:cs typeface="Arial" panose="020B0604020202020204" pitchFamily="34" charset="0"/>
              </a:rPr>
            </a:br>
            <a:r>
              <a:rPr lang="en-US" sz="1400" b="1" dirty="0">
                <a:solidFill>
                  <a:schemeClr val="tx2"/>
                </a:solidFill>
                <a:latin typeface="Arial" panose="020B0604020202020204" pitchFamily="34" charset="0"/>
                <a:cs typeface="Arial" panose="020B0604020202020204" pitchFamily="34" charset="0"/>
              </a:rPr>
              <a:t>by end of 2017</a:t>
            </a:r>
            <a:endParaRPr lang="en-US" sz="1400" dirty="0">
              <a:solidFill>
                <a:schemeClr val="tx2"/>
              </a:solidFill>
              <a:latin typeface="Arial" panose="020B0604020202020204" pitchFamily="34" charset="0"/>
              <a:cs typeface="Arial" panose="020B0604020202020204" pitchFamily="34" charset="0"/>
            </a:endParaRPr>
          </a:p>
        </p:txBody>
      </p:sp>
      <p:grpSp>
        <p:nvGrpSpPr>
          <p:cNvPr id="9" name="Group 4"/>
          <p:cNvGrpSpPr/>
          <p:nvPr/>
        </p:nvGrpSpPr>
        <p:grpSpPr>
          <a:xfrm>
            <a:off x="734952" y="2013769"/>
            <a:ext cx="557707" cy="594245"/>
            <a:chOff x="877121" y="1428750"/>
            <a:chExt cx="1195495" cy="1271590"/>
          </a:xfrm>
        </p:grpSpPr>
        <p:pic>
          <p:nvPicPr>
            <p:cNvPr id="10"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964" y="2555196"/>
              <a:ext cx="998103" cy="145144"/>
            </a:xfrm>
            <a:prstGeom prst="rect">
              <a:avLst/>
            </a:prstGeom>
          </p:spPr>
        </p:pic>
        <p:sp>
          <p:nvSpPr>
            <p:cNvPr id="11" name="Oval 1"/>
            <p:cNvSpPr/>
            <p:nvPr/>
          </p:nvSpPr>
          <p:spPr>
            <a:xfrm>
              <a:off x="877121" y="1428750"/>
              <a:ext cx="1195495" cy="1195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4"/>
          <p:cNvGrpSpPr/>
          <p:nvPr/>
        </p:nvGrpSpPr>
        <p:grpSpPr>
          <a:xfrm>
            <a:off x="1172346" y="2963971"/>
            <a:ext cx="557707" cy="589316"/>
            <a:chOff x="846927" y="1151915"/>
            <a:chExt cx="1195495" cy="1261042"/>
          </a:xfrm>
        </p:grpSpPr>
        <p:pic>
          <p:nvPicPr>
            <p:cNvPr id="13"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964" y="2267813"/>
              <a:ext cx="998103" cy="145144"/>
            </a:xfrm>
            <a:prstGeom prst="rect">
              <a:avLst/>
            </a:prstGeom>
          </p:spPr>
        </p:pic>
        <p:sp>
          <p:nvSpPr>
            <p:cNvPr id="14" name="Oval 1"/>
            <p:cNvSpPr/>
            <p:nvPr/>
          </p:nvSpPr>
          <p:spPr>
            <a:xfrm>
              <a:off x="846927" y="1151915"/>
              <a:ext cx="1195495" cy="1195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ZoneTexte 17"/>
          <p:cNvSpPr txBox="1"/>
          <p:nvPr/>
        </p:nvSpPr>
        <p:spPr>
          <a:xfrm>
            <a:off x="2483768" y="3893304"/>
            <a:ext cx="5620579" cy="738664"/>
          </a:xfrm>
          <a:prstGeom prst="rect">
            <a:avLst/>
          </a:prstGeom>
          <a:noFill/>
        </p:spPr>
        <p:txBody>
          <a:bodyPr wrap="square" rtlCol="0">
            <a:spAutoFit/>
          </a:bodyPr>
          <a:lstStyle/>
          <a:p>
            <a:r>
              <a:rPr lang="en-US" sz="1400" b="1" dirty="0">
                <a:solidFill>
                  <a:schemeClr val="tx2"/>
                </a:solidFill>
                <a:latin typeface="Arial" panose="020B0604020202020204" pitchFamily="34" charset="0"/>
                <a:cs typeface="Arial" panose="020B0604020202020204" pitchFamily="34" charset="0"/>
              </a:rPr>
              <a:t>Significant benefits will only emerge if the whole (re)insurance community adheres to marketplace </a:t>
            </a:r>
            <a:r>
              <a:rPr lang="en-US" sz="1400" b="1" dirty="0" err="1" smtClean="0">
                <a:solidFill>
                  <a:schemeClr val="tx2"/>
                </a:solidFill>
                <a:latin typeface="Arial" panose="020B0604020202020204" pitchFamily="34" charset="0"/>
                <a:cs typeface="Arial" panose="020B0604020202020204" pitchFamily="34" charset="0"/>
              </a:rPr>
              <a:t>blockchain</a:t>
            </a:r>
            <a:r>
              <a:rPr lang="en-US" sz="1400" b="1" dirty="0" smtClean="0">
                <a:solidFill>
                  <a:schemeClr val="tx2"/>
                </a:solidFill>
                <a:latin typeface="Arial" panose="020B0604020202020204" pitchFamily="34" charset="0"/>
                <a:cs typeface="Arial" panose="020B0604020202020204" pitchFamily="34" charset="0"/>
              </a:rPr>
              <a:t> initiative(s), but…adoption promises to be quick</a:t>
            </a:r>
            <a:endParaRPr lang="en-US" sz="1400" dirty="0">
              <a:solidFill>
                <a:schemeClr val="tx2"/>
              </a:solidFill>
              <a:latin typeface="Arial" panose="020B0604020202020204" pitchFamily="34" charset="0"/>
              <a:cs typeface="Arial" panose="020B0604020202020204" pitchFamily="34" charset="0"/>
            </a:endParaRPr>
          </a:p>
        </p:txBody>
      </p:sp>
      <p:grpSp>
        <p:nvGrpSpPr>
          <p:cNvPr id="19" name="Group 4"/>
          <p:cNvGrpSpPr/>
          <p:nvPr/>
        </p:nvGrpSpPr>
        <p:grpSpPr>
          <a:xfrm>
            <a:off x="1662407" y="3967978"/>
            <a:ext cx="557707" cy="589316"/>
            <a:chOff x="846927" y="1151915"/>
            <a:chExt cx="1195495" cy="1261042"/>
          </a:xfrm>
        </p:grpSpPr>
        <p:pic>
          <p:nvPicPr>
            <p:cNvPr id="20"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964" y="2267813"/>
              <a:ext cx="998103" cy="145144"/>
            </a:xfrm>
            <a:prstGeom prst="rect">
              <a:avLst/>
            </a:prstGeom>
          </p:spPr>
        </p:pic>
        <p:sp>
          <p:nvSpPr>
            <p:cNvPr id="21" name="Oval 1"/>
            <p:cNvSpPr/>
            <p:nvPr/>
          </p:nvSpPr>
          <p:spPr>
            <a:xfrm>
              <a:off x="846927" y="1151915"/>
              <a:ext cx="1195495" cy="1195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ZoneTexte 24"/>
          <p:cNvSpPr txBox="1"/>
          <p:nvPr/>
        </p:nvSpPr>
        <p:spPr>
          <a:xfrm>
            <a:off x="1164868" y="1092489"/>
            <a:ext cx="7511628" cy="523220"/>
          </a:xfrm>
          <a:prstGeom prst="rect">
            <a:avLst/>
          </a:prstGeom>
          <a:noFill/>
        </p:spPr>
        <p:txBody>
          <a:bodyPr wrap="square" rtlCol="0">
            <a:spAutoFit/>
          </a:bodyPr>
          <a:lstStyle/>
          <a:p>
            <a:r>
              <a:rPr lang="en-US" sz="1400" b="1" dirty="0">
                <a:solidFill>
                  <a:schemeClr val="tx2"/>
                </a:solidFill>
                <a:latin typeface="Arial" panose="020B0604020202020204" pitchFamily="34" charset="0"/>
                <a:cs typeface="Arial" panose="020B0604020202020204" pitchFamily="34" charset="0"/>
              </a:rPr>
              <a:t>Blockchain can become the foundation of a robust system of trust and </a:t>
            </a:r>
            <a:br>
              <a:rPr lang="en-US" sz="1400" b="1" dirty="0">
                <a:solidFill>
                  <a:schemeClr val="tx2"/>
                </a:solidFill>
                <a:latin typeface="Arial" panose="020B0604020202020204" pitchFamily="34" charset="0"/>
                <a:cs typeface="Arial" panose="020B0604020202020204" pitchFamily="34" charset="0"/>
              </a:rPr>
            </a:br>
            <a:r>
              <a:rPr lang="en-US" sz="1400" b="1" dirty="0">
                <a:solidFill>
                  <a:schemeClr val="tx2"/>
                </a:solidFill>
                <a:latin typeface="Arial" panose="020B0604020202020204" pitchFamily="34" charset="0"/>
                <a:cs typeface="Arial" panose="020B0604020202020204" pitchFamily="34" charset="0"/>
              </a:rPr>
              <a:t>has the potential to fundamentally change all interactions in the (re)insurance industry</a:t>
            </a:r>
          </a:p>
        </p:txBody>
      </p:sp>
      <p:grpSp>
        <p:nvGrpSpPr>
          <p:cNvPr id="26" name="Group 4"/>
          <p:cNvGrpSpPr/>
          <p:nvPr/>
        </p:nvGrpSpPr>
        <p:grpSpPr>
          <a:xfrm>
            <a:off x="395536" y="1056977"/>
            <a:ext cx="557707" cy="594245"/>
            <a:chOff x="877121" y="1428750"/>
            <a:chExt cx="1195495" cy="1271590"/>
          </a:xfrm>
        </p:grpSpPr>
        <p:pic>
          <p:nvPicPr>
            <p:cNvPr id="27"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964" y="2555196"/>
              <a:ext cx="998103" cy="145144"/>
            </a:xfrm>
            <a:prstGeom prst="rect">
              <a:avLst/>
            </a:prstGeom>
          </p:spPr>
        </p:pic>
        <p:sp>
          <p:nvSpPr>
            <p:cNvPr id="28" name="Oval 1"/>
            <p:cNvSpPr/>
            <p:nvPr/>
          </p:nvSpPr>
          <p:spPr>
            <a:xfrm>
              <a:off x="877121" y="1428750"/>
              <a:ext cx="1195495" cy="11954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14"/>
          <p:cNvSpPr>
            <a:spLocks noChangeAspect="1" noEditPoints="1"/>
          </p:cNvSpPr>
          <p:nvPr/>
        </p:nvSpPr>
        <p:spPr bwMode="auto">
          <a:xfrm>
            <a:off x="565370" y="1224262"/>
            <a:ext cx="218039" cy="206423"/>
          </a:xfrm>
          <a:custGeom>
            <a:avLst/>
            <a:gdLst>
              <a:gd name="T0" fmla="*/ 223 w 227"/>
              <a:gd name="T1" fmla="*/ 6 h 203"/>
              <a:gd name="T2" fmla="*/ 180 w 227"/>
              <a:gd name="T3" fmla="*/ 0 h 203"/>
              <a:gd name="T4" fmla="*/ 123 w 227"/>
              <a:gd name="T5" fmla="*/ 17 h 203"/>
              <a:gd name="T6" fmla="*/ 103 w 227"/>
              <a:gd name="T7" fmla="*/ 93 h 203"/>
              <a:gd name="T8" fmla="*/ 95 w 227"/>
              <a:gd name="T9" fmla="*/ 108 h 203"/>
              <a:gd name="T10" fmla="*/ 89 w 227"/>
              <a:gd name="T11" fmla="*/ 125 h 203"/>
              <a:gd name="T12" fmla="*/ 77 w 227"/>
              <a:gd name="T13" fmla="*/ 104 h 203"/>
              <a:gd name="T14" fmla="*/ 64 w 227"/>
              <a:gd name="T15" fmla="*/ 62 h 203"/>
              <a:gd name="T16" fmla="*/ 0 w 227"/>
              <a:gd name="T17" fmla="*/ 55 h 203"/>
              <a:gd name="T18" fmla="*/ 27 w 227"/>
              <a:gd name="T19" fmla="*/ 113 h 203"/>
              <a:gd name="T20" fmla="*/ 72 w 227"/>
              <a:gd name="T21" fmla="*/ 113 h 203"/>
              <a:gd name="T22" fmla="*/ 84 w 227"/>
              <a:gd name="T23" fmla="*/ 153 h 203"/>
              <a:gd name="T24" fmla="*/ 25 w 227"/>
              <a:gd name="T25" fmla="*/ 197 h 203"/>
              <a:gd name="T26" fmla="*/ 27 w 227"/>
              <a:gd name="T27" fmla="*/ 201 h 203"/>
              <a:gd name="T28" fmla="*/ 31 w 227"/>
              <a:gd name="T29" fmla="*/ 203 h 203"/>
              <a:gd name="T30" fmla="*/ 146 w 227"/>
              <a:gd name="T31" fmla="*/ 203 h 203"/>
              <a:gd name="T32" fmla="*/ 150 w 227"/>
              <a:gd name="T33" fmla="*/ 201 h 203"/>
              <a:gd name="T34" fmla="*/ 152 w 227"/>
              <a:gd name="T35" fmla="*/ 197 h 203"/>
              <a:gd name="T36" fmla="*/ 94 w 227"/>
              <a:gd name="T37" fmla="*/ 153 h 203"/>
              <a:gd name="T38" fmla="*/ 103 w 227"/>
              <a:gd name="T39" fmla="*/ 113 h 203"/>
              <a:gd name="T40" fmla="*/ 110 w 227"/>
              <a:gd name="T41" fmla="*/ 101 h 203"/>
              <a:gd name="T42" fmla="*/ 152 w 227"/>
              <a:gd name="T43" fmla="*/ 115 h 203"/>
              <a:gd name="T44" fmla="*/ 186 w 227"/>
              <a:gd name="T45" fmla="*/ 103 h 203"/>
              <a:gd name="T46" fmla="*/ 216 w 227"/>
              <a:gd name="T47" fmla="*/ 62 h 203"/>
              <a:gd name="T48" fmla="*/ 227 w 227"/>
              <a:gd name="T49" fmla="*/ 11 h 203"/>
              <a:gd name="T50" fmla="*/ 227 w 227"/>
              <a:gd name="T51" fmla="*/ 6 h 203"/>
              <a:gd name="T52" fmla="*/ 223 w 227"/>
              <a:gd name="T53" fmla="*/ 6 h 203"/>
              <a:gd name="T54" fmla="*/ 207 w 227"/>
              <a:gd name="T55" fmla="*/ 59 h 203"/>
              <a:gd name="T56" fmla="*/ 180 w 227"/>
              <a:gd name="T57" fmla="*/ 95 h 203"/>
              <a:gd name="T58" fmla="*/ 152 w 227"/>
              <a:gd name="T59" fmla="*/ 105 h 203"/>
              <a:gd name="T60" fmla="*/ 115 w 227"/>
              <a:gd name="T61" fmla="*/ 93 h 203"/>
              <a:gd name="T62" fmla="*/ 126 w 227"/>
              <a:gd name="T63" fmla="*/ 81 h 203"/>
              <a:gd name="T64" fmla="*/ 158 w 227"/>
              <a:gd name="T65" fmla="*/ 62 h 203"/>
              <a:gd name="T66" fmla="*/ 162 w 227"/>
              <a:gd name="T67" fmla="*/ 56 h 203"/>
              <a:gd name="T68" fmla="*/ 156 w 227"/>
              <a:gd name="T69" fmla="*/ 53 h 203"/>
              <a:gd name="T70" fmla="*/ 119 w 227"/>
              <a:gd name="T71" fmla="*/ 74 h 203"/>
              <a:gd name="T72" fmla="*/ 110 w 227"/>
              <a:gd name="T73" fmla="*/ 83 h 203"/>
              <a:gd name="T74" fmla="*/ 129 w 227"/>
              <a:gd name="T75" fmla="*/ 25 h 203"/>
              <a:gd name="T76" fmla="*/ 180 w 227"/>
              <a:gd name="T77" fmla="*/ 10 h 203"/>
              <a:gd name="T78" fmla="*/ 217 w 227"/>
              <a:gd name="T79" fmla="*/ 14 h 203"/>
              <a:gd name="T80" fmla="*/ 207 w 227"/>
              <a:gd name="T81" fmla="*/ 5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203">
                <a:moveTo>
                  <a:pt x="223" y="6"/>
                </a:moveTo>
                <a:cubicBezTo>
                  <a:pt x="208" y="2"/>
                  <a:pt x="193" y="0"/>
                  <a:pt x="180" y="0"/>
                </a:cubicBezTo>
                <a:cubicBezTo>
                  <a:pt x="157" y="0"/>
                  <a:pt x="138" y="6"/>
                  <a:pt x="123" y="17"/>
                </a:cubicBezTo>
                <a:cubicBezTo>
                  <a:pt x="94" y="38"/>
                  <a:pt x="96" y="66"/>
                  <a:pt x="103" y="93"/>
                </a:cubicBezTo>
                <a:cubicBezTo>
                  <a:pt x="100" y="98"/>
                  <a:pt x="97" y="103"/>
                  <a:pt x="95" y="108"/>
                </a:cubicBezTo>
                <a:cubicBezTo>
                  <a:pt x="92" y="114"/>
                  <a:pt x="90" y="119"/>
                  <a:pt x="89" y="125"/>
                </a:cubicBezTo>
                <a:cubicBezTo>
                  <a:pt x="86" y="117"/>
                  <a:pt x="82" y="110"/>
                  <a:pt x="77" y="104"/>
                </a:cubicBezTo>
                <a:cubicBezTo>
                  <a:pt x="81" y="87"/>
                  <a:pt x="80" y="73"/>
                  <a:pt x="64" y="62"/>
                </a:cubicBezTo>
                <a:cubicBezTo>
                  <a:pt x="47" y="49"/>
                  <a:pt x="23" y="50"/>
                  <a:pt x="0" y="55"/>
                </a:cubicBezTo>
                <a:cubicBezTo>
                  <a:pt x="2" y="78"/>
                  <a:pt x="9" y="101"/>
                  <a:pt x="27" y="113"/>
                </a:cubicBezTo>
                <a:cubicBezTo>
                  <a:pt x="42" y="125"/>
                  <a:pt x="56" y="122"/>
                  <a:pt x="72" y="113"/>
                </a:cubicBezTo>
                <a:cubicBezTo>
                  <a:pt x="79" y="123"/>
                  <a:pt x="83" y="137"/>
                  <a:pt x="84" y="153"/>
                </a:cubicBezTo>
                <a:cubicBezTo>
                  <a:pt x="53" y="155"/>
                  <a:pt x="29" y="173"/>
                  <a:pt x="25" y="197"/>
                </a:cubicBezTo>
                <a:cubicBezTo>
                  <a:pt x="25" y="199"/>
                  <a:pt x="26" y="200"/>
                  <a:pt x="27" y="201"/>
                </a:cubicBezTo>
                <a:cubicBezTo>
                  <a:pt x="28" y="203"/>
                  <a:pt x="29" y="203"/>
                  <a:pt x="31" y="203"/>
                </a:cubicBezTo>
                <a:cubicBezTo>
                  <a:pt x="146" y="203"/>
                  <a:pt x="146" y="203"/>
                  <a:pt x="146" y="203"/>
                </a:cubicBezTo>
                <a:cubicBezTo>
                  <a:pt x="148" y="203"/>
                  <a:pt x="149" y="203"/>
                  <a:pt x="150" y="201"/>
                </a:cubicBezTo>
                <a:cubicBezTo>
                  <a:pt x="151" y="200"/>
                  <a:pt x="152" y="199"/>
                  <a:pt x="152" y="197"/>
                </a:cubicBezTo>
                <a:cubicBezTo>
                  <a:pt x="148" y="173"/>
                  <a:pt x="124" y="155"/>
                  <a:pt x="94" y="153"/>
                </a:cubicBezTo>
                <a:cubicBezTo>
                  <a:pt x="95" y="138"/>
                  <a:pt x="98" y="125"/>
                  <a:pt x="103" y="113"/>
                </a:cubicBezTo>
                <a:cubicBezTo>
                  <a:pt x="105" y="108"/>
                  <a:pt x="107" y="104"/>
                  <a:pt x="110" y="101"/>
                </a:cubicBezTo>
                <a:cubicBezTo>
                  <a:pt x="131" y="113"/>
                  <a:pt x="143" y="115"/>
                  <a:pt x="152" y="115"/>
                </a:cubicBezTo>
                <a:cubicBezTo>
                  <a:pt x="163" y="115"/>
                  <a:pt x="174" y="111"/>
                  <a:pt x="186" y="103"/>
                </a:cubicBezTo>
                <a:cubicBezTo>
                  <a:pt x="199" y="93"/>
                  <a:pt x="209" y="80"/>
                  <a:pt x="216" y="62"/>
                </a:cubicBezTo>
                <a:cubicBezTo>
                  <a:pt x="222" y="47"/>
                  <a:pt x="226" y="29"/>
                  <a:pt x="227" y="11"/>
                </a:cubicBezTo>
                <a:cubicBezTo>
                  <a:pt x="227" y="6"/>
                  <a:pt x="227" y="6"/>
                  <a:pt x="227" y="6"/>
                </a:cubicBezTo>
                <a:lnTo>
                  <a:pt x="223" y="6"/>
                </a:lnTo>
                <a:close/>
                <a:moveTo>
                  <a:pt x="207" y="59"/>
                </a:moveTo>
                <a:cubicBezTo>
                  <a:pt x="200" y="74"/>
                  <a:pt x="191" y="86"/>
                  <a:pt x="180" y="95"/>
                </a:cubicBezTo>
                <a:cubicBezTo>
                  <a:pt x="170" y="102"/>
                  <a:pt x="161" y="105"/>
                  <a:pt x="152" y="105"/>
                </a:cubicBezTo>
                <a:cubicBezTo>
                  <a:pt x="141" y="105"/>
                  <a:pt x="130" y="101"/>
                  <a:pt x="115" y="93"/>
                </a:cubicBezTo>
                <a:cubicBezTo>
                  <a:pt x="118" y="89"/>
                  <a:pt x="122" y="85"/>
                  <a:pt x="126" y="81"/>
                </a:cubicBezTo>
                <a:cubicBezTo>
                  <a:pt x="142" y="67"/>
                  <a:pt x="158" y="62"/>
                  <a:pt x="158" y="62"/>
                </a:cubicBezTo>
                <a:cubicBezTo>
                  <a:pt x="161" y="62"/>
                  <a:pt x="163" y="59"/>
                  <a:pt x="162" y="56"/>
                </a:cubicBezTo>
                <a:cubicBezTo>
                  <a:pt x="161" y="54"/>
                  <a:pt x="159" y="52"/>
                  <a:pt x="156" y="53"/>
                </a:cubicBezTo>
                <a:cubicBezTo>
                  <a:pt x="155" y="53"/>
                  <a:pt x="137" y="58"/>
                  <a:pt x="119" y="74"/>
                </a:cubicBezTo>
                <a:cubicBezTo>
                  <a:pt x="116" y="77"/>
                  <a:pt x="113" y="80"/>
                  <a:pt x="110" y="83"/>
                </a:cubicBezTo>
                <a:cubicBezTo>
                  <a:pt x="105" y="59"/>
                  <a:pt x="108" y="40"/>
                  <a:pt x="129" y="25"/>
                </a:cubicBezTo>
                <a:cubicBezTo>
                  <a:pt x="142" y="15"/>
                  <a:pt x="160" y="10"/>
                  <a:pt x="180" y="10"/>
                </a:cubicBezTo>
                <a:cubicBezTo>
                  <a:pt x="192" y="10"/>
                  <a:pt x="204" y="11"/>
                  <a:pt x="217" y="14"/>
                </a:cubicBezTo>
                <a:cubicBezTo>
                  <a:pt x="216" y="30"/>
                  <a:pt x="212" y="46"/>
                  <a:pt x="207"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45"/>
          <p:cNvSpPr>
            <a:spLocks noChangeAspect="1" noEditPoints="1"/>
          </p:cNvSpPr>
          <p:nvPr/>
        </p:nvSpPr>
        <p:spPr bwMode="auto">
          <a:xfrm>
            <a:off x="894796" y="2145184"/>
            <a:ext cx="238018" cy="294284"/>
          </a:xfrm>
          <a:custGeom>
            <a:avLst/>
            <a:gdLst>
              <a:gd name="T0" fmla="*/ 29 w 199"/>
              <a:gd name="T1" fmla="*/ 226 h 226"/>
              <a:gd name="T2" fmla="*/ 109 w 199"/>
              <a:gd name="T3" fmla="*/ 195 h 226"/>
              <a:gd name="T4" fmla="*/ 147 w 199"/>
              <a:gd name="T5" fmla="*/ 88 h 226"/>
              <a:gd name="T6" fmla="*/ 108 w 199"/>
              <a:gd name="T7" fmla="*/ 118 h 226"/>
              <a:gd name="T8" fmla="*/ 109 w 199"/>
              <a:gd name="T9" fmla="*/ 120 h 226"/>
              <a:gd name="T10" fmla="*/ 135 w 199"/>
              <a:gd name="T11" fmla="*/ 108 h 226"/>
              <a:gd name="T12" fmla="*/ 154 w 199"/>
              <a:gd name="T13" fmla="*/ 105 h 226"/>
              <a:gd name="T14" fmla="*/ 165 w 199"/>
              <a:gd name="T15" fmla="*/ 108 h 226"/>
              <a:gd name="T16" fmla="*/ 155 w 199"/>
              <a:gd name="T17" fmla="*/ 110 h 226"/>
              <a:gd name="T18" fmla="*/ 110 w 199"/>
              <a:gd name="T19" fmla="*/ 131 h 226"/>
              <a:gd name="T20" fmla="*/ 101 w 199"/>
              <a:gd name="T21" fmla="*/ 139 h 226"/>
              <a:gd name="T22" fmla="*/ 100 w 199"/>
              <a:gd name="T23" fmla="*/ 139 h 226"/>
              <a:gd name="T24" fmla="*/ 128 w 199"/>
              <a:gd name="T25" fmla="*/ 34 h 226"/>
              <a:gd name="T26" fmla="*/ 125 w 199"/>
              <a:gd name="T27" fmla="*/ 28 h 226"/>
              <a:gd name="T28" fmla="*/ 103 w 199"/>
              <a:gd name="T29" fmla="*/ 49 h 226"/>
              <a:gd name="T30" fmla="*/ 103 w 199"/>
              <a:gd name="T31" fmla="*/ 49 h 226"/>
              <a:gd name="T32" fmla="*/ 98 w 199"/>
              <a:gd name="T33" fmla="*/ 43 h 226"/>
              <a:gd name="T34" fmla="*/ 98 w 199"/>
              <a:gd name="T35" fmla="*/ 42 h 226"/>
              <a:gd name="T36" fmla="*/ 92 w 199"/>
              <a:gd name="T37" fmla="*/ 15 h 226"/>
              <a:gd name="T38" fmla="*/ 80 w 199"/>
              <a:gd name="T39" fmla="*/ 0 h 226"/>
              <a:gd name="T40" fmla="*/ 79 w 199"/>
              <a:gd name="T41" fmla="*/ 0 h 226"/>
              <a:gd name="T42" fmla="*/ 81 w 199"/>
              <a:gd name="T43" fmla="*/ 50 h 226"/>
              <a:gd name="T44" fmla="*/ 85 w 199"/>
              <a:gd name="T45" fmla="*/ 49 h 226"/>
              <a:gd name="T46" fmla="*/ 81 w 199"/>
              <a:gd name="T47" fmla="*/ 40 h 226"/>
              <a:gd name="T48" fmla="*/ 78 w 199"/>
              <a:gd name="T49" fmla="*/ 22 h 226"/>
              <a:gd name="T50" fmla="*/ 79 w 199"/>
              <a:gd name="T51" fmla="*/ 21 h 226"/>
              <a:gd name="T52" fmla="*/ 80 w 199"/>
              <a:gd name="T53" fmla="*/ 25 h 226"/>
              <a:gd name="T54" fmla="*/ 97 w 199"/>
              <a:gd name="T55" fmla="*/ 53 h 226"/>
              <a:gd name="T56" fmla="*/ 98 w 199"/>
              <a:gd name="T57" fmla="*/ 56 h 226"/>
              <a:gd name="T58" fmla="*/ 81 w 199"/>
              <a:gd name="T59" fmla="*/ 103 h 226"/>
              <a:gd name="T60" fmla="*/ 80 w 199"/>
              <a:gd name="T61" fmla="*/ 103 h 226"/>
              <a:gd name="T62" fmla="*/ 70 w 199"/>
              <a:gd name="T63" fmla="*/ 99 h 226"/>
              <a:gd name="T64" fmla="*/ 69 w 199"/>
              <a:gd name="T65" fmla="*/ 97 h 226"/>
              <a:gd name="T66" fmla="*/ 71 w 199"/>
              <a:gd name="T67" fmla="*/ 74 h 226"/>
              <a:gd name="T68" fmla="*/ 24 w 199"/>
              <a:gd name="T69" fmla="*/ 48 h 226"/>
              <a:gd name="T70" fmla="*/ 21 w 199"/>
              <a:gd name="T71" fmla="*/ 48 h 226"/>
              <a:gd name="T72" fmla="*/ 42 w 199"/>
              <a:gd name="T73" fmla="*/ 115 h 226"/>
              <a:gd name="T74" fmla="*/ 55 w 199"/>
              <a:gd name="T75" fmla="*/ 110 h 226"/>
              <a:gd name="T76" fmla="*/ 36 w 199"/>
              <a:gd name="T77" fmla="*/ 93 h 226"/>
              <a:gd name="T78" fmla="*/ 27 w 199"/>
              <a:gd name="T79" fmla="*/ 72 h 226"/>
              <a:gd name="T80" fmla="*/ 28 w 199"/>
              <a:gd name="T81" fmla="*/ 71 h 226"/>
              <a:gd name="T82" fmla="*/ 63 w 199"/>
              <a:gd name="T83" fmla="*/ 103 h 226"/>
              <a:gd name="T84" fmla="*/ 69 w 199"/>
              <a:gd name="T85" fmla="*/ 106 h 226"/>
              <a:gd name="T86" fmla="*/ 80 w 199"/>
              <a:gd name="T87" fmla="*/ 112 h 226"/>
              <a:gd name="T88" fmla="*/ 109 w 199"/>
              <a:gd name="T89" fmla="*/ 185 h 226"/>
              <a:gd name="T90" fmla="*/ 102 w 199"/>
              <a:gd name="T91" fmla="*/ 151 h 226"/>
              <a:gd name="T92" fmla="*/ 112 w 199"/>
              <a:gd name="T93" fmla="*/ 140 h 226"/>
              <a:gd name="T94" fmla="*/ 113 w 199"/>
              <a:gd name="T95" fmla="*/ 140 h 226"/>
              <a:gd name="T96" fmla="*/ 137 w 199"/>
              <a:gd name="T97" fmla="*/ 154 h 226"/>
              <a:gd name="T98" fmla="*/ 168 w 199"/>
              <a:gd name="T99" fmla="*/ 135 h 226"/>
              <a:gd name="T100" fmla="*/ 199 w 199"/>
              <a:gd name="T101" fmla="*/ 11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9" h="226">
                <a:moveTo>
                  <a:pt x="109" y="195"/>
                </a:moveTo>
                <a:cubicBezTo>
                  <a:pt x="73" y="195"/>
                  <a:pt x="41" y="208"/>
                  <a:pt x="29" y="226"/>
                </a:cubicBezTo>
                <a:cubicBezTo>
                  <a:pt x="189" y="226"/>
                  <a:pt x="189" y="226"/>
                  <a:pt x="189" y="226"/>
                </a:cubicBezTo>
                <a:cubicBezTo>
                  <a:pt x="177" y="208"/>
                  <a:pt x="146" y="195"/>
                  <a:pt x="109" y="195"/>
                </a:cubicBezTo>
                <a:close/>
                <a:moveTo>
                  <a:pt x="199" y="116"/>
                </a:moveTo>
                <a:cubicBezTo>
                  <a:pt x="198" y="114"/>
                  <a:pt x="180" y="88"/>
                  <a:pt x="147" y="88"/>
                </a:cubicBezTo>
                <a:cubicBezTo>
                  <a:pt x="141" y="88"/>
                  <a:pt x="136" y="89"/>
                  <a:pt x="130" y="90"/>
                </a:cubicBezTo>
                <a:cubicBezTo>
                  <a:pt x="122" y="92"/>
                  <a:pt x="106" y="99"/>
                  <a:pt x="108" y="118"/>
                </a:cubicBezTo>
                <a:cubicBezTo>
                  <a:pt x="108" y="119"/>
                  <a:pt x="108" y="120"/>
                  <a:pt x="108" y="120"/>
                </a:cubicBezTo>
                <a:cubicBezTo>
                  <a:pt x="109" y="120"/>
                  <a:pt x="109" y="120"/>
                  <a:pt x="109" y="120"/>
                </a:cubicBezTo>
                <a:cubicBezTo>
                  <a:pt x="110" y="120"/>
                  <a:pt x="110" y="120"/>
                  <a:pt x="110" y="120"/>
                </a:cubicBezTo>
                <a:cubicBezTo>
                  <a:pt x="115" y="117"/>
                  <a:pt x="126" y="111"/>
                  <a:pt x="135" y="108"/>
                </a:cubicBezTo>
                <a:cubicBezTo>
                  <a:pt x="140" y="106"/>
                  <a:pt x="148" y="105"/>
                  <a:pt x="153" y="105"/>
                </a:cubicBezTo>
                <a:cubicBezTo>
                  <a:pt x="154" y="105"/>
                  <a:pt x="154" y="105"/>
                  <a:pt x="154" y="105"/>
                </a:cubicBezTo>
                <a:cubicBezTo>
                  <a:pt x="158" y="105"/>
                  <a:pt x="161" y="106"/>
                  <a:pt x="164" y="107"/>
                </a:cubicBezTo>
                <a:cubicBezTo>
                  <a:pt x="165" y="107"/>
                  <a:pt x="165" y="108"/>
                  <a:pt x="165" y="108"/>
                </a:cubicBezTo>
                <a:cubicBezTo>
                  <a:pt x="165" y="109"/>
                  <a:pt x="165" y="109"/>
                  <a:pt x="164" y="109"/>
                </a:cubicBezTo>
                <a:cubicBezTo>
                  <a:pt x="160" y="109"/>
                  <a:pt x="157" y="110"/>
                  <a:pt x="155" y="110"/>
                </a:cubicBezTo>
                <a:cubicBezTo>
                  <a:pt x="135" y="115"/>
                  <a:pt x="122" y="124"/>
                  <a:pt x="121" y="124"/>
                </a:cubicBezTo>
                <a:cubicBezTo>
                  <a:pt x="118" y="126"/>
                  <a:pt x="114" y="129"/>
                  <a:pt x="110" y="131"/>
                </a:cubicBezTo>
                <a:cubicBezTo>
                  <a:pt x="110" y="131"/>
                  <a:pt x="110" y="132"/>
                  <a:pt x="109" y="132"/>
                </a:cubicBezTo>
                <a:cubicBezTo>
                  <a:pt x="108" y="133"/>
                  <a:pt x="105" y="136"/>
                  <a:pt x="101" y="139"/>
                </a:cubicBezTo>
                <a:cubicBezTo>
                  <a:pt x="101" y="139"/>
                  <a:pt x="101" y="139"/>
                  <a:pt x="101" y="139"/>
                </a:cubicBezTo>
                <a:cubicBezTo>
                  <a:pt x="101" y="139"/>
                  <a:pt x="101" y="139"/>
                  <a:pt x="100" y="139"/>
                </a:cubicBezTo>
                <a:cubicBezTo>
                  <a:pt x="100" y="139"/>
                  <a:pt x="100" y="139"/>
                  <a:pt x="100" y="138"/>
                </a:cubicBezTo>
                <a:cubicBezTo>
                  <a:pt x="95" y="108"/>
                  <a:pt x="96" y="66"/>
                  <a:pt x="128" y="34"/>
                </a:cubicBezTo>
                <a:cubicBezTo>
                  <a:pt x="128" y="33"/>
                  <a:pt x="130" y="32"/>
                  <a:pt x="129" y="30"/>
                </a:cubicBezTo>
                <a:cubicBezTo>
                  <a:pt x="129" y="29"/>
                  <a:pt x="127" y="28"/>
                  <a:pt x="125" y="28"/>
                </a:cubicBezTo>
                <a:cubicBezTo>
                  <a:pt x="125" y="28"/>
                  <a:pt x="125" y="28"/>
                  <a:pt x="124" y="28"/>
                </a:cubicBezTo>
                <a:cubicBezTo>
                  <a:pt x="124" y="28"/>
                  <a:pt x="114" y="35"/>
                  <a:pt x="103" y="49"/>
                </a:cubicBezTo>
                <a:cubicBezTo>
                  <a:pt x="103" y="49"/>
                  <a:pt x="103" y="49"/>
                  <a:pt x="103" y="49"/>
                </a:cubicBezTo>
                <a:cubicBezTo>
                  <a:pt x="103" y="49"/>
                  <a:pt x="103" y="49"/>
                  <a:pt x="103" y="49"/>
                </a:cubicBezTo>
                <a:cubicBezTo>
                  <a:pt x="102" y="49"/>
                  <a:pt x="102" y="49"/>
                  <a:pt x="102" y="49"/>
                </a:cubicBezTo>
                <a:cubicBezTo>
                  <a:pt x="101" y="47"/>
                  <a:pt x="99" y="45"/>
                  <a:pt x="98" y="43"/>
                </a:cubicBezTo>
                <a:cubicBezTo>
                  <a:pt x="98" y="43"/>
                  <a:pt x="98" y="43"/>
                  <a:pt x="98" y="43"/>
                </a:cubicBezTo>
                <a:cubicBezTo>
                  <a:pt x="98" y="43"/>
                  <a:pt x="98" y="42"/>
                  <a:pt x="98" y="42"/>
                </a:cubicBezTo>
                <a:cubicBezTo>
                  <a:pt x="103" y="38"/>
                  <a:pt x="105" y="33"/>
                  <a:pt x="102" y="27"/>
                </a:cubicBezTo>
                <a:cubicBezTo>
                  <a:pt x="99" y="21"/>
                  <a:pt x="95" y="18"/>
                  <a:pt x="92" y="15"/>
                </a:cubicBezTo>
                <a:cubicBezTo>
                  <a:pt x="87" y="12"/>
                  <a:pt x="83" y="9"/>
                  <a:pt x="82" y="1"/>
                </a:cubicBezTo>
                <a:cubicBezTo>
                  <a:pt x="81" y="0"/>
                  <a:pt x="81" y="0"/>
                  <a:pt x="80" y="0"/>
                </a:cubicBezTo>
                <a:cubicBezTo>
                  <a:pt x="80" y="0"/>
                  <a:pt x="80" y="0"/>
                  <a:pt x="80" y="0"/>
                </a:cubicBezTo>
                <a:cubicBezTo>
                  <a:pt x="79" y="0"/>
                  <a:pt x="79" y="0"/>
                  <a:pt x="79" y="0"/>
                </a:cubicBezTo>
                <a:cubicBezTo>
                  <a:pt x="78" y="0"/>
                  <a:pt x="61" y="16"/>
                  <a:pt x="69" y="39"/>
                </a:cubicBezTo>
                <a:cubicBezTo>
                  <a:pt x="69" y="39"/>
                  <a:pt x="74" y="50"/>
                  <a:pt x="81" y="50"/>
                </a:cubicBezTo>
                <a:cubicBezTo>
                  <a:pt x="82" y="50"/>
                  <a:pt x="83" y="50"/>
                  <a:pt x="84" y="50"/>
                </a:cubicBezTo>
                <a:cubicBezTo>
                  <a:pt x="84" y="50"/>
                  <a:pt x="85" y="49"/>
                  <a:pt x="85" y="49"/>
                </a:cubicBezTo>
                <a:cubicBezTo>
                  <a:pt x="85" y="48"/>
                  <a:pt x="85" y="47"/>
                  <a:pt x="85" y="47"/>
                </a:cubicBezTo>
                <a:cubicBezTo>
                  <a:pt x="84" y="46"/>
                  <a:pt x="82" y="42"/>
                  <a:pt x="81" y="40"/>
                </a:cubicBezTo>
                <a:cubicBezTo>
                  <a:pt x="81" y="40"/>
                  <a:pt x="77" y="35"/>
                  <a:pt x="77" y="26"/>
                </a:cubicBezTo>
                <a:cubicBezTo>
                  <a:pt x="77" y="26"/>
                  <a:pt x="77" y="23"/>
                  <a:pt x="78" y="22"/>
                </a:cubicBezTo>
                <a:cubicBezTo>
                  <a:pt x="78" y="21"/>
                  <a:pt x="78" y="21"/>
                  <a:pt x="78" y="21"/>
                </a:cubicBezTo>
                <a:cubicBezTo>
                  <a:pt x="78" y="21"/>
                  <a:pt x="79" y="21"/>
                  <a:pt x="79" y="21"/>
                </a:cubicBezTo>
                <a:cubicBezTo>
                  <a:pt x="79" y="21"/>
                  <a:pt x="79" y="21"/>
                  <a:pt x="79" y="21"/>
                </a:cubicBezTo>
                <a:cubicBezTo>
                  <a:pt x="80" y="22"/>
                  <a:pt x="80" y="24"/>
                  <a:pt x="80" y="25"/>
                </a:cubicBezTo>
                <a:cubicBezTo>
                  <a:pt x="82" y="29"/>
                  <a:pt x="86" y="36"/>
                  <a:pt x="90" y="44"/>
                </a:cubicBezTo>
                <a:cubicBezTo>
                  <a:pt x="97" y="53"/>
                  <a:pt x="97" y="53"/>
                  <a:pt x="97" y="53"/>
                </a:cubicBezTo>
                <a:cubicBezTo>
                  <a:pt x="98" y="55"/>
                  <a:pt x="98" y="55"/>
                  <a:pt x="98" y="55"/>
                </a:cubicBezTo>
                <a:cubicBezTo>
                  <a:pt x="99" y="55"/>
                  <a:pt x="99" y="55"/>
                  <a:pt x="98" y="56"/>
                </a:cubicBezTo>
                <a:cubicBezTo>
                  <a:pt x="90" y="69"/>
                  <a:pt x="84" y="85"/>
                  <a:pt x="82" y="102"/>
                </a:cubicBezTo>
                <a:cubicBezTo>
                  <a:pt x="81" y="102"/>
                  <a:pt x="81" y="103"/>
                  <a:pt x="81" y="103"/>
                </a:cubicBezTo>
                <a:cubicBezTo>
                  <a:pt x="81" y="103"/>
                  <a:pt x="81" y="103"/>
                  <a:pt x="81" y="103"/>
                </a:cubicBezTo>
                <a:cubicBezTo>
                  <a:pt x="81" y="103"/>
                  <a:pt x="80" y="103"/>
                  <a:pt x="80" y="103"/>
                </a:cubicBezTo>
                <a:cubicBezTo>
                  <a:pt x="79" y="103"/>
                  <a:pt x="76" y="101"/>
                  <a:pt x="72" y="100"/>
                </a:cubicBezTo>
                <a:cubicBezTo>
                  <a:pt x="71" y="99"/>
                  <a:pt x="70" y="99"/>
                  <a:pt x="70" y="99"/>
                </a:cubicBezTo>
                <a:cubicBezTo>
                  <a:pt x="69" y="99"/>
                  <a:pt x="69" y="98"/>
                  <a:pt x="69" y="98"/>
                </a:cubicBezTo>
                <a:cubicBezTo>
                  <a:pt x="69" y="98"/>
                  <a:pt x="69" y="98"/>
                  <a:pt x="69" y="97"/>
                </a:cubicBezTo>
                <a:cubicBezTo>
                  <a:pt x="70" y="96"/>
                  <a:pt x="70" y="95"/>
                  <a:pt x="71" y="94"/>
                </a:cubicBezTo>
                <a:cubicBezTo>
                  <a:pt x="74" y="87"/>
                  <a:pt x="78" y="80"/>
                  <a:pt x="71" y="74"/>
                </a:cubicBezTo>
                <a:cubicBezTo>
                  <a:pt x="64" y="68"/>
                  <a:pt x="51" y="63"/>
                  <a:pt x="46" y="62"/>
                </a:cubicBezTo>
                <a:cubicBezTo>
                  <a:pt x="38" y="59"/>
                  <a:pt x="31" y="57"/>
                  <a:pt x="24" y="48"/>
                </a:cubicBezTo>
                <a:cubicBezTo>
                  <a:pt x="24" y="47"/>
                  <a:pt x="23" y="47"/>
                  <a:pt x="23" y="47"/>
                </a:cubicBezTo>
                <a:cubicBezTo>
                  <a:pt x="22" y="47"/>
                  <a:pt x="21" y="47"/>
                  <a:pt x="21" y="48"/>
                </a:cubicBezTo>
                <a:cubicBezTo>
                  <a:pt x="21" y="48"/>
                  <a:pt x="0" y="80"/>
                  <a:pt x="23" y="106"/>
                </a:cubicBezTo>
                <a:cubicBezTo>
                  <a:pt x="24" y="106"/>
                  <a:pt x="31" y="115"/>
                  <a:pt x="42" y="115"/>
                </a:cubicBezTo>
                <a:cubicBezTo>
                  <a:pt x="47" y="115"/>
                  <a:pt x="50" y="114"/>
                  <a:pt x="54" y="111"/>
                </a:cubicBezTo>
                <a:cubicBezTo>
                  <a:pt x="55" y="111"/>
                  <a:pt x="55" y="111"/>
                  <a:pt x="55" y="110"/>
                </a:cubicBezTo>
                <a:cubicBezTo>
                  <a:pt x="55" y="110"/>
                  <a:pt x="55" y="110"/>
                  <a:pt x="54" y="109"/>
                </a:cubicBezTo>
                <a:cubicBezTo>
                  <a:pt x="52" y="108"/>
                  <a:pt x="47" y="106"/>
                  <a:pt x="36" y="93"/>
                </a:cubicBezTo>
                <a:cubicBezTo>
                  <a:pt x="29" y="85"/>
                  <a:pt x="28" y="80"/>
                  <a:pt x="28" y="76"/>
                </a:cubicBezTo>
                <a:cubicBezTo>
                  <a:pt x="27" y="75"/>
                  <a:pt x="27" y="74"/>
                  <a:pt x="27" y="72"/>
                </a:cubicBezTo>
                <a:cubicBezTo>
                  <a:pt x="27" y="72"/>
                  <a:pt x="27" y="71"/>
                  <a:pt x="28" y="71"/>
                </a:cubicBezTo>
                <a:cubicBezTo>
                  <a:pt x="28" y="71"/>
                  <a:pt x="28" y="71"/>
                  <a:pt x="28" y="71"/>
                </a:cubicBezTo>
                <a:cubicBezTo>
                  <a:pt x="28" y="71"/>
                  <a:pt x="29" y="71"/>
                  <a:pt x="29" y="72"/>
                </a:cubicBezTo>
                <a:cubicBezTo>
                  <a:pt x="40" y="89"/>
                  <a:pt x="60" y="102"/>
                  <a:pt x="63" y="103"/>
                </a:cubicBezTo>
                <a:cubicBezTo>
                  <a:pt x="64" y="104"/>
                  <a:pt x="64" y="104"/>
                  <a:pt x="64" y="104"/>
                </a:cubicBezTo>
                <a:cubicBezTo>
                  <a:pt x="65" y="104"/>
                  <a:pt x="69" y="106"/>
                  <a:pt x="69" y="106"/>
                </a:cubicBezTo>
                <a:cubicBezTo>
                  <a:pt x="71" y="107"/>
                  <a:pt x="76" y="109"/>
                  <a:pt x="80" y="111"/>
                </a:cubicBezTo>
                <a:cubicBezTo>
                  <a:pt x="80" y="111"/>
                  <a:pt x="80" y="111"/>
                  <a:pt x="80" y="112"/>
                </a:cubicBezTo>
                <a:cubicBezTo>
                  <a:pt x="79" y="134"/>
                  <a:pt x="82" y="159"/>
                  <a:pt x="90" y="186"/>
                </a:cubicBezTo>
                <a:cubicBezTo>
                  <a:pt x="97" y="185"/>
                  <a:pt x="103" y="185"/>
                  <a:pt x="109" y="185"/>
                </a:cubicBezTo>
                <a:cubicBezTo>
                  <a:pt x="111" y="185"/>
                  <a:pt x="112" y="185"/>
                  <a:pt x="113" y="185"/>
                </a:cubicBezTo>
                <a:cubicBezTo>
                  <a:pt x="110" y="178"/>
                  <a:pt x="105" y="166"/>
                  <a:pt x="102" y="151"/>
                </a:cubicBezTo>
                <a:cubicBezTo>
                  <a:pt x="102" y="151"/>
                  <a:pt x="102" y="150"/>
                  <a:pt x="102" y="150"/>
                </a:cubicBezTo>
                <a:cubicBezTo>
                  <a:pt x="104" y="147"/>
                  <a:pt x="108" y="143"/>
                  <a:pt x="112" y="140"/>
                </a:cubicBezTo>
                <a:cubicBezTo>
                  <a:pt x="112" y="140"/>
                  <a:pt x="112" y="140"/>
                  <a:pt x="113" y="140"/>
                </a:cubicBezTo>
                <a:cubicBezTo>
                  <a:pt x="113" y="140"/>
                  <a:pt x="113" y="140"/>
                  <a:pt x="113" y="140"/>
                </a:cubicBezTo>
                <a:cubicBezTo>
                  <a:pt x="113" y="140"/>
                  <a:pt x="113" y="140"/>
                  <a:pt x="113" y="140"/>
                </a:cubicBezTo>
                <a:cubicBezTo>
                  <a:pt x="116" y="143"/>
                  <a:pt x="124" y="154"/>
                  <a:pt x="137" y="154"/>
                </a:cubicBezTo>
                <a:cubicBezTo>
                  <a:pt x="140" y="154"/>
                  <a:pt x="143" y="153"/>
                  <a:pt x="145" y="152"/>
                </a:cubicBezTo>
                <a:cubicBezTo>
                  <a:pt x="156" y="148"/>
                  <a:pt x="162" y="142"/>
                  <a:pt x="168" y="135"/>
                </a:cubicBezTo>
                <a:cubicBezTo>
                  <a:pt x="176" y="127"/>
                  <a:pt x="182" y="121"/>
                  <a:pt x="197" y="118"/>
                </a:cubicBezTo>
                <a:cubicBezTo>
                  <a:pt x="198" y="118"/>
                  <a:pt x="199" y="118"/>
                  <a:pt x="199" y="117"/>
                </a:cubicBezTo>
                <a:cubicBezTo>
                  <a:pt x="199" y="117"/>
                  <a:pt x="199" y="116"/>
                  <a:pt x="199" y="1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34" name="Freeform 37"/>
          <p:cNvSpPr>
            <a:spLocks noChangeAspect="1" noEditPoints="1"/>
          </p:cNvSpPr>
          <p:nvPr/>
        </p:nvSpPr>
        <p:spPr bwMode="auto">
          <a:xfrm>
            <a:off x="1339411" y="3081288"/>
            <a:ext cx="223576" cy="310548"/>
          </a:xfrm>
          <a:custGeom>
            <a:avLst/>
            <a:gdLst>
              <a:gd name="T0" fmla="*/ 116 w 181"/>
              <a:gd name="T1" fmla="*/ 181 h 231"/>
              <a:gd name="T2" fmla="*/ 109 w 181"/>
              <a:gd name="T3" fmla="*/ 204 h 231"/>
              <a:gd name="T4" fmla="*/ 100 w 181"/>
              <a:gd name="T5" fmla="*/ 208 h 231"/>
              <a:gd name="T6" fmla="*/ 96 w 181"/>
              <a:gd name="T7" fmla="*/ 148 h 231"/>
              <a:gd name="T8" fmla="*/ 94 w 181"/>
              <a:gd name="T9" fmla="*/ 148 h 231"/>
              <a:gd name="T10" fmla="*/ 90 w 181"/>
              <a:gd name="T11" fmla="*/ 208 h 231"/>
              <a:gd name="T12" fmla="*/ 80 w 181"/>
              <a:gd name="T13" fmla="*/ 205 h 231"/>
              <a:gd name="T14" fmla="*/ 65 w 181"/>
              <a:gd name="T15" fmla="*/ 175 h 231"/>
              <a:gd name="T16" fmla="*/ 0 w 181"/>
              <a:gd name="T17" fmla="*/ 173 h 231"/>
              <a:gd name="T18" fmla="*/ 40 w 181"/>
              <a:gd name="T19" fmla="*/ 224 h 231"/>
              <a:gd name="T20" fmla="*/ 77 w 181"/>
              <a:gd name="T21" fmla="*/ 212 h 231"/>
              <a:gd name="T22" fmla="*/ 77 w 181"/>
              <a:gd name="T23" fmla="*/ 211 h 231"/>
              <a:gd name="T24" fmla="*/ 89 w 181"/>
              <a:gd name="T25" fmla="*/ 216 h 231"/>
              <a:gd name="T26" fmla="*/ 88 w 181"/>
              <a:gd name="T27" fmla="*/ 231 h 231"/>
              <a:gd name="T28" fmla="*/ 102 w 181"/>
              <a:gd name="T29" fmla="*/ 231 h 231"/>
              <a:gd name="T30" fmla="*/ 101 w 181"/>
              <a:gd name="T31" fmla="*/ 216 h 231"/>
              <a:gd name="T32" fmla="*/ 111 w 181"/>
              <a:gd name="T33" fmla="*/ 209 h 231"/>
              <a:gd name="T34" fmla="*/ 137 w 181"/>
              <a:gd name="T35" fmla="*/ 213 h 231"/>
              <a:gd name="T36" fmla="*/ 160 w 181"/>
              <a:gd name="T37" fmla="*/ 174 h 231"/>
              <a:gd name="T38" fmla="*/ 116 w 181"/>
              <a:gd name="T39" fmla="*/ 181 h 231"/>
              <a:gd name="T40" fmla="*/ 145 w 181"/>
              <a:gd name="T41" fmla="*/ 90 h 231"/>
              <a:gd name="T42" fmla="*/ 128 w 181"/>
              <a:gd name="T43" fmla="*/ 86 h 231"/>
              <a:gd name="T44" fmla="*/ 145 w 181"/>
              <a:gd name="T45" fmla="*/ 81 h 231"/>
              <a:gd name="T46" fmla="*/ 175 w 181"/>
              <a:gd name="T47" fmla="*/ 53 h 231"/>
              <a:gd name="T48" fmla="*/ 134 w 181"/>
              <a:gd name="T49" fmla="*/ 54 h 231"/>
              <a:gd name="T50" fmla="*/ 118 w 181"/>
              <a:gd name="T51" fmla="*/ 63 h 231"/>
              <a:gd name="T52" fmla="*/ 128 w 181"/>
              <a:gd name="T53" fmla="*/ 47 h 231"/>
              <a:gd name="T54" fmla="*/ 129 w 181"/>
              <a:gd name="T55" fmla="*/ 7 h 231"/>
              <a:gd name="T56" fmla="*/ 100 w 181"/>
              <a:gd name="T57" fmla="*/ 36 h 231"/>
              <a:gd name="T58" fmla="*/ 96 w 181"/>
              <a:gd name="T59" fmla="*/ 53 h 231"/>
              <a:gd name="T60" fmla="*/ 91 w 181"/>
              <a:gd name="T61" fmla="*/ 36 h 231"/>
              <a:gd name="T62" fmla="*/ 63 w 181"/>
              <a:gd name="T63" fmla="*/ 6 h 231"/>
              <a:gd name="T64" fmla="*/ 64 w 181"/>
              <a:gd name="T65" fmla="*/ 47 h 231"/>
              <a:gd name="T66" fmla="*/ 72 w 181"/>
              <a:gd name="T67" fmla="*/ 62 h 231"/>
              <a:gd name="T68" fmla="*/ 57 w 181"/>
              <a:gd name="T69" fmla="*/ 53 h 231"/>
              <a:gd name="T70" fmla="*/ 16 w 181"/>
              <a:gd name="T71" fmla="*/ 52 h 231"/>
              <a:gd name="T72" fmla="*/ 46 w 181"/>
              <a:gd name="T73" fmla="*/ 80 h 231"/>
              <a:gd name="T74" fmla="*/ 63 w 181"/>
              <a:gd name="T75" fmla="*/ 85 h 231"/>
              <a:gd name="T76" fmla="*/ 45 w 181"/>
              <a:gd name="T77" fmla="*/ 89 h 231"/>
              <a:gd name="T78" fmla="*/ 16 w 181"/>
              <a:gd name="T79" fmla="*/ 117 h 231"/>
              <a:gd name="T80" fmla="*/ 57 w 181"/>
              <a:gd name="T81" fmla="*/ 117 h 231"/>
              <a:gd name="T82" fmla="*/ 72 w 181"/>
              <a:gd name="T83" fmla="*/ 108 h 231"/>
              <a:gd name="T84" fmla="*/ 63 w 181"/>
              <a:gd name="T85" fmla="*/ 123 h 231"/>
              <a:gd name="T86" fmla="*/ 62 w 181"/>
              <a:gd name="T87" fmla="*/ 164 h 231"/>
              <a:gd name="T88" fmla="*/ 90 w 181"/>
              <a:gd name="T89" fmla="*/ 135 h 231"/>
              <a:gd name="T90" fmla="*/ 95 w 181"/>
              <a:gd name="T91" fmla="*/ 118 h 231"/>
              <a:gd name="T92" fmla="*/ 99 w 181"/>
              <a:gd name="T93" fmla="*/ 135 h 231"/>
              <a:gd name="T94" fmla="*/ 127 w 181"/>
              <a:gd name="T95" fmla="*/ 165 h 231"/>
              <a:gd name="T96" fmla="*/ 127 w 181"/>
              <a:gd name="T97" fmla="*/ 124 h 231"/>
              <a:gd name="T98" fmla="*/ 117 w 181"/>
              <a:gd name="T99" fmla="*/ 108 h 231"/>
              <a:gd name="T100" fmla="*/ 133 w 181"/>
              <a:gd name="T101" fmla="*/ 118 h 231"/>
              <a:gd name="T102" fmla="*/ 174 w 181"/>
              <a:gd name="T103" fmla="*/ 119 h 231"/>
              <a:gd name="T104" fmla="*/ 145 w 181"/>
              <a:gd name="T105" fmla="*/ 90 h 231"/>
              <a:gd name="T106" fmla="*/ 103 w 181"/>
              <a:gd name="T107" fmla="*/ 107 h 231"/>
              <a:gd name="T108" fmla="*/ 73 w 181"/>
              <a:gd name="T109" fmla="*/ 94 h 231"/>
              <a:gd name="T110" fmla="*/ 86 w 181"/>
              <a:gd name="T111" fmla="*/ 64 h 231"/>
              <a:gd name="T112" fmla="*/ 116 w 181"/>
              <a:gd name="T113" fmla="*/ 77 h 231"/>
              <a:gd name="T114" fmla="*/ 103 w 181"/>
              <a:gd name="T115" fmla="*/ 10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1" h="231">
                <a:moveTo>
                  <a:pt x="116" y="181"/>
                </a:moveTo>
                <a:cubicBezTo>
                  <a:pt x="108" y="186"/>
                  <a:pt x="105" y="196"/>
                  <a:pt x="109" y="204"/>
                </a:cubicBezTo>
                <a:cubicBezTo>
                  <a:pt x="100" y="208"/>
                  <a:pt x="100" y="208"/>
                  <a:pt x="100" y="208"/>
                </a:cubicBezTo>
                <a:cubicBezTo>
                  <a:pt x="96" y="148"/>
                  <a:pt x="96" y="148"/>
                  <a:pt x="96" y="148"/>
                </a:cubicBezTo>
                <a:cubicBezTo>
                  <a:pt x="94" y="148"/>
                  <a:pt x="94" y="148"/>
                  <a:pt x="94" y="148"/>
                </a:cubicBezTo>
                <a:cubicBezTo>
                  <a:pt x="90" y="208"/>
                  <a:pt x="90" y="208"/>
                  <a:pt x="90" y="208"/>
                </a:cubicBezTo>
                <a:cubicBezTo>
                  <a:pt x="80" y="205"/>
                  <a:pt x="80" y="205"/>
                  <a:pt x="80" y="205"/>
                </a:cubicBezTo>
                <a:cubicBezTo>
                  <a:pt x="82" y="193"/>
                  <a:pt x="76" y="180"/>
                  <a:pt x="65" y="175"/>
                </a:cubicBezTo>
                <a:cubicBezTo>
                  <a:pt x="51" y="168"/>
                  <a:pt x="0" y="173"/>
                  <a:pt x="0" y="173"/>
                </a:cubicBezTo>
                <a:cubicBezTo>
                  <a:pt x="0" y="174"/>
                  <a:pt x="27" y="217"/>
                  <a:pt x="40" y="224"/>
                </a:cubicBezTo>
                <a:cubicBezTo>
                  <a:pt x="54" y="231"/>
                  <a:pt x="71" y="225"/>
                  <a:pt x="77" y="212"/>
                </a:cubicBezTo>
                <a:cubicBezTo>
                  <a:pt x="77" y="212"/>
                  <a:pt x="77" y="211"/>
                  <a:pt x="77" y="211"/>
                </a:cubicBezTo>
                <a:cubicBezTo>
                  <a:pt x="89" y="216"/>
                  <a:pt x="89" y="216"/>
                  <a:pt x="89" y="216"/>
                </a:cubicBezTo>
                <a:cubicBezTo>
                  <a:pt x="88" y="231"/>
                  <a:pt x="88" y="231"/>
                  <a:pt x="88" y="231"/>
                </a:cubicBezTo>
                <a:cubicBezTo>
                  <a:pt x="102" y="231"/>
                  <a:pt x="102" y="231"/>
                  <a:pt x="102" y="231"/>
                </a:cubicBezTo>
                <a:cubicBezTo>
                  <a:pt x="101" y="216"/>
                  <a:pt x="101" y="216"/>
                  <a:pt x="101" y="216"/>
                </a:cubicBezTo>
                <a:cubicBezTo>
                  <a:pt x="111" y="209"/>
                  <a:pt x="111" y="209"/>
                  <a:pt x="111" y="209"/>
                </a:cubicBezTo>
                <a:cubicBezTo>
                  <a:pt x="118" y="217"/>
                  <a:pt x="129" y="218"/>
                  <a:pt x="137" y="213"/>
                </a:cubicBezTo>
                <a:cubicBezTo>
                  <a:pt x="146" y="207"/>
                  <a:pt x="160" y="174"/>
                  <a:pt x="160" y="174"/>
                </a:cubicBezTo>
                <a:cubicBezTo>
                  <a:pt x="160" y="174"/>
                  <a:pt x="124" y="175"/>
                  <a:pt x="116" y="181"/>
                </a:cubicBezTo>
                <a:close/>
                <a:moveTo>
                  <a:pt x="145" y="90"/>
                </a:moveTo>
                <a:cubicBezTo>
                  <a:pt x="140" y="89"/>
                  <a:pt x="133" y="87"/>
                  <a:pt x="128" y="86"/>
                </a:cubicBezTo>
                <a:cubicBezTo>
                  <a:pt x="133" y="84"/>
                  <a:pt x="140" y="83"/>
                  <a:pt x="145" y="81"/>
                </a:cubicBezTo>
                <a:cubicBezTo>
                  <a:pt x="164" y="77"/>
                  <a:pt x="181" y="69"/>
                  <a:pt x="175" y="53"/>
                </a:cubicBezTo>
                <a:cubicBezTo>
                  <a:pt x="169" y="38"/>
                  <a:pt x="152" y="44"/>
                  <a:pt x="134" y="54"/>
                </a:cubicBezTo>
                <a:cubicBezTo>
                  <a:pt x="129" y="56"/>
                  <a:pt x="123" y="60"/>
                  <a:pt x="118" y="63"/>
                </a:cubicBezTo>
                <a:cubicBezTo>
                  <a:pt x="122" y="58"/>
                  <a:pt x="125" y="52"/>
                  <a:pt x="128" y="47"/>
                </a:cubicBezTo>
                <a:cubicBezTo>
                  <a:pt x="138" y="30"/>
                  <a:pt x="144" y="13"/>
                  <a:pt x="129" y="7"/>
                </a:cubicBezTo>
                <a:cubicBezTo>
                  <a:pt x="113" y="0"/>
                  <a:pt x="106" y="16"/>
                  <a:pt x="100" y="36"/>
                </a:cubicBezTo>
                <a:cubicBezTo>
                  <a:pt x="99" y="41"/>
                  <a:pt x="97" y="47"/>
                  <a:pt x="96" y="53"/>
                </a:cubicBezTo>
                <a:cubicBezTo>
                  <a:pt x="94" y="47"/>
                  <a:pt x="93" y="41"/>
                  <a:pt x="91" y="36"/>
                </a:cubicBezTo>
                <a:cubicBezTo>
                  <a:pt x="86" y="16"/>
                  <a:pt x="79" y="0"/>
                  <a:pt x="63" y="6"/>
                </a:cubicBezTo>
                <a:cubicBezTo>
                  <a:pt x="47" y="12"/>
                  <a:pt x="54" y="29"/>
                  <a:pt x="64" y="47"/>
                </a:cubicBezTo>
                <a:cubicBezTo>
                  <a:pt x="66" y="52"/>
                  <a:pt x="69" y="57"/>
                  <a:pt x="72" y="62"/>
                </a:cubicBezTo>
                <a:cubicBezTo>
                  <a:pt x="67" y="59"/>
                  <a:pt x="62" y="56"/>
                  <a:pt x="57" y="53"/>
                </a:cubicBezTo>
                <a:cubicBezTo>
                  <a:pt x="40" y="43"/>
                  <a:pt x="23" y="36"/>
                  <a:pt x="16" y="52"/>
                </a:cubicBezTo>
                <a:cubicBezTo>
                  <a:pt x="10" y="67"/>
                  <a:pt x="27" y="75"/>
                  <a:pt x="46" y="80"/>
                </a:cubicBezTo>
                <a:cubicBezTo>
                  <a:pt x="51" y="82"/>
                  <a:pt x="57" y="84"/>
                  <a:pt x="63" y="85"/>
                </a:cubicBezTo>
                <a:cubicBezTo>
                  <a:pt x="57" y="86"/>
                  <a:pt x="51" y="88"/>
                  <a:pt x="45" y="89"/>
                </a:cubicBezTo>
                <a:cubicBezTo>
                  <a:pt x="26" y="95"/>
                  <a:pt x="9" y="102"/>
                  <a:pt x="16" y="117"/>
                </a:cubicBezTo>
                <a:cubicBezTo>
                  <a:pt x="22" y="133"/>
                  <a:pt x="39" y="127"/>
                  <a:pt x="57" y="117"/>
                </a:cubicBezTo>
                <a:cubicBezTo>
                  <a:pt x="62" y="114"/>
                  <a:pt x="67" y="111"/>
                  <a:pt x="72" y="108"/>
                </a:cubicBezTo>
                <a:cubicBezTo>
                  <a:pt x="69" y="113"/>
                  <a:pt x="66" y="118"/>
                  <a:pt x="63" y="123"/>
                </a:cubicBezTo>
                <a:cubicBezTo>
                  <a:pt x="53" y="141"/>
                  <a:pt x="46" y="158"/>
                  <a:pt x="62" y="164"/>
                </a:cubicBezTo>
                <a:cubicBezTo>
                  <a:pt x="77" y="171"/>
                  <a:pt x="85" y="154"/>
                  <a:pt x="90" y="135"/>
                </a:cubicBezTo>
                <a:cubicBezTo>
                  <a:pt x="92" y="130"/>
                  <a:pt x="94" y="124"/>
                  <a:pt x="95" y="118"/>
                </a:cubicBezTo>
                <a:cubicBezTo>
                  <a:pt x="96" y="124"/>
                  <a:pt x="98" y="130"/>
                  <a:pt x="99" y="135"/>
                </a:cubicBezTo>
                <a:cubicBezTo>
                  <a:pt x="105" y="155"/>
                  <a:pt x="111" y="171"/>
                  <a:pt x="127" y="165"/>
                </a:cubicBezTo>
                <a:cubicBezTo>
                  <a:pt x="143" y="159"/>
                  <a:pt x="137" y="141"/>
                  <a:pt x="127" y="124"/>
                </a:cubicBezTo>
                <a:cubicBezTo>
                  <a:pt x="124" y="119"/>
                  <a:pt x="121" y="113"/>
                  <a:pt x="117" y="108"/>
                </a:cubicBezTo>
                <a:cubicBezTo>
                  <a:pt x="122" y="111"/>
                  <a:pt x="128" y="115"/>
                  <a:pt x="133" y="118"/>
                </a:cubicBezTo>
                <a:cubicBezTo>
                  <a:pt x="150" y="128"/>
                  <a:pt x="168" y="134"/>
                  <a:pt x="174" y="119"/>
                </a:cubicBezTo>
                <a:cubicBezTo>
                  <a:pt x="181" y="103"/>
                  <a:pt x="164" y="96"/>
                  <a:pt x="145" y="90"/>
                </a:cubicBezTo>
                <a:close/>
                <a:moveTo>
                  <a:pt x="103" y="107"/>
                </a:moveTo>
                <a:cubicBezTo>
                  <a:pt x="92" y="112"/>
                  <a:pt x="78" y="106"/>
                  <a:pt x="73" y="94"/>
                </a:cubicBezTo>
                <a:cubicBezTo>
                  <a:pt x="69" y="82"/>
                  <a:pt x="74" y="69"/>
                  <a:pt x="86" y="64"/>
                </a:cubicBezTo>
                <a:cubicBezTo>
                  <a:pt x="98" y="59"/>
                  <a:pt x="111" y="65"/>
                  <a:pt x="116" y="77"/>
                </a:cubicBezTo>
                <a:cubicBezTo>
                  <a:pt x="121" y="89"/>
                  <a:pt x="115" y="102"/>
                  <a:pt x="103" y="1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dirty="0"/>
          </a:p>
        </p:txBody>
      </p:sp>
      <p:sp>
        <p:nvSpPr>
          <p:cNvPr id="35" name="Freeform 39"/>
          <p:cNvSpPr>
            <a:spLocks noChangeAspect="1" noEditPoints="1"/>
          </p:cNvSpPr>
          <p:nvPr/>
        </p:nvSpPr>
        <p:spPr bwMode="auto">
          <a:xfrm>
            <a:off x="1809311" y="4044202"/>
            <a:ext cx="263898" cy="436869"/>
          </a:xfrm>
          <a:custGeom>
            <a:avLst/>
            <a:gdLst>
              <a:gd name="T0" fmla="*/ 121 w 149"/>
              <a:gd name="T1" fmla="*/ 221 h 226"/>
              <a:gd name="T2" fmla="*/ 114 w 149"/>
              <a:gd name="T3" fmla="*/ 217 h 226"/>
              <a:gd name="T4" fmla="*/ 96 w 149"/>
              <a:gd name="T5" fmla="*/ 212 h 226"/>
              <a:gd name="T6" fmla="*/ 49 w 149"/>
              <a:gd name="T7" fmla="*/ 212 h 226"/>
              <a:gd name="T8" fmla="*/ 31 w 149"/>
              <a:gd name="T9" fmla="*/ 217 h 226"/>
              <a:gd name="T10" fmla="*/ 25 w 149"/>
              <a:gd name="T11" fmla="*/ 221 h 226"/>
              <a:gd name="T12" fmla="*/ 26 w 149"/>
              <a:gd name="T13" fmla="*/ 226 h 226"/>
              <a:gd name="T14" fmla="*/ 119 w 149"/>
              <a:gd name="T15" fmla="*/ 226 h 226"/>
              <a:gd name="T16" fmla="*/ 121 w 149"/>
              <a:gd name="T17" fmla="*/ 221 h 226"/>
              <a:gd name="T18" fmla="*/ 142 w 149"/>
              <a:gd name="T19" fmla="*/ 67 h 226"/>
              <a:gd name="T20" fmla="*/ 144 w 149"/>
              <a:gd name="T21" fmla="*/ 58 h 226"/>
              <a:gd name="T22" fmla="*/ 120 w 149"/>
              <a:gd name="T23" fmla="*/ 31 h 226"/>
              <a:gd name="T24" fmla="*/ 122 w 149"/>
              <a:gd name="T25" fmla="*/ 25 h 226"/>
              <a:gd name="T26" fmla="*/ 110 w 149"/>
              <a:gd name="T27" fmla="*/ 14 h 226"/>
              <a:gd name="T28" fmla="*/ 103 w 149"/>
              <a:gd name="T29" fmla="*/ 16 h 226"/>
              <a:gd name="T30" fmla="*/ 68 w 149"/>
              <a:gd name="T31" fmla="*/ 0 h 226"/>
              <a:gd name="T32" fmla="*/ 25 w 149"/>
              <a:gd name="T33" fmla="*/ 41 h 226"/>
              <a:gd name="T34" fmla="*/ 22 w 149"/>
              <a:gd name="T35" fmla="*/ 40 h 226"/>
              <a:gd name="T36" fmla="*/ 10 w 149"/>
              <a:gd name="T37" fmla="*/ 52 h 226"/>
              <a:gd name="T38" fmla="*/ 15 w 149"/>
              <a:gd name="T39" fmla="*/ 62 h 226"/>
              <a:gd name="T40" fmla="*/ 0 w 149"/>
              <a:gd name="T41" fmla="*/ 87 h 226"/>
              <a:gd name="T42" fmla="*/ 29 w 149"/>
              <a:gd name="T43" fmla="*/ 116 h 226"/>
              <a:gd name="T44" fmla="*/ 35 w 149"/>
              <a:gd name="T45" fmla="*/ 116 h 226"/>
              <a:gd name="T46" fmla="*/ 61 w 149"/>
              <a:gd name="T47" fmla="*/ 147 h 226"/>
              <a:gd name="T48" fmla="*/ 52 w 149"/>
              <a:gd name="T49" fmla="*/ 184 h 226"/>
              <a:gd name="T50" fmla="*/ 56 w 149"/>
              <a:gd name="T51" fmla="*/ 189 h 226"/>
              <a:gd name="T52" fmla="*/ 93 w 149"/>
              <a:gd name="T53" fmla="*/ 189 h 226"/>
              <a:gd name="T54" fmla="*/ 97 w 149"/>
              <a:gd name="T55" fmla="*/ 184 h 226"/>
              <a:gd name="T56" fmla="*/ 86 w 149"/>
              <a:gd name="T57" fmla="*/ 139 h 226"/>
              <a:gd name="T58" fmla="*/ 110 w 149"/>
              <a:gd name="T59" fmla="*/ 110 h 226"/>
              <a:gd name="T60" fmla="*/ 121 w 149"/>
              <a:gd name="T61" fmla="*/ 112 h 226"/>
              <a:gd name="T62" fmla="*/ 149 w 149"/>
              <a:gd name="T63" fmla="*/ 85 h 226"/>
              <a:gd name="T64" fmla="*/ 142 w 149"/>
              <a:gd name="T65" fmla="*/ 67 h 226"/>
              <a:gd name="T66" fmla="*/ 42 w 149"/>
              <a:gd name="T67" fmla="*/ 113 h 226"/>
              <a:gd name="T68" fmla="*/ 49 w 149"/>
              <a:gd name="T69" fmla="*/ 108 h 226"/>
              <a:gd name="T70" fmla="*/ 55 w 149"/>
              <a:gd name="T71" fmla="*/ 112 h 226"/>
              <a:gd name="T72" fmla="*/ 60 w 149"/>
              <a:gd name="T73" fmla="*/ 136 h 226"/>
              <a:gd name="T74" fmla="*/ 42 w 149"/>
              <a:gd name="T75" fmla="*/ 113 h 226"/>
              <a:gd name="T76" fmla="*/ 65 w 149"/>
              <a:gd name="T77" fmla="*/ 132 h 226"/>
              <a:gd name="T78" fmla="*/ 63 w 149"/>
              <a:gd name="T79" fmla="*/ 125 h 226"/>
              <a:gd name="T80" fmla="*/ 60 w 149"/>
              <a:gd name="T81" fmla="*/ 114 h 226"/>
              <a:gd name="T82" fmla="*/ 69 w 149"/>
              <a:gd name="T83" fmla="*/ 116 h 226"/>
              <a:gd name="T84" fmla="*/ 65 w 149"/>
              <a:gd name="T85" fmla="*/ 132 h 226"/>
              <a:gd name="T86" fmla="*/ 83 w 149"/>
              <a:gd name="T87" fmla="*/ 129 h 226"/>
              <a:gd name="T88" fmla="*/ 80 w 149"/>
              <a:gd name="T89" fmla="*/ 116 h 226"/>
              <a:gd name="T90" fmla="*/ 103 w 149"/>
              <a:gd name="T91" fmla="*/ 106 h 226"/>
              <a:gd name="T92" fmla="*/ 103 w 149"/>
              <a:gd name="T93" fmla="*/ 106 h 226"/>
              <a:gd name="T94" fmla="*/ 83 w 149"/>
              <a:gd name="T95" fmla="*/ 129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 h="226">
                <a:moveTo>
                  <a:pt x="121" y="221"/>
                </a:moveTo>
                <a:cubicBezTo>
                  <a:pt x="114" y="217"/>
                  <a:pt x="114" y="217"/>
                  <a:pt x="114" y="217"/>
                </a:cubicBezTo>
                <a:cubicBezTo>
                  <a:pt x="108" y="213"/>
                  <a:pt x="102" y="212"/>
                  <a:pt x="96" y="212"/>
                </a:cubicBezTo>
                <a:cubicBezTo>
                  <a:pt x="49" y="212"/>
                  <a:pt x="49" y="212"/>
                  <a:pt x="49" y="212"/>
                </a:cubicBezTo>
                <a:cubicBezTo>
                  <a:pt x="43" y="212"/>
                  <a:pt x="37" y="213"/>
                  <a:pt x="31" y="217"/>
                </a:cubicBezTo>
                <a:cubicBezTo>
                  <a:pt x="25" y="221"/>
                  <a:pt x="25" y="221"/>
                  <a:pt x="25" y="221"/>
                </a:cubicBezTo>
                <a:cubicBezTo>
                  <a:pt x="22" y="223"/>
                  <a:pt x="23" y="226"/>
                  <a:pt x="26" y="226"/>
                </a:cubicBezTo>
                <a:cubicBezTo>
                  <a:pt x="119" y="226"/>
                  <a:pt x="119" y="226"/>
                  <a:pt x="119" y="226"/>
                </a:cubicBezTo>
                <a:cubicBezTo>
                  <a:pt x="122" y="226"/>
                  <a:pt x="123" y="223"/>
                  <a:pt x="121" y="221"/>
                </a:cubicBezTo>
                <a:close/>
                <a:moveTo>
                  <a:pt x="142" y="67"/>
                </a:moveTo>
                <a:cubicBezTo>
                  <a:pt x="143" y="64"/>
                  <a:pt x="144" y="61"/>
                  <a:pt x="144" y="58"/>
                </a:cubicBezTo>
                <a:cubicBezTo>
                  <a:pt x="144" y="44"/>
                  <a:pt x="134" y="33"/>
                  <a:pt x="120" y="31"/>
                </a:cubicBezTo>
                <a:cubicBezTo>
                  <a:pt x="121" y="29"/>
                  <a:pt x="122" y="27"/>
                  <a:pt x="122" y="25"/>
                </a:cubicBezTo>
                <a:cubicBezTo>
                  <a:pt x="122" y="19"/>
                  <a:pt x="116" y="14"/>
                  <a:pt x="110" y="14"/>
                </a:cubicBezTo>
                <a:cubicBezTo>
                  <a:pt x="107" y="14"/>
                  <a:pt x="105" y="15"/>
                  <a:pt x="103" y="16"/>
                </a:cubicBezTo>
                <a:cubicBezTo>
                  <a:pt x="95" y="6"/>
                  <a:pt x="82" y="0"/>
                  <a:pt x="68" y="0"/>
                </a:cubicBezTo>
                <a:cubicBezTo>
                  <a:pt x="45" y="0"/>
                  <a:pt x="26" y="18"/>
                  <a:pt x="25" y="41"/>
                </a:cubicBezTo>
                <a:cubicBezTo>
                  <a:pt x="24" y="40"/>
                  <a:pt x="23" y="40"/>
                  <a:pt x="22" y="40"/>
                </a:cubicBezTo>
                <a:cubicBezTo>
                  <a:pt x="15" y="40"/>
                  <a:pt x="10" y="45"/>
                  <a:pt x="10" y="52"/>
                </a:cubicBezTo>
                <a:cubicBezTo>
                  <a:pt x="10" y="56"/>
                  <a:pt x="12" y="60"/>
                  <a:pt x="15" y="62"/>
                </a:cubicBezTo>
                <a:cubicBezTo>
                  <a:pt x="6" y="67"/>
                  <a:pt x="0" y="76"/>
                  <a:pt x="0" y="87"/>
                </a:cubicBezTo>
                <a:cubicBezTo>
                  <a:pt x="0" y="103"/>
                  <a:pt x="13" y="116"/>
                  <a:pt x="29" y="116"/>
                </a:cubicBezTo>
                <a:cubicBezTo>
                  <a:pt x="31" y="116"/>
                  <a:pt x="33" y="116"/>
                  <a:pt x="35" y="116"/>
                </a:cubicBezTo>
                <a:cubicBezTo>
                  <a:pt x="61" y="147"/>
                  <a:pt x="61" y="147"/>
                  <a:pt x="61" y="147"/>
                </a:cubicBezTo>
                <a:cubicBezTo>
                  <a:pt x="52" y="184"/>
                  <a:pt x="52" y="184"/>
                  <a:pt x="52" y="184"/>
                </a:cubicBezTo>
                <a:cubicBezTo>
                  <a:pt x="51" y="187"/>
                  <a:pt x="53" y="189"/>
                  <a:pt x="56" y="189"/>
                </a:cubicBezTo>
                <a:cubicBezTo>
                  <a:pt x="93" y="189"/>
                  <a:pt x="93" y="189"/>
                  <a:pt x="93" y="189"/>
                </a:cubicBezTo>
                <a:cubicBezTo>
                  <a:pt x="96" y="189"/>
                  <a:pt x="98" y="187"/>
                  <a:pt x="97" y="184"/>
                </a:cubicBezTo>
                <a:cubicBezTo>
                  <a:pt x="86" y="139"/>
                  <a:pt x="86" y="139"/>
                  <a:pt x="86" y="139"/>
                </a:cubicBezTo>
                <a:cubicBezTo>
                  <a:pt x="110" y="110"/>
                  <a:pt x="110" y="110"/>
                  <a:pt x="110" y="110"/>
                </a:cubicBezTo>
                <a:cubicBezTo>
                  <a:pt x="113" y="112"/>
                  <a:pt x="117" y="112"/>
                  <a:pt x="121" y="112"/>
                </a:cubicBezTo>
                <a:cubicBezTo>
                  <a:pt x="136" y="112"/>
                  <a:pt x="149" y="100"/>
                  <a:pt x="149" y="85"/>
                </a:cubicBezTo>
                <a:cubicBezTo>
                  <a:pt x="149" y="78"/>
                  <a:pt x="146" y="72"/>
                  <a:pt x="142" y="67"/>
                </a:cubicBezTo>
                <a:close/>
                <a:moveTo>
                  <a:pt x="42" y="113"/>
                </a:moveTo>
                <a:cubicBezTo>
                  <a:pt x="45" y="112"/>
                  <a:pt x="47" y="110"/>
                  <a:pt x="49" y="108"/>
                </a:cubicBezTo>
                <a:cubicBezTo>
                  <a:pt x="51" y="110"/>
                  <a:pt x="53" y="111"/>
                  <a:pt x="55" y="112"/>
                </a:cubicBezTo>
                <a:cubicBezTo>
                  <a:pt x="57" y="120"/>
                  <a:pt x="59" y="129"/>
                  <a:pt x="60" y="136"/>
                </a:cubicBezTo>
                <a:lnTo>
                  <a:pt x="42" y="113"/>
                </a:lnTo>
                <a:close/>
                <a:moveTo>
                  <a:pt x="65" y="132"/>
                </a:moveTo>
                <a:cubicBezTo>
                  <a:pt x="64" y="130"/>
                  <a:pt x="64" y="127"/>
                  <a:pt x="63" y="125"/>
                </a:cubicBezTo>
                <a:cubicBezTo>
                  <a:pt x="62" y="121"/>
                  <a:pt x="61" y="117"/>
                  <a:pt x="60" y="114"/>
                </a:cubicBezTo>
                <a:cubicBezTo>
                  <a:pt x="63" y="115"/>
                  <a:pt x="66" y="116"/>
                  <a:pt x="69" y="116"/>
                </a:cubicBezTo>
                <a:lnTo>
                  <a:pt x="65" y="132"/>
                </a:lnTo>
                <a:close/>
                <a:moveTo>
                  <a:pt x="83" y="129"/>
                </a:moveTo>
                <a:cubicBezTo>
                  <a:pt x="80" y="116"/>
                  <a:pt x="80" y="116"/>
                  <a:pt x="80" y="116"/>
                </a:cubicBezTo>
                <a:cubicBezTo>
                  <a:pt x="88" y="115"/>
                  <a:pt x="96" y="111"/>
                  <a:pt x="103" y="106"/>
                </a:cubicBezTo>
                <a:cubicBezTo>
                  <a:pt x="103" y="106"/>
                  <a:pt x="103" y="106"/>
                  <a:pt x="103" y="106"/>
                </a:cubicBezTo>
                <a:lnTo>
                  <a:pt x="83" y="1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Tree>
    <p:custDataLst>
      <p:tags r:id="rId1"/>
    </p:custDataLst>
    <p:extLst>
      <p:ext uri="{BB962C8B-B14F-4D97-AF65-F5344CB8AC3E}">
        <p14:creationId xmlns:p14="http://schemas.microsoft.com/office/powerpoint/2010/main" val="29441607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en-US" dirty="0"/>
              <a:t>Blockchain: </a:t>
            </a:r>
            <a:r>
              <a:rPr lang="en-US" dirty="0" smtClean="0"/>
              <a:t>natural </a:t>
            </a:r>
            <a:r>
              <a:rPr lang="en-US" dirty="0"/>
              <a:t>digital evolution or </a:t>
            </a:r>
            <a:r>
              <a:rPr lang="en-US" dirty="0" smtClean="0"/>
              <a:t>real </a:t>
            </a:r>
            <a:r>
              <a:rPr lang="en-US" dirty="0"/>
              <a:t>disruption?</a:t>
            </a:r>
            <a:endParaRPr lang="fr-FR" dirty="0"/>
          </a:p>
        </p:txBody>
      </p:sp>
      <p:sp>
        <p:nvSpPr>
          <p:cNvPr id="16"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5</a:t>
            </a:fld>
            <a:endParaRPr lang="en-US" dirty="0"/>
          </a:p>
        </p:txBody>
      </p:sp>
      <p:sp>
        <p:nvSpPr>
          <p:cNvPr id="4" name="Text Placeholder 5"/>
          <p:cNvSpPr>
            <a:spLocks noGrp="1"/>
          </p:cNvSpPr>
          <p:nvPr>
            <p:ph type="body" idx="14"/>
          </p:nvPr>
        </p:nvSpPr>
        <p:spPr>
          <a:xfrm>
            <a:off x="256868" y="822894"/>
            <a:ext cx="2636337" cy="360039"/>
          </a:xfrm>
        </p:spPr>
        <p:txBody>
          <a:bodyPr anchor="ctr"/>
          <a:lstStyle/>
          <a:p>
            <a:r>
              <a:rPr lang="en-US" dirty="0" smtClean="0"/>
              <a:t>e-</a:t>
            </a:r>
            <a:r>
              <a:rPr lang="en-US" dirty="0"/>
              <a:t>C</a:t>
            </a:r>
            <a:r>
              <a:rPr lang="en-US" dirty="0" smtClean="0"/>
              <a:t>ommerce </a:t>
            </a:r>
            <a:r>
              <a:rPr lang="en-US" dirty="0"/>
              <a:t>Economy</a:t>
            </a:r>
          </a:p>
        </p:txBody>
      </p:sp>
      <p:sp>
        <p:nvSpPr>
          <p:cNvPr id="5" name="Text Placeholder 5"/>
          <p:cNvSpPr>
            <a:spLocks noGrp="1"/>
          </p:cNvSpPr>
          <p:nvPr>
            <p:ph type="body" idx="14"/>
          </p:nvPr>
        </p:nvSpPr>
        <p:spPr>
          <a:xfrm>
            <a:off x="3183500" y="822894"/>
            <a:ext cx="2636337" cy="360039"/>
          </a:xfrm>
        </p:spPr>
        <p:txBody>
          <a:bodyPr anchor="ctr"/>
          <a:lstStyle/>
          <a:p>
            <a:r>
              <a:rPr lang="en-US" dirty="0"/>
              <a:t>Sharing Economy</a:t>
            </a:r>
          </a:p>
        </p:txBody>
      </p:sp>
      <p:sp>
        <p:nvSpPr>
          <p:cNvPr id="6" name="Text Placeholder 5"/>
          <p:cNvSpPr>
            <a:spLocks noGrp="1"/>
          </p:cNvSpPr>
          <p:nvPr>
            <p:ph type="body" idx="14"/>
          </p:nvPr>
        </p:nvSpPr>
        <p:spPr>
          <a:xfrm>
            <a:off x="6112127" y="822894"/>
            <a:ext cx="2636337" cy="360039"/>
          </a:xfrm>
        </p:spPr>
        <p:txBody>
          <a:bodyPr anchor="ctr"/>
          <a:lstStyle/>
          <a:p>
            <a:r>
              <a:rPr lang="en-US" dirty="0"/>
              <a:t>Distributed Economy</a:t>
            </a:r>
          </a:p>
        </p:txBody>
      </p:sp>
      <p:sp>
        <p:nvSpPr>
          <p:cNvPr id="7" name="Rectangle 6"/>
          <p:cNvSpPr/>
          <p:nvPr/>
        </p:nvSpPr>
        <p:spPr>
          <a:xfrm>
            <a:off x="617864" y="1522597"/>
            <a:ext cx="1914344" cy="35706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ctr"/>
          <a:lstStyle/>
          <a:p>
            <a:pPr algn="ctr"/>
            <a:r>
              <a:rPr lang="en-GB" sz="1000" b="1" dirty="0">
                <a:solidFill>
                  <a:schemeClr val="bg1"/>
                </a:solidFill>
              </a:rPr>
              <a:t>E-Commerce Website</a:t>
            </a:r>
          </a:p>
        </p:txBody>
      </p:sp>
      <p:sp>
        <p:nvSpPr>
          <p:cNvPr id="8" name="Rectangle 7"/>
          <p:cNvSpPr/>
          <p:nvPr/>
        </p:nvSpPr>
        <p:spPr>
          <a:xfrm>
            <a:off x="3614828" y="2007713"/>
            <a:ext cx="1914344" cy="357065"/>
          </a:xfrm>
          <a:prstGeom prst="rect">
            <a:avLst/>
          </a:prstGeom>
          <a:solidFill>
            <a:schemeClr val="tx2"/>
          </a:solid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ctr"/>
          <a:lstStyle/>
          <a:p>
            <a:pPr algn="ctr"/>
            <a:r>
              <a:rPr lang="en-GB" sz="1000" b="1" dirty="0">
                <a:solidFill>
                  <a:schemeClr val="bg1"/>
                </a:solidFill>
              </a:rPr>
              <a:t>Sharing Economy Platform</a:t>
            </a:r>
          </a:p>
        </p:txBody>
      </p:sp>
      <p:sp>
        <p:nvSpPr>
          <p:cNvPr id="9" name="Freeform 17"/>
          <p:cNvSpPr>
            <a:spLocks noChangeAspect="1"/>
          </p:cNvSpPr>
          <p:nvPr/>
        </p:nvSpPr>
        <p:spPr bwMode="auto">
          <a:xfrm>
            <a:off x="669478" y="2498620"/>
            <a:ext cx="189735" cy="277871"/>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1" name="Freeform 17"/>
          <p:cNvSpPr>
            <a:spLocks noChangeAspect="1"/>
          </p:cNvSpPr>
          <p:nvPr/>
        </p:nvSpPr>
        <p:spPr bwMode="auto">
          <a:xfrm>
            <a:off x="1159645" y="2498620"/>
            <a:ext cx="189735" cy="277871"/>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2" name="Freeform 17"/>
          <p:cNvSpPr>
            <a:spLocks noChangeAspect="1"/>
          </p:cNvSpPr>
          <p:nvPr/>
        </p:nvSpPr>
        <p:spPr bwMode="auto">
          <a:xfrm>
            <a:off x="1649812" y="2498620"/>
            <a:ext cx="189735" cy="277871"/>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endParaRPr lang="fr-FR"/>
          </a:p>
        </p:txBody>
      </p:sp>
      <p:sp>
        <p:nvSpPr>
          <p:cNvPr id="13" name="Freeform 17"/>
          <p:cNvSpPr>
            <a:spLocks noChangeAspect="1"/>
          </p:cNvSpPr>
          <p:nvPr/>
        </p:nvSpPr>
        <p:spPr bwMode="auto">
          <a:xfrm>
            <a:off x="2157207" y="2498620"/>
            <a:ext cx="189735" cy="277871"/>
          </a:xfrm>
          <a:custGeom>
            <a:avLst/>
            <a:gdLst>
              <a:gd name="T0" fmla="*/ 98 w 155"/>
              <a:gd name="T1" fmla="*/ 89 h 227"/>
              <a:gd name="T2" fmla="*/ 124 w 155"/>
              <a:gd name="T3" fmla="*/ 47 h 227"/>
              <a:gd name="T4" fmla="*/ 78 w 155"/>
              <a:gd name="T5" fmla="*/ 0 h 227"/>
              <a:gd name="T6" fmla="*/ 31 w 155"/>
              <a:gd name="T7" fmla="*/ 47 h 227"/>
              <a:gd name="T8" fmla="*/ 57 w 155"/>
              <a:gd name="T9" fmla="*/ 89 h 227"/>
              <a:gd name="T10" fmla="*/ 0 w 155"/>
              <a:gd name="T11" fmla="*/ 198 h 227"/>
              <a:gd name="T12" fmla="*/ 1 w 155"/>
              <a:gd name="T13" fmla="*/ 215 h 227"/>
              <a:gd name="T14" fmla="*/ 78 w 155"/>
              <a:gd name="T15" fmla="*/ 227 h 227"/>
              <a:gd name="T16" fmla="*/ 154 w 155"/>
              <a:gd name="T17" fmla="*/ 215 h 227"/>
              <a:gd name="T18" fmla="*/ 155 w 155"/>
              <a:gd name="T19" fmla="*/ 198 h 227"/>
              <a:gd name="T20" fmla="*/ 98 w 155"/>
              <a:gd name="T21" fmla="*/ 89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227">
                <a:moveTo>
                  <a:pt x="98" y="89"/>
                </a:moveTo>
                <a:cubicBezTo>
                  <a:pt x="114" y="82"/>
                  <a:pt x="124" y="66"/>
                  <a:pt x="124" y="47"/>
                </a:cubicBezTo>
                <a:cubicBezTo>
                  <a:pt x="124" y="21"/>
                  <a:pt x="103" y="0"/>
                  <a:pt x="78" y="0"/>
                </a:cubicBezTo>
                <a:cubicBezTo>
                  <a:pt x="52" y="0"/>
                  <a:pt x="31" y="21"/>
                  <a:pt x="31" y="47"/>
                </a:cubicBezTo>
                <a:cubicBezTo>
                  <a:pt x="31" y="66"/>
                  <a:pt x="41" y="82"/>
                  <a:pt x="57" y="89"/>
                </a:cubicBezTo>
                <a:cubicBezTo>
                  <a:pt x="24" y="103"/>
                  <a:pt x="0" y="146"/>
                  <a:pt x="0" y="198"/>
                </a:cubicBezTo>
                <a:cubicBezTo>
                  <a:pt x="0" y="204"/>
                  <a:pt x="1" y="209"/>
                  <a:pt x="1" y="215"/>
                </a:cubicBezTo>
                <a:cubicBezTo>
                  <a:pt x="23" y="223"/>
                  <a:pt x="49" y="227"/>
                  <a:pt x="78" y="227"/>
                </a:cubicBezTo>
                <a:cubicBezTo>
                  <a:pt x="106" y="227"/>
                  <a:pt x="132" y="223"/>
                  <a:pt x="154" y="215"/>
                </a:cubicBezTo>
                <a:cubicBezTo>
                  <a:pt x="154" y="209"/>
                  <a:pt x="155" y="204"/>
                  <a:pt x="155" y="198"/>
                </a:cubicBezTo>
                <a:cubicBezTo>
                  <a:pt x="155" y="146"/>
                  <a:pt x="131" y="103"/>
                  <a:pt x="98" y="89"/>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endParaRPr lang="fr-FR"/>
          </a:p>
        </p:txBody>
      </p:sp>
      <p:cxnSp>
        <p:nvCxnSpPr>
          <p:cNvPr id="3" name="Connecteur droit 2"/>
          <p:cNvCxnSpPr>
            <a:cxnSpLocks/>
            <a:endCxn id="9" idx="2"/>
          </p:cNvCxnSpPr>
          <p:nvPr/>
        </p:nvCxnSpPr>
        <p:spPr>
          <a:xfrm>
            <a:off x="764958" y="1967611"/>
            <a:ext cx="0" cy="480551"/>
          </a:xfrm>
          <a:prstGeom prst="line">
            <a:avLst/>
          </a:prstGeom>
          <a:ln w="22225">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27"/>
          <p:cNvCxnSpPr>
            <a:cxnSpLocks/>
          </p:cNvCxnSpPr>
          <p:nvPr/>
        </p:nvCxnSpPr>
        <p:spPr>
          <a:xfrm>
            <a:off x="1265174" y="1967611"/>
            <a:ext cx="0" cy="480551"/>
          </a:xfrm>
          <a:prstGeom prst="line">
            <a:avLst/>
          </a:prstGeom>
          <a:ln w="22225">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28"/>
          <p:cNvCxnSpPr>
            <a:cxnSpLocks/>
          </p:cNvCxnSpPr>
          <p:nvPr/>
        </p:nvCxnSpPr>
        <p:spPr>
          <a:xfrm>
            <a:off x="1763688" y="1967611"/>
            <a:ext cx="0" cy="480551"/>
          </a:xfrm>
          <a:prstGeom prst="line">
            <a:avLst/>
          </a:prstGeom>
          <a:ln w="22225">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29"/>
          <p:cNvCxnSpPr>
            <a:cxnSpLocks/>
          </p:cNvCxnSpPr>
          <p:nvPr/>
        </p:nvCxnSpPr>
        <p:spPr>
          <a:xfrm>
            <a:off x="2267744" y="1967611"/>
            <a:ext cx="0" cy="480551"/>
          </a:xfrm>
          <a:prstGeom prst="line">
            <a:avLst/>
          </a:prstGeom>
          <a:ln w="22225">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Freeform 36"/>
          <p:cNvSpPr>
            <a:spLocks noChangeAspect="1" noEditPoints="1"/>
          </p:cNvSpPr>
          <p:nvPr/>
        </p:nvSpPr>
        <p:spPr bwMode="auto">
          <a:xfrm>
            <a:off x="3654909" y="2695705"/>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2" name="Freeform 36"/>
          <p:cNvSpPr>
            <a:spLocks noChangeAspect="1" noEditPoints="1"/>
          </p:cNvSpPr>
          <p:nvPr/>
        </p:nvSpPr>
        <p:spPr bwMode="auto">
          <a:xfrm>
            <a:off x="4145076" y="2695705"/>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3" name="Freeform 36"/>
          <p:cNvSpPr>
            <a:spLocks noChangeAspect="1" noEditPoints="1"/>
          </p:cNvSpPr>
          <p:nvPr/>
        </p:nvSpPr>
        <p:spPr bwMode="auto">
          <a:xfrm>
            <a:off x="4635243" y="2695705"/>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4" name="Freeform 36"/>
          <p:cNvSpPr>
            <a:spLocks noChangeAspect="1" noEditPoints="1"/>
          </p:cNvSpPr>
          <p:nvPr/>
        </p:nvSpPr>
        <p:spPr bwMode="auto">
          <a:xfrm>
            <a:off x="5142638" y="2695705"/>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5" name="Freeform 36"/>
          <p:cNvSpPr>
            <a:spLocks noChangeAspect="1" noEditPoints="1"/>
          </p:cNvSpPr>
          <p:nvPr/>
        </p:nvSpPr>
        <p:spPr bwMode="auto">
          <a:xfrm>
            <a:off x="3654909" y="1368327"/>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6" name="Freeform 36"/>
          <p:cNvSpPr>
            <a:spLocks noChangeAspect="1" noEditPoints="1"/>
          </p:cNvSpPr>
          <p:nvPr/>
        </p:nvSpPr>
        <p:spPr bwMode="auto">
          <a:xfrm>
            <a:off x="4145076" y="1368327"/>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7" name="Freeform 36"/>
          <p:cNvSpPr>
            <a:spLocks noChangeAspect="1" noEditPoints="1"/>
          </p:cNvSpPr>
          <p:nvPr/>
        </p:nvSpPr>
        <p:spPr bwMode="auto">
          <a:xfrm>
            <a:off x="4635243" y="1368327"/>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8" name="Freeform 36"/>
          <p:cNvSpPr>
            <a:spLocks noChangeAspect="1" noEditPoints="1"/>
          </p:cNvSpPr>
          <p:nvPr/>
        </p:nvSpPr>
        <p:spPr bwMode="auto">
          <a:xfrm>
            <a:off x="5142638" y="1368327"/>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9" name="Freeform 36"/>
          <p:cNvSpPr>
            <a:spLocks noChangeAspect="1" noEditPoints="1"/>
          </p:cNvSpPr>
          <p:nvPr/>
        </p:nvSpPr>
        <p:spPr bwMode="auto">
          <a:xfrm>
            <a:off x="3183500" y="1732624"/>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0" name="Freeform 36"/>
          <p:cNvSpPr>
            <a:spLocks noChangeAspect="1" noEditPoints="1"/>
          </p:cNvSpPr>
          <p:nvPr/>
        </p:nvSpPr>
        <p:spPr bwMode="auto">
          <a:xfrm>
            <a:off x="3183500" y="2216373"/>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1" name="Freeform 36"/>
          <p:cNvSpPr>
            <a:spLocks noChangeAspect="1" noEditPoints="1"/>
          </p:cNvSpPr>
          <p:nvPr/>
        </p:nvSpPr>
        <p:spPr bwMode="auto">
          <a:xfrm>
            <a:off x="5766760" y="1732624"/>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2" name="Freeform 36"/>
          <p:cNvSpPr>
            <a:spLocks noChangeAspect="1" noEditPoints="1"/>
          </p:cNvSpPr>
          <p:nvPr/>
        </p:nvSpPr>
        <p:spPr bwMode="auto">
          <a:xfrm>
            <a:off x="5766760" y="2216373"/>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cxnSp>
        <p:nvCxnSpPr>
          <p:cNvPr id="43" name="Connecteur droit 42"/>
          <p:cNvCxnSpPr>
            <a:cxnSpLocks/>
          </p:cNvCxnSpPr>
          <p:nvPr/>
        </p:nvCxnSpPr>
        <p:spPr>
          <a:xfrm>
            <a:off x="3774746" y="2407395"/>
            <a:ext cx="0" cy="219624"/>
          </a:xfrm>
          <a:prstGeom prst="line">
            <a:avLst/>
          </a:prstGeom>
          <a:ln w="22225">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44"/>
          <p:cNvCxnSpPr>
            <a:cxnSpLocks/>
          </p:cNvCxnSpPr>
          <p:nvPr/>
        </p:nvCxnSpPr>
        <p:spPr>
          <a:xfrm>
            <a:off x="4258138" y="2407395"/>
            <a:ext cx="0" cy="219624"/>
          </a:xfrm>
          <a:prstGeom prst="line">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45"/>
          <p:cNvCxnSpPr>
            <a:cxnSpLocks/>
          </p:cNvCxnSpPr>
          <p:nvPr/>
        </p:nvCxnSpPr>
        <p:spPr>
          <a:xfrm>
            <a:off x="4741846" y="2407395"/>
            <a:ext cx="0" cy="219624"/>
          </a:xfrm>
          <a:prstGeom prst="line">
            <a:avLst/>
          </a:prstGeom>
          <a:ln w="22225">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Connecteur droit 46"/>
          <p:cNvCxnSpPr>
            <a:cxnSpLocks/>
          </p:cNvCxnSpPr>
          <p:nvPr/>
        </p:nvCxnSpPr>
        <p:spPr>
          <a:xfrm>
            <a:off x="5245902" y="2407395"/>
            <a:ext cx="0" cy="219624"/>
          </a:xfrm>
          <a:prstGeom prst="line">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47"/>
          <p:cNvCxnSpPr>
            <a:cxnSpLocks/>
          </p:cNvCxnSpPr>
          <p:nvPr/>
        </p:nvCxnSpPr>
        <p:spPr>
          <a:xfrm>
            <a:off x="3774746" y="1732624"/>
            <a:ext cx="0" cy="219624"/>
          </a:xfrm>
          <a:prstGeom prst="line">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48"/>
          <p:cNvCxnSpPr>
            <a:cxnSpLocks/>
          </p:cNvCxnSpPr>
          <p:nvPr/>
        </p:nvCxnSpPr>
        <p:spPr>
          <a:xfrm>
            <a:off x="4258138" y="1732624"/>
            <a:ext cx="0" cy="219624"/>
          </a:xfrm>
          <a:prstGeom prst="line">
            <a:avLst/>
          </a:prstGeom>
          <a:ln w="22225">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49"/>
          <p:cNvCxnSpPr>
            <a:cxnSpLocks/>
          </p:cNvCxnSpPr>
          <p:nvPr/>
        </p:nvCxnSpPr>
        <p:spPr>
          <a:xfrm>
            <a:off x="4741846" y="1732624"/>
            <a:ext cx="0" cy="219624"/>
          </a:xfrm>
          <a:prstGeom prst="line">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50"/>
          <p:cNvCxnSpPr>
            <a:cxnSpLocks/>
          </p:cNvCxnSpPr>
          <p:nvPr/>
        </p:nvCxnSpPr>
        <p:spPr>
          <a:xfrm>
            <a:off x="5245902" y="1732624"/>
            <a:ext cx="0" cy="219624"/>
          </a:xfrm>
          <a:prstGeom prst="line">
            <a:avLst/>
          </a:prstGeom>
          <a:ln w="22225">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51"/>
          <p:cNvCxnSpPr>
            <a:cxnSpLocks/>
          </p:cNvCxnSpPr>
          <p:nvPr/>
        </p:nvCxnSpPr>
        <p:spPr>
          <a:xfrm flipV="1">
            <a:off x="5562103" y="1904936"/>
            <a:ext cx="144016" cy="124498"/>
          </a:xfrm>
          <a:prstGeom prst="line">
            <a:avLst/>
          </a:prstGeom>
          <a:ln w="22225">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53"/>
          <p:cNvCxnSpPr>
            <a:cxnSpLocks/>
          </p:cNvCxnSpPr>
          <p:nvPr/>
        </p:nvCxnSpPr>
        <p:spPr>
          <a:xfrm>
            <a:off x="5568677" y="2258253"/>
            <a:ext cx="198083" cy="149142"/>
          </a:xfrm>
          <a:prstGeom prst="line">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58"/>
          <p:cNvCxnSpPr>
            <a:cxnSpLocks/>
          </p:cNvCxnSpPr>
          <p:nvPr/>
        </p:nvCxnSpPr>
        <p:spPr>
          <a:xfrm flipH="1" flipV="1">
            <a:off x="3441522" y="1864407"/>
            <a:ext cx="156282" cy="102778"/>
          </a:xfrm>
          <a:prstGeom prst="line">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61"/>
          <p:cNvCxnSpPr>
            <a:cxnSpLocks/>
          </p:cNvCxnSpPr>
          <p:nvPr/>
        </p:nvCxnSpPr>
        <p:spPr>
          <a:xfrm flipH="1">
            <a:off x="3444455" y="2258253"/>
            <a:ext cx="153349" cy="106525"/>
          </a:xfrm>
          <a:prstGeom prst="line">
            <a:avLst/>
          </a:prstGeom>
          <a:ln w="22225">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2" name="Groupe 101"/>
          <p:cNvGrpSpPr/>
          <p:nvPr/>
        </p:nvGrpSpPr>
        <p:grpSpPr>
          <a:xfrm>
            <a:off x="6504458" y="1326950"/>
            <a:ext cx="1945861" cy="1746351"/>
            <a:chOff x="6504458" y="1715325"/>
            <a:chExt cx="1945861" cy="1746351"/>
          </a:xfrm>
        </p:grpSpPr>
        <p:cxnSp>
          <p:nvCxnSpPr>
            <p:cNvPr id="69" name="Connecteur droit avec flèche 68"/>
            <p:cNvCxnSpPr>
              <a:cxnSpLocks/>
            </p:cNvCxnSpPr>
            <p:nvPr/>
          </p:nvCxnSpPr>
          <p:spPr>
            <a:xfrm flipH="1" flipV="1">
              <a:off x="7314950" y="3069426"/>
              <a:ext cx="355468" cy="1115"/>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a:cxnSpLocks/>
            </p:cNvCxnSpPr>
            <p:nvPr/>
          </p:nvCxnSpPr>
          <p:spPr>
            <a:xfrm flipH="1" flipV="1">
              <a:off x="7673292" y="2318760"/>
              <a:ext cx="232474" cy="180812"/>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a:cxnSpLocks/>
            </p:cNvCxnSpPr>
            <p:nvPr/>
          </p:nvCxnSpPr>
          <p:spPr>
            <a:xfrm flipH="1">
              <a:off x="7079603" y="2318760"/>
              <a:ext cx="232474" cy="180812"/>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a:cxnSpLocks/>
            </p:cNvCxnSpPr>
            <p:nvPr/>
          </p:nvCxnSpPr>
          <p:spPr>
            <a:xfrm flipH="1" flipV="1">
              <a:off x="6930110" y="2747314"/>
              <a:ext cx="98154" cy="284136"/>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p:cNvCxnSpPr>
              <a:cxnSpLocks/>
            </p:cNvCxnSpPr>
            <p:nvPr/>
          </p:nvCxnSpPr>
          <p:spPr>
            <a:xfrm flipH="1">
              <a:off x="7957105" y="2747314"/>
              <a:ext cx="98154" cy="284136"/>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Connecteur droit avec flèche 73"/>
            <p:cNvCxnSpPr>
              <a:cxnSpLocks/>
            </p:cNvCxnSpPr>
            <p:nvPr/>
          </p:nvCxnSpPr>
          <p:spPr>
            <a:xfrm flipH="1" flipV="1">
              <a:off x="7177817" y="2571702"/>
              <a:ext cx="629735" cy="1115"/>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p:cNvCxnSpPr>
              <a:cxnSpLocks/>
            </p:cNvCxnSpPr>
            <p:nvPr/>
          </p:nvCxnSpPr>
          <p:spPr>
            <a:xfrm flipH="1">
              <a:off x="7221841" y="2408932"/>
              <a:ext cx="234840" cy="529759"/>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a:cxnSpLocks/>
            </p:cNvCxnSpPr>
            <p:nvPr/>
          </p:nvCxnSpPr>
          <p:spPr>
            <a:xfrm flipH="1" flipV="1">
              <a:off x="7528688" y="2408932"/>
              <a:ext cx="234840" cy="529759"/>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a:cxnSpLocks/>
            </p:cNvCxnSpPr>
            <p:nvPr/>
          </p:nvCxnSpPr>
          <p:spPr>
            <a:xfrm flipH="1" flipV="1">
              <a:off x="7169414" y="2706216"/>
              <a:ext cx="554455" cy="292317"/>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a:cxnSpLocks/>
            </p:cNvCxnSpPr>
            <p:nvPr/>
          </p:nvCxnSpPr>
          <p:spPr>
            <a:xfrm flipH="1">
              <a:off x="7261499" y="2706216"/>
              <a:ext cx="554455" cy="292317"/>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9" name="Groupe 78"/>
            <p:cNvGrpSpPr/>
            <p:nvPr/>
          </p:nvGrpSpPr>
          <p:grpSpPr>
            <a:xfrm>
              <a:off x="6831473" y="2494286"/>
              <a:ext cx="1322422" cy="244125"/>
              <a:chOff x="2807198" y="2865102"/>
              <a:chExt cx="1322422" cy="244125"/>
            </a:xfrm>
            <a:solidFill>
              <a:schemeClr val="tx1"/>
            </a:solidFill>
          </p:grpSpPr>
          <p:sp>
            <p:nvSpPr>
              <p:cNvPr id="80" name="Organigramme : Disque magnétique 79"/>
              <p:cNvSpPr/>
              <p:nvPr/>
            </p:nvSpPr>
            <p:spPr>
              <a:xfrm>
                <a:off x="2807198" y="2865102"/>
                <a:ext cx="262967" cy="244125"/>
              </a:xfrm>
              <a:prstGeom prst="flowChartMagneticDisk">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81" name="Organigramme : Disque magnétique 80"/>
              <p:cNvSpPr/>
              <p:nvPr/>
            </p:nvSpPr>
            <p:spPr>
              <a:xfrm>
                <a:off x="3866653" y="2865102"/>
                <a:ext cx="262967" cy="244125"/>
              </a:xfrm>
              <a:prstGeom prst="flowChartMagneticDisk">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82" name="Groupe 81"/>
            <p:cNvGrpSpPr/>
            <p:nvPr/>
          </p:nvGrpSpPr>
          <p:grpSpPr>
            <a:xfrm>
              <a:off x="7004739" y="3033744"/>
              <a:ext cx="975890" cy="244125"/>
              <a:chOff x="2998881" y="3404560"/>
              <a:chExt cx="975890" cy="244125"/>
            </a:xfrm>
            <a:solidFill>
              <a:schemeClr val="tx1"/>
            </a:solidFill>
          </p:grpSpPr>
          <p:sp>
            <p:nvSpPr>
              <p:cNvPr id="83" name="Organigramme : Disque magnétique 82"/>
              <p:cNvSpPr/>
              <p:nvPr/>
            </p:nvSpPr>
            <p:spPr>
              <a:xfrm>
                <a:off x="2998881" y="3404560"/>
                <a:ext cx="262967" cy="244125"/>
              </a:xfrm>
              <a:prstGeom prst="flowChartMagneticDisk">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84" name="Organigramme : Disque magnétique 83"/>
              <p:cNvSpPr/>
              <p:nvPr/>
            </p:nvSpPr>
            <p:spPr>
              <a:xfrm>
                <a:off x="3711804" y="3404560"/>
                <a:ext cx="262967" cy="244125"/>
              </a:xfrm>
              <a:prstGeom prst="flowChartMagneticDisk">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85" name="Organigramme : Disque magnétique 84"/>
            <p:cNvSpPr/>
            <p:nvPr/>
          </p:nvSpPr>
          <p:spPr>
            <a:xfrm>
              <a:off x="7361201" y="2100825"/>
              <a:ext cx="262967" cy="244125"/>
            </a:xfrm>
            <a:prstGeom prst="flowChartMagneticDisk">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4" name="Freeform 36"/>
            <p:cNvSpPr>
              <a:spLocks noChangeAspect="1" noEditPoints="1"/>
            </p:cNvSpPr>
            <p:nvPr/>
          </p:nvSpPr>
          <p:spPr bwMode="auto">
            <a:xfrm>
              <a:off x="6504458" y="2467943"/>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5" name="Freeform 36"/>
            <p:cNvSpPr>
              <a:spLocks noChangeAspect="1" noEditPoints="1"/>
            </p:cNvSpPr>
            <p:nvPr/>
          </p:nvSpPr>
          <p:spPr bwMode="auto">
            <a:xfrm>
              <a:off x="8228869" y="2467943"/>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6" name="Freeform 36"/>
            <p:cNvSpPr>
              <a:spLocks noChangeAspect="1" noEditPoints="1"/>
            </p:cNvSpPr>
            <p:nvPr/>
          </p:nvSpPr>
          <p:spPr bwMode="auto">
            <a:xfrm>
              <a:off x="8061931" y="3164866"/>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7" name="Freeform 36"/>
            <p:cNvSpPr>
              <a:spLocks noChangeAspect="1" noEditPoints="1"/>
            </p:cNvSpPr>
            <p:nvPr/>
          </p:nvSpPr>
          <p:spPr bwMode="auto">
            <a:xfrm>
              <a:off x="7381959" y="1715325"/>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8" name="Freeform 36"/>
            <p:cNvSpPr>
              <a:spLocks noChangeAspect="1" noEditPoints="1"/>
            </p:cNvSpPr>
            <p:nvPr/>
          </p:nvSpPr>
          <p:spPr bwMode="auto">
            <a:xfrm>
              <a:off x="6772438" y="3164866"/>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99" name="TextBox 89"/>
          <p:cNvSpPr txBox="1"/>
          <p:nvPr/>
        </p:nvSpPr>
        <p:spPr>
          <a:xfrm>
            <a:off x="255778" y="3116818"/>
            <a:ext cx="2637427" cy="514113"/>
          </a:xfrm>
          <a:prstGeom prst="rect">
            <a:avLst/>
          </a:prstGeom>
          <a:noFill/>
        </p:spPr>
        <p:txBody>
          <a:bodyPr wrap="square" rtlCol="0" anchor="ctr">
            <a:noAutofit/>
          </a:bodyPr>
          <a:lstStyle/>
          <a:p>
            <a:pPr algn="ctr" fontAlgn="base">
              <a:spcBef>
                <a:spcPts val="600"/>
              </a:spcBef>
              <a:spcAft>
                <a:spcPts val="600"/>
              </a:spcAft>
              <a:buClr>
                <a:schemeClr val="bg1">
                  <a:lumMod val="50000"/>
                </a:schemeClr>
              </a:buClr>
            </a:pPr>
            <a:r>
              <a:rPr lang="en-GB" altLang="fr-FR" sz="1200" b="1" dirty="0">
                <a:solidFill>
                  <a:schemeClr val="tx2"/>
                </a:solidFill>
                <a:latin typeface="Arial" panose="020B0604020202020204" pitchFamily="34" charset="0"/>
                <a:cs typeface="Arial" panose="020B0604020202020204" pitchFamily="34" charset="0"/>
              </a:rPr>
              <a:t>Digital supplier of goods</a:t>
            </a:r>
            <a:br>
              <a:rPr lang="en-GB" altLang="fr-FR" sz="1200" b="1" dirty="0">
                <a:solidFill>
                  <a:schemeClr val="tx2"/>
                </a:solidFill>
                <a:latin typeface="Arial" panose="020B0604020202020204" pitchFamily="34" charset="0"/>
                <a:cs typeface="Arial" panose="020B0604020202020204" pitchFamily="34" charset="0"/>
              </a:rPr>
            </a:br>
            <a:r>
              <a:rPr lang="en-GB" altLang="fr-FR" sz="1200" b="1" dirty="0">
                <a:solidFill>
                  <a:schemeClr val="tx2"/>
                </a:solidFill>
                <a:latin typeface="Arial" panose="020B0604020202020204" pitchFamily="34" charset="0"/>
                <a:cs typeface="Arial" panose="020B0604020202020204" pitchFamily="34" charset="0"/>
              </a:rPr>
              <a:t>and/or services</a:t>
            </a:r>
          </a:p>
        </p:txBody>
      </p:sp>
      <p:sp>
        <p:nvSpPr>
          <p:cNvPr id="100" name="TextBox 89"/>
          <p:cNvSpPr txBox="1"/>
          <p:nvPr/>
        </p:nvSpPr>
        <p:spPr>
          <a:xfrm>
            <a:off x="3182410" y="3116818"/>
            <a:ext cx="2637427" cy="514113"/>
          </a:xfrm>
          <a:prstGeom prst="rect">
            <a:avLst/>
          </a:prstGeom>
          <a:noFill/>
        </p:spPr>
        <p:txBody>
          <a:bodyPr wrap="square" rtlCol="0" anchor="ctr">
            <a:noAutofit/>
          </a:bodyPr>
          <a:lstStyle/>
          <a:p>
            <a:pPr algn="ctr" fontAlgn="base">
              <a:spcBef>
                <a:spcPts val="600"/>
              </a:spcBef>
              <a:spcAft>
                <a:spcPts val="600"/>
              </a:spcAft>
              <a:buClr>
                <a:schemeClr val="bg1">
                  <a:lumMod val="50000"/>
                </a:schemeClr>
              </a:buClr>
            </a:pPr>
            <a:r>
              <a:rPr lang="en-GB" altLang="fr-FR" sz="1200" b="1" dirty="0">
                <a:solidFill>
                  <a:schemeClr val="tx2"/>
                </a:solidFill>
                <a:latin typeface="Arial" panose="020B0604020202020204" pitchFamily="34" charset="0"/>
                <a:cs typeface="Arial" panose="020B0604020202020204" pitchFamily="34" charset="0"/>
              </a:rPr>
              <a:t>Intermediation between services providers and customers</a:t>
            </a:r>
          </a:p>
        </p:txBody>
      </p:sp>
      <p:sp>
        <p:nvSpPr>
          <p:cNvPr id="101" name="TextBox 89"/>
          <p:cNvSpPr txBox="1"/>
          <p:nvPr/>
        </p:nvSpPr>
        <p:spPr>
          <a:xfrm>
            <a:off x="6111581" y="3116818"/>
            <a:ext cx="2637427" cy="514113"/>
          </a:xfrm>
          <a:prstGeom prst="rect">
            <a:avLst/>
          </a:prstGeom>
          <a:noFill/>
        </p:spPr>
        <p:txBody>
          <a:bodyPr wrap="square" rtlCol="0" anchor="ctr">
            <a:noAutofit/>
          </a:bodyPr>
          <a:lstStyle/>
          <a:p>
            <a:pPr algn="ctr" fontAlgn="base">
              <a:spcBef>
                <a:spcPts val="600"/>
              </a:spcBef>
              <a:spcAft>
                <a:spcPts val="600"/>
              </a:spcAft>
              <a:buClr>
                <a:schemeClr val="bg1">
                  <a:lumMod val="50000"/>
                </a:schemeClr>
              </a:buClr>
            </a:pPr>
            <a:r>
              <a:rPr lang="en-GB" altLang="fr-FR" sz="1200" b="1" dirty="0">
                <a:solidFill>
                  <a:schemeClr val="tx2"/>
                </a:solidFill>
                <a:latin typeface="Arial" panose="020B0604020202020204" pitchFamily="34" charset="0"/>
                <a:cs typeface="Arial" panose="020B0604020202020204" pitchFamily="34" charset="0"/>
              </a:rPr>
              <a:t>Direct </a:t>
            </a:r>
            <a:r>
              <a:rPr lang="en-GB" altLang="fr-FR" sz="1200" b="1" dirty="0" smtClean="0">
                <a:solidFill>
                  <a:schemeClr val="tx2"/>
                </a:solidFill>
                <a:latin typeface="Arial" panose="020B0604020202020204" pitchFamily="34" charset="0"/>
                <a:cs typeface="Arial" panose="020B0604020202020204" pitchFamily="34" charset="0"/>
              </a:rPr>
              <a:t>peer-to-peer </a:t>
            </a:r>
            <a:r>
              <a:rPr lang="en-GB" altLang="fr-FR" sz="1200" b="1" dirty="0">
                <a:solidFill>
                  <a:schemeClr val="tx2"/>
                </a:solidFill>
                <a:latin typeface="Arial" panose="020B0604020202020204" pitchFamily="34" charset="0"/>
                <a:cs typeface="Arial" panose="020B0604020202020204" pitchFamily="34" charset="0"/>
              </a:rPr>
              <a:t>relationships</a:t>
            </a:r>
          </a:p>
        </p:txBody>
      </p:sp>
      <p:pic>
        <p:nvPicPr>
          <p:cNvPr id="67" name="Imag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8360" y="3707013"/>
            <a:ext cx="587999" cy="191511"/>
          </a:xfrm>
          <a:prstGeom prst="rect">
            <a:avLst/>
          </a:prstGeom>
        </p:spPr>
      </p:pic>
      <p:cxnSp>
        <p:nvCxnSpPr>
          <p:cNvPr id="88" name="Connecteur droit 87"/>
          <p:cNvCxnSpPr/>
          <p:nvPr/>
        </p:nvCxnSpPr>
        <p:spPr>
          <a:xfrm>
            <a:off x="403366" y="3663671"/>
            <a:ext cx="23426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9" name="Imag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693" y="4290120"/>
            <a:ext cx="784607" cy="127005"/>
          </a:xfrm>
          <a:prstGeom prst="rect">
            <a:avLst/>
          </a:prstGeom>
        </p:spPr>
      </p:pic>
      <p:pic>
        <p:nvPicPr>
          <p:cNvPr id="90" name="Image 8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8360" y="4237201"/>
            <a:ext cx="523119" cy="232842"/>
          </a:xfrm>
          <a:prstGeom prst="rect">
            <a:avLst/>
          </a:prstGeom>
        </p:spPr>
      </p:pic>
      <p:cxnSp>
        <p:nvCxnSpPr>
          <p:cNvPr id="92" name="Connecteur droit 91"/>
          <p:cNvCxnSpPr/>
          <p:nvPr/>
        </p:nvCxnSpPr>
        <p:spPr>
          <a:xfrm>
            <a:off x="403366" y="4227934"/>
            <a:ext cx="23426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Connecteur droit 92"/>
          <p:cNvCxnSpPr/>
          <p:nvPr/>
        </p:nvCxnSpPr>
        <p:spPr>
          <a:xfrm>
            <a:off x="3288360" y="3663671"/>
            <a:ext cx="23426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Connecteur droit 102"/>
          <p:cNvCxnSpPr/>
          <p:nvPr/>
        </p:nvCxnSpPr>
        <p:spPr>
          <a:xfrm>
            <a:off x="3288360" y="4227934"/>
            <a:ext cx="23426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Connecteur droit 103"/>
          <p:cNvCxnSpPr/>
          <p:nvPr/>
        </p:nvCxnSpPr>
        <p:spPr>
          <a:xfrm>
            <a:off x="6205491" y="3663671"/>
            <a:ext cx="23426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Connecteur droit 104"/>
          <p:cNvCxnSpPr/>
          <p:nvPr/>
        </p:nvCxnSpPr>
        <p:spPr>
          <a:xfrm>
            <a:off x="6205491" y="4227934"/>
            <a:ext cx="234260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426693" y="3939902"/>
            <a:ext cx="1521936" cy="13987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ctr"/>
          <a:lstStyle/>
          <a:p>
            <a:r>
              <a:rPr lang="en-US" sz="800" dirty="0">
                <a:solidFill>
                  <a:schemeClr val="tx1"/>
                </a:solidFill>
              </a:rPr>
              <a:t>Online </a:t>
            </a:r>
            <a:r>
              <a:rPr lang="en-US" sz="800" dirty="0" err="1">
                <a:solidFill>
                  <a:schemeClr val="tx1"/>
                </a:solidFill>
              </a:rPr>
              <a:t>BtoC</a:t>
            </a:r>
            <a:r>
              <a:rPr lang="en-US" sz="800" dirty="0">
                <a:solidFill>
                  <a:schemeClr val="tx1"/>
                </a:solidFill>
              </a:rPr>
              <a:t> sales platform</a:t>
            </a:r>
          </a:p>
        </p:txBody>
      </p:sp>
      <p:sp>
        <p:nvSpPr>
          <p:cNvPr id="111" name="Rectangle 110"/>
          <p:cNvSpPr/>
          <p:nvPr/>
        </p:nvSpPr>
        <p:spPr>
          <a:xfrm>
            <a:off x="426693" y="4443958"/>
            <a:ext cx="1521936" cy="25716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ctr"/>
          <a:lstStyle/>
          <a:p>
            <a:r>
              <a:rPr lang="en-US" sz="800" dirty="0">
                <a:solidFill>
                  <a:schemeClr val="tx1"/>
                </a:solidFill>
              </a:rPr>
              <a:t>Online </a:t>
            </a:r>
            <a:r>
              <a:rPr lang="en-US" sz="800" dirty="0" err="1">
                <a:solidFill>
                  <a:schemeClr val="tx1"/>
                </a:solidFill>
              </a:rPr>
              <a:t>BtoC</a:t>
            </a:r>
            <a:r>
              <a:rPr lang="en-US" sz="800" dirty="0">
                <a:solidFill>
                  <a:schemeClr val="tx1"/>
                </a:solidFill>
              </a:rPr>
              <a:t> accommodation booking platform</a:t>
            </a:r>
          </a:p>
        </p:txBody>
      </p:sp>
      <p:sp>
        <p:nvSpPr>
          <p:cNvPr id="112" name="Rectangle 111"/>
          <p:cNvSpPr/>
          <p:nvPr/>
        </p:nvSpPr>
        <p:spPr>
          <a:xfrm>
            <a:off x="3288360" y="3939902"/>
            <a:ext cx="1632606" cy="25716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ctr"/>
          <a:lstStyle/>
          <a:p>
            <a:r>
              <a:rPr lang="en-US" sz="800" dirty="0">
                <a:solidFill>
                  <a:schemeClr val="tx1"/>
                </a:solidFill>
              </a:rPr>
              <a:t>Online platform providing </a:t>
            </a:r>
            <a:r>
              <a:rPr lang="en-US" sz="800" dirty="0" err="1">
                <a:solidFill>
                  <a:schemeClr val="tx1"/>
                </a:solidFill>
              </a:rPr>
              <a:t>BtoC</a:t>
            </a:r>
            <a:r>
              <a:rPr lang="en-US" sz="800" dirty="0">
                <a:solidFill>
                  <a:schemeClr val="tx1"/>
                </a:solidFill>
              </a:rPr>
              <a:t> and </a:t>
            </a:r>
            <a:r>
              <a:rPr lang="en-US" sz="800" dirty="0" err="1">
                <a:solidFill>
                  <a:schemeClr val="tx1"/>
                </a:solidFill>
              </a:rPr>
              <a:t>CtoC</a:t>
            </a:r>
            <a:r>
              <a:rPr lang="en-US" sz="800" dirty="0">
                <a:solidFill>
                  <a:schemeClr val="tx1"/>
                </a:solidFill>
              </a:rPr>
              <a:t> sales / bidding services</a:t>
            </a:r>
          </a:p>
        </p:txBody>
      </p:sp>
      <p:sp>
        <p:nvSpPr>
          <p:cNvPr id="113" name="Rectangle 112"/>
          <p:cNvSpPr/>
          <p:nvPr/>
        </p:nvSpPr>
        <p:spPr>
          <a:xfrm>
            <a:off x="3288360" y="4443958"/>
            <a:ext cx="1632606" cy="25716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ctr"/>
          <a:lstStyle/>
          <a:p>
            <a:r>
              <a:rPr lang="en-US" sz="800" dirty="0">
                <a:solidFill>
                  <a:schemeClr val="tx1"/>
                </a:solidFill>
              </a:rPr>
              <a:t>Online </a:t>
            </a:r>
            <a:r>
              <a:rPr lang="en-US" sz="800" dirty="0" err="1">
                <a:solidFill>
                  <a:schemeClr val="tx1"/>
                </a:solidFill>
              </a:rPr>
              <a:t>CtoC</a:t>
            </a:r>
            <a:r>
              <a:rPr lang="en-US" sz="800" dirty="0">
                <a:solidFill>
                  <a:schemeClr val="tx1"/>
                </a:solidFill>
              </a:rPr>
              <a:t> accommodation booking platform</a:t>
            </a:r>
          </a:p>
        </p:txBody>
      </p:sp>
      <p:sp>
        <p:nvSpPr>
          <p:cNvPr id="114" name="Rectangle 113"/>
          <p:cNvSpPr/>
          <p:nvPr/>
        </p:nvSpPr>
        <p:spPr>
          <a:xfrm>
            <a:off x="6205490" y="4443958"/>
            <a:ext cx="2321643" cy="25716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ctr"/>
          <a:lstStyle/>
          <a:p>
            <a:r>
              <a:rPr lang="en-US" sz="800" dirty="0">
                <a:solidFill>
                  <a:schemeClr val="tx1"/>
                </a:solidFill>
              </a:rPr>
              <a:t>Blockchain-based solution to rent, sell or share accommodations without </a:t>
            </a:r>
            <a:r>
              <a:rPr lang="en-US" sz="800" dirty="0" smtClean="0">
                <a:solidFill>
                  <a:schemeClr val="tx1"/>
                </a:solidFill>
              </a:rPr>
              <a:t>a third-party</a:t>
            </a:r>
            <a:endParaRPr lang="en-US" sz="800" dirty="0">
              <a:solidFill>
                <a:schemeClr val="tx1"/>
              </a:solidFill>
            </a:endParaRPr>
          </a:p>
        </p:txBody>
      </p:sp>
      <p:sp>
        <p:nvSpPr>
          <p:cNvPr id="115" name="Rectangle 114"/>
          <p:cNvSpPr/>
          <p:nvPr/>
        </p:nvSpPr>
        <p:spPr>
          <a:xfrm>
            <a:off x="6205490" y="3939902"/>
            <a:ext cx="2321643" cy="25716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0" tIns="0" rIns="0" bIns="0" rtlCol="0" anchor="ctr"/>
          <a:lstStyle/>
          <a:p>
            <a:r>
              <a:rPr lang="en-US" sz="800" dirty="0">
                <a:solidFill>
                  <a:schemeClr val="tx1"/>
                </a:solidFill>
              </a:rPr>
              <a:t>Blockchain-based solution to buy and sell goods and services without </a:t>
            </a:r>
            <a:r>
              <a:rPr lang="en-US" sz="800" dirty="0" smtClean="0">
                <a:solidFill>
                  <a:schemeClr val="tx1"/>
                </a:solidFill>
              </a:rPr>
              <a:t>intermediary</a:t>
            </a:r>
            <a:endParaRPr lang="en-US" sz="800" dirty="0">
              <a:solidFill>
                <a:schemeClr val="tx1"/>
              </a:solidFill>
            </a:endParaRPr>
          </a:p>
        </p:txBody>
      </p:sp>
      <p:pic>
        <p:nvPicPr>
          <p:cNvPr id="1026" name="Picture 2" descr="http://www.envoimoinscher.com/img/landing/cdiscount-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693" y="3710838"/>
            <a:ext cx="894457" cy="1838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lock.it/img/slockit_text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5490" y="4284353"/>
            <a:ext cx="648823" cy="1385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amo.githubusercontent.com/c7ede1203553306bb06704bd5ad0aa2b7be283b9/68747470733a2f2f626c6f672e6f70656e62617a6161722e6f72672f77702d636f6e74656e742f75706c6f6164732f323031342f30372f6c6f676f2e706e6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5490" y="3685651"/>
            <a:ext cx="823202" cy="23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3521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89"/>
          <p:cNvSpPr txBox="1"/>
          <p:nvPr/>
        </p:nvSpPr>
        <p:spPr>
          <a:xfrm>
            <a:off x="827584" y="2548601"/>
            <a:ext cx="2044192" cy="1329309"/>
          </a:xfrm>
          <a:prstGeom prst="rect">
            <a:avLst/>
          </a:prstGeom>
          <a:noFill/>
        </p:spPr>
        <p:txBody>
          <a:bodyPr wrap="square" rtlCol="0" anchor="t">
            <a:noAutofit/>
          </a:bodyPr>
          <a:lstStyle/>
          <a:p>
            <a:pPr algn="ctr">
              <a:spcBef>
                <a:spcPts val="600"/>
              </a:spcBef>
              <a:spcAft>
                <a:spcPts val="600"/>
              </a:spcAft>
              <a:defRPr/>
            </a:pPr>
            <a:r>
              <a:rPr lang="en-US" sz="1600" b="1" kern="0" dirty="0">
                <a:solidFill>
                  <a:schemeClr val="tx2"/>
                </a:solidFill>
                <a:latin typeface="Arial" panose="020B0604020202020204" pitchFamily="34" charset="0"/>
                <a:cs typeface="Arial" panose="020B0604020202020204" pitchFamily="34" charset="0"/>
              </a:rPr>
              <a:t>Mutual</a:t>
            </a:r>
            <a:br>
              <a:rPr lang="en-US" sz="1600" b="1" kern="0" dirty="0">
                <a:solidFill>
                  <a:schemeClr val="tx2"/>
                </a:solidFill>
                <a:latin typeface="Arial" panose="020B0604020202020204" pitchFamily="34" charset="0"/>
                <a:cs typeface="Arial" panose="020B0604020202020204" pitchFamily="34" charset="0"/>
              </a:rPr>
            </a:br>
            <a:r>
              <a:rPr lang="en-US" sz="1000" b="1" kern="0" dirty="0">
                <a:solidFill>
                  <a:schemeClr val="tx2"/>
                </a:solidFill>
                <a:latin typeface="Arial" panose="020B0604020202020204" pitchFamily="34" charset="0"/>
                <a:cs typeface="Arial" panose="020B0604020202020204" pitchFamily="34" charset="0"/>
              </a:rPr>
              <a:t/>
            </a:r>
            <a:br>
              <a:rPr lang="en-US" sz="1000" b="1" kern="0" dirty="0">
                <a:solidFill>
                  <a:schemeClr val="tx2"/>
                </a:solidFill>
                <a:latin typeface="Arial" panose="020B0604020202020204" pitchFamily="34" charset="0"/>
                <a:cs typeface="Arial" panose="020B0604020202020204" pitchFamily="34" charset="0"/>
              </a:rPr>
            </a:br>
            <a:r>
              <a:rPr lang="en-US" sz="900" kern="0" dirty="0">
                <a:latin typeface="Arial" panose="020B0604020202020204" pitchFamily="34" charset="0"/>
                <a:cs typeface="Arial" panose="020B0604020202020204" pitchFamily="34" charset="0"/>
              </a:rPr>
              <a:t>Blockchains are shared across organizations, owned equally by all </a:t>
            </a:r>
            <a:endParaRPr lang="en-US" sz="1100" kern="0" dirty="0">
              <a:latin typeface="Arial" panose="020B0604020202020204" pitchFamily="34" charset="0"/>
              <a:cs typeface="Arial" panose="020B0604020202020204" pitchFamily="34" charset="0"/>
            </a:endParaRPr>
          </a:p>
        </p:txBody>
      </p:sp>
      <p:sp>
        <p:nvSpPr>
          <p:cNvPr id="27" name="TextBox 89"/>
          <p:cNvSpPr txBox="1"/>
          <p:nvPr/>
        </p:nvSpPr>
        <p:spPr>
          <a:xfrm>
            <a:off x="3491880" y="2548601"/>
            <a:ext cx="2044192" cy="1329309"/>
          </a:xfrm>
          <a:prstGeom prst="rect">
            <a:avLst/>
          </a:prstGeom>
          <a:noFill/>
        </p:spPr>
        <p:txBody>
          <a:bodyPr wrap="square" rtlCol="0" anchor="t">
            <a:noAutofit/>
          </a:bodyPr>
          <a:lstStyle/>
          <a:p>
            <a:pPr algn="ctr">
              <a:spcBef>
                <a:spcPts val="600"/>
              </a:spcBef>
              <a:spcAft>
                <a:spcPts val="600"/>
              </a:spcAft>
              <a:defRPr/>
            </a:pPr>
            <a:r>
              <a:rPr lang="en-US" sz="1600" b="1" kern="0" dirty="0">
                <a:solidFill>
                  <a:schemeClr val="tx2"/>
                </a:solidFill>
                <a:latin typeface="Arial" panose="020B0604020202020204" pitchFamily="34" charset="0"/>
                <a:cs typeface="Arial" panose="020B0604020202020204" pitchFamily="34" charset="0"/>
              </a:rPr>
              <a:t>Distributed</a:t>
            </a:r>
            <a:br>
              <a:rPr lang="en-US" sz="1600" b="1" kern="0" dirty="0">
                <a:solidFill>
                  <a:schemeClr val="tx2"/>
                </a:solidFill>
                <a:latin typeface="Arial" panose="020B0604020202020204" pitchFamily="34" charset="0"/>
                <a:cs typeface="Arial" panose="020B0604020202020204" pitchFamily="34" charset="0"/>
              </a:rPr>
            </a:br>
            <a:r>
              <a:rPr lang="en-US" sz="1000" b="1" kern="0" dirty="0">
                <a:solidFill>
                  <a:schemeClr val="tx2"/>
                </a:solidFill>
                <a:latin typeface="Arial" panose="020B0604020202020204" pitchFamily="34" charset="0"/>
                <a:cs typeface="Arial" panose="020B0604020202020204" pitchFamily="34" charset="0"/>
              </a:rPr>
              <a:t/>
            </a:r>
            <a:br>
              <a:rPr lang="en-US" sz="1000" b="1" kern="0" dirty="0">
                <a:solidFill>
                  <a:schemeClr val="tx2"/>
                </a:solidFill>
                <a:latin typeface="Arial" panose="020B0604020202020204" pitchFamily="34" charset="0"/>
                <a:cs typeface="Arial" panose="020B0604020202020204" pitchFamily="34" charset="0"/>
              </a:rPr>
            </a:br>
            <a:r>
              <a:rPr lang="en-US" sz="900" kern="0" dirty="0">
                <a:latin typeface="Arial" panose="020B0604020202020204" pitchFamily="34" charset="0"/>
                <a:cs typeface="Arial" panose="020B0604020202020204" pitchFamily="34" charset="0"/>
              </a:rPr>
              <a:t>Blockchains are inherently multi-locational data structures and any user has its own copy, thus providing resilience and robustness</a:t>
            </a:r>
            <a:endParaRPr lang="en-US" sz="1100" kern="0" dirty="0">
              <a:latin typeface="Arial" panose="020B0604020202020204" pitchFamily="34" charset="0"/>
              <a:cs typeface="Arial" panose="020B0604020202020204" pitchFamily="34" charset="0"/>
            </a:endParaRPr>
          </a:p>
        </p:txBody>
      </p:sp>
      <p:sp>
        <p:nvSpPr>
          <p:cNvPr id="28" name="TextBox 89"/>
          <p:cNvSpPr txBox="1"/>
          <p:nvPr/>
        </p:nvSpPr>
        <p:spPr>
          <a:xfrm>
            <a:off x="6156176" y="2548601"/>
            <a:ext cx="2109485" cy="1329309"/>
          </a:xfrm>
          <a:prstGeom prst="rect">
            <a:avLst/>
          </a:prstGeom>
          <a:noFill/>
        </p:spPr>
        <p:txBody>
          <a:bodyPr wrap="square" rtlCol="0" anchor="t">
            <a:noAutofit/>
          </a:bodyPr>
          <a:lstStyle/>
          <a:p>
            <a:pPr algn="ctr">
              <a:spcBef>
                <a:spcPts val="600"/>
              </a:spcBef>
              <a:spcAft>
                <a:spcPts val="600"/>
              </a:spcAft>
              <a:defRPr/>
            </a:pPr>
            <a:r>
              <a:rPr lang="en-US" sz="1600" b="1" kern="0" dirty="0">
                <a:solidFill>
                  <a:schemeClr val="tx2"/>
                </a:solidFill>
                <a:latin typeface="Arial" panose="020B0604020202020204" pitchFamily="34" charset="0"/>
                <a:cs typeface="Arial" panose="020B0604020202020204" pitchFamily="34" charset="0"/>
              </a:rPr>
              <a:t>Ledger</a:t>
            </a:r>
            <a:br>
              <a:rPr lang="en-US" sz="1600" b="1" kern="0" dirty="0">
                <a:solidFill>
                  <a:schemeClr val="tx2"/>
                </a:solidFill>
                <a:latin typeface="Arial" panose="020B0604020202020204" pitchFamily="34" charset="0"/>
                <a:cs typeface="Arial" panose="020B0604020202020204" pitchFamily="34" charset="0"/>
              </a:rPr>
            </a:br>
            <a:r>
              <a:rPr lang="en-US" sz="1000" b="1" kern="0" dirty="0">
                <a:solidFill>
                  <a:schemeClr val="tx2"/>
                </a:solidFill>
                <a:latin typeface="Arial" panose="020B0604020202020204" pitchFamily="34" charset="0"/>
                <a:cs typeface="Arial" panose="020B0604020202020204" pitchFamily="34" charset="0"/>
              </a:rPr>
              <a:t/>
            </a:r>
            <a:br>
              <a:rPr lang="en-US" sz="1000" b="1" kern="0" dirty="0">
                <a:solidFill>
                  <a:schemeClr val="tx2"/>
                </a:solidFill>
                <a:latin typeface="Arial" panose="020B0604020202020204" pitchFamily="34" charset="0"/>
                <a:cs typeface="Arial" panose="020B0604020202020204" pitchFamily="34" charset="0"/>
              </a:rPr>
            </a:br>
            <a:r>
              <a:rPr lang="en-US" sz="900" kern="0" dirty="0">
                <a:latin typeface="Arial" panose="020B0604020202020204" pitchFamily="34" charset="0"/>
                <a:cs typeface="Arial" panose="020B0604020202020204" pitchFamily="34" charset="0"/>
              </a:rPr>
              <a:t>Blockchains are immutable, once a transaction is written it cannot be </a:t>
            </a:r>
            <a:r>
              <a:rPr lang="en-US" sz="900" kern="0" dirty="0" smtClean="0">
                <a:latin typeface="Arial" panose="020B0604020202020204" pitchFamily="34" charset="0"/>
                <a:cs typeface="Arial" panose="020B0604020202020204" pitchFamily="34" charset="0"/>
              </a:rPr>
              <a:t>erased. </a:t>
            </a:r>
            <a:r>
              <a:rPr lang="en-US" sz="900" kern="0" dirty="0">
                <a:latin typeface="Arial" panose="020B0604020202020204" pitchFamily="34" charset="0"/>
                <a:cs typeface="Arial" panose="020B0604020202020204" pitchFamily="34" charset="0"/>
              </a:rPr>
              <a:t>This means that the </a:t>
            </a:r>
            <a:r>
              <a:rPr lang="en-US" sz="900" kern="0" dirty="0" smtClean="0">
                <a:latin typeface="Arial" panose="020B0604020202020204" pitchFamily="34" charset="0"/>
                <a:cs typeface="Arial" panose="020B0604020202020204" pitchFamily="34" charset="0"/>
              </a:rPr>
              <a:t>ledgers </a:t>
            </a:r>
            <a:r>
              <a:rPr lang="en-US" sz="900" kern="0" dirty="0">
                <a:latin typeface="Arial" panose="020B0604020202020204" pitchFamily="34" charset="0"/>
                <a:cs typeface="Arial" panose="020B0604020202020204" pitchFamily="34" charset="0"/>
              </a:rPr>
              <a:t>integrity can easily be proven</a:t>
            </a:r>
            <a:endParaRPr lang="en-US" sz="1100" kern="0" dirty="0">
              <a:latin typeface="Arial" panose="020B0604020202020204" pitchFamily="34" charset="0"/>
              <a:cs typeface="Arial" panose="020B0604020202020204" pitchFamily="34" charset="0"/>
            </a:endParaRPr>
          </a:p>
        </p:txBody>
      </p:sp>
      <p:grpSp>
        <p:nvGrpSpPr>
          <p:cNvPr id="3" name="Groupe 2"/>
          <p:cNvGrpSpPr/>
          <p:nvPr/>
        </p:nvGrpSpPr>
        <p:grpSpPr>
          <a:xfrm>
            <a:off x="1517491" y="1851354"/>
            <a:ext cx="527076" cy="527076"/>
            <a:chOff x="671254" y="1707809"/>
            <a:chExt cx="360000" cy="360000"/>
          </a:xfrm>
        </p:grpSpPr>
        <p:sp>
          <p:nvSpPr>
            <p:cNvPr id="25" name="Ellipse 24"/>
            <p:cNvSpPr/>
            <p:nvPr/>
          </p:nvSpPr>
          <p:spPr>
            <a:xfrm>
              <a:off x="671254" y="1707809"/>
              <a:ext cx="360000" cy="36000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fr-FR" sz="1400" b="1" i="1" dirty="0">
                <a:solidFill>
                  <a:schemeClr val="bg1">
                    <a:lumMod val="50000"/>
                  </a:schemeClr>
                </a:solidFill>
                <a:latin typeface="Arial" panose="020B0604020202020204" pitchFamily="34" charset="0"/>
                <a:cs typeface="Arial" panose="020B0604020202020204" pitchFamily="34" charset="0"/>
              </a:endParaRPr>
            </a:p>
          </p:txBody>
        </p:sp>
        <p:sp>
          <p:nvSpPr>
            <p:cNvPr id="29" name="Freeform 38"/>
            <p:cNvSpPr>
              <a:spLocks noChangeAspect="1" noEditPoints="1"/>
            </p:cNvSpPr>
            <p:nvPr/>
          </p:nvSpPr>
          <p:spPr bwMode="auto">
            <a:xfrm>
              <a:off x="724949" y="1756913"/>
              <a:ext cx="252610" cy="221450"/>
            </a:xfrm>
            <a:custGeom>
              <a:avLst/>
              <a:gdLst>
                <a:gd name="T0" fmla="*/ 67 w 227"/>
                <a:gd name="T1" fmla="*/ 166 h 199"/>
                <a:gd name="T2" fmla="*/ 50 w 227"/>
                <a:gd name="T3" fmla="*/ 155 h 199"/>
                <a:gd name="T4" fmla="*/ 61 w 227"/>
                <a:gd name="T5" fmla="*/ 139 h 199"/>
                <a:gd name="T6" fmla="*/ 45 w 227"/>
                <a:gd name="T7" fmla="*/ 116 h 199"/>
                <a:gd name="T8" fmla="*/ 28 w 227"/>
                <a:gd name="T9" fmla="*/ 139 h 199"/>
                <a:gd name="T10" fmla="*/ 39 w 227"/>
                <a:gd name="T11" fmla="*/ 155 h 199"/>
                <a:gd name="T12" fmla="*/ 22 w 227"/>
                <a:gd name="T13" fmla="*/ 166 h 199"/>
                <a:gd name="T14" fmla="*/ 6 w 227"/>
                <a:gd name="T15" fmla="*/ 172 h 199"/>
                <a:gd name="T16" fmla="*/ 0 w 227"/>
                <a:gd name="T17" fmla="*/ 188 h 199"/>
                <a:gd name="T18" fmla="*/ 45 w 227"/>
                <a:gd name="T19" fmla="*/ 199 h 199"/>
                <a:gd name="T20" fmla="*/ 89 w 227"/>
                <a:gd name="T21" fmla="*/ 188 h 199"/>
                <a:gd name="T22" fmla="*/ 83 w 227"/>
                <a:gd name="T23" fmla="*/ 172 h 199"/>
                <a:gd name="T24" fmla="*/ 67 w 227"/>
                <a:gd name="T25" fmla="*/ 166 h 199"/>
                <a:gd name="T26" fmla="*/ 111 w 227"/>
                <a:gd name="T27" fmla="*/ 83 h 199"/>
                <a:gd name="T28" fmla="*/ 155 w 227"/>
                <a:gd name="T29" fmla="*/ 72 h 199"/>
                <a:gd name="T30" fmla="*/ 150 w 227"/>
                <a:gd name="T31" fmla="*/ 56 h 199"/>
                <a:gd name="T32" fmla="*/ 133 w 227"/>
                <a:gd name="T33" fmla="*/ 50 h 199"/>
                <a:gd name="T34" fmla="*/ 116 w 227"/>
                <a:gd name="T35" fmla="*/ 39 h 199"/>
                <a:gd name="T36" fmla="*/ 128 w 227"/>
                <a:gd name="T37" fmla="*/ 22 h 199"/>
                <a:gd name="T38" fmla="*/ 111 w 227"/>
                <a:gd name="T39" fmla="*/ 0 h 199"/>
                <a:gd name="T40" fmla="*/ 94 w 227"/>
                <a:gd name="T41" fmla="*/ 22 h 199"/>
                <a:gd name="T42" fmla="*/ 105 w 227"/>
                <a:gd name="T43" fmla="*/ 39 h 199"/>
                <a:gd name="T44" fmla="*/ 89 w 227"/>
                <a:gd name="T45" fmla="*/ 50 h 199"/>
                <a:gd name="T46" fmla="*/ 72 w 227"/>
                <a:gd name="T47" fmla="*/ 56 h 199"/>
                <a:gd name="T48" fmla="*/ 67 w 227"/>
                <a:gd name="T49" fmla="*/ 72 h 199"/>
                <a:gd name="T50" fmla="*/ 111 w 227"/>
                <a:gd name="T51" fmla="*/ 83 h 199"/>
                <a:gd name="T52" fmla="*/ 222 w 227"/>
                <a:gd name="T53" fmla="*/ 172 h 199"/>
                <a:gd name="T54" fmla="*/ 205 w 227"/>
                <a:gd name="T55" fmla="*/ 166 h 199"/>
                <a:gd name="T56" fmla="*/ 188 w 227"/>
                <a:gd name="T57" fmla="*/ 155 h 199"/>
                <a:gd name="T58" fmla="*/ 199 w 227"/>
                <a:gd name="T59" fmla="*/ 139 h 199"/>
                <a:gd name="T60" fmla="*/ 183 w 227"/>
                <a:gd name="T61" fmla="*/ 116 h 199"/>
                <a:gd name="T62" fmla="*/ 166 w 227"/>
                <a:gd name="T63" fmla="*/ 139 h 199"/>
                <a:gd name="T64" fmla="*/ 177 w 227"/>
                <a:gd name="T65" fmla="*/ 155 h 199"/>
                <a:gd name="T66" fmla="*/ 161 w 227"/>
                <a:gd name="T67" fmla="*/ 166 h 199"/>
                <a:gd name="T68" fmla="*/ 144 w 227"/>
                <a:gd name="T69" fmla="*/ 172 h 199"/>
                <a:gd name="T70" fmla="*/ 139 w 227"/>
                <a:gd name="T71" fmla="*/ 188 h 199"/>
                <a:gd name="T72" fmla="*/ 183 w 227"/>
                <a:gd name="T73" fmla="*/ 199 h 199"/>
                <a:gd name="T74" fmla="*/ 227 w 227"/>
                <a:gd name="T75" fmla="*/ 188 h 199"/>
                <a:gd name="T76" fmla="*/ 222 w 227"/>
                <a:gd name="T77" fmla="*/ 172 h 199"/>
                <a:gd name="T78" fmla="*/ 144 w 227"/>
                <a:gd name="T79" fmla="*/ 158 h 199"/>
                <a:gd name="T80" fmla="*/ 137 w 227"/>
                <a:gd name="T81" fmla="*/ 135 h 199"/>
                <a:gd name="T82" fmla="*/ 131 w 227"/>
                <a:gd name="T83" fmla="*/ 143 h 199"/>
                <a:gd name="T84" fmla="*/ 115 w 227"/>
                <a:gd name="T85" fmla="*/ 116 h 199"/>
                <a:gd name="T86" fmla="*/ 128 w 227"/>
                <a:gd name="T87" fmla="*/ 116 h 199"/>
                <a:gd name="T88" fmla="*/ 111 w 227"/>
                <a:gd name="T89" fmla="*/ 94 h 199"/>
                <a:gd name="T90" fmla="*/ 94 w 227"/>
                <a:gd name="T91" fmla="*/ 116 h 199"/>
                <a:gd name="T92" fmla="*/ 107 w 227"/>
                <a:gd name="T93" fmla="*/ 116 h 199"/>
                <a:gd name="T94" fmla="*/ 91 w 227"/>
                <a:gd name="T95" fmla="*/ 143 h 199"/>
                <a:gd name="T96" fmla="*/ 85 w 227"/>
                <a:gd name="T97" fmla="*/ 135 h 199"/>
                <a:gd name="T98" fmla="*/ 78 w 227"/>
                <a:gd name="T99" fmla="*/ 159 h 199"/>
                <a:gd name="T100" fmla="*/ 103 w 227"/>
                <a:gd name="T101" fmla="*/ 159 h 199"/>
                <a:gd name="T102" fmla="*/ 96 w 227"/>
                <a:gd name="T103" fmla="*/ 150 h 199"/>
                <a:gd name="T104" fmla="*/ 111 w 227"/>
                <a:gd name="T105" fmla="*/ 134 h 199"/>
                <a:gd name="T106" fmla="*/ 126 w 227"/>
                <a:gd name="T107" fmla="*/ 151 h 199"/>
                <a:gd name="T108" fmla="*/ 120 w 227"/>
                <a:gd name="T109" fmla="*/ 159 h 199"/>
                <a:gd name="T110" fmla="*/ 144 w 227"/>
                <a:gd name="T111"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7" h="199">
                  <a:moveTo>
                    <a:pt x="67" y="166"/>
                  </a:moveTo>
                  <a:cubicBezTo>
                    <a:pt x="65" y="166"/>
                    <a:pt x="55" y="165"/>
                    <a:pt x="50" y="155"/>
                  </a:cubicBezTo>
                  <a:cubicBezTo>
                    <a:pt x="55" y="154"/>
                    <a:pt x="61" y="150"/>
                    <a:pt x="61" y="139"/>
                  </a:cubicBezTo>
                  <a:cubicBezTo>
                    <a:pt x="61" y="122"/>
                    <a:pt x="57" y="116"/>
                    <a:pt x="45" y="116"/>
                  </a:cubicBezTo>
                  <a:cubicBezTo>
                    <a:pt x="32" y="116"/>
                    <a:pt x="28" y="122"/>
                    <a:pt x="28" y="139"/>
                  </a:cubicBezTo>
                  <a:cubicBezTo>
                    <a:pt x="28" y="150"/>
                    <a:pt x="35" y="154"/>
                    <a:pt x="39" y="155"/>
                  </a:cubicBezTo>
                  <a:cubicBezTo>
                    <a:pt x="35" y="165"/>
                    <a:pt x="24" y="166"/>
                    <a:pt x="22" y="166"/>
                  </a:cubicBezTo>
                  <a:cubicBezTo>
                    <a:pt x="18" y="166"/>
                    <a:pt x="11" y="166"/>
                    <a:pt x="6" y="172"/>
                  </a:cubicBezTo>
                  <a:cubicBezTo>
                    <a:pt x="2" y="176"/>
                    <a:pt x="0" y="188"/>
                    <a:pt x="0" y="188"/>
                  </a:cubicBezTo>
                  <a:cubicBezTo>
                    <a:pt x="0" y="192"/>
                    <a:pt x="16" y="199"/>
                    <a:pt x="45" y="199"/>
                  </a:cubicBezTo>
                  <a:cubicBezTo>
                    <a:pt x="74" y="199"/>
                    <a:pt x="89" y="193"/>
                    <a:pt x="89" y="188"/>
                  </a:cubicBezTo>
                  <a:cubicBezTo>
                    <a:pt x="89" y="188"/>
                    <a:pt x="87" y="176"/>
                    <a:pt x="83" y="172"/>
                  </a:cubicBezTo>
                  <a:cubicBezTo>
                    <a:pt x="78" y="166"/>
                    <a:pt x="71" y="166"/>
                    <a:pt x="67" y="166"/>
                  </a:cubicBezTo>
                  <a:close/>
                  <a:moveTo>
                    <a:pt x="111" y="83"/>
                  </a:moveTo>
                  <a:cubicBezTo>
                    <a:pt x="140" y="83"/>
                    <a:pt x="155" y="77"/>
                    <a:pt x="155" y="72"/>
                  </a:cubicBezTo>
                  <a:cubicBezTo>
                    <a:pt x="155" y="72"/>
                    <a:pt x="154" y="60"/>
                    <a:pt x="150" y="56"/>
                  </a:cubicBezTo>
                  <a:cubicBezTo>
                    <a:pt x="144" y="50"/>
                    <a:pt x="137" y="50"/>
                    <a:pt x="133" y="50"/>
                  </a:cubicBezTo>
                  <a:cubicBezTo>
                    <a:pt x="131" y="50"/>
                    <a:pt x="121" y="49"/>
                    <a:pt x="116" y="39"/>
                  </a:cubicBezTo>
                  <a:cubicBezTo>
                    <a:pt x="121" y="38"/>
                    <a:pt x="128" y="33"/>
                    <a:pt x="128" y="22"/>
                  </a:cubicBezTo>
                  <a:cubicBezTo>
                    <a:pt x="128" y="6"/>
                    <a:pt x="123" y="0"/>
                    <a:pt x="111" y="0"/>
                  </a:cubicBezTo>
                  <a:cubicBezTo>
                    <a:pt x="98" y="0"/>
                    <a:pt x="94" y="6"/>
                    <a:pt x="94" y="22"/>
                  </a:cubicBezTo>
                  <a:cubicBezTo>
                    <a:pt x="94" y="33"/>
                    <a:pt x="101" y="38"/>
                    <a:pt x="105" y="39"/>
                  </a:cubicBezTo>
                  <a:cubicBezTo>
                    <a:pt x="101" y="49"/>
                    <a:pt x="91" y="50"/>
                    <a:pt x="89" y="50"/>
                  </a:cubicBezTo>
                  <a:cubicBezTo>
                    <a:pt x="85" y="50"/>
                    <a:pt x="78" y="50"/>
                    <a:pt x="72" y="56"/>
                  </a:cubicBezTo>
                  <a:cubicBezTo>
                    <a:pt x="68" y="60"/>
                    <a:pt x="67" y="72"/>
                    <a:pt x="67" y="72"/>
                  </a:cubicBezTo>
                  <a:cubicBezTo>
                    <a:pt x="67" y="76"/>
                    <a:pt x="82" y="83"/>
                    <a:pt x="111" y="83"/>
                  </a:cubicBezTo>
                  <a:close/>
                  <a:moveTo>
                    <a:pt x="222" y="172"/>
                  </a:moveTo>
                  <a:cubicBezTo>
                    <a:pt x="216" y="166"/>
                    <a:pt x="209" y="166"/>
                    <a:pt x="205" y="166"/>
                  </a:cubicBezTo>
                  <a:cubicBezTo>
                    <a:pt x="203" y="166"/>
                    <a:pt x="193" y="165"/>
                    <a:pt x="188" y="155"/>
                  </a:cubicBezTo>
                  <a:cubicBezTo>
                    <a:pt x="193" y="154"/>
                    <a:pt x="199" y="150"/>
                    <a:pt x="199" y="139"/>
                  </a:cubicBezTo>
                  <a:cubicBezTo>
                    <a:pt x="199" y="122"/>
                    <a:pt x="195" y="116"/>
                    <a:pt x="183" y="116"/>
                  </a:cubicBezTo>
                  <a:cubicBezTo>
                    <a:pt x="170" y="116"/>
                    <a:pt x="166" y="122"/>
                    <a:pt x="166" y="139"/>
                  </a:cubicBezTo>
                  <a:cubicBezTo>
                    <a:pt x="166" y="150"/>
                    <a:pt x="173" y="154"/>
                    <a:pt x="177" y="155"/>
                  </a:cubicBezTo>
                  <a:cubicBezTo>
                    <a:pt x="173" y="165"/>
                    <a:pt x="162" y="166"/>
                    <a:pt x="161" y="166"/>
                  </a:cubicBezTo>
                  <a:cubicBezTo>
                    <a:pt x="157" y="166"/>
                    <a:pt x="150" y="166"/>
                    <a:pt x="144" y="172"/>
                  </a:cubicBezTo>
                  <a:cubicBezTo>
                    <a:pt x="140" y="176"/>
                    <a:pt x="139" y="188"/>
                    <a:pt x="139" y="188"/>
                  </a:cubicBezTo>
                  <a:cubicBezTo>
                    <a:pt x="139" y="192"/>
                    <a:pt x="154" y="199"/>
                    <a:pt x="183" y="199"/>
                  </a:cubicBezTo>
                  <a:cubicBezTo>
                    <a:pt x="212" y="199"/>
                    <a:pt x="227" y="193"/>
                    <a:pt x="227" y="188"/>
                  </a:cubicBezTo>
                  <a:cubicBezTo>
                    <a:pt x="227" y="188"/>
                    <a:pt x="226" y="176"/>
                    <a:pt x="222" y="172"/>
                  </a:cubicBezTo>
                  <a:close/>
                  <a:moveTo>
                    <a:pt x="144" y="158"/>
                  </a:moveTo>
                  <a:cubicBezTo>
                    <a:pt x="137" y="135"/>
                    <a:pt x="137" y="135"/>
                    <a:pt x="137" y="135"/>
                  </a:cubicBezTo>
                  <a:cubicBezTo>
                    <a:pt x="131" y="143"/>
                    <a:pt x="131" y="143"/>
                    <a:pt x="131" y="143"/>
                  </a:cubicBezTo>
                  <a:cubicBezTo>
                    <a:pt x="118" y="135"/>
                    <a:pt x="116" y="125"/>
                    <a:pt x="115" y="116"/>
                  </a:cubicBezTo>
                  <a:cubicBezTo>
                    <a:pt x="128" y="116"/>
                    <a:pt x="128" y="116"/>
                    <a:pt x="128" y="116"/>
                  </a:cubicBezTo>
                  <a:cubicBezTo>
                    <a:pt x="111" y="94"/>
                    <a:pt x="111" y="94"/>
                    <a:pt x="111" y="94"/>
                  </a:cubicBezTo>
                  <a:cubicBezTo>
                    <a:pt x="94" y="116"/>
                    <a:pt x="94" y="116"/>
                    <a:pt x="94" y="116"/>
                  </a:cubicBezTo>
                  <a:cubicBezTo>
                    <a:pt x="107" y="116"/>
                    <a:pt x="107" y="116"/>
                    <a:pt x="107" y="116"/>
                  </a:cubicBezTo>
                  <a:cubicBezTo>
                    <a:pt x="107" y="125"/>
                    <a:pt x="103" y="134"/>
                    <a:pt x="91" y="143"/>
                  </a:cubicBezTo>
                  <a:cubicBezTo>
                    <a:pt x="85" y="135"/>
                    <a:pt x="85" y="135"/>
                    <a:pt x="85" y="135"/>
                  </a:cubicBezTo>
                  <a:cubicBezTo>
                    <a:pt x="78" y="159"/>
                    <a:pt x="78" y="159"/>
                    <a:pt x="78" y="159"/>
                  </a:cubicBezTo>
                  <a:cubicBezTo>
                    <a:pt x="103" y="159"/>
                    <a:pt x="103" y="159"/>
                    <a:pt x="103" y="159"/>
                  </a:cubicBezTo>
                  <a:cubicBezTo>
                    <a:pt x="96" y="150"/>
                    <a:pt x="96" y="150"/>
                    <a:pt x="96" y="150"/>
                  </a:cubicBezTo>
                  <a:cubicBezTo>
                    <a:pt x="103" y="146"/>
                    <a:pt x="108" y="140"/>
                    <a:pt x="111" y="134"/>
                  </a:cubicBezTo>
                  <a:cubicBezTo>
                    <a:pt x="114" y="140"/>
                    <a:pt x="119" y="146"/>
                    <a:pt x="126" y="151"/>
                  </a:cubicBezTo>
                  <a:cubicBezTo>
                    <a:pt x="120" y="159"/>
                    <a:pt x="120" y="159"/>
                    <a:pt x="120" y="159"/>
                  </a:cubicBezTo>
                  <a:lnTo>
                    <a:pt x="144" y="15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r-FR"/>
            </a:p>
          </p:txBody>
        </p:sp>
      </p:grpSp>
      <p:grpSp>
        <p:nvGrpSpPr>
          <p:cNvPr id="5" name="Groupe 4"/>
          <p:cNvGrpSpPr/>
          <p:nvPr/>
        </p:nvGrpSpPr>
        <p:grpSpPr>
          <a:xfrm>
            <a:off x="4250438" y="1851354"/>
            <a:ext cx="527076" cy="527076"/>
            <a:chOff x="3326136" y="1707809"/>
            <a:chExt cx="360000" cy="360000"/>
          </a:xfrm>
        </p:grpSpPr>
        <p:sp>
          <p:nvSpPr>
            <p:cNvPr id="30" name="Ellipse 29"/>
            <p:cNvSpPr/>
            <p:nvPr/>
          </p:nvSpPr>
          <p:spPr>
            <a:xfrm>
              <a:off x="3326136" y="1707809"/>
              <a:ext cx="360000" cy="36000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fr-FR" sz="1400" b="1" i="1" dirty="0">
                <a:solidFill>
                  <a:schemeClr val="bg1">
                    <a:lumMod val="50000"/>
                  </a:schemeClr>
                </a:solidFill>
                <a:latin typeface="Arial" panose="020B0604020202020204" pitchFamily="34" charset="0"/>
                <a:cs typeface="Arial" panose="020B0604020202020204" pitchFamily="34" charset="0"/>
              </a:endParaRPr>
            </a:p>
          </p:txBody>
        </p:sp>
        <p:pic>
          <p:nvPicPr>
            <p:cNvPr id="31" name="Image 30"/>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3390306" y="1771979"/>
              <a:ext cx="231660" cy="231660"/>
            </a:xfrm>
            <a:prstGeom prst="rect">
              <a:avLst/>
            </a:prstGeom>
          </p:spPr>
        </p:pic>
      </p:grpSp>
      <p:grpSp>
        <p:nvGrpSpPr>
          <p:cNvPr id="7" name="Groupe 6"/>
          <p:cNvGrpSpPr/>
          <p:nvPr/>
        </p:nvGrpSpPr>
        <p:grpSpPr>
          <a:xfrm>
            <a:off x="6947380" y="1851354"/>
            <a:ext cx="527076" cy="527076"/>
            <a:chOff x="6009235" y="1707809"/>
            <a:chExt cx="360000" cy="360000"/>
          </a:xfrm>
        </p:grpSpPr>
        <p:sp>
          <p:nvSpPr>
            <p:cNvPr id="32" name="Ellipse 31"/>
            <p:cNvSpPr/>
            <p:nvPr/>
          </p:nvSpPr>
          <p:spPr>
            <a:xfrm>
              <a:off x="6009235" y="1707809"/>
              <a:ext cx="360000" cy="360000"/>
            </a:xfrm>
            <a:prstGeom prst="ellipse">
              <a:avLst/>
            </a:prstGeom>
            <a:solidFill>
              <a:schemeClr val="tx2"/>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endParaRPr lang="fr-FR" sz="1400" b="1" i="1" dirty="0">
                <a:solidFill>
                  <a:schemeClr val="bg1">
                    <a:lumMod val="50000"/>
                  </a:schemeClr>
                </a:solidFill>
                <a:latin typeface="Arial" panose="020B0604020202020204" pitchFamily="34" charset="0"/>
                <a:cs typeface="Arial" panose="020B0604020202020204" pitchFamily="34" charset="0"/>
              </a:endParaRPr>
            </a:p>
          </p:txBody>
        </p:sp>
        <p:sp>
          <p:nvSpPr>
            <p:cNvPr id="33" name="Freeform 30"/>
            <p:cNvSpPr>
              <a:spLocks noChangeAspect="1" noEditPoints="1"/>
            </p:cNvSpPr>
            <p:nvPr/>
          </p:nvSpPr>
          <p:spPr bwMode="auto">
            <a:xfrm>
              <a:off x="6084851" y="1794002"/>
              <a:ext cx="208768" cy="187615"/>
            </a:xfrm>
            <a:custGeom>
              <a:avLst/>
              <a:gdLst>
                <a:gd name="T0" fmla="*/ 36 w 227"/>
                <a:gd name="T1" fmla="*/ 106 h 204"/>
                <a:gd name="T2" fmla="*/ 73 w 227"/>
                <a:gd name="T3" fmla="*/ 78 h 204"/>
                <a:gd name="T4" fmla="*/ 74 w 227"/>
                <a:gd name="T5" fmla="*/ 68 h 204"/>
                <a:gd name="T6" fmla="*/ 28 w 227"/>
                <a:gd name="T7" fmla="*/ 99 h 204"/>
                <a:gd name="T8" fmla="*/ 5 w 227"/>
                <a:gd name="T9" fmla="*/ 114 h 204"/>
                <a:gd name="T10" fmla="*/ 11 w 227"/>
                <a:gd name="T11" fmla="*/ 96 h 204"/>
                <a:gd name="T12" fmla="*/ 69 w 227"/>
                <a:gd name="T13" fmla="*/ 59 h 204"/>
                <a:gd name="T14" fmla="*/ 102 w 227"/>
                <a:gd name="T15" fmla="*/ 61 h 204"/>
                <a:gd name="T16" fmla="*/ 37 w 227"/>
                <a:gd name="T17" fmla="*/ 65 h 204"/>
                <a:gd name="T18" fmla="*/ 8 w 227"/>
                <a:gd name="T19" fmla="*/ 86 h 204"/>
                <a:gd name="T20" fmla="*/ 48 w 227"/>
                <a:gd name="T21" fmla="*/ 121 h 204"/>
                <a:gd name="T22" fmla="*/ 71 w 227"/>
                <a:gd name="T23" fmla="*/ 97 h 204"/>
                <a:gd name="T24" fmla="*/ 71 w 227"/>
                <a:gd name="T25" fmla="*/ 87 h 204"/>
                <a:gd name="T26" fmla="*/ 40 w 227"/>
                <a:gd name="T27" fmla="*/ 115 h 204"/>
                <a:gd name="T28" fmla="*/ 1 w 227"/>
                <a:gd name="T29" fmla="*/ 142 h 204"/>
                <a:gd name="T30" fmla="*/ 26 w 227"/>
                <a:gd name="T31" fmla="*/ 67 h 204"/>
                <a:gd name="T32" fmla="*/ 72 w 227"/>
                <a:gd name="T33" fmla="*/ 43 h 204"/>
                <a:gd name="T34" fmla="*/ 118 w 227"/>
                <a:gd name="T35" fmla="*/ 53 h 204"/>
                <a:gd name="T36" fmla="*/ 18 w 227"/>
                <a:gd name="T37" fmla="*/ 61 h 204"/>
                <a:gd name="T38" fmla="*/ 69 w 227"/>
                <a:gd name="T39" fmla="*/ 11 h 204"/>
                <a:gd name="T40" fmla="*/ 128 w 227"/>
                <a:gd name="T41" fmla="*/ 30 h 204"/>
                <a:gd name="T42" fmla="*/ 135 w 227"/>
                <a:gd name="T43" fmla="*/ 22 h 204"/>
                <a:gd name="T44" fmla="*/ 63 w 227"/>
                <a:gd name="T45" fmla="*/ 7 h 204"/>
                <a:gd name="T46" fmla="*/ 45 w 227"/>
                <a:gd name="T47" fmla="*/ 32 h 204"/>
                <a:gd name="T48" fmla="*/ 82 w 227"/>
                <a:gd name="T49" fmla="*/ 27 h 204"/>
                <a:gd name="T50" fmla="*/ 135 w 227"/>
                <a:gd name="T51" fmla="*/ 51 h 204"/>
                <a:gd name="T52" fmla="*/ 83 w 227"/>
                <a:gd name="T53" fmla="*/ 17 h 204"/>
                <a:gd name="T54" fmla="*/ 38 w 227"/>
                <a:gd name="T55" fmla="*/ 30 h 204"/>
                <a:gd name="T56" fmla="*/ 74 w 227"/>
                <a:gd name="T57" fmla="*/ 112 h 204"/>
                <a:gd name="T58" fmla="*/ 66 w 227"/>
                <a:gd name="T59" fmla="*/ 110 h 204"/>
                <a:gd name="T60" fmla="*/ 7 w 227"/>
                <a:gd name="T61" fmla="*/ 162 h 204"/>
                <a:gd name="T62" fmla="*/ 14 w 227"/>
                <a:gd name="T63" fmla="*/ 165 h 204"/>
                <a:gd name="T64" fmla="*/ 189 w 227"/>
                <a:gd name="T65" fmla="*/ 140 h 204"/>
                <a:gd name="T66" fmla="*/ 195 w 227"/>
                <a:gd name="T67" fmla="*/ 198 h 204"/>
                <a:gd name="T68" fmla="*/ 227 w 227"/>
                <a:gd name="T69" fmla="*/ 185 h 204"/>
                <a:gd name="T70" fmla="*/ 67 w 227"/>
                <a:gd name="T71" fmla="*/ 191 h 204"/>
                <a:gd name="T72" fmla="*/ 105 w 227"/>
                <a:gd name="T73" fmla="*/ 165 h 204"/>
                <a:gd name="T74" fmla="*/ 180 w 227"/>
                <a:gd name="T75" fmla="*/ 135 h 204"/>
                <a:gd name="T76" fmla="*/ 171 w 227"/>
                <a:gd name="T77" fmla="*/ 76 h 204"/>
                <a:gd name="T78" fmla="*/ 145 w 227"/>
                <a:gd name="T79" fmla="*/ 62 h 204"/>
                <a:gd name="T80" fmla="*/ 126 w 227"/>
                <a:gd name="T81" fmla="*/ 62 h 204"/>
                <a:gd name="T82" fmla="*/ 101 w 227"/>
                <a:gd name="T83" fmla="*/ 75 h 204"/>
                <a:gd name="T84" fmla="*/ 90 w 227"/>
                <a:gd name="T85" fmla="*/ 89 h 204"/>
                <a:gd name="T86" fmla="*/ 87 w 227"/>
                <a:gd name="T87" fmla="*/ 127 h 204"/>
                <a:gd name="T88" fmla="*/ 99 w 227"/>
                <a:gd name="T89" fmla="*/ 148 h 204"/>
                <a:gd name="T90" fmla="*/ 118 w 227"/>
                <a:gd name="T91" fmla="*/ 159 h 204"/>
                <a:gd name="T92" fmla="*/ 155 w 227"/>
                <a:gd name="T93" fmla="*/ 158 h 204"/>
                <a:gd name="T94" fmla="*/ 180 w 227"/>
                <a:gd name="T95" fmla="*/ 135 h 204"/>
                <a:gd name="T96" fmla="*/ 151 w 227"/>
                <a:gd name="T97" fmla="*/ 142 h 204"/>
                <a:gd name="T98" fmla="*/ 123 w 227"/>
                <a:gd name="T99" fmla="*/ 144 h 204"/>
                <a:gd name="T100" fmla="*/ 110 w 227"/>
                <a:gd name="T101" fmla="*/ 134 h 204"/>
                <a:gd name="T102" fmla="*/ 105 w 227"/>
                <a:gd name="T103" fmla="*/ 97 h 204"/>
                <a:gd name="T104" fmla="*/ 117 w 227"/>
                <a:gd name="T105" fmla="*/ 83 h 204"/>
                <a:gd name="T106" fmla="*/ 135 w 227"/>
                <a:gd name="T107" fmla="*/ 78 h 204"/>
                <a:gd name="T108" fmla="*/ 169 w 227"/>
                <a:gd name="T109" fmla="*/ 112 h 204"/>
                <a:gd name="T110" fmla="*/ 92 w 227"/>
                <a:gd name="T111" fmla="*/ 155 h 204"/>
                <a:gd name="T112" fmla="*/ 36 w 227"/>
                <a:gd name="T113" fmla="*/ 181 h 204"/>
                <a:gd name="T114" fmla="*/ 40 w 227"/>
                <a:gd name="T115" fmla="*/ 191 h 204"/>
                <a:gd name="T116" fmla="*/ 76 w 227"/>
                <a:gd name="T117" fmla="*/ 126 h 204"/>
                <a:gd name="T118" fmla="*/ 16 w 227"/>
                <a:gd name="T119" fmla="*/ 175 h 204"/>
                <a:gd name="T120" fmla="*/ 81 w 227"/>
                <a:gd name="T121" fmla="*/ 13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7" h="204">
                  <a:moveTo>
                    <a:pt x="6" y="124"/>
                  </a:moveTo>
                  <a:cubicBezTo>
                    <a:pt x="6" y="124"/>
                    <a:pt x="6" y="124"/>
                    <a:pt x="6" y="124"/>
                  </a:cubicBezTo>
                  <a:cubicBezTo>
                    <a:pt x="6" y="124"/>
                    <a:pt x="22" y="122"/>
                    <a:pt x="36" y="106"/>
                  </a:cubicBezTo>
                  <a:cubicBezTo>
                    <a:pt x="45" y="96"/>
                    <a:pt x="50" y="89"/>
                    <a:pt x="55" y="84"/>
                  </a:cubicBezTo>
                  <a:cubicBezTo>
                    <a:pt x="60" y="79"/>
                    <a:pt x="63" y="78"/>
                    <a:pt x="69" y="78"/>
                  </a:cubicBezTo>
                  <a:cubicBezTo>
                    <a:pt x="70" y="78"/>
                    <a:pt x="71" y="78"/>
                    <a:pt x="73" y="78"/>
                  </a:cubicBezTo>
                  <a:cubicBezTo>
                    <a:pt x="76" y="78"/>
                    <a:pt x="79" y="80"/>
                    <a:pt x="82" y="82"/>
                  </a:cubicBezTo>
                  <a:cubicBezTo>
                    <a:pt x="84" y="79"/>
                    <a:pt x="86" y="76"/>
                    <a:pt x="88" y="73"/>
                  </a:cubicBezTo>
                  <a:cubicBezTo>
                    <a:pt x="84" y="70"/>
                    <a:pt x="79" y="68"/>
                    <a:pt x="74" y="68"/>
                  </a:cubicBezTo>
                  <a:cubicBezTo>
                    <a:pt x="72" y="67"/>
                    <a:pt x="71" y="67"/>
                    <a:pt x="69" y="67"/>
                  </a:cubicBezTo>
                  <a:cubicBezTo>
                    <a:pt x="60" y="67"/>
                    <a:pt x="54" y="71"/>
                    <a:pt x="48" y="77"/>
                  </a:cubicBezTo>
                  <a:cubicBezTo>
                    <a:pt x="42" y="82"/>
                    <a:pt x="37" y="90"/>
                    <a:pt x="28" y="99"/>
                  </a:cubicBezTo>
                  <a:cubicBezTo>
                    <a:pt x="23" y="106"/>
                    <a:pt x="16" y="110"/>
                    <a:pt x="12" y="112"/>
                  </a:cubicBezTo>
                  <a:cubicBezTo>
                    <a:pt x="10" y="113"/>
                    <a:pt x="8" y="113"/>
                    <a:pt x="6" y="114"/>
                  </a:cubicBezTo>
                  <a:cubicBezTo>
                    <a:pt x="5" y="114"/>
                    <a:pt x="5" y="114"/>
                    <a:pt x="5" y="114"/>
                  </a:cubicBezTo>
                  <a:cubicBezTo>
                    <a:pt x="2" y="114"/>
                    <a:pt x="0" y="117"/>
                    <a:pt x="0" y="120"/>
                  </a:cubicBezTo>
                  <a:cubicBezTo>
                    <a:pt x="0" y="122"/>
                    <a:pt x="3" y="125"/>
                    <a:pt x="6" y="124"/>
                  </a:cubicBezTo>
                  <a:close/>
                  <a:moveTo>
                    <a:pt x="11" y="96"/>
                  </a:moveTo>
                  <a:cubicBezTo>
                    <a:pt x="11" y="96"/>
                    <a:pt x="11" y="96"/>
                    <a:pt x="11" y="96"/>
                  </a:cubicBezTo>
                  <a:cubicBezTo>
                    <a:pt x="11" y="96"/>
                    <a:pt x="26" y="91"/>
                    <a:pt x="44" y="73"/>
                  </a:cubicBezTo>
                  <a:cubicBezTo>
                    <a:pt x="55" y="62"/>
                    <a:pt x="62" y="59"/>
                    <a:pt x="69" y="59"/>
                  </a:cubicBezTo>
                  <a:cubicBezTo>
                    <a:pt x="72" y="59"/>
                    <a:pt x="76" y="60"/>
                    <a:pt x="80" y="61"/>
                  </a:cubicBezTo>
                  <a:cubicBezTo>
                    <a:pt x="85" y="63"/>
                    <a:pt x="89" y="65"/>
                    <a:pt x="93" y="68"/>
                  </a:cubicBezTo>
                  <a:cubicBezTo>
                    <a:pt x="96" y="65"/>
                    <a:pt x="99" y="63"/>
                    <a:pt x="102" y="61"/>
                  </a:cubicBezTo>
                  <a:cubicBezTo>
                    <a:pt x="96" y="57"/>
                    <a:pt x="90" y="53"/>
                    <a:pt x="83" y="51"/>
                  </a:cubicBezTo>
                  <a:cubicBezTo>
                    <a:pt x="78" y="50"/>
                    <a:pt x="74" y="49"/>
                    <a:pt x="69" y="49"/>
                  </a:cubicBezTo>
                  <a:cubicBezTo>
                    <a:pt x="59" y="49"/>
                    <a:pt x="48" y="54"/>
                    <a:pt x="37" y="65"/>
                  </a:cubicBezTo>
                  <a:cubicBezTo>
                    <a:pt x="29" y="74"/>
                    <a:pt x="21" y="79"/>
                    <a:pt x="16" y="82"/>
                  </a:cubicBezTo>
                  <a:cubicBezTo>
                    <a:pt x="13" y="84"/>
                    <a:pt x="11" y="85"/>
                    <a:pt x="10" y="85"/>
                  </a:cubicBezTo>
                  <a:cubicBezTo>
                    <a:pt x="8" y="86"/>
                    <a:pt x="8" y="86"/>
                    <a:pt x="8" y="86"/>
                  </a:cubicBezTo>
                  <a:cubicBezTo>
                    <a:pt x="5" y="87"/>
                    <a:pt x="3" y="90"/>
                    <a:pt x="4" y="92"/>
                  </a:cubicBezTo>
                  <a:cubicBezTo>
                    <a:pt x="5" y="95"/>
                    <a:pt x="8" y="97"/>
                    <a:pt x="11" y="96"/>
                  </a:cubicBezTo>
                  <a:close/>
                  <a:moveTo>
                    <a:pt x="48" y="121"/>
                  </a:moveTo>
                  <a:cubicBezTo>
                    <a:pt x="54" y="114"/>
                    <a:pt x="57" y="107"/>
                    <a:pt x="61" y="103"/>
                  </a:cubicBezTo>
                  <a:cubicBezTo>
                    <a:pt x="64" y="98"/>
                    <a:pt x="66" y="97"/>
                    <a:pt x="71" y="97"/>
                  </a:cubicBezTo>
                  <a:cubicBezTo>
                    <a:pt x="71" y="97"/>
                    <a:pt x="71" y="97"/>
                    <a:pt x="71" y="97"/>
                  </a:cubicBezTo>
                  <a:cubicBezTo>
                    <a:pt x="73" y="97"/>
                    <a:pt x="75" y="98"/>
                    <a:pt x="76" y="99"/>
                  </a:cubicBezTo>
                  <a:cubicBezTo>
                    <a:pt x="77" y="95"/>
                    <a:pt x="78" y="92"/>
                    <a:pt x="79" y="88"/>
                  </a:cubicBezTo>
                  <a:cubicBezTo>
                    <a:pt x="76" y="87"/>
                    <a:pt x="74" y="86"/>
                    <a:pt x="71" y="87"/>
                  </a:cubicBezTo>
                  <a:cubicBezTo>
                    <a:pt x="70" y="87"/>
                    <a:pt x="70" y="87"/>
                    <a:pt x="70" y="87"/>
                  </a:cubicBezTo>
                  <a:cubicBezTo>
                    <a:pt x="62" y="87"/>
                    <a:pt x="56" y="91"/>
                    <a:pt x="53" y="96"/>
                  </a:cubicBezTo>
                  <a:cubicBezTo>
                    <a:pt x="48" y="102"/>
                    <a:pt x="45" y="108"/>
                    <a:pt x="40" y="115"/>
                  </a:cubicBezTo>
                  <a:cubicBezTo>
                    <a:pt x="34" y="122"/>
                    <a:pt x="25" y="127"/>
                    <a:pt x="18" y="131"/>
                  </a:cubicBezTo>
                  <a:cubicBezTo>
                    <a:pt x="11" y="134"/>
                    <a:pt x="5" y="136"/>
                    <a:pt x="5" y="136"/>
                  </a:cubicBezTo>
                  <a:cubicBezTo>
                    <a:pt x="2" y="137"/>
                    <a:pt x="1" y="139"/>
                    <a:pt x="1" y="142"/>
                  </a:cubicBezTo>
                  <a:cubicBezTo>
                    <a:pt x="2" y="145"/>
                    <a:pt x="5" y="147"/>
                    <a:pt x="8" y="146"/>
                  </a:cubicBezTo>
                  <a:cubicBezTo>
                    <a:pt x="8" y="146"/>
                    <a:pt x="33" y="139"/>
                    <a:pt x="48" y="121"/>
                  </a:cubicBezTo>
                  <a:close/>
                  <a:moveTo>
                    <a:pt x="26" y="67"/>
                  </a:moveTo>
                  <a:cubicBezTo>
                    <a:pt x="26" y="67"/>
                    <a:pt x="26" y="67"/>
                    <a:pt x="26" y="67"/>
                  </a:cubicBezTo>
                  <a:cubicBezTo>
                    <a:pt x="26" y="67"/>
                    <a:pt x="30" y="61"/>
                    <a:pt x="39" y="55"/>
                  </a:cubicBezTo>
                  <a:cubicBezTo>
                    <a:pt x="47" y="49"/>
                    <a:pt x="58" y="43"/>
                    <a:pt x="72" y="43"/>
                  </a:cubicBezTo>
                  <a:cubicBezTo>
                    <a:pt x="76" y="43"/>
                    <a:pt x="80" y="43"/>
                    <a:pt x="84" y="44"/>
                  </a:cubicBezTo>
                  <a:cubicBezTo>
                    <a:pt x="91" y="46"/>
                    <a:pt x="100" y="51"/>
                    <a:pt x="108" y="58"/>
                  </a:cubicBezTo>
                  <a:cubicBezTo>
                    <a:pt x="111" y="56"/>
                    <a:pt x="115" y="54"/>
                    <a:pt x="118" y="53"/>
                  </a:cubicBezTo>
                  <a:cubicBezTo>
                    <a:pt x="108" y="43"/>
                    <a:pt x="97" y="37"/>
                    <a:pt x="87" y="34"/>
                  </a:cubicBezTo>
                  <a:cubicBezTo>
                    <a:pt x="81" y="33"/>
                    <a:pt x="77" y="32"/>
                    <a:pt x="72" y="32"/>
                  </a:cubicBezTo>
                  <a:cubicBezTo>
                    <a:pt x="39" y="33"/>
                    <a:pt x="18" y="60"/>
                    <a:pt x="18" y="61"/>
                  </a:cubicBezTo>
                  <a:cubicBezTo>
                    <a:pt x="16" y="63"/>
                    <a:pt x="16" y="66"/>
                    <a:pt x="18" y="68"/>
                  </a:cubicBezTo>
                  <a:cubicBezTo>
                    <a:pt x="21" y="70"/>
                    <a:pt x="24" y="69"/>
                    <a:pt x="26" y="67"/>
                  </a:cubicBezTo>
                  <a:close/>
                  <a:moveTo>
                    <a:pt x="69" y="11"/>
                  </a:moveTo>
                  <a:cubicBezTo>
                    <a:pt x="69" y="11"/>
                    <a:pt x="69" y="11"/>
                    <a:pt x="69" y="11"/>
                  </a:cubicBezTo>
                  <a:cubicBezTo>
                    <a:pt x="69" y="11"/>
                    <a:pt x="72" y="11"/>
                    <a:pt x="77" y="11"/>
                  </a:cubicBezTo>
                  <a:cubicBezTo>
                    <a:pt x="88" y="11"/>
                    <a:pt x="110" y="13"/>
                    <a:pt x="128" y="30"/>
                  </a:cubicBezTo>
                  <a:cubicBezTo>
                    <a:pt x="129" y="31"/>
                    <a:pt x="130" y="31"/>
                    <a:pt x="131" y="31"/>
                  </a:cubicBezTo>
                  <a:cubicBezTo>
                    <a:pt x="133" y="31"/>
                    <a:pt x="134" y="30"/>
                    <a:pt x="135" y="29"/>
                  </a:cubicBezTo>
                  <a:cubicBezTo>
                    <a:pt x="137" y="27"/>
                    <a:pt x="137" y="24"/>
                    <a:pt x="135" y="22"/>
                  </a:cubicBezTo>
                  <a:cubicBezTo>
                    <a:pt x="114" y="3"/>
                    <a:pt x="89" y="0"/>
                    <a:pt x="77" y="0"/>
                  </a:cubicBezTo>
                  <a:cubicBezTo>
                    <a:pt x="71" y="0"/>
                    <a:pt x="68" y="1"/>
                    <a:pt x="68" y="1"/>
                  </a:cubicBezTo>
                  <a:cubicBezTo>
                    <a:pt x="65" y="1"/>
                    <a:pt x="63" y="4"/>
                    <a:pt x="63" y="7"/>
                  </a:cubicBezTo>
                  <a:cubicBezTo>
                    <a:pt x="64" y="10"/>
                    <a:pt x="67" y="12"/>
                    <a:pt x="69" y="11"/>
                  </a:cubicBezTo>
                  <a:close/>
                  <a:moveTo>
                    <a:pt x="45" y="32"/>
                  </a:moveTo>
                  <a:cubicBezTo>
                    <a:pt x="45" y="32"/>
                    <a:pt x="45" y="32"/>
                    <a:pt x="45" y="32"/>
                  </a:cubicBezTo>
                  <a:cubicBezTo>
                    <a:pt x="45" y="32"/>
                    <a:pt x="47" y="31"/>
                    <a:pt x="52" y="30"/>
                  </a:cubicBezTo>
                  <a:cubicBezTo>
                    <a:pt x="57" y="28"/>
                    <a:pt x="64" y="27"/>
                    <a:pt x="72" y="27"/>
                  </a:cubicBezTo>
                  <a:cubicBezTo>
                    <a:pt x="75" y="27"/>
                    <a:pt x="78" y="27"/>
                    <a:pt x="82" y="27"/>
                  </a:cubicBezTo>
                  <a:cubicBezTo>
                    <a:pt x="98" y="30"/>
                    <a:pt x="113" y="35"/>
                    <a:pt x="126" y="52"/>
                  </a:cubicBezTo>
                  <a:cubicBezTo>
                    <a:pt x="129" y="51"/>
                    <a:pt x="132" y="51"/>
                    <a:pt x="134" y="51"/>
                  </a:cubicBezTo>
                  <a:cubicBezTo>
                    <a:pt x="135" y="51"/>
                    <a:pt x="135" y="51"/>
                    <a:pt x="135" y="51"/>
                  </a:cubicBezTo>
                  <a:cubicBezTo>
                    <a:pt x="135" y="51"/>
                    <a:pt x="135" y="51"/>
                    <a:pt x="135" y="51"/>
                  </a:cubicBezTo>
                  <a:cubicBezTo>
                    <a:pt x="136" y="51"/>
                    <a:pt x="137" y="51"/>
                    <a:pt x="138" y="51"/>
                  </a:cubicBezTo>
                  <a:cubicBezTo>
                    <a:pt x="123" y="28"/>
                    <a:pt x="102" y="20"/>
                    <a:pt x="83" y="17"/>
                  </a:cubicBezTo>
                  <a:cubicBezTo>
                    <a:pt x="79" y="17"/>
                    <a:pt x="76" y="16"/>
                    <a:pt x="72" y="16"/>
                  </a:cubicBezTo>
                  <a:cubicBezTo>
                    <a:pt x="53" y="16"/>
                    <a:pt x="41" y="23"/>
                    <a:pt x="40" y="23"/>
                  </a:cubicBezTo>
                  <a:cubicBezTo>
                    <a:pt x="38" y="24"/>
                    <a:pt x="37" y="27"/>
                    <a:pt x="38" y="30"/>
                  </a:cubicBezTo>
                  <a:cubicBezTo>
                    <a:pt x="39" y="32"/>
                    <a:pt x="42" y="34"/>
                    <a:pt x="45" y="32"/>
                  </a:cubicBezTo>
                  <a:close/>
                  <a:moveTo>
                    <a:pt x="74" y="116"/>
                  </a:moveTo>
                  <a:cubicBezTo>
                    <a:pt x="74" y="115"/>
                    <a:pt x="74" y="113"/>
                    <a:pt x="74" y="112"/>
                  </a:cubicBezTo>
                  <a:cubicBezTo>
                    <a:pt x="74" y="111"/>
                    <a:pt x="74" y="110"/>
                    <a:pt x="74" y="109"/>
                  </a:cubicBezTo>
                  <a:cubicBezTo>
                    <a:pt x="74" y="108"/>
                    <a:pt x="74" y="108"/>
                    <a:pt x="73" y="108"/>
                  </a:cubicBezTo>
                  <a:cubicBezTo>
                    <a:pt x="71" y="106"/>
                    <a:pt x="67" y="107"/>
                    <a:pt x="66" y="110"/>
                  </a:cubicBezTo>
                  <a:cubicBezTo>
                    <a:pt x="59" y="123"/>
                    <a:pt x="45" y="135"/>
                    <a:pt x="33" y="143"/>
                  </a:cubicBezTo>
                  <a:cubicBezTo>
                    <a:pt x="20" y="151"/>
                    <a:pt x="10" y="155"/>
                    <a:pt x="10" y="155"/>
                  </a:cubicBezTo>
                  <a:cubicBezTo>
                    <a:pt x="7" y="157"/>
                    <a:pt x="6" y="160"/>
                    <a:pt x="7" y="162"/>
                  </a:cubicBezTo>
                  <a:cubicBezTo>
                    <a:pt x="8" y="164"/>
                    <a:pt x="10" y="165"/>
                    <a:pt x="12" y="165"/>
                  </a:cubicBezTo>
                  <a:cubicBezTo>
                    <a:pt x="13" y="165"/>
                    <a:pt x="13" y="165"/>
                    <a:pt x="14" y="165"/>
                  </a:cubicBezTo>
                  <a:cubicBezTo>
                    <a:pt x="14" y="165"/>
                    <a:pt x="14" y="165"/>
                    <a:pt x="14" y="165"/>
                  </a:cubicBezTo>
                  <a:cubicBezTo>
                    <a:pt x="14" y="165"/>
                    <a:pt x="57" y="147"/>
                    <a:pt x="74" y="116"/>
                  </a:cubicBezTo>
                  <a:close/>
                  <a:moveTo>
                    <a:pt x="221" y="172"/>
                  </a:moveTo>
                  <a:cubicBezTo>
                    <a:pt x="189" y="140"/>
                    <a:pt x="189" y="140"/>
                    <a:pt x="189" y="140"/>
                  </a:cubicBezTo>
                  <a:cubicBezTo>
                    <a:pt x="186" y="145"/>
                    <a:pt x="183" y="151"/>
                    <a:pt x="178" y="155"/>
                  </a:cubicBezTo>
                  <a:cubicBezTo>
                    <a:pt x="174" y="160"/>
                    <a:pt x="169" y="163"/>
                    <a:pt x="163" y="166"/>
                  </a:cubicBezTo>
                  <a:cubicBezTo>
                    <a:pt x="195" y="198"/>
                    <a:pt x="195" y="198"/>
                    <a:pt x="195" y="198"/>
                  </a:cubicBezTo>
                  <a:cubicBezTo>
                    <a:pt x="199" y="202"/>
                    <a:pt x="204" y="204"/>
                    <a:pt x="208" y="204"/>
                  </a:cubicBezTo>
                  <a:cubicBezTo>
                    <a:pt x="213" y="204"/>
                    <a:pt x="218" y="202"/>
                    <a:pt x="221" y="198"/>
                  </a:cubicBezTo>
                  <a:cubicBezTo>
                    <a:pt x="225" y="195"/>
                    <a:pt x="227" y="190"/>
                    <a:pt x="227" y="185"/>
                  </a:cubicBezTo>
                  <a:cubicBezTo>
                    <a:pt x="227" y="181"/>
                    <a:pt x="225" y="176"/>
                    <a:pt x="221" y="172"/>
                  </a:cubicBezTo>
                  <a:close/>
                  <a:moveTo>
                    <a:pt x="69" y="184"/>
                  </a:moveTo>
                  <a:cubicBezTo>
                    <a:pt x="67" y="185"/>
                    <a:pt x="66" y="189"/>
                    <a:pt x="67" y="191"/>
                  </a:cubicBezTo>
                  <a:cubicBezTo>
                    <a:pt x="68" y="193"/>
                    <a:pt x="70" y="193"/>
                    <a:pt x="72" y="193"/>
                  </a:cubicBezTo>
                  <a:cubicBezTo>
                    <a:pt x="73" y="193"/>
                    <a:pt x="74" y="193"/>
                    <a:pt x="75" y="193"/>
                  </a:cubicBezTo>
                  <a:cubicBezTo>
                    <a:pt x="88" y="184"/>
                    <a:pt x="98" y="175"/>
                    <a:pt x="105" y="165"/>
                  </a:cubicBezTo>
                  <a:cubicBezTo>
                    <a:pt x="102" y="163"/>
                    <a:pt x="99" y="162"/>
                    <a:pt x="97" y="159"/>
                  </a:cubicBezTo>
                  <a:cubicBezTo>
                    <a:pt x="90" y="168"/>
                    <a:pt x="81" y="176"/>
                    <a:pt x="69" y="184"/>
                  </a:cubicBezTo>
                  <a:close/>
                  <a:moveTo>
                    <a:pt x="180" y="135"/>
                  </a:moveTo>
                  <a:cubicBezTo>
                    <a:pt x="181" y="134"/>
                    <a:pt x="181" y="133"/>
                    <a:pt x="181" y="132"/>
                  </a:cubicBezTo>
                  <a:cubicBezTo>
                    <a:pt x="184" y="126"/>
                    <a:pt x="186" y="119"/>
                    <a:pt x="186" y="112"/>
                  </a:cubicBezTo>
                  <a:cubicBezTo>
                    <a:pt x="186" y="99"/>
                    <a:pt x="181" y="86"/>
                    <a:pt x="171" y="76"/>
                  </a:cubicBezTo>
                  <a:cubicBezTo>
                    <a:pt x="171" y="76"/>
                    <a:pt x="171" y="76"/>
                    <a:pt x="171" y="76"/>
                  </a:cubicBezTo>
                  <a:cubicBezTo>
                    <a:pt x="171" y="76"/>
                    <a:pt x="171" y="76"/>
                    <a:pt x="171" y="76"/>
                  </a:cubicBezTo>
                  <a:cubicBezTo>
                    <a:pt x="163" y="69"/>
                    <a:pt x="154" y="64"/>
                    <a:pt x="145" y="62"/>
                  </a:cubicBezTo>
                  <a:cubicBezTo>
                    <a:pt x="142" y="62"/>
                    <a:pt x="138" y="61"/>
                    <a:pt x="135" y="61"/>
                  </a:cubicBezTo>
                  <a:cubicBezTo>
                    <a:pt x="134" y="61"/>
                    <a:pt x="133" y="62"/>
                    <a:pt x="133" y="62"/>
                  </a:cubicBezTo>
                  <a:cubicBezTo>
                    <a:pt x="130" y="62"/>
                    <a:pt x="128" y="62"/>
                    <a:pt x="126" y="62"/>
                  </a:cubicBezTo>
                  <a:cubicBezTo>
                    <a:pt x="122" y="63"/>
                    <a:pt x="119" y="64"/>
                    <a:pt x="115" y="66"/>
                  </a:cubicBezTo>
                  <a:cubicBezTo>
                    <a:pt x="113" y="66"/>
                    <a:pt x="111" y="68"/>
                    <a:pt x="109" y="69"/>
                  </a:cubicBezTo>
                  <a:cubicBezTo>
                    <a:pt x="106" y="70"/>
                    <a:pt x="104" y="72"/>
                    <a:pt x="101" y="75"/>
                  </a:cubicBezTo>
                  <a:cubicBezTo>
                    <a:pt x="100" y="75"/>
                    <a:pt x="100" y="76"/>
                    <a:pt x="99" y="76"/>
                  </a:cubicBezTo>
                  <a:cubicBezTo>
                    <a:pt x="98" y="77"/>
                    <a:pt x="97" y="79"/>
                    <a:pt x="96" y="80"/>
                  </a:cubicBezTo>
                  <a:cubicBezTo>
                    <a:pt x="94" y="83"/>
                    <a:pt x="92" y="86"/>
                    <a:pt x="90" y="89"/>
                  </a:cubicBezTo>
                  <a:cubicBezTo>
                    <a:pt x="89" y="92"/>
                    <a:pt x="88" y="94"/>
                    <a:pt x="87" y="97"/>
                  </a:cubicBezTo>
                  <a:cubicBezTo>
                    <a:pt x="85" y="102"/>
                    <a:pt x="84" y="107"/>
                    <a:pt x="84" y="112"/>
                  </a:cubicBezTo>
                  <a:cubicBezTo>
                    <a:pt x="84" y="117"/>
                    <a:pt x="85" y="122"/>
                    <a:pt x="87" y="127"/>
                  </a:cubicBezTo>
                  <a:cubicBezTo>
                    <a:pt x="88" y="130"/>
                    <a:pt x="90" y="134"/>
                    <a:pt x="92" y="137"/>
                  </a:cubicBezTo>
                  <a:cubicBezTo>
                    <a:pt x="94" y="141"/>
                    <a:pt x="96" y="144"/>
                    <a:pt x="98" y="147"/>
                  </a:cubicBezTo>
                  <a:cubicBezTo>
                    <a:pt x="99" y="147"/>
                    <a:pt x="99" y="147"/>
                    <a:pt x="99" y="148"/>
                  </a:cubicBezTo>
                  <a:cubicBezTo>
                    <a:pt x="100" y="149"/>
                    <a:pt x="102" y="150"/>
                    <a:pt x="103" y="151"/>
                  </a:cubicBezTo>
                  <a:cubicBezTo>
                    <a:pt x="105" y="153"/>
                    <a:pt x="108" y="155"/>
                    <a:pt x="111" y="156"/>
                  </a:cubicBezTo>
                  <a:cubicBezTo>
                    <a:pt x="113" y="157"/>
                    <a:pt x="115" y="159"/>
                    <a:pt x="118" y="159"/>
                  </a:cubicBezTo>
                  <a:cubicBezTo>
                    <a:pt x="121" y="161"/>
                    <a:pt x="124" y="161"/>
                    <a:pt x="128" y="162"/>
                  </a:cubicBezTo>
                  <a:cubicBezTo>
                    <a:pt x="130" y="162"/>
                    <a:pt x="133" y="163"/>
                    <a:pt x="135" y="163"/>
                  </a:cubicBezTo>
                  <a:cubicBezTo>
                    <a:pt x="142" y="163"/>
                    <a:pt x="149" y="161"/>
                    <a:pt x="155" y="158"/>
                  </a:cubicBezTo>
                  <a:cubicBezTo>
                    <a:pt x="156" y="158"/>
                    <a:pt x="157" y="157"/>
                    <a:pt x="158" y="157"/>
                  </a:cubicBezTo>
                  <a:cubicBezTo>
                    <a:pt x="163" y="155"/>
                    <a:pt x="167" y="152"/>
                    <a:pt x="171" y="148"/>
                  </a:cubicBezTo>
                  <a:cubicBezTo>
                    <a:pt x="175" y="144"/>
                    <a:pt x="178" y="140"/>
                    <a:pt x="180" y="135"/>
                  </a:cubicBezTo>
                  <a:close/>
                  <a:moveTo>
                    <a:pt x="165" y="128"/>
                  </a:moveTo>
                  <a:cubicBezTo>
                    <a:pt x="164" y="131"/>
                    <a:pt x="162" y="134"/>
                    <a:pt x="159" y="136"/>
                  </a:cubicBezTo>
                  <a:cubicBezTo>
                    <a:pt x="157" y="139"/>
                    <a:pt x="154" y="141"/>
                    <a:pt x="151" y="142"/>
                  </a:cubicBezTo>
                  <a:cubicBezTo>
                    <a:pt x="146" y="145"/>
                    <a:pt x="140" y="146"/>
                    <a:pt x="135" y="146"/>
                  </a:cubicBezTo>
                  <a:cubicBezTo>
                    <a:pt x="134" y="146"/>
                    <a:pt x="134" y="146"/>
                    <a:pt x="133" y="146"/>
                  </a:cubicBezTo>
                  <a:cubicBezTo>
                    <a:pt x="130" y="146"/>
                    <a:pt x="126" y="145"/>
                    <a:pt x="123" y="144"/>
                  </a:cubicBezTo>
                  <a:cubicBezTo>
                    <a:pt x="121" y="143"/>
                    <a:pt x="120" y="142"/>
                    <a:pt x="118" y="141"/>
                  </a:cubicBezTo>
                  <a:cubicBezTo>
                    <a:pt x="116" y="140"/>
                    <a:pt x="113" y="138"/>
                    <a:pt x="111" y="136"/>
                  </a:cubicBezTo>
                  <a:cubicBezTo>
                    <a:pt x="111" y="136"/>
                    <a:pt x="110" y="135"/>
                    <a:pt x="110" y="134"/>
                  </a:cubicBezTo>
                  <a:cubicBezTo>
                    <a:pt x="108" y="132"/>
                    <a:pt x="106" y="130"/>
                    <a:pt x="105" y="128"/>
                  </a:cubicBezTo>
                  <a:cubicBezTo>
                    <a:pt x="103" y="123"/>
                    <a:pt x="101" y="118"/>
                    <a:pt x="101" y="112"/>
                  </a:cubicBezTo>
                  <a:cubicBezTo>
                    <a:pt x="101" y="107"/>
                    <a:pt x="102" y="102"/>
                    <a:pt x="105" y="97"/>
                  </a:cubicBezTo>
                  <a:cubicBezTo>
                    <a:pt x="106" y="95"/>
                    <a:pt x="107" y="92"/>
                    <a:pt x="109" y="90"/>
                  </a:cubicBezTo>
                  <a:cubicBezTo>
                    <a:pt x="110" y="90"/>
                    <a:pt x="110" y="89"/>
                    <a:pt x="111" y="88"/>
                  </a:cubicBezTo>
                  <a:cubicBezTo>
                    <a:pt x="113" y="86"/>
                    <a:pt x="115" y="84"/>
                    <a:pt x="117" y="83"/>
                  </a:cubicBezTo>
                  <a:cubicBezTo>
                    <a:pt x="119" y="82"/>
                    <a:pt x="121" y="81"/>
                    <a:pt x="124" y="80"/>
                  </a:cubicBezTo>
                  <a:cubicBezTo>
                    <a:pt x="127" y="79"/>
                    <a:pt x="130" y="78"/>
                    <a:pt x="134" y="78"/>
                  </a:cubicBezTo>
                  <a:cubicBezTo>
                    <a:pt x="134" y="78"/>
                    <a:pt x="135" y="78"/>
                    <a:pt x="135" y="78"/>
                  </a:cubicBezTo>
                  <a:cubicBezTo>
                    <a:pt x="144" y="78"/>
                    <a:pt x="152" y="81"/>
                    <a:pt x="159" y="88"/>
                  </a:cubicBezTo>
                  <a:cubicBezTo>
                    <a:pt x="159" y="88"/>
                    <a:pt x="159" y="88"/>
                    <a:pt x="159" y="88"/>
                  </a:cubicBezTo>
                  <a:cubicBezTo>
                    <a:pt x="166" y="95"/>
                    <a:pt x="169" y="103"/>
                    <a:pt x="169" y="112"/>
                  </a:cubicBezTo>
                  <a:cubicBezTo>
                    <a:pt x="169" y="117"/>
                    <a:pt x="168" y="123"/>
                    <a:pt x="165" y="128"/>
                  </a:cubicBezTo>
                  <a:close/>
                  <a:moveTo>
                    <a:pt x="92" y="155"/>
                  </a:moveTo>
                  <a:cubicBezTo>
                    <a:pt x="92" y="155"/>
                    <a:pt x="92" y="155"/>
                    <a:pt x="92" y="155"/>
                  </a:cubicBezTo>
                  <a:cubicBezTo>
                    <a:pt x="90" y="153"/>
                    <a:pt x="88" y="150"/>
                    <a:pt x="86" y="147"/>
                  </a:cubicBezTo>
                  <a:cubicBezTo>
                    <a:pt x="79" y="156"/>
                    <a:pt x="70" y="163"/>
                    <a:pt x="60" y="169"/>
                  </a:cubicBezTo>
                  <a:cubicBezTo>
                    <a:pt x="48" y="177"/>
                    <a:pt x="36" y="181"/>
                    <a:pt x="36" y="181"/>
                  </a:cubicBezTo>
                  <a:cubicBezTo>
                    <a:pt x="34" y="182"/>
                    <a:pt x="32" y="185"/>
                    <a:pt x="33" y="188"/>
                  </a:cubicBezTo>
                  <a:cubicBezTo>
                    <a:pt x="34" y="190"/>
                    <a:pt x="36" y="191"/>
                    <a:pt x="38" y="191"/>
                  </a:cubicBezTo>
                  <a:cubicBezTo>
                    <a:pt x="39" y="191"/>
                    <a:pt x="39" y="191"/>
                    <a:pt x="40" y="191"/>
                  </a:cubicBezTo>
                  <a:cubicBezTo>
                    <a:pt x="40" y="190"/>
                    <a:pt x="74" y="178"/>
                    <a:pt x="92" y="155"/>
                  </a:cubicBezTo>
                  <a:close/>
                  <a:moveTo>
                    <a:pt x="81" y="139"/>
                  </a:moveTo>
                  <a:cubicBezTo>
                    <a:pt x="79" y="135"/>
                    <a:pt x="77" y="131"/>
                    <a:pt x="76" y="126"/>
                  </a:cubicBezTo>
                  <a:cubicBezTo>
                    <a:pt x="76" y="127"/>
                    <a:pt x="76" y="127"/>
                    <a:pt x="76" y="127"/>
                  </a:cubicBezTo>
                  <a:cubicBezTo>
                    <a:pt x="71" y="140"/>
                    <a:pt x="39" y="164"/>
                    <a:pt x="20" y="168"/>
                  </a:cubicBezTo>
                  <a:cubicBezTo>
                    <a:pt x="17" y="169"/>
                    <a:pt x="15" y="172"/>
                    <a:pt x="16" y="175"/>
                  </a:cubicBezTo>
                  <a:cubicBezTo>
                    <a:pt x="17" y="177"/>
                    <a:pt x="19" y="179"/>
                    <a:pt x="21" y="179"/>
                  </a:cubicBezTo>
                  <a:cubicBezTo>
                    <a:pt x="21" y="179"/>
                    <a:pt x="22" y="179"/>
                    <a:pt x="22" y="178"/>
                  </a:cubicBezTo>
                  <a:cubicBezTo>
                    <a:pt x="42" y="173"/>
                    <a:pt x="68" y="156"/>
                    <a:pt x="81" y="13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r-FR"/>
            </a:p>
          </p:txBody>
        </p:sp>
      </p:grpSp>
      <p:sp>
        <p:nvSpPr>
          <p:cNvPr id="19" name="Rectangle 18"/>
          <p:cNvSpPr/>
          <p:nvPr/>
        </p:nvSpPr>
        <p:spPr>
          <a:xfrm>
            <a:off x="350835" y="932828"/>
            <a:ext cx="8442327" cy="738664"/>
          </a:xfrm>
          <a:prstGeom prst="rect">
            <a:avLst/>
          </a:prstGeom>
          <a:noFill/>
        </p:spPr>
        <p:txBody>
          <a:bodyPr wrap="square">
            <a:spAutoFit/>
          </a:bodyPr>
          <a:lstStyle/>
          <a:p>
            <a:pPr algn="ctr"/>
            <a:r>
              <a:rPr lang="en-US" sz="1400" b="1" dirty="0">
                <a:solidFill>
                  <a:schemeClr val="tx2"/>
                </a:solidFill>
              </a:rPr>
              <a:t>Blockchain can become the foundation of a robust system of trust, a decentralized platform</a:t>
            </a:r>
            <a:br>
              <a:rPr lang="en-US" sz="1400" b="1" dirty="0">
                <a:solidFill>
                  <a:schemeClr val="tx2"/>
                </a:solidFill>
              </a:rPr>
            </a:br>
            <a:r>
              <a:rPr lang="en-US" sz="1400" b="1" dirty="0">
                <a:solidFill>
                  <a:schemeClr val="tx2"/>
                </a:solidFill>
              </a:rPr>
              <a:t>of intense collaboration and has the potential to fundamentally change</a:t>
            </a:r>
            <a:br>
              <a:rPr lang="en-US" sz="1400" b="1" dirty="0">
                <a:solidFill>
                  <a:schemeClr val="tx2"/>
                </a:solidFill>
              </a:rPr>
            </a:br>
            <a:r>
              <a:rPr lang="en-US" sz="1400" b="1" dirty="0">
                <a:solidFill>
                  <a:schemeClr val="tx2"/>
                </a:solidFill>
              </a:rPr>
              <a:t>all interactions in the (re)insurance industry</a:t>
            </a:r>
            <a:endParaRPr lang="en-GB" sz="1400" b="1" dirty="0">
              <a:solidFill>
                <a:schemeClr val="tx2"/>
              </a:solidFill>
            </a:endParaRPr>
          </a:p>
        </p:txBody>
      </p:sp>
      <p:sp>
        <p:nvSpPr>
          <p:cNvPr id="11" name="Titre 10"/>
          <p:cNvSpPr>
            <a:spLocks noGrp="1"/>
          </p:cNvSpPr>
          <p:nvPr>
            <p:ph type="title"/>
          </p:nvPr>
        </p:nvSpPr>
        <p:spPr/>
        <p:txBody>
          <a:bodyPr/>
          <a:lstStyle/>
          <a:p>
            <a:r>
              <a:rPr lang="en-US" dirty="0"/>
              <a:t>Beyond the hype: major stakes related to Blockchain</a:t>
            </a:r>
            <a:endParaRPr lang="fr-FR" dirty="0"/>
          </a:p>
        </p:txBody>
      </p:sp>
      <p:sp>
        <p:nvSpPr>
          <p:cNvPr id="16"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6</a:t>
            </a:fld>
            <a:endParaRPr lang="en-US" dirty="0"/>
          </a:p>
        </p:txBody>
      </p:sp>
      <p:sp>
        <p:nvSpPr>
          <p:cNvPr id="17" name="Rectangle 16"/>
          <p:cNvSpPr/>
          <p:nvPr/>
        </p:nvSpPr>
        <p:spPr>
          <a:xfrm>
            <a:off x="350835" y="3929570"/>
            <a:ext cx="8442327" cy="769441"/>
          </a:xfrm>
          <a:prstGeom prst="rect">
            <a:avLst/>
          </a:prstGeom>
          <a:noFill/>
        </p:spPr>
        <p:txBody>
          <a:bodyPr wrap="square">
            <a:spAutoFit/>
          </a:bodyPr>
          <a:lstStyle/>
          <a:p>
            <a:pPr algn="ctr"/>
            <a:r>
              <a:rPr lang="en-US" sz="1600" b="1" dirty="0">
                <a:solidFill>
                  <a:schemeClr val="tx2"/>
                </a:solidFill>
              </a:rPr>
              <a:t>Blockchain is a “single version of truth”</a:t>
            </a:r>
          </a:p>
          <a:p>
            <a:pPr algn="ctr"/>
            <a:endParaRPr lang="en-US" sz="1000" dirty="0">
              <a:solidFill>
                <a:schemeClr val="tx2"/>
              </a:solidFill>
            </a:endParaRPr>
          </a:p>
          <a:p>
            <a:pPr algn="ctr"/>
            <a:r>
              <a:rPr lang="en-US" sz="900" dirty="0"/>
              <a:t>Business users can be confident that transaction data and status are precisely the same as seen by their counterparty</a:t>
            </a:r>
            <a:br>
              <a:rPr lang="en-US" sz="900" dirty="0"/>
            </a:br>
            <a:r>
              <a:rPr lang="en-US" sz="900" dirty="0"/>
              <a:t>Any changes or updates are automatically propagated to all parties</a:t>
            </a:r>
            <a:endParaRPr lang="en-GB" sz="900" dirty="0"/>
          </a:p>
        </p:txBody>
      </p:sp>
    </p:spTree>
    <p:extLst>
      <p:ext uri="{BB962C8B-B14F-4D97-AF65-F5344CB8AC3E}">
        <p14:creationId xmlns:p14="http://schemas.microsoft.com/office/powerpoint/2010/main" val="83857997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95"/>
          <p:cNvSpPr/>
          <p:nvPr/>
        </p:nvSpPr>
        <p:spPr>
          <a:xfrm>
            <a:off x="3347863" y="1154534"/>
            <a:ext cx="5256585" cy="36494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FR" sz="1400" b="1" dirty="0">
                <a:solidFill>
                  <a:schemeClr val="tx1"/>
                </a:solidFill>
              </a:rPr>
              <a:t>Internet</a:t>
            </a:r>
          </a:p>
        </p:txBody>
      </p:sp>
      <p:sp>
        <p:nvSpPr>
          <p:cNvPr id="2" name="Titre 1"/>
          <p:cNvSpPr>
            <a:spLocks noGrp="1"/>
          </p:cNvSpPr>
          <p:nvPr>
            <p:ph type="title"/>
          </p:nvPr>
        </p:nvSpPr>
        <p:spPr/>
        <p:txBody>
          <a:bodyPr/>
          <a:lstStyle/>
          <a:p>
            <a:r>
              <a:rPr lang="en-GB" dirty="0"/>
              <a:t>Reminder of important </a:t>
            </a:r>
            <a:r>
              <a:rPr lang="en-GB" dirty="0" smtClean="0"/>
              <a:t>concepts</a:t>
            </a:r>
            <a:endParaRPr lang="en-GB" dirty="0"/>
          </a:p>
        </p:txBody>
      </p:sp>
      <p:sp>
        <p:nvSpPr>
          <p:cNvPr id="6"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7</a:t>
            </a:fld>
            <a:endParaRPr lang="en-US" dirty="0"/>
          </a:p>
        </p:txBody>
      </p:sp>
      <p:grpSp>
        <p:nvGrpSpPr>
          <p:cNvPr id="7" name="Groupe 6"/>
          <p:cNvGrpSpPr/>
          <p:nvPr/>
        </p:nvGrpSpPr>
        <p:grpSpPr>
          <a:xfrm>
            <a:off x="4544601" y="1647096"/>
            <a:ext cx="2848935" cy="2556833"/>
            <a:chOff x="6504458" y="1715325"/>
            <a:chExt cx="1945861" cy="1746351"/>
          </a:xfrm>
        </p:grpSpPr>
        <p:cxnSp>
          <p:nvCxnSpPr>
            <p:cNvPr id="8" name="Connecteur droit avec flèche 7"/>
            <p:cNvCxnSpPr>
              <a:cxnSpLocks/>
            </p:cNvCxnSpPr>
            <p:nvPr/>
          </p:nvCxnSpPr>
          <p:spPr>
            <a:xfrm flipH="1" flipV="1">
              <a:off x="7314950" y="3069426"/>
              <a:ext cx="355468" cy="1115"/>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cxnSpLocks/>
            </p:cNvCxnSpPr>
            <p:nvPr/>
          </p:nvCxnSpPr>
          <p:spPr>
            <a:xfrm flipH="1" flipV="1">
              <a:off x="7673292" y="2318760"/>
              <a:ext cx="232474" cy="180812"/>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cxnSpLocks/>
            </p:cNvCxnSpPr>
            <p:nvPr/>
          </p:nvCxnSpPr>
          <p:spPr>
            <a:xfrm flipH="1">
              <a:off x="7079603" y="2318760"/>
              <a:ext cx="232474" cy="180812"/>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cxnSpLocks/>
            </p:cNvCxnSpPr>
            <p:nvPr/>
          </p:nvCxnSpPr>
          <p:spPr>
            <a:xfrm flipH="1" flipV="1">
              <a:off x="6930110" y="2747314"/>
              <a:ext cx="98154" cy="284136"/>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cxnSpLocks/>
            </p:cNvCxnSpPr>
            <p:nvPr/>
          </p:nvCxnSpPr>
          <p:spPr>
            <a:xfrm flipH="1">
              <a:off x="7957105" y="2747314"/>
              <a:ext cx="98154" cy="284136"/>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cxnSpLocks/>
            </p:cNvCxnSpPr>
            <p:nvPr/>
          </p:nvCxnSpPr>
          <p:spPr>
            <a:xfrm flipH="1" flipV="1">
              <a:off x="7177817" y="2571702"/>
              <a:ext cx="629735" cy="1115"/>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cxnSpLocks/>
            </p:cNvCxnSpPr>
            <p:nvPr/>
          </p:nvCxnSpPr>
          <p:spPr>
            <a:xfrm flipH="1">
              <a:off x="7221841" y="2408932"/>
              <a:ext cx="234840" cy="529759"/>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cxnSpLocks/>
            </p:cNvCxnSpPr>
            <p:nvPr/>
          </p:nvCxnSpPr>
          <p:spPr>
            <a:xfrm flipH="1" flipV="1">
              <a:off x="7528688" y="2408932"/>
              <a:ext cx="234840" cy="529759"/>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cxnSpLocks/>
            </p:cNvCxnSpPr>
            <p:nvPr/>
          </p:nvCxnSpPr>
          <p:spPr>
            <a:xfrm flipH="1" flipV="1">
              <a:off x="7169414" y="2706216"/>
              <a:ext cx="554455" cy="292317"/>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cxnSpLocks/>
            </p:cNvCxnSpPr>
            <p:nvPr/>
          </p:nvCxnSpPr>
          <p:spPr>
            <a:xfrm flipH="1">
              <a:off x="7261499" y="2706216"/>
              <a:ext cx="554455" cy="292317"/>
            </a:xfrm>
            <a:prstGeom prst="straightConnector1">
              <a:avLst/>
            </a:prstGeom>
            <a:ln w="2222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8" name="Groupe 17"/>
            <p:cNvGrpSpPr/>
            <p:nvPr/>
          </p:nvGrpSpPr>
          <p:grpSpPr>
            <a:xfrm>
              <a:off x="6831473" y="2494286"/>
              <a:ext cx="1322422" cy="244125"/>
              <a:chOff x="2807198" y="2865102"/>
              <a:chExt cx="1322422" cy="244125"/>
            </a:xfrm>
            <a:solidFill>
              <a:schemeClr val="tx1"/>
            </a:solidFill>
          </p:grpSpPr>
          <p:sp>
            <p:nvSpPr>
              <p:cNvPr id="28" name="Organigramme : Disque magnétique 27"/>
              <p:cNvSpPr/>
              <p:nvPr/>
            </p:nvSpPr>
            <p:spPr>
              <a:xfrm>
                <a:off x="2807198" y="2865102"/>
                <a:ext cx="262967" cy="244125"/>
              </a:xfrm>
              <a:prstGeom prst="flowChartMagneticDisk">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9" name="Organigramme : Disque magnétique 28"/>
              <p:cNvSpPr/>
              <p:nvPr/>
            </p:nvSpPr>
            <p:spPr>
              <a:xfrm>
                <a:off x="3866653" y="2865102"/>
                <a:ext cx="262967" cy="244125"/>
              </a:xfrm>
              <a:prstGeom prst="flowChartMagneticDisk">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 name="Groupe 18"/>
            <p:cNvGrpSpPr/>
            <p:nvPr/>
          </p:nvGrpSpPr>
          <p:grpSpPr>
            <a:xfrm>
              <a:off x="7004739" y="3033744"/>
              <a:ext cx="975890" cy="244125"/>
              <a:chOff x="2998881" y="3404560"/>
              <a:chExt cx="975890" cy="244125"/>
            </a:xfrm>
            <a:solidFill>
              <a:schemeClr val="tx1"/>
            </a:solidFill>
          </p:grpSpPr>
          <p:sp>
            <p:nvSpPr>
              <p:cNvPr id="26" name="Organigramme : Disque magnétique 25"/>
              <p:cNvSpPr/>
              <p:nvPr/>
            </p:nvSpPr>
            <p:spPr>
              <a:xfrm>
                <a:off x="2998881" y="3404560"/>
                <a:ext cx="262967" cy="244125"/>
              </a:xfrm>
              <a:prstGeom prst="flowChartMagneticDisk">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7" name="Organigramme : Disque magnétique 26"/>
              <p:cNvSpPr/>
              <p:nvPr/>
            </p:nvSpPr>
            <p:spPr>
              <a:xfrm>
                <a:off x="3711804" y="3404560"/>
                <a:ext cx="262967" cy="244125"/>
              </a:xfrm>
              <a:prstGeom prst="flowChartMagneticDisk">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20" name="Organigramme : Disque magnétique 19"/>
            <p:cNvSpPr/>
            <p:nvPr/>
          </p:nvSpPr>
          <p:spPr>
            <a:xfrm>
              <a:off x="7361201" y="2100825"/>
              <a:ext cx="262967" cy="244125"/>
            </a:xfrm>
            <a:prstGeom prst="flowChartMagneticDisk">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 name="Freeform 36"/>
            <p:cNvSpPr>
              <a:spLocks noChangeAspect="1" noEditPoints="1"/>
            </p:cNvSpPr>
            <p:nvPr/>
          </p:nvSpPr>
          <p:spPr bwMode="auto">
            <a:xfrm>
              <a:off x="6504458" y="2467943"/>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 name="Freeform 36"/>
            <p:cNvSpPr>
              <a:spLocks noChangeAspect="1" noEditPoints="1"/>
            </p:cNvSpPr>
            <p:nvPr/>
          </p:nvSpPr>
          <p:spPr bwMode="auto">
            <a:xfrm>
              <a:off x="8228869" y="2467943"/>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3" name="Freeform 36"/>
            <p:cNvSpPr>
              <a:spLocks noChangeAspect="1" noEditPoints="1"/>
            </p:cNvSpPr>
            <p:nvPr/>
          </p:nvSpPr>
          <p:spPr bwMode="auto">
            <a:xfrm>
              <a:off x="8061931" y="3164866"/>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 name="Freeform 36"/>
            <p:cNvSpPr>
              <a:spLocks noChangeAspect="1" noEditPoints="1"/>
            </p:cNvSpPr>
            <p:nvPr/>
          </p:nvSpPr>
          <p:spPr bwMode="auto">
            <a:xfrm>
              <a:off x="7381959" y="1715325"/>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5" name="Freeform 36"/>
            <p:cNvSpPr>
              <a:spLocks noChangeAspect="1" noEditPoints="1"/>
            </p:cNvSpPr>
            <p:nvPr/>
          </p:nvSpPr>
          <p:spPr bwMode="auto">
            <a:xfrm>
              <a:off x="6772438" y="3164866"/>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63"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solidFill>
                  <a:schemeClr val="bg1">
                    <a:lumMod val="50000"/>
                  </a:schemeClr>
                </a:solidFill>
              </a:rPr>
              <a:t>“Original” Blockchain or “Mutual Distributed Ledger” </a:t>
            </a:r>
          </a:p>
        </p:txBody>
      </p:sp>
      <p:pic>
        <p:nvPicPr>
          <p:cNvPr id="80" name="Image 79"/>
          <p:cNvPicPr>
            <a:picLocks noChangeAspect="1"/>
          </p:cNvPicPr>
          <p:nvPr/>
        </p:nvPicPr>
        <p:blipFill>
          <a:blip r:embed="rId2"/>
          <a:stretch>
            <a:fillRect/>
          </a:stretch>
        </p:blipFill>
        <p:spPr>
          <a:xfrm>
            <a:off x="7516799" y="2822612"/>
            <a:ext cx="895577" cy="238822"/>
          </a:xfrm>
          <a:prstGeom prst="rect">
            <a:avLst/>
          </a:prstGeom>
          <a:ln>
            <a:solidFill>
              <a:schemeClr val="tx2"/>
            </a:solidFill>
          </a:ln>
        </p:spPr>
      </p:pic>
      <p:sp>
        <p:nvSpPr>
          <p:cNvPr id="83" name="TextBox 89"/>
          <p:cNvSpPr txBox="1"/>
          <p:nvPr/>
        </p:nvSpPr>
        <p:spPr>
          <a:xfrm>
            <a:off x="7651099" y="3088826"/>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dirty="0">
                <a:ln>
                  <a:noFill/>
                </a:ln>
                <a:effectLst/>
                <a:uLnTx/>
                <a:uFillTx/>
                <a:latin typeface="Arial" panose="020B0604020202020204" pitchFamily="34" charset="0"/>
                <a:cs typeface="Arial" panose="020B0604020202020204" pitchFamily="34" charset="0"/>
              </a:rPr>
              <a:t>Ledger</a:t>
            </a:r>
          </a:p>
        </p:txBody>
      </p:sp>
      <p:pic>
        <p:nvPicPr>
          <p:cNvPr id="84" name="Image 83"/>
          <p:cNvPicPr>
            <a:picLocks noChangeAspect="1"/>
          </p:cNvPicPr>
          <p:nvPr/>
        </p:nvPicPr>
        <p:blipFill>
          <a:blip r:embed="rId2"/>
          <a:stretch>
            <a:fillRect/>
          </a:stretch>
        </p:blipFill>
        <p:spPr>
          <a:xfrm>
            <a:off x="3530533" y="2822612"/>
            <a:ext cx="895577" cy="238822"/>
          </a:xfrm>
          <a:prstGeom prst="rect">
            <a:avLst/>
          </a:prstGeom>
          <a:ln>
            <a:solidFill>
              <a:schemeClr val="tx2"/>
            </a:solidFill>
          </a:ln>
        </p:spPr>
      </p:pic>
      <p:sp>
        <p:nvSpPr>
          <p:cNvPr id="85" name="TextBox 89"/>
          <p:cNvSpPr txBox="1"/>
          <p:nvPr/>
        </p:nvSpPr>
        <p:spPr>
          <a:xfrm>
            <a:off x="3664833" y="3088826"/>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dirty="0">
                <a:ln>
                  <a:noFill/>
                </a:ln>
                <a:effectLst/>
                <a:uLnTx/>
                <a:uFillTx/>
                <a:latin typeface="Arial" panose="020B0604020202020204" pitchFamily="34" charset="0"/>
                <a:cs typeface="Arial" panose="020B0604020202020204" pitchFamily="34" charset="0"/>
              </a:rPr>
              <a:t>Ledger</a:t>
            </a:r>
          </a:p>
        </p:txBody>
      </p:sp>
      <p:pic>
        <p:nvPicPr>
          <p:cNvPr id="86" name="Image 85"/>
          <p:cNvPicPr>
            <a:picLocks noChangeAspect="1"/>
          </p:cNvPicPr>
          <p:nvPr/>
        </p:nvPicPr>
        <p:blipFill>
          <a:blip r:embed="rId2"/>
          <a:stretch>
            <a:fillRect/>
          </a:stretch>
        </p:blipFill>
        <p:spPr>
          <a:xfrm>
            <a:off x="7308318" y="4190730"/>
            <a:ext cx="895577" cy="238822"/>
          </a:xfrm>
          <a:prstGeom prst="rect">
            <a:avLst/>
          </a:prstGeom>
          <a:ln>
            <a:solidFill>
              <a:schemeClr val="tx2"/>
            </a:solidFill>
          </a:ln>
        </p:spPr>
      </p:pic>
      <p:sp>
        <p:nvSpPr>
          <p:cNvPr id="87" name="TextBox 89"/>
          <p:cNvSpPr txBox="1"/>
          <p:nvPr/>
        </p:nvSpPr>
        <p:spPr>
          <a:xfrm>
            <a:off x="7442618" y="4456944"/>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dirty="0">
                <a:ln>
                  <a:noFill/>
                </a:ln>
                <a:effectLst/>
                <a:uLnTx/>
                <a:uFillTx/>
                <a:latin typeface="Arial" panose="020B0604020202020204" pitchFamily="34" charset="0"/>
                <a:cs typeface="Arial" panose="020B0604020202020204" pitchFamily="34" charset="0"/>
              </a:rPr>
              <a:t>Ledger</a:t>
            </a:r>
          </a:p>
        </p:txBody>
      </p:sp>
      <p:pic>
        <p:nvPicPr>
          <p:cNvPr id="88" name="Image 87"/>
          <p:cNvPicPr>
            <a:picLocks noChangeAspect="1"/>
          </p:cNvPicPr>
          <p:nvPr/>
        </p:nvPicPr>
        <p:blipFill>
          <a:blip r:embed="rId2"/>
          <a:stretch>
            <a:fillRect/>
          </a:stretch>
        </p:blipFill>
        <p:spPr>
          <a:xfrm>
            <a:off x="3864732" y="4190730"/>
            <a:ext cx="895577" cy="238822"/>
          </a:xfrm>
          <a:prstGeom prst="rect">
            <a:avLst/>
          </a:prstGeom>
          <a:ln>
            <a:solidFill>
              <a:schemeClr val="tx2"/>
            </a:solidFill>
          </a:ln>
        </p:spPr>
      </p:pic>
      <p:sp>
        <p:nvSpPr>
          <p:cNvPr id="89" name="TextBox 89"/>
          <p:cNvSpPr txBox="1"/>
          <p:nvPr/>
        </p:nvSpPr>
        <p:spPr>
          <a:xfrm>
            <a:off x="3999032" y="4456944"/>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dirty="0">
                <a:ln>
                  <a:noFill/>
                </a:ln>
                <a:effectLst/>
                <a:uLnTx/>
                <a:uFillTx/>
                <a:latin typeface="Arial" panose="020B0604020202020204" pitchFamily="34" charset="0"/>
                <a:cs typeface="Arial" panose="020B0604020202020204" pitchFamily="34" charset="0"/>
              </a:rPr>
              <a:t>Ledger</a:t>
            </a:r>
          </a:p>
        </p:txBody>
      </p:sp>
      <p:pic>
        <p:nvPicPr>
          <p:cNvPr id="94" name="Image 93"/>
          <p:cNvPicPr>
            <a:picLocks noChangeAspect="1"/>
          </p:cNvPicPr>
          <p:nvPr/>
        </p:nvPicPr>
        <p:blipFill>
          <a:blip r:embed="rId2"/>
          <a:stretch>
            <a:fillRect/>
          </a:stretch>
        </p:blipFill>
        <p:spPr>
          <a:xfrm>
            <a:off x="6305358" y="1726295"/>
            <a:ext cx="895577" cy="238822"/>
          </a:xfrm>
          <a:prstGeom prst="rect">
            <a:avLst/>
          </a:prstGeom>
          <a:ln>
            <a:solidFill>
              <a:schemeClr val="tx2"/>
            </a:solidFill>
          </a:ln>
        </p:spPr>
      </p:pic>
      <p:sp>
        <p:nvSpPr>
          <p:cNvPr id="95" name="TextBox 89"/>
          <p:cNvSpPr txBox="1"/>
          <p:nvPr/>
        </p:nvSpPr>
        <p:spPr>
          <a:xfrm>
            <a:off x="6458518" y="1978481"/>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dirty="0">
                <a:ln>
                  <a:noFill/>
                </a:ln>
                <a:effectLst/>
                <a:uLnTx/>
                <a:uFillTx/>
                <a:latin typeface="Arial" panose="020B0604020202020204" pitchFamily="34" charset="0"/>
                <a:cs typeface="Arial" panose="020B0604020202020204" pitchFamily="34" charset="0"/>
              </a:rPr>
              <a:t>Ledger</a:t>
            </a:r>
          </a:p>
        </p:txBody>
      </p:sp>
      <p:sp>
        <p:nvSpPr>
          <p:cNvPr id="97" name="TextBox 89"/>
          <p:cNvSpPr txBox="1"/>
          <p:nvPr/>
        </p:nvSpPr>
        <p:spPr>
          <a:xfrm>
            <a:off x="237591" y="1154534"/>
            <a:ext cx="2964522" cy="3649464"/>
          </a:xfrm>
          <a:prstGeom prst="rect">
            <a:avLst/>
          </a:prstGeom>
          <a:noFill/>
        </p:spPr>
        <p:txBody>
          <a:bodyPr wrap="square" rtlCol="0" anchor="ctr">
            <a:noAutofit/>
          </a:bodyPr>
          <a:lstStyle/>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The Mutual Distributed Ledger is a ledger replicated on all the nodes (clients) of a peer-to-peer network</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endParaRPr lang="en-US" altLang="fr-FR" sz="1000" b="1" dirty="0">
              <a:solidFill>
                <a:schemeClr val="tx2"/>
              </a:solidFill>
              <a:latin typeface="Arial" panose="020B0604020202020204" pitchFamily="34" charset="0"/>
              <a:cs typeface="Arial" panose="020B0604020202020204" pitchFamily="34" charset="0"/>
            </a:endParaRP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Large </a:t>
            </a:r>
            <a:r>
              <a:rPr lang="en-US" altLang="fr-FR" sz="1000" b="1" dirty="0" smtClean="0">
                <a:solidFill>
                  <a:schemeClr val="tx2"/>
                </a:solidFill>
                <a:latin typeface="Arial" panose="020B0604020202020204" pitchFamily="34" charset="0"/>
                <a:cs typeface="Arial" panose="020B0604020202020204" pitchFamily="34" charset="0"/>
              </a:rPr>
              <a:t>book</a:t>
            </a:r>
            <a:r>
              <a:rPr lang="en-US" altLang="fr-FR" sz="1000" dirty="0">
                <a:latin typeface="Arial" panose="020B0604020202020204" pitchFamily="34" charset="0"/>
                <a:cs typeface="Arial" panose="020B0604020202020204" pitchFamily="34" charset="0"/>
              </a:rPr>
              <a:t>: record events, facts, information or transaction</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Security: </a:t>
            </a:r>
            <a:r>
              <a:rPr lang="en-US" altLang="fr-FR" sz="1000" dirty="0">
                <a:latin typeface="Arial" panose="020B0604020202020204" pitchFamily="34" charset="0"/>
                <a:cs typeface="Arial" panose="020B0604020202020204" pitchFamily="34" charset="0"/>
              </a:rPr>
              <a:t>authentic and unalterable data thanks to advanced cryptographic processes</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Transparency: </a:t>
            </a:r>
            <a:r>
              <a:rPr lang="en-US" altLang="fr-FR" sz="1000" dirty="0">
                <a:latin typeface="Arial" panose="020B0604020202020204" pitchFamily="34" charset="0"/>
                <a:cs typeface="Arial" panose="020B0604020202020204" pitchFamily="34" charset="0"/>
              </a:rPr>
              <a:t>available and shared data since their creation by all the members of the network</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Resilience: </a:t>
            </a:r>
            <a:r>
              <a:rPr lang="en-US" altLang="fr-FR" sz="1000" dirty="0">
                <a:latin typeface="Arial" panose="020B0604020202020204" pitchFamily="34" charset="0"/>
                <a:cs typeface="Arial" panose="020B0604020202020204" pitchFamily="34" charset="0"/>
              </a:rPr>
              <a:t>copy of data are distributed and shared by all the nodes of the network</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Disintermediation:</a:t>
            </a:r>
            <a:r>
              <a:rPr lang="en-US" altLang="fr-FR" sz="1000" dirty="0">
                <a:latin typeface="Arial" panose="020B0604020202020204" pitchFamily="34" charset="0"/>
                <a:cs typeface="Arial" panose="020B0604020202020204" pitchFamily="34" charset="0"/>
              </a:rPr>
              <a:t> autonomous way of working in a P2P mode, without central authority</a:t>
            </a:r>
          </a:p>
        </p:txBody>
      </p:sp>
      <p:sp>
        <p:nvSpPr>
          <p:cNvPr id="98" name="Triangle isocèle 97"/>
          <p:cNvSpPr/>
          <p:nvPr/>
        </p:nvSpPr>
        <p:spPr>
          <a:xfrm rot="10800000">
            <a:off x="1251800" y="1936769"/>
            <a:ext cx="936104" cy="13092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Tree>
    <p:extLst>
      <p:ext uri="{BB962C8B-B14F-4D97-AF65-F5344CB8AC3E}">
        <p14:creationId xmlns:p14="http://schemas.microsoft.com/office/powerpoint/2010/main" val="10615479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3347863" y="1154534"/>
            <a:ext cx="5256585" cy="3649464"/>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400" b="1">
                <a:solidFill>
                  <a:schemeClr val="tx1"/>
                </a:solidFill>
              </a:rPr>
              <a:t>Internet</a:t>
            </a:r>
          </a:p>
        </p:txBody>
      </p:sp>
      <p:sp>
        <p:nvSpPr>
          <p:cNvPr id="2" name="Titre 1"/>
          <p:cNvSpPr>
            <a:spLocks noGrp="1"/>
          </p:cNvSpPr>
          <p:nvPr>
            <p:ph type="title"/>
          </p:nvPr>
        </p:nvSpPr>
        <p:spPr/>
        <p:txBody>
          <a:bodyPr/>
          <a:lstStyle/>
          <a:p>
            <a:r>
              <a:rPr lang="en-GB" dirty="0"/>
              <a:t>Reminder of important </a:t>
            </a:r>
            <a:r>
              <a:rPr lang="en-GB" dirty="0" smtClean="0"/>
              <a:t>concepts</a:t>
            </a:r>
            <a:endParaRPr lang="en-GB" dirty="0"/>
          </a:p>
        </p:txBody>
      </p:sp>
      <p:sp>
        <p:nvSpPr>
          <p:cNvPr id="6"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GB" smtClean="0"/>
              <a:pPr/>
              <a:t>8</a:t>
            </a:fld>
            <a:endParaRPr lang="en-GB"/>
          </a:p>
        </p:txBody>
      </p:sp>
      <p:sp>
        <p:nvSpPr>
          <p:cNvPr id="63"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b="1">
                <a:solidFill>
                  <a:schemeClr val="bg1">
                    <a:lumMod val="50000"/>
                  </a:schemeClr>
                </a:solidFill>
              </a:rPr>
              <a:t>“Smart Contract”</a:t>
            </a:r>
          </a:p>
        </p:txBody>
      </p:sp>
      <p:grpSp>
        <p:nvGrpSpPr>
          <p:cNvPr id="4" name="Groupe 3"/>
          <p:cNvGrpSpPr/>
          <p:nvPr/>
        </p:nvGrpSpPr>
        <p:grpSpPr>
          <a:xfrm>
            <a:off x="3442712" y="1288462"/>
            <a:ext cx="5053882" cy="3425472"/>
            <a:chOff x="3442712" y="1288462"/>
            <a:chExt cx="5053882" cy="3425472"/>
          </a:xfrm>
        </p:grpSpPr>
        <p:sp>
          <p:nvSpPr>
            <p:cNvPr id="43" name="Rectangle 42"/>
            <p:cNvSpPr/>
            <p:nvPr/>
          </p:nvSpPr>
          <p:spPr>
            <a:xfrm>
              <a:off x="6240989" y="1288462"/>
              <a:ext cx="1051817" cy="9952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000" b="1"/>
                <a:t>If / Then </a:t>
              </a:r>
              <a:br>
                <a:rPr lang="en-GB" sz="1000" b="1"/>
              </a:br>
              <a:r>
                <a:rPr lang="en-GB" sz="1000" b="1"/>
                <a:t>program</a:t>
              </a:r>
            </a:p>
          </p:txBody>
        </p:sp>
        <p:sp>
          <p:nvSpPr>
            <p:cNvPr id="44" name="Freeform 9"/>
            <p:cNvSpPr>
              <a:spLocks noChangeAspect="1" noEditPoints="1"/>
            </p:cNvSpPr>
            <p:nvPr/>
          </p:nvSpPr>
          <p:spPr bwMode="auto">
            <a:xfrm>
              <a:off x="6925772" y="1364390"/>
              <a:ext cx="215895" cy="248772"/>
            </a:xfrm>
            <a:custGeom>
              <a:avLst/>
              <a:gdLst>
                <a:gd name="T0" fmla="*/ 89 w 197"/>
                <a:gd name="T1" fmla="*/ 49 h 227"/>
                <a:gd name="T2" fmla="*/ 99 w 197"/>
                <a:gd name="T3" fmla="*/ 57 h 227"/>
                <a:gd name="T4" fmla="*/ 108 w 197"/>
                <a:gd name="T5" fmla="*/ 66 h 227"/>
                <a:gd name="T6" fmla="*/ 119 w 197"/>
                <a:gd name="T7" fmla="*/ 58 h 227"/>
                <a:gd name="T8" fmla="*/ 130 w 197"/>
                <a:gd name="T9" fmla="*/ 51 h 227"/>
                <a:gd name="T10" fmla="*/ 141 w 197"/>
                <a:gd name="T11" fmla="*/ 46 h 227"/>
                <a:gd name="T12" fmla="*/ 137 w 197"/>
                <a:gd name="T13" fmla="*/ 33 h 227"/>
                <a:gd name="T14" fmla="*/ 133 w 197"/>
                <a:gd name="T15" fmla="*/ 20 h 227"/>
                <a:gd name="T16" fmla="*/ 132 w 197"/>
                <a:gd name="T17" fmla="*/ 8 h 227"/>
                <a:gd name="T18" fmla="*/ 119 w 197"/>
                <a:gd name="T19" fmla="*/ 8 h 227"/>
                <a:gd name="T20" fmla="*/ 105 w 197"/>
                <a:gd name="T21" fmla="*/ 7 h 227"/>
                <a:gd name="T22" fmla="*/ 94 w 197"/>
                <a:gd name="T23" fmla="*/ 5 h 227"/>
                <a:gd name="T24" fmla="*/ 89 w 197"/>
                <a:gd name="T25" fmla="*/ 18 h 227"/>
                <a:gd name="T26" fmla="*/ 84 w 197"/>
                <a:gd name="T27" fmla="*/ 30 h 227"/>
                <a:gd name="T28" fmla="*/ 78 w 197"/>
                <a:gd name="T29" fmla="*/ 40 h 227"/>
                <a:gd name="T30" fmla="*/ 107 w 197"/>
                <a:gd name="T31" fmla="*/ 30 h 227"/>
                <a:gd name="T32" fmla="*/ 112 w 197"/>
                <a:gd name="T33" fmla="*/ 29 h 227"/>
                <a:gd name="T34" fmla="*/ 115 w 197"/>
                <a:gd name="T35" fmla="*/ 33 h 227"/>
                <a:gd name="T36" fmla="*/ 112 w 197"/>
                <a:gd name="T37" fmla="*/ 38 h 227"/>
                <a:gd name="T38" fmla="*/ 107 w 197"/>
                <a:gd name="T39" fmla="*/ 36 h 227"/>
                <a:gd name="T40" fmla="*/ 197 w 197"/>
                <a:gd name="T41" fmla="*/ 102 h 227"/>
                <a:gd name="T42" fmla="*/ 187 w 197"/>
                <a:gd name="T43" fmla="*/ 87 h 227"/>
                <a:gd name="T44" fmla="*/ 179 w 197"/>
                <a:gd name="T45" fmla="*/ 71 h 227"/>
                <a:gd name="T46" fmla="*/ 172 w 197"/>
                <a:gd name="T47" fmla="*/ 56 h 227"/>
                <a:gd name="T48" fmla="*/ 155 w 197"/>
                <a:gd name="T49" fmla="*/ 60 h 227"/>
                <a:gd name="T50" fmla="*/ 138 w 197"/>
                <a:gd name="T51" fmla="*/ 64 h 227"/>
                <a:gd name="T52" fmla="*/ 121 w 197"/>
                <a:gd name="T53" fmla="*/ 65 h 227"/>
                <a:gd name="T54" fmla="*/ 120 w 197"/>
                <a:gd name="T55" fmla="*/ 83 h 227"/>
                <a:gd name="T56" fmla="*/ 118 w 197"/>
                <a:gd name="T57" fmla="*/ 101 h 227"/>
                <a:gd name="T58" fmla="*/ 114 w 197"/>
                <a:gd name="T59" fmla="*/ 117 h 227"/>
                <a:gd name="T60" fmla="*/ 131 w 197"/>
                <a:gd name="T61" fmla="*/ 124 h 227"/>
                <a:gd name="T62" fmla="*/ 147 w 197"/>
                <a:gd name="T63" fmla="*/ 131 h 227"/>
                <a:gd name="T64" fmla="*/ 160 w 197"/>
                <a:gd name="T65" fmla="*/ 140 h 227"/>
                <a:gd name="T66" fmla="*/ 172 w 197"/>
                <a:gd name="T67" fmla="*/ 126 h 227"/>
                <a:gd name="T68" fmla="*/ 184 w 197"/>
                <a:gd name="T69" fmla="*/ 113 h 227"/>
                <a:gd name="T70" fmla="*/ 156 w 197"/>
                <a:gd name="T71" fmla="*/ 101 h 227"/>
                <a:gd name="T72" fmla="*/ 149 w 197"/>
                <a:gd name="T73" fmla="*/ 101 h 227"/>
                <a:gd name="T74" fmla="*/ 147 w 197"/>
                <a:gd name="T75" fmla="*/ 94 h 227"/>
                <a:gd name="T76" fmla="*/ 154 w 197"/>
                <a:gd name="T77" fmla="*/ 90 h 227"/>
                <a:gd name="T78" fmla="*/ 159 w 197"/>
                <a:gd name="T79" fmla="*/ 94 h 227"/>
                <a:gd name="T80" fmla="*/ 113 w 197"/>
                <a:gd name="T81" fmla="*/ 132 h 227"/>
                <a:gd name="T82" fmla="*/ 110 w 197"/>
                <a:gd name="T83" fmla="*/ 107 h 227"/>
                <a:gd name="T84" fmla="*/ 83 w 197"/>
                <a:gd name="T85" fmla="*/ 107 h 227"/>
                <a:gd name="T86" fmla="*/ 55 w 197"/>
                <a:gd name="T87" fmla="*/ 105 h 227"/>
                <a:gd name="T88" fmla="*/ 31 w 197"/>
                <a:gd name="T89" fmla="*/ 100 h 227"/>
                <a:gd name="T90" fmla="*/ 22 w 197"/>
                <a:gd name="T91" fmla="*/ 127 h 227"/>
                <a:gd name="T92" fmla="*/ 12 w 197"/>
                <a:gd name="T93" fmla="*/ 152 h 227"/>
                <a:gd name="T94" fmla="*/ 0 w 197"/>
                <a:gd name="T95" fmla="*/ 174 h 227"/>
                <a:gd name="T96" fmla="*/ 22 w 197"/>
                <a:gd name="T97" fmla="*/ 191 h 227"/>
                <a:gd name="T98" fmla="*/ 43 w 197"/>
                <a:gd name="T99" fmla="*/ 208 h 227"/>
                <a:gd name="T100" fmla="*/ 60 w 197"/>
                <a:gd name="T101" fmla="*/ 227 h 227"/>
                <a:gd name="T102" fmla="*/ 83 w 197"/>
                <a:gd name="T103" fmla="*/ 210 h 227"/>
                <a:gd name="T104" fmla="*/ 106 w 197"/>
                <a:gd name="T105" fmla="*/ 196 h 227"/>
                <a:gd name="T106" fmla="*/ 129 w 197"/>
                <a:gd name="T107" fmla="*/ 185 h 227"/>
                <a:gd name="T108" fmla="*/ 120 w 197"/>
                <a:gd name="T109" fmla="*/ 159 h 227"/>
                <a:gd name="T110" fmla="*/ 75 w 197"/>
                <a:gd name="T111" fmla="*/ 159 h 227"/>
                <a:gd name="T112" fmla="*/ 69 w 197"/>
                <a:gd name="T113" fmla="*/ 168 h 227"/>
                <a:gd name="T114" fmla="*/ 59 w 197"/>
                <a:gd name="T115" fmla="*/ 164 h 227"/>
                <a:gd name="T116" fmla="*/ 59 w 197"/>
                <a:gd name="T117" fmla="*/ 153 h 227"/>
                <a:gd name="T118" fmla="*/ 69 w 197"/>
                <a:gd name="T119" fmla="*/ 1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 h="227">
                  <a:moveTo>
                    <a:pt x="80" y="45"/>
                  </a:moveTo>
                  <a:cubicBezTo>
                    <a:pt x="83" y="46"/>
                    <a:pt x="85" y="46"/>
                    <a:pt x="87" y="46"/>
                  </a:cubicBezTo>
                  <a:cubicBezTo>
                    <a:pt x="88" y="47"/>
                    <a:pt x="89" y="48"/>
                    <a:pt x="89" y="49"/>
                  </a:cubicBezTo>
                  <a:cubicBezTo>
                    <a:pt x="89" y="49"/>
                    <a:pt x="89" y="49"/>
                    <a:pt x="89" y="49"/>
                  </a:cubicBezTo>
                  <a:cubicBezTo>
                    <a:pt x="90" y="50"/>
                    <a:pt x="91" y="50"/>
                    <a:pt x="91" y="51"/>
                  </a:cubicBezTo>
                  <a:cubicBezTo>
                    <a:pt x="90" y="53"/>
                    <a:pt x="90" y="56"/>
                    <a:pt x="89" y="58"/>
                  </a:cubicBezTo>
                  <a:cubicBezTo>
                    <a:pt x="90" y="59"/>
                    <a:pt x="92" y="60"/>
                    <a:pt x="93" y="61"/>
                  </a:cubicBezTo>
                  <a:cubicBezTo>
                    <a:pt x="95" y="60"/>
                    <a:pt x="98" y="59"/>
                    <a:pt x="99" y="57"/>
                  </a:cubicBezTo>
                  <a:cubicBezTo>
                    <a:pt x="100" y="58"/>
                    <a:pt x="101" y="58"/>
                    <a:pt x="102" y="58"/>
                  </a:cubicBezTo>
                  <a:cubicBezTo>
                    <a:pt x="102" y="58"/>
                    <a:pt x="102" y="58"/>
                    <a:pt x="102" y="58"/>
                  </a:cubicBezTo>
                  <a:cubicBezTo>
                    <a:pt x="103" y="59"/>
                    <a:pt x="105" y="59"/>
                    <a:pt x="106" y="59"/>
                  </a:cubicBezTo>
                  <a:cubicBezTo>
                    <a:pt x="106" y="61"/>
                    <a:pt x="107" y="64"/>
                    <a:pt x="108" y="66"/>
                  </a:cubicBezTo>
                  <a:cubicBezTo>
                    <a:pt x="109" y="66"/>
                    <a:pt x="111" y="66"/>
                    <a:pt x="113" y="66"/>
                  </a:cubicBezTo>
                  <a:cubicBezTo>
                    <a:pt x="114" y="64"/>
                    <a:pt x="115" y="61"/>
                    <a:pt x="116" y="59"/>
                  </a:cubicBezTo>
                  <a:cubicBezTo>
                    <a:pt x="117" y="59"/>
                    <a:pt x="118" y="59"/>
                    <a:pt x="119" y="58"/>
                  </a:cubicBezTo>
                  <a:cubicBezTo>
                    <a:pt x="119" y="58"/>
                    <a:pt x="119" y="58"/>
                    <a:pt x="119" y="58"/>
                  </a:cubicBezTo>
                  <a:cubicBezTo>
                    <a:pt x="120" y="58"/>
                    <a:pt x="121" y="57"/>
                    <a:pt x="122" y="57"/>
                  </a:cubicBezTo>
                  <a:cubicBezTo>
                    <a:pt x="123" y="59"/>
                    <a:pt x="125" y="60"/>
                    <a:pt x="127" y="61"/>
                  </a:cubicBezTo>
                  <a:cubicBezTo>
                    <a:pt x="129" y="61"/>
                    <a:pt x="130" y="59"/>
                    <a:pt x="132" y="58"/>
                  </a:cubicBezTo>
                  <a:cubicBezTo>
                    <a:pt x="131" y="56"/>
                    <a:pt x="131" y="53"/>
                    <a:pt x="130" y="51"/>
                  </a:cubicBezTo>
                  <a:cubicBezTo>
                    <a:pt x="130" y="50"/>
                    <a:pt x="131" y="49"/>
                    <a:pt x="132" y="49"/>
                  </a:cubicBezTo>
                  <a:cubicBezTo>
                    <a:pt x="132" y="49"/>
                    <a:pt x="132" y="49"/>
                    <a:pt x="132" y="49"/>
                  </a:cubicBezTo>
                  <a:cubicBezTo>
                    <a:pt x="132" y="48"/>
                    <a:pt x="133" y="47"/>
                    <a:pt x="133" y="46"/>
                  </a:cubicBezTo>
                  <a:cubicBezTo>
                    <a:pt x="136" y="46"/>
                    <a:pt x="138" y="46"/>
                    <a:pt x="141" y="46"/>
                  </a:cubicBezTo>
                  <a:cubicBezTo>
                    <a:pt x="141" y="44"/>
                    <a:pt x="142" y="43"/>
                    <a:pt x="142" y="41"/>
                  </a:cubicBezTo>
                  <a:cubicBezTo>
                    <a:pt x="141" y="39"/>
                    <a:pt x="139" y="38"/>
                    <a:pt x="137" y="36"/>
                  </a:cubicBezTo>
                  <a:cubicBezTo>
                    <a:pt x="137" y="35"/>
                    <a:pt x="137" y="34"/>
                    <a:pt x="137" y="33"/>
                  </a:cubicBezTo>
                  <a:cubicBezTo>
                    <a:pt x="137" y="33"/>
                    <a:pt x="137" y="33"/>
                    <a:pt x="137" y="33"/>
                  </a:cubicBezTo>
                  <a:cubicBezTo>
                    <a:pt x="137" y="32"/>
                    <a:pt x="137" y="31"/>
                    <a:pt x="137" y="30"/>
                  </a:cubicBezTo>
                  <a:cubicBezTo>
                    <a:pt x="139" y="29"/>
                    <a:pt x="141" y="27"/>
                    <a:pt x="143" y="26"/>
                  </a:cubicBezTo>
                  <a:cubicBezTo>
                    <a:pt x="142" y="24"/>
                    <a:pt x="142" y="22"/>
                    <a:pt x="141" y="21"/>
                  </a:cubicBezTo>
                  <a:cubicBezTo>
                    <a:pt x="138" y="20"/>
                    <a:pt x="136" y="20"/>
                    <a:pt x="133" y="20"/>
                  </a:cubicBezTo>
                  <a:cubicBezTo>
                    <a:pt x="133" y="19"/>
                    <a:pt x="132" y="18"/>
                    <a:pt x="132" y="18"/>
                  </a:cubicBezTo>
                  <a:cubicBezTo>
                    <a:pt x="132" y="18"/>
                    <a:pt x="132" y="18"/>
                    <a:pt x="132" y="18"/>
                  </a:cubicBezTo>
                  <a:cubicBezTo>
                    <a:pt x="131" y="17"/>
                    <a:pt x="130" y="16"/>
                    <a:pt x="130" y="15"/>
                  </a:cubicBezTo>
                  <a:cubicBezTo>
                    <a:pt x="131" y="13"/>
                    <a:pt x="131" y="11"/>
                    <a:pt x="132" y="8"/>
                  </a:cubicBezTo>
                  <a:cubicBezTo>
                    <a:pt x="131" y="7"/>
                    <a:pt x="129" y="6"/>
                    <a:pt x="128" y="5"/>
                  </a:cubicBezTo>
                  <a:cubicBezTo>
                    <a:pt x="126" y="6"/>
                    <a:pt x="123" y="8"/>
                    <a:pt x="122" y="9"/>
                  </a:cubicBezTo>
                  <a:cubicBezTo>
                    <a:pt x="121" y="9"/>
                    <a:pt x="120" y="8"/>
                    <a:pt x="118" y="8"/>
                  </a:cubicBezTo>
                  <a:cubicBezTo>
                    <a:pt x="119" y="8"/>
                    <a:pt x="119" y="8"/>
                    <a:pt x="119" y="8"/>
                  </a:cubicBezTo>
                  <a:cubicBezTo>
                    <a:pt x="117" y="8"/>
                    <a:pt x="116" y="7"/>
                    <a:pt x="115" y="7"/>
                  </a:cubicBezTo>
                  <a:cubicBezTo>
                    <a:pt x="115" y="5"/>
                    <a:pt x="114" y="2"/>
                    <a:pt x="113" y="0"/>
                  </a:cubicBezTo>
                  <a:cubicBezTo>
                    <a:pt x="111" y="0"/>
                    <a:pt x="110" y="0"/>
                    <a:pt x="108" y="0"/>
                  </a:cubicBezTo>
                  <a:cubicBezTo>
                    <a:pt x="107" y="2"/>
                    <a:pt x="106" y="5"/>
                    <a:pt x="105" y="7"/>
                  </a:cubicBezTo>
                  <a:cubicBezTo>
                    <a:pt x="104" y="7"/>
                    <a:pt x="103" y="8"/>
                    <a:pt x="102" y="8"/>
                  </a:cubicBezTo>
                  <a:cubicBezTo>
                    <a:pt x="102" y="8"/>
                    <a:pt x="102" y="8"/>
                    <a:pt x="102" y="8"/>
                  </a:cubicBezTo>
                  <a:cubicBezTo>
                    <a:pt x="101" y="8"/>
                    <a:pt x="100" y="9"/>
                    <a:pt x="99" y="9"/>
                  </a:cubicBezTo>
                  <a:cubicBezTo>
                    <a:pt x="98" y="7"/>
                    <a:pt x="96" y="6"/>
                    <a:pt x="94" y="5"/>
                  </a:cubicBezTo>
                  <a:cubicBezTo>
                    <a:pt x="92" y="6"/>
                    <a:pt x="91" y="7"/>
                    <a:pt x="89" y="8"/>
                  </a:cubicBezTo>
                  <a:cubicBezTo>
                    <a:pt x="90" y="10"/>
                    <a:pt x="90" y="13"/>
                    <a:pt x="91" y="15"/>
                  </a:cubicBezTo>
                  <a:cubicBezTo>
                    <a:pt x="91" y="16"/>
                    <a:pt x="90" y="17"/>
                    <a:pt x="89" y="18"/>
                  </a:cubicBezTo>
                  <a:cubicBezTo>
                    <a:pt x="89" y="18"/>
                    <a:pt x="89" y="18"/>
                    <a:pt x="89" y="18"/>
                  </a:cubicBezTo>
                  <a:cubicBezTo>
                    <a:pt x="89" y="18"/>
                    <a:pt x="88" y="19"/>
                    <a:pt x="87" y="20"/>
                  </a:cubicBezTo>
                  <a:cubicBezTo>
                    <a:pt x="85" y="20"/>
                    <a:pt x="83" y="20"/>
                    <a:pt x="80" y="20"/>
                  </a:cubicBezTo>
                  <a:cubicBezTo>
                    <a:pt x="80" y="22"/>
                    <a:pt x="79" y="23"/>
                    <a:pt x="79" y="25"/>
                  </a:cubicBezTo>
                  <a:cubicBezTo>
                    <a:pt x="80" y="27"/>
                    <a:pt x="82" y="28"/>
                    <a:pt x="84" y="30"/>
                  </a:cubicBezTo>
                  <a:cubicBezTo>
                    <a:pt x="84" y="31"/>
                    <a:pt x="84" y="32"/>
                    <a:pt x="84" y="33"/>
                  </a:cubicBezTo>
                  <a:cubicBezTo>
                    <a:pt x="84" y="33"/>
                    <a:pt x="84" y="33"/>
                    <a:pt x="84" y="33"/>
                  </a:cubicBezTo>
                  <a:cubicBezTo>
                    <a:pt x="84" y="34"/>
                    <a:pt x="84" y="35"/>
                    <a:pt x="84" y="36"/>
                  </a:cubicBezTo>
                  <a:cubicBezTo>
                    <a:pt x="82" y="37"/>
                    <a:pt x="80" y="39"/>
                    <a:pt x="78" y="40"/>
                  </a:cubicBezTo>
                  <a:cubicBezTo>
                    <a:pt x="79" y="42"/>
                    <a:pt x="79" y="44"/>
                    <a:pt x="80" y="45"/>
                  </a:cubicBezTo>
                  <a:close/>
                  <a:moveTo>
                    <a:pt x="106" y="33"/>
                  </a:moveTo>
                  <a:cubicBezTo>
                    <a:pt x="106" y="32"/>
                    <a:pt x="106" y="31"/>
                    <a:pt x="107" y="30"/>
                  </a:cubicBezTo>
                  <a:cubicBezTo>
                    <a:pt x="107" y="30"/>
                    <a:pt x="107" y="30"/>
                    <a:pt x="107" y="30"/>
                  </a:cubicBezTo>
                  <a:cubicBezTo>
                    <a:pt x="107" y="30"/>
                    <a:pt x="108" y="29"/>
                    <a:pt x="109" y="29"/>
                  </a:cubicBezTo>
                  <a:cubicBezTo>
                    <a:pt x="109" y="29"/>
                    <a:pt x="109" y="29"/>
                    <a:pt x="109" y="29"/>
                  </a:cubicBezTo>
                  <a:cubicBezTo>
                    <a:pt x="110" y="28"/>
                    <a:pt x="111" y="28"/>
                    <a:pt x="112" y="29"/>
                  </a:cubicBezTo>
                  <a:cubicBezTo>
                    <a:pt x="112" y="29"/>
                    <a:pt x="112" y="29"/>
                    <a:pt x="112" y="29"/>
                  </a:cubicBezTo>
                  <a:cubicBezTo>
                    <a:pt x="113" y="29"/>
                    <a:pt x="114" y="30"/>
                    <a:pt x="114" y="30"/>
                  </a:cubicBezTo>
                  <a:cubicBezTo>
                    <a:pt x="114" y="30"/>
                    <a:pt x="114" y="30"/>
                    <a:pt x="114" y="30"/>
                  </a:cubicBezTo>
                  <a:cubicBezTo>
                    <a:pt x="115" y="31"/>
                    <a:pt x="115" y="32"/>
                    <a:pt x="115" y="33"/>
                  </a:cubicBezTo>
                  <a:cubicBezTo>
                    <a:pt x="115" y="33"/>
                    <a:pt x="115" y="33"/>
                    <a:pt x="115" y="33"/>
                  </a:cubicBezTo>
                  <a:cubicBezTo>
                    <a:pt x="115" y="34"/>
                    <a:pt x="115" y="35"/>
                    <a:pt x="114" y="36"/>
                  </a:cubicBezTo>
                  <a:cubicBezTo>
                    <a:pt x="114" y="36"/>
                    <a:pt x="114" y="36"/>
                    <a:pt x="114" y="36"/>
                  </a:cubicBezTo>
                  <a:cubicBezTo>
                    <a:pt x="114" y="37"/>
                    <a:pt x="113" y="37"/>
                    <a:pt x="112" y="38"/>
                  </a:cubicBezTo>
                  <a:cubicBezTo>
                    <a:pt x="112" y="38"/>
                    <a:pt x="112" y="38"/>
                    <a:pt x="112" y="38"/>
                  </a:cubicBezTo>
                  <a:cubicBezTo>
                    <a:pt x="111" y="38"/>
                    <a:pt x="110" y="38"/>
                    <a:pt x="109" y="38"/>
                  </a:cubicBezTo>
                  <a:cubicBezTo>
                    <a:pt x="109" y="37"/>
                    <a:pt x="109" y="37"/>
                    <a:pt x="109" y="37"/>
                  </a:cubicBezTo>
                  <a:cubicBezTo>
                    <a:pt x="108" y="37"/>
                    <a:pt x="107" y="37"/>
                    <a:pt x="107" y="36"/>
                  </a:cubicBezTo>
                  <a:cubicBezTo>
                    <a:pt x="107" y="36"/>
                    <a:pt x="107" y="36"/>
                    <a:pt x="107" y="36"/>
                  </a:cubicBezTo>
                  <a:cubicBezTo>
                    <a:pt x="106" y="35"/>
                    <a:pt x="106" y="34"/>
                    <a:pt x="106" y="33"/>
                  </a:cubicBezTo>
                  <a:close/>
                  <a:moveTo>
                    <a:pt x="186" y="109"/>
                  </a:moveTo>
                  <a:cubicBezTo>
                    <a:pt x="186" y="107"/>
                    <a:pt x="187" y="106"/>
                    <a:pt x="187" y="104"/>
                  </a:cubicBezTo>
                  <a:cubicBezTo>
                    <a:pt x="190" y="104"/>
                    <a:pt x="194" y="103"/>
                    <a:pt x="197" y="102"/>
                  </a:cubicBezTo>
                  <a:cubicBezTo>
                    <a:pt x="197" y="100"/>
                    <a:pt x="197" y="98"/>
                    <a:pt x="197" y="95"/>
                  </a:cubicBezTo>
                  <a:cubicBezTo>
                    <a:pt x="194" y="93"/>
                    <a:pt x="191" y="92"/>
                    <a:pt x="188" y="91"/>
                  </a:cubicBezTo>
                  <a:cubicBezTo>
                    <a:pt x="188" y="90"/>
                    <a:pt x="188" y="88"/>
                    <a:pt x="187" y="87"/>
                  </a:cubicBezTo>
                  <a:cubicBezTo>
                    <a:pt x="187" y="87"/>
                    <a:pt x="187" y="87"/>
                    <a:pt x="187" y="87"/>
                  </a:cubicBezTo>
                  <a:cubicBezTo>
                    <a:pt x="187" y="85"/>
                    <a:pt x="186" y="84"/>
                    <a:pt x="186" y="83"/>
                  </a:cubicBezTo>
                  <a:cubicBezTo>
                    <a:pt x="188" y="80"/>
                    <a:pt x="190" y="78"/>
                    <a:pt x="192" y="75"/>
                  </a:cubicBezTo>
                  <a:cubicBezTo>
                    <a:pt x="191" y="73"/>
                    <a:pt x="190" y="71"/>
                    <a:pt x="188" y="69"/>
                  </a:cubicBezTo>
                  <a:cubicBezTo>
                    <a:pt x="185" y="69"/>
                    <a:pt x="182" y="70"/>
                    <a:pt x="179" y="71"/>
                  </a:cubicBezTo>
                  <a:cubicBezTo>
                    <a:pt x="178" y="70"/>
                    <a:pt x="176" y="69"/>
                    <a:pt x="175" y="68"/>
                  </a:cubicBezTo>
                  <a:cubicBezTo>
                    <a:pt x="175" y="68"/>
                    <a:pt x="175" y="68"/>
                    <a:pt x="175" y="68"/>
                  </a:cubicBezTo>
                  <a:cubicBezTo>
                    <a:pt x="174" y="67"/>
                    <a:pt x="173" y="66"/>
                    <a:pt x="172" y="66"/>
                  </a:cubicBezTo>
                  <a:cubicBezTo>
                    <a:pt x="172" y="62"/>
                    <a:pt x="172" y="59"/>
                    <a:pt x="172" y="56"/>
                  </a:cubicBezTo>
                  <a:cubicBezTo>
                    <a:pt x="170" y="55"/>
                    <a:pt x="168" y="54"/>
                    <a:pt x="166" y="53"/>
                  </a:cubicBezTo>
                  <a:cubicBezTo>
                    <a:pt x="163" y="56"/>
                    <a:pt x="161" y="58"/>
                    <a:pt x="159" y="61"/>
                  </a:cubicBezTo>
                  <a:cubicBezTo>
                    <a:pt x="158" y="60"/>
                    <a:pt x="156" y="60"/>
                    <a:pt x="155" y="60"/>
                  </a:cubicBezTo>
                  <a:cubicBezTo>
                    <a:pt x="155" y="60"/>
                    <a:pt x="155" y="60"/>
                    <a:pt x="155" y="60"/>
                  </a:cubicBezTo>
                  <a:cubicBezTo>
                    <a:pt x="153" y="60"/>
                    <a:pt x="152" y="60"/>
                    <a:pt x="151" y="60"/>
                  </a:cubicBezTo>
                  <a:cubicBezTo>
                    <a:pt x="149" y="58"/>
                    <a:pt x="148" y="55"/>
                    <a:pt x="146" y="52"/>
                  </a:cubicBezTo>
                  <a:cubicBezTo>
                    <a:pt x="143" y="52"/>
                    <a:pt x="141" y="53"/>
                    <a:pt x="139" y="54"/>
                  </a:cubicBezTo>
                  <a:cubicBezTo>
                    <a:pt x="138" y="57"/>
                    <a:pt x="138" y="60"/>
                    <a:pt x="138" y="64"/>
                  </a:cubicBezTo>
                  <a:cubicBezTo>
                    <a:pt x="136" y="64"/>
                    <a:pt x="135" y="65"/>
                    <a:pt x="134" y="66"/>
                  </a:cubicBezTo>
                  <a:cubicBezTo>
                    <a:pt x="134" y="66"/>
                    <a:pt x="134" y="66"/>
                    <a:pt x="134" y="66"/>
                  </a:cubicBezTo>
                  <a:cubicBezTo>
                    <a:pt x="133" y="67"/>
                    <a:pt x="131" y="68"/>
                    <a:pt x="130" y="69"/>
                  </a:cubicBezTo>
                  <a:cubicBezTo>
                    <a:pt x="128" y="67"/>
                    <a:pt x="124" y="66"/>
                    <a:pt x="121" y="65"/>
                  </a:cubicBezTo>
                  <a:cubicBezTo>
                    <a:pt x="120" y="67"/>
                    <a:pt x="118" y="68"/>
                    <a:pt x="117" y="70"/>
                  </a:cubicBezTo>
                  <a:cubicBezTo>
                    <a:pt x="118" y="73"/>
                    <a:pt x="120" y="76"/>
                    <a:pt x="122" y="79"/>
                  </a:cubicBezTo>
                  <a:cubicBezTo>
                    <a:pt x="121" y="80"/>
                    <a:pt x="121" y="82"/>
                    <a:pt x="120" y="83"/>
                  </a:cubicBezTo>
                  <a:cubicBezTo>
                    <a:pt x="120" y="83"/>
                    <a:pt x="120" y="83"/>
                    <a:pt x="120" y="83"/>
                  </a:cubicBezTo>
                  <a:cubicBezTo>
                    <a:pt x="119" y="84"/>
                    <a:pt x="119" y="86"/>
                    <a:pt x="119" y="87"/>
                  </a:cubicBezTo>
                  <a:cubicBezTo>
                    <a:pt x="116" y="88"/>
                    <a:pt x="112" y="88"/>
                    <a:pt x="109" y="90"/>
                  </a:cubicBezTo>
                  <a:cubicBezTo>
                    <a:pt x="109" y="92"/>
                    <a:pt x="109" y="94"/>
                    <a:pt x="109" y="97"/>
                  </a:cubicBezTo>
                  <a:cubicBezTo>
                    <a:pt x="112" y="98"/>
                    <a:pt x="115" y="100"/>
                    <a:pt x="118" y="101"/>
                  </a:cubicBezTo>
                  <a:cubicBezTo>
                    <a:pt x="118" y="102"/>
                    <a:pt x="118" y="104"/>
                    <a:pt x="119" y="105"/>
                  </a:cubicBezTo>
                  <a:cubicBezTo>
                    <a:pt x="119" y="105"/>
                    <a:pt x="119" y="105"/>
                    <a:pt x="119" y="105"/>
                  </a:cubicBezTo>
                  <a:cubicBezTo>
                    <a:pt x="119" y="106"/>
                    <a:pt x="120" y="108"/>
                    <a:pt x="120" y="109"/>
                  </a:cubicBezTo>
                  <a:cubicBezTo>
                    <a:pt x="118" y="111"/>
                    <a:pt x="116" y="114"/>
                    <a:pt x="114" y="117"/>
                  </a:cubicBezTo>
                  <a:cubicBezTo>
                    <a:pt x="115" y="119"/>
                    <a:pt x="116" y="121"/>
                    <a:pt x="118" y="123"/>
                  </a:cubicBezTo>
                  <a:cubicBezTo>
                    <a:pt x="121" y="122"/>
                    <a:pt x="124" y="122"/>
                    <a:pt x="127" y="121"/>
                  </a:cubicBezTo>
                  <a:cubicBezTo>
                    <a:pt x="128" y="122"/>
                    <a:pt x="130" y="123"/>
                    <a:pt x="131" y="123"/>
                  </a:cubicBezTo>
                  <a:cubicBezTo>
                    <a:pt x="131" y="124"/>
                    <a:pt x="131" y="124"/>
                    <a:pt x="131" y="124"/>
                  </a:cubicBezTo>
                  <a:cubicBezTo>
                    <a:pt x="132" y="124"/>
                    <a:pt x="133" y="125"/>
                    <a:pt x="134" y="126"/>
                  </a:cubicBezTo>
                  <a:cubicBezTo>
                    <a:pt x="134" y="129"/>
                    <a:pt x="133" y="133"/>
                    <a:pt x="134" y="136"/>
                  </a:cubicBezTo>
                  <a:cubicBezTo>
                    <a:pt x="136" y="137"/>
                    <a:pt x="138" y="138"/>
                    <a:pt x="140" y="138"/>
                  </a:cubicBezTo>
                  <a:cubicBezTo>
                    <a:pt x="143" y="136"/>
                    <a:pt x="145" y="134"/>
                    <a:pt x="147" y="131"/>
                  </a:cubicBezTo>
                  <a:cubicBezTo>
                    <a:pt x="148" y="131"/>
                    <a:pt x="150" y="131"/>
                    <a:pt x="151" y="131"/>
                  </a:cubicBezTo>
                  <a:cubicBezTo>
                    <a:pt x="151" y="131"/>
                    <a:pt x="151" y="131"/>
                    <a:pt x="151" y="131"/>
                  </a:cubicBezTo>
                  <a:cubicBezTo>
                    <a:pt x="152" y="131"/>
                    <a:pt x="154" y="131"/>
                    <a:pt x="155" y="131"/>
                  </a:cubicBezTo>
                  <a:cubicBezTo>
                    <a:pt x="157" y="134"/>
                    <a:pt x="158" y="137"/>
                    <a:pt x="160" y="140"/>
                  </a:cubicBezTo>
                  <a:cubicBezTo>
                    <a:pt x="163" y="139"/>
                    <a:pt x="165" y="139"/>
                    <a:pt x="167" y="138"/>
                  </a:cubicBezTo>
                  <a:cubicBezTo>
                    <a:pt x="168" y="134"/>
                    <a:pt x="168" y="131"/>
                    <a:pt x="168" y="128"/>
                  </a:cubicBezTo>
                  <a:cubicBezTo>
                    <a:pt x="170" y="127"/>
                    <a:pt x="171" y="126"/>
                    <a:pt x="172" y="126"/>
                  </a:cubicBezTo>
                  <a:cubicBezTo>
                    <a:pt x="172" y="126"/>
                    <a:pt x="172" y="126"/>
                    <a:pt x="172" y="126"/>
                  </a:cubicBezTo>
                  <a:cubicBezTo>
                    <a:pt x="173" y="125"/>
                    <a:pt x="174" y="124"/>
                    <a:pt x="176" y="123"/>
                  </a:cubicBezTo>
                  <a:cubicBezTo>
                    <a:pt x="178" y="125"/>
                    <a:pt x="181" y="126"/>
                    <a:pt x="185" y="127"/>
                  </a:cubicBezTo>
                  <a:cubicBezTo>
                    <a:pt x="186" y="125"/>
                    <a:pt x="188" y="123"/>
                    <a:pt x="189" y="121"/>
                  </a:cubicBezTo>
                  <a:cubicBezTo>
                    <a:pt x="188" y="118"/>
                    <a:pt x="186" y="115"/>
                    <a:pt x="184" y="113"/>
                  </a:cubicBezTo>
                  <a:cubicBezTo>
                    <a:pt x="185" y="111"/>
                    <a:pt x="185" y="110"/>
                    <a:pt x="186" y="109"/>
                  </a:cubicBezTo>
                  <a:close/>
                  <a:moveTo>
                    <a:pt x="159" y="98"/>
                  </a:moveTo>
                  <a:cubicBezTo>
                    <a:pt x="159" y="98"/>
                    <a:pt x="159" y="98"/>
                    <a:pt x="159" y="98"/>
                  </a:cubicBezTo>
                  <a:cubicBezTo>
                    <a:pt x="158" y="99"/>
                    <a:pt x="157" y="100"/>
                    <a:pt x="156" y="101"/>
                  </a:cubicBezTo>
                  <a:cubicBezTo>
                    <a:pt x="156" y="101"/>
                    <a:pt x="156" y="101"/>
                    <a:pt x="156" y="101"/>
                  </a:cubicBezTo>
                  <a:cubicBezTo>
                    <a:pt x="155" y="102"/>
                    <a:pt x="154" y="102"/>
                    <a:pt x="152" y="102"/>
                  </a:cubicBezTo>
                  <a:cubicBezTo>
                    <a:pt x="152" y="102"/>
                    <a:pt x="152" y="102"/>
                    <a:pt x="152" y="102"/>
                  </a:cubicBezTo>
                  <a:cubicBezTo>
                    <a:pt x="151" y="102"/>
                    <a:pt x="150" y="101"/>
                    <a:pt x="149" y="101"/>
                  </a:cubicBezTo>
                  <a:cubicBezTo>
                    <a:pt x="149" y="101"/>
                    <a:pt x="149" y="101"/>
                    <a:pt x="149" y="101"/>
                  </a:cubicBezTo>
                  <a:cubicBezTo>
                    <a:pt x="148" y="100"/>
                    <a:pt x="147" y="99"/>
                    <a:pt x="147" y="98"/>
                  </a:cubicBezTo>
                  <a:cubicBezTo>
                    <a:pt x="147" y="97"/>
                    <a:pt x="147" y="97"/>
                    <a:pt x="147" y="97"/>
                  </a:cubicBezTo>
                  <a:cubicBezTo>
                    <a:pt x="147" y="96"/>
                    <a:pt x="147" y="95"/>
                    <a:pt x="147" y="94"/>
                  </a:cubicBezTo>
                  <a:cubicBezTo>
                    <a:pt x="147" y="94"/>
                    <a:pt x="147" y="94"/>
                    <a:pt x="147" y="94"/>
                  </a:cubicBezTo>
                  <a:cubicBezTo>
                    <a:pt x="148" y="92"/>
                    <a:pt x="149" y="91"/>
                    <a:pt x="150" y="91"/>
                  </a:cubicBezTo>
                  <a:cubicBezTo>
                    <a:pt x="150" y="91"/>
                    <a:pt x="150" y="91"/>
                    <a:pt x="150" y="91"/>
                  </a:cubicBezTo>
                  <a:cubicBezTo>
                    <a:pt x="151" y="90"/>
                    <a:pt x="152" y="90"/>
                    <a:pt x="154" y="90"/>
                  </a:cubicBezTo>
                  <a:cubicBezTo>
                    <a:pt x="154" y="90"/>
                    <a:pt x="154" y="90"/>
                    <a:pt x="154" y="90"/>
                  </a:cubicBezTo>
                  <a:cubicBezTo>
                    <a:pt x="155" y="90"/>
                    <a:pt x="156" y="90"/>
                    <a:pt x="157" y="91"/>
                  </a:cubicBezTo>
                  <a:cubicBezTo>
                    <a:pt x="157" y="91"/>
                    <a:pt x="157" y="91"/>
                    <a:pt x="157" y="91"/>
                  </a:cubicBezTo>
                  <a:cubicBezTo>
                    <a:pt x="158" y="92"/>
                    <a:pt x="159" y="93"/>
                    <a:pt x="159" y="94"/>
                  </a:cubicBezTo>
                  <a:cubicBezTo>
                    <a:pt x="159" y="94"/>
                    <a:pt x="159" y="94"/>
                    <a:pt x="159" y="94"/>
                  </a:cubicBezTo>
                  <a:cubicBezTo>
                    <a:pt x="159" y="95"/>
                    <a:pt x="159" y="97"/>
                    <a:pt x="159" y="98"/>
                  </a:cubicBezTo>
                  <a:close/>
                  <a:moveTo>
                    <a:pt x="129" y="133"/>
                  </a:moveTo>
                  <a:cubicBezTo>
                    <a:pt x="124" y="132"/>
                    <a:pt x="118" y="132"/>
                    <a:pt x="113" y="132"/>
                  </a:cubicBezTo>
                  <a:cubicBezTo>
                    <a:pt x="112" y="130"/>
                    <a:pt x="111" y="128"/>
                    <a:pt x="110" y="127"/>
                  </a:cubicBezTo>
                  <a:cubicBezTo>
                    <a:pt x="110" y="127"/>
                    <a:pt x="110" y="127"/>
                    <a:pt x="110" y="127"/>
                  </a:cubicBezTo>
                  <a:cubicBezTo>
                    <a:pt x="109" y="125"/>
                    <a:pt x="107" y="123"/>
                    <a:pt x="106" y="121"/>
                  </a:cubicBezTo>
                  <a:cubicBezTo>
                    <a:pt x="108" y="117"/>
                    <a:pt x="109" y="112"/>
                    <a:pt x="110" y="107"/>
                  </a:cubicBezTo>
                  <a:cubicBezTo>
                    <a:pt x="108" y="105"/>
                    <a:pt x="105" y="103"/>
                    <a:pt x="102" y="101"/>
                  </a:cubicBezTo>
                  <a:cubicBezTo>
                    <a:pt x="97" y="103"/>
                    <a:pt x="93" y="106"/>
                    <a:pt x="89" y="109"/>
                  </a:cubicBezTo>
                  <a:cubicBezTo>
                    <a:pt x="87" y="108"/>
                    <a:pt x="85" y="108"/>
                    <a:pt x="83" y="107"/>
                  </a:cubicBezTo>
                  <a:cubicBezTo>
                    <a:pt x="83" y="107"/>
                    <a:pt x="83" y="107"/>
                    <a:pt x="83" y="107"/>
                  </a:cubicBezTo>
                  <a:cubicBezTo>
                    <a:pt x="80" y="106"/>
                    <a:pt x="78" y="105"/>
                    <a:pt x="76" y="105"/>
                  </a:cubicBezTo>
                  <a:cubicBezTo>
                    <a:pt x="75" y="100"/>
                    <a:pt x="74" y="95"/>
                    <a:pt x="72" y="91"/>
                  </a:cubicBezTo>
                  <a:cubicBezTo>
                    <a:pt x="68" y="90"/>
                    <a:pt x="65" y="90"/>
                    <a:pt x="61" y="91"/>
                  </a:cubicBezTo>
                  <a:cubicBezTo>
                    <a:pt x="59" y="95"/>
                    <a:pt x="57" y="100"/>
                    <a:pt x="55" y="105"/>
                  </a:cubicBezTo>
                  <a:cubicBezTo>
                    <a:pt x="53" y="105"/>
                    <a:pt x="51" y="106"/>
                    <a:pt x="49" y="107"/>
                  </a:cubicBezTo>
                  <a:cubicBezTo>
                    <a:pt x="49" y="107"/>
                    <a:pt x="49" y="107"/>
                    <a:pt x="49" y="107"/>
                  </a:cubicBezTo>
                  <a:cubicBezTo>
                    <a:pt x="47" y="108"/>
                    <a:pt x="45" y="108"/>
                    <a:pt x="43" y="109"/>
                  </a:cubicBezTo>
                  <a:cubicBezTo>
                    <a:pt x="40" y="106"/>
                    <a:pt x="36" y="103"/>
                    <a:pt x="31" y="100"/>
                  </a:cubicBezTo>
                  <a:cubicBezTo>
                    <a:pt x="28" y="102"/>
                    <a:pt x="25" y="104"/>
                    <a:pt x="23" y="106"/>
                  </a:cubicBezTo>
                  <a:cubicBezTo>
                    <a:pt x="23" y="112"/>
                    <a:pt x="25" y="117"/>
                    <a:pt x="26" y="121"/>
                  </a:cubicBezTo>
                  <a:cubicBezTo>
                    <a:pt x="25" y="123"/>
                    <a:pt x="24" y="125"/>
                    <a:pt x="22" y="127"/>
                  </a:cubicBezTo>
                  <a:cubicBezTo>
                    <a:pt x="22" y="127"/>
                    <a:pt x="22" y="127"/>
                    <a:pt x="22" y="127"/>
                  </a:cubicBezTo>
                  <a:cubicBezTo>
                    <a:pt x="21" y="128"/>
                    <a:pt x="20" y="130"/>
                    <a:pt x="19" y="132"/>
                  </a:cubicBezTo>
                  <a:cubicBezTo>
                    <a:pt x="14" y="132"/>
                    <a:pt x="9" y="132"/>
                    <a:pt x="4" y="132"/>
                  </a:cubicBezTo>
                  <a:cubicBezTo>
                    <a:pt x="2" y="135"/>
                    <a:pt x="1" y="139"/>
                    <a:pt x="0" y="142"/>
                  </a:cubicBezTo>
                  <a:cubicBezTo>
                    <a:pt x="4" y="146"/>
                    <a:pt x="8" y="149"/>
                    <a:pt x="12" y="152"/>
                  </a:cubicBezTo>
                  <a:cubicBezTo>
                    <a:pt x="12" y="154"/>
                    <a:pt x="12" y="156"/>
                    <a:pt x="12" y="159"/>
                  </a:cubicBezTo>
                  <a:cubicBezTo>
                    <a:pt x="12" y="159"/>
                    <a:pt x="12" y="159"/>
                    <a:pt x="12" y="159"/>
                  </a:cubicBezTo>
                  <a:cubicBezTo>
                    <a:pt x="12" y="161"/>
                    <a:pt x="12" y="163"/>
                    <a:pt x="12" y="165"/>
                  </a:cubicBezTo>
                  <a:cubicBezTo>
                    <a:pt x="8" y="168"/>
                    <a:pt x="4" y="171"/>
                    <a:pt x="0" y="174"/>
                  </a:cubicBezTo>
                  <a:cubicBezTo>
                    <a:pt x="1" y="177"/>
                    <a:pt x="2" y="181"/>
                    <a:pt x="3" y="184"/>
                  </a:cubicBezTo>
                  <a:cubicBezTo>
                    <a:pt x="8" y="185"/>
                    <a:pt x="14" y="185"/>
                    <a:pt x="19" y="185"/>
                  </a:cubicBezTo>
                  <a:cubicBezTo>
                    <a:pt x="20" y="187"/>
                    <a:pt x="21" y="189"/>
                    <a:pt x="22" y="191"/>
                  </a:cubicBezTo>
                  <a:cubicBezTo>
                    <a:pt x="22" y="191"/>
                    <a:pt x="22" y="191"/>
                    <a:pt x="22" y="191"/>
                  </a:cubicBezTo>
                  <a:cubicBezTo>
                    <a:pt x="23" y="193"/>
                    <a:pt x="25" y="194"/>
                    <a:pt x="26" y="196"/>
                  </a:cubicBezTo>
                  <a:cubicBezTo>
                    <a:pt x="24" y="200"/>
                    <a:pt x="23" y="205"/>
                    <a:pt x="22" y="210"/>
                  </a:cubicBezTo>
                  <a:cubicBezTo>
                    <a:pt x="24" y="212"/>
                    <a:pt x="27" y="215"/>
                    <a:pt x="30" y="216"/>
                  </a:cubicBezTo>
                  <a:cubicBezTo>
                    <a:pt x="35" y="214"/>
                    <a:pt x="39" y="211"/>
                    <a:pt x="43" y="208"/>
                  </a:cubicBezTo>
                  <a:cubicBezTo>
                    <a:pt x="45" y="209"/>
                    <a:pt x="47" y="210"/>
                    <a:pt x="50" y="210"/>
                  </a:cubicBezTo>
                  <a:cubicBezTo>
                    <a:pt x="49" y="211"/>
                    <a:pt x="49" y="211"/>
                    <a:pt x="49" y="211"/>
                  </a:cubicBezTo>
                  <a:cubicBezTo>
                    <a:pt x="52" y="211"/>
                    <a:pt x="54" y="212"/>
                    <a:pt x="56" y="212"/>
                  </a:cubicBezTo>
                  <a:cubicBezTo>
                    <a:pt x="57" y="217"/>
                    <a:pt x="58" y="222"/>
                    <a:pt x="60" y="227"/>
                  </a:cubicBezTo>
                  <a:cubicBezTo>
                    <a:pt x="64" y="227"/>
                    <a:pt x="67" y="227"/>
                    <a:pt x="71" y="227"/>
                  </a:cubicBezTo>
                  <a:cubicBezTo>
                    <a:pt x="73" y="222"/>
                    <a:pt x="75" y="217"/>
                    <a:pt x="77" y="212"/>
                  </a:cubicBezTo>
                  <a:cubicBezTo>
                    <a:pt x="79" y="212"/>
                    <a:pt x="81" y="211"/>
                    <a:pt x="83" y="210"/>
                  </a:cubicBezTo>
                  <a:cubicBezTo>
                    <a:pt x="83" y="210"/>
                    <a:pt x="83" y="210"/>
                    <a:pt x="83" y="210"/>
                  </a:cubicBezTo>
                  <a:cubicBezTo>
                    <a:pt x="85" y="210"/>
                    <a:pt x="87" y="209"/>
                    <a:pt x="89" y="208"/>
                  </a:cubicBezTo>
                  <a:cubicBezTo>
                    <a:pt x="92" y="211"/>
                    <a:pt x="96" y="214"/>
                    <a:pt x="101" y="217"/>
                  </a:cubicBezTo>
                  <a:cubicBezTo>
                    <a:pt x="104" y="215"/>
                    <a:pt x="107" y="213"/>
                    <a:pt x="110" y="211"/>
                  </a:cubicBezTo>
                  <a:cubicBezTo>
                    <a:pt x="109" y="206"/>
                    <a:pt x="107" y="201"/>
                    <a:pt x="106" y="196"/>
                  </a:cubicBezTo>
                  <a:cubicBezTo>
                    <a:pt x="107" y="194"/>
                    <a:pt x="108" y="192"/>
                    <a:pt x="110" y="191"/>
                  </a:cubicBezTo>
                  <a:cubicBezTo>
                    <a:pt x="110" y="191"/>
                    <a:pt x="110" y="191"/>
                    <a:pt x="110" y="191"/>
                  </a:cubicBezTo>
                  <a:cubicBezTo>
                    <a:pt x="111" y="189"/>
                    <a:pt x="112" y="187"/>
                    <a:pt x="113" y="185"/>
                  </a:cubicBezTo>
                  <a:cubicBezTo>
                    <a:pt x="118" y="186"/>
                    <a:pt x="123" y="186"/>
                    <a:pt x="129" y="185"/>
                  </a:cubicBezTo>
                  <a:cubicBezTo>
                    <a:pt x="130" y="182"/>
                    <a:pt x="131" y="179"/>
                    <a:pt x="132" y="175"/>
                  </a:cubicBezTo>
                  <a:cubicBezTo>
                    <a:pt x="128" y="171"/>
                    <a:pt x="124" y="168"/>
                    <a:pt x="120" y="165"/>
                  </a:cubicBezTo>
                  <a:cubicBezTo>
                    <a:pt x="120" y="163"/>
                    <a:pt x="120" y="161"/>
                    <a:pt x="120" y="159"/>
                  </a:cubicBezTo>
                  <a:cubicBezTo>
                    <a:pt x="120" y="159"/>
                    <a:pt x="120" y="159"/>
                    <a:pt x="120" y="159"/>
                  </a:cubicBezTo>
                  <a:cubicBezTo>
                    <a:pt x="120" y="156"/>
                    <a:pt x="120" y="154"/>
                    <a:pt x="120" y="152"/>
                  </a:cubicBezTo>
                  <a:cubicBezTo>
                    <a:pt x="124" y="150"/>
                    <a:pt x="128" y="147"/>
                    <a:pt x="132" y="143"/>
                  </a:cubicBezTo>
                  <a:cubicBezTo>
                    <a:pt x="131" y="140"/>
                    <a:pt x="130" y="136"/>
                    <a:pt x="129" y="133"/>
                  </a:cubicBezTo>
                  <a:close/>
                  <a:moveTo>
                    <a:pt x="75" y="159"/>
                  </a:moveTo>
                  <a:cubicBezTo>
                    <a:pt x="75" y="161"/>
                    <a:pt x="75" y="163"/>
                    <a:pt x="73" y="164"/>
                  </a:cubicBezTo>
                  <a:cubicBezTo>
                    <a:pt x="73" y="164"/>
                    <a:pt x="73" y="164"/>
                    <a:pt x="73" y="164"/>
                  </a:cubicBezTo>
                  <a:cubicBezTo>
                    <a:pt x="72" y="166"/>
                    <a:pt x="70" y="167"/>
                    <a:pt x="69" y="168"/>
                  </a:cubicBezTo>
                  <a:cubicBezTo>
                    <a:pt x="69" y="168"/>
                    <a:pt x="69" y="168"/>
                    <a:pt x="69" y="168"/>
                  </a:cubicBezTo>
                  <a:cubicBezTo>
                    <a:pt x="67" y="168"/>
                    <a:pt x="65" y="168"/>
                    <a:pt x="63" y="168"/>
                  </a:cubicBezTo>
                  <a:cubicBezTo>
                    <a:pt x="63" y="168"/>
                    <a:pt x="63" y="168"/>
                    <a:pt x="63" y="168"/>
                  </a:cubicBezTo>
                  <a:cubicBezTo>
                    <a:pt x="62" y="167"/>
                    <a:pt x="60" y="166"/>
                    <a:pt x="59" y="164"/>
                  </a:cubicBezTo>
                  <a:cubicBezTo>
                    <a:pt x="59" y="164"/>
                    <a:pt x="59" y="164"/>
                    <a:pt x="59" y="164"/>
                  </a:cubicBezTo>
                  <a:cubicBezTo>
                    <a:pt x="57" y="163"/>
                    <a:pt x="57" y="161"/>
                    <a:pt x="57" y="159"/>
                  </a:cubicBezTo>
                  <a:cubicBezTo>
                    <a:pt x="57" y="159"/>
                    <a:pt x="57" y="159"/>
                    <a:pt x="57" y="159"/>
                  </a:cubicBezTo>
                  <a:cubicBezTo>
                    <a:pt x="57" y="157"/>
                    <a:pt x="57" y="155"/>
                    <a:pt x="59" y="153"/>
                  </a:cubicBezTo>
                  <a:cubicBezTo>
                    <a:pt x="59" y="153"/>
                    <a:pt x="59" y="153"/>
                    <a:pt x="59" y="153"/>
                  </a:cubicBezTo>
                  <a:cubicBezTo>
                    <a:pt x="60" y="151"/>
                    <a:pt x="62" y="150"/>
                    <a:pt x="63" y="149"/>
                  </a:cubicBezTo>
                  <a:cubicBezTo>
                    <a:pt x="63" y="149"/>
                    <a:pt x="63" y="149"/>
                    <a:pt x="63" y="149"/>
                  </a:cubicBezTo>
                  <a:cubicBezTo>
                    <a:pt x="65" y="149"/>
                    <a:pt x="67" y="149"/>
                    <a:pt x="69" y="149"/>
                  </a:cubicBezTo>
                  <a:cubicBezTo>
                    <a:pt x="69" y="150"/>
                    <a:pt x="69" y="150"/>
                    <a:pt x="69" y="150"/>
                  </a:cubicBezTo>
                  <a:cubicBezTo>
                    <a:pt x="70" y="150"/>
                    <a:pt x="72" y="151"/>
                    <a:pt x="73" y="153"/>
                  </a:cubicBezTo>
                  <a:cubicBezTo>
                    <a:pt x="73" y="153"/>
                    <a:pt x="73" y="153"/>
                    <a:pt x="73" y="153"/>
                  </a:cubicBezTo>
                  <a:cubicBezTo>
                    <a:pt x="75" y="155"/>
                    <a:pt x="75" y="157"/>
                    <a:pt x="75" y="15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1" name="Rectangle 40"/>
            <p:cNvSpPr/>
            <p:nvPr/>
          </p:nvSpPr>
          <p:spPr>
            <a:xfrm>
              <a:off x="7444777" y="2350560"/>
              <a:ext cx="1051817" cy="9952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000" b="1"/>
                <a:t>If / Then </a:t>
              </a:r>
              <a:br>
                <a:rPr lang="en-GB" sz="1000" b="1"/>
              </a:br>
              <a:r>
                <a:rPr lang="en-GB" sz="1000" b="1"/>
                <a:t>program</a:t>
              </a:r>
            </a:p>
          </p:txBody>
        </p:sp>
        <p:sp>
          <p:nvSpPr>
            <p:cNvPr id="42" name="Freeform 9"/>
            <p:cNvSpPr>
              <a:spLocks noChangeAspect="1" noEditPoints="1"/>
            </p:cNvSpPr>
            <p:nvPr/>
          </p:nvSpPr>
          <p:spPr bwMode="auto">
            <a:xfrm>
              <a:off x="8129560" y="2426488"/>
              <a:ext cx="215895" cy="248772"/>
            </a:xfrm>
            <a:custGeom>
              <a:avLst/>
              <a:gdLst>
                <a:gd name="T0" fmla="*/ 89 w 197"/>
                <a:gd name="T1" fmla="*/ 49 h 227"/>
                <a:gd name="T2" fmla="*/ 99 w 197"/>
                <a:gd name="T3" fmla="*/ 57 h 227"/>
                <a:gd name="T4" fmla="*/ 108 w 197"/>
                <a:gd name="T5" fmla="*/ 66 h 227"/>
                <a:gd name="T6" fmla="*/ 119 w 197"/>
                <a:gd name="T7" fmla="*/ 58 h 227"/>
                <a:gd name="T8" fmla="*/ 130 w 197"/>
                <a:gd name="T9" fmla="*/ 51 h 227"/>
                <a:gd name="T10" fmla="*/ 141 w 197"/>
                <a:gd name="T11" fmla="*/ 46 h 227"/>
                <a:gd name="T12" fmla="*/ 137 w 197"/>
                <a:gd name="T13" fmla="*/ 33 h 227"/>
                <a:gd name="T14" fmla="*/ 133 w 197"/>
                <a:gd name="T15" fmla="*/ 20 h 227"/>
                <a:gd name="T16" fmla="*/ 132 w 197"/>
                <a:gd name="T17" fmla="*/ 8 h 227"/>
                <a:gd name="T18" fmla="*/ 119 w 197"/>
                <a:gd name="T19" fmla="*/ 8 h 227"/>
                <a:gd name="T20" fmla="*/ 105 w 197"/>
                <a:gd name="T21" fmla="*/ 7 h 227"/>
                <a:gd name="T22" fmla="*/ 94 w 197"/>
                <a:gd name="T23" fmla="*/ 5 h 227"/>
                <a:gd name="T24" fmla="*/ 89 w 197"/>
                <a:gd name="T25" fmla="*/ 18 h 227"/>
                <a:gd name="T26" fmla="*/ 84 w 197"/>
                <a:gd name="T27" fmla="*/ 30 h 227"/>
                <a:gd name="T28" fmla="*/ 78 w 197"/>
                <a:gd name="T29" fmla="*/ 40 h 227"/>
                <a:gd name="T30" fmla="*/ 107 w 197"/>
                <a:gd name="T31" fmla="*/ 30 h 227"/>
                <a:gd name="T32" fmla="*/ 112 w 197"/>
                <a:gd name="T33" fmla="*/ 29 h 227"/>
                <a:gd name="T34" fmla="*/ 115 w 197"/>
                <a:gd name="T35" fmla="*/ 33 h 227"/>
                <a:gd name="T36" fmla="*/ 112 w 197"/>
                <a:gd name="T37" fmla="*/ 38 h 227"/>
                <a:gd name="T38" fmla="*/ 107 w 197"/>
                <a:gd name="T39" fmla="*/ 36 h 227"/>
                <a:gd name="T40" fmla="*/ 197 w 197"/>
                <a:gd name="T41" fmla="*/ 102 h 227"/>
                <a:gd name="T42" fmla="*/ 187 w 197"/>
                <a:gd name="T43" fmla="*/ 87 h 227"/>
                <a:gd name="T44" fmla="*/ 179 w 197"/>
                <a:gd name="T45" fmla="*/ 71 h 227"/>
                <a:gd name="T46" fmla="*/ 172 w 197"/>
                <a:gd name="T47" fmla="*/ 56 h 227"/>
                <a:gd name="T48" fmla="*/ 155 w 197"/>
                <a:gd name="T49" fmla="*/ 60 h 227"/>
                <a:gd name="T50" fmla="*/ 138 w 197"/>
                <a:gd name="T51" fmla="*/ 64 h 227"/>
                <a:gd name="T52" fmla="*/ 121 w 197"/>
                <a:gd name="T53" fmla="*/ 65 h 227"/>
                <a:gd name="T54" fmla="*/ 120 w 197"/>
                <a:gd name="T55" fmla="*/ 83 h 227"/>
                <a:gd name="T56" fmla="*/ 118 w 197"/>
                <a:gd name="T57" fmla="*/ 101 h 227"/>
                <a:gd name="T58" fmla="*/ 114 w 197"/>
                <a:gd name="T59" fmla="*/ 117 h 227"/>
                <a:gd name="T60" fmla="*/ 131 w 197"/>
                <a:gd name="T61" fmla="*/ 124 h 227"/>
                <a:gd name="T62" fmla="*/ 147 w 197"/>
                <a:gd name="T63" fmla="*/ 131 h 227"/>
                <a:gd name="T64" fmla="*/ 160 w 197"/>
                <a:gd name="T65" fmla="*/ 140 h 227"/>
                <a:gd name="T66" fmla="*/ 172 w 197"/>
                <a:gd name="T67" fmla="*/ 126 h 227"/>
                <a:gd name="T68" fmla="*/ 184 w 197"/>
                <a:gd name="T69" fmla="*/ 113 h 227"/>
                <a:gd name="T70" fmla="*/ 156 w 197"/>
                <a:gd name="T71" fmla="*/ 101 h 227"/>
                <a:gd name="T72" fmla="*/ 149 w 197"/>
                <a:gd name="T73" fmla="*/ 101 h 227"/>
                <a:gd name="T74" fmla="*/ 147 w 197"/>
                <a:gd name="T75" fmla="*/ 94 h 227"/>
                <a:gd name="T76" fmla="*/ 154 w 197"/>
                <a:gd name="T77" fmla="*/ 90 h 227"/>
                <a:gd name="T78" fmla="*/ 159 w 197"/>
                <a:gd name="T79" fmla="*/ 94 h 227"/>
                <a:gd name="T80" fmla="*/ 113 w 197"/>
                <a:gd name="T81" fmla="*/ 132 h 227"/>
                <a:gd name="T82" fmla="*/ 110 w 197"/>
                <a:gd name="T83" fmla="*/ 107 h 227"/>
                <a:gd name="T84" fmla="*/ 83 w 197"/>
                <a:gd name="T85" fmla="*/ 107 h 227"/>
                <a:gd name="T86" fmla="*/ 55 w 197"/>
                <a:gd name="T87" fmla="*/ 105 h 227"/>
                <a:gd name="T88" fmla="*/ 31 w 197"/>
                <a:gd name="T89" fmla="*/ 100 h 227"/>
                <a:gd name="T90" fmla="*/ 22 w 197"/>
                <a:gd name="T91" fmla="*/ 127 h 227"/>
                <a:gd name="T92" fmla="*/ 12 w 197"/>
                <a:gd name="T93" fmla="*/ 152 h 227"/>
                <a:gd name="T94" fmla="*/ 0 w 197"/>
                <a:gd name="T95" fmla="*/ 174 h 227"/>
                <a:gd name="T96" fmla="*/ 22 w 197"/>
                <a:gd name="T97" fmla="*/ 191 h 227"/>
                <a:gd name="T98" fmla="*/ 43 w 197"/>
                <a:gd name="T99" fmla="*/ 208 h 227"/>
                <a:gd name="T100" fmla="*/ 60 w 197"/>
                <a:gd name="T101" fmla="*/ 227 h 227"/>
                <a:gd name="T102" fmla="*/ 83 w 197"/>
                <a:gd name="T103" fmla="*/ 210 h 227"/>
                <a:gd name="T104" fmla="*/ 106 w 197"/>
                <a:gd name="T105" fmla="*/ 196 h 227"/>
                <a:gd name="T106" fmla="*/ 129 w 197"/>
                <a:gd name="T107" fmla="*/ 185 h 227"/>
                <a:gd name="T108" fmla="*/ 120 w 197"/>
                <a:gd name="T109" fmla="*/ 159 h 227"/>
                <a:gd name="T110" fmla="*/ 75 w 197"/>
                <a:gd name="T111" fmla="*/ 159 h 227"/>
                <a:gd name="T112" fmla="*/ 69 w 197"/>
                <a:gd name="T113" fmla="*/ 168 h 227"/>
                <a:gd name="T114" fmla="*/ 59 w 197"/>
                <a:gd name="T115" fmla="*/ 164 h 227"/>
                <a:gd name="T116" fmla="*/ 59 w 197"/>
                <a:gd name="T117" fmla="*/ 153 h 227"/>
                <a:gd name="T118" fmla="*/ 69 w 197"/>
                <a:gd name="T119" fmla="*/ 1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 h="227">
                  <a:moveTo>
                    <a:pt x="80" y="45"/>
                  </a:moveTo>
                  <a:cubicBezTo>
                    <a:pt x="83" y="46"/>
                    <a:pt x="85" y="46"/>
                    <a:pt x="87" y="46"/>
                  </a:cubicBezTo>
                  <a:cubicBezTo>
                    <a:pt x="88" y="47"/>
                    <a:pt x="89" y="48"/>
                    <a:pt x="89" y="49"/>
                  </a:cubicBezTo>
                  <a:cubicBezTo>
                    <a:pt x="89" y="49"/>
                    <a:pt x="89" y="49"/>
                    <a:pt x="89" y="49"/>
                  </a:cubicBezTo>
                  <a:cubicBezTo>
                    <a:pt x="90" y="50"/>
                    <a:pt x="91" y="50"/>
                    <a:pt x="91" y="51"/>
                  </a:cubicBezTo>
                  <a:cubicBezTo>
                    <a:pt x="90" y="53"/>
                    <a:pt x="90" y="56"/>
                    <a:pt x="89" y="58"/>
                  </a:cubicBezTo>
                  <a:cubicBezTo>
                    <a:pt x="90" y="59"/>
                    <a:pt x="92" y="60"/>
                    <a:pt x="93" y="61"/>
                  </a:cubicBezTo>
                  <a:cubicBezTo>
                    <a:pt x="95" y="60"/>
                    <a:pt x="98" y="59"/>
                    <a:pt x="99" y="57"/>
                  </a:cubicBezTo>
                  <a:cubicBezTo>
                    <a:pt x="100" y="58"/>
                    <a:pt x="101" y="58"/>
                    <a:pt x="102" y="58"/>
                  </a:cubicBezTo>
                  <a:cubicBezTo>
                    <a:pt x="102" y="58"/>
                    <a:pt x="102" y="58"/>
                    <a:pt x="102" y="58"/>
                  </a:cubicBezTo>
                  <a:cubicBezTo>
                    <a:pt x="103" y="59"/>
                    <a:pt x="105" y="59"/>
                    <a:pt x="106" y="59"/>
                  </a:cubicBezTo>
                  <a:cubicBezTo>
                    <a:pt x="106" y="61"/>
                    <a:pt x="107" y="64"/>
                    <a:pt x="108" y="66"/>
                  </a:cubicBezTo>
                  <a:cubicBezTo>
                    <a:pt x="109" y="66"/>
                    <a:pt x="111" y="66"/>
                    <a:pt x="113" y="66"/>
                  </a:cubicBezTo>
                  <a:cubicBezTo>
                    <a:pt x="114" y="64"/>
                    <a:pt x="115" y="61"/>
                    <a:pt x="116" y="59"/>
                  </a:cubicBezTo>
                  <a:cubicBezTo>
                    <a:pt x="117" y="59"/>
                    <a:pt x="118" y="59"/>
                    <a:pt x="119" y="58"/>
                  </a:cubicBezTo>
                  <a:cubicBezTo>
                    <a:pt x="119" y="58"/>
                    <a:pt x="119" y="58"/>
                    <a:pt x="119" y="58"/>
                  </a:cubicBezTo>
                  <a:cubicBezTo>
                    <a:pt x="120" y="58"/>
                    <a:pt x="121" y="57"/>
                    <a:pt x="122" y="57"/>
                  </a:cubicBezTo>
                  <a:cubicBezTo>
                    <a:pt x="123" y="59"/>
                    <a:pt x="125" y="60"/>
                    <a:pt x="127" y="61"/>
                  </a:cubicBezTo>
                  <a:cubicBezTo>
                    <a:pt x="129" y="61"/>
                    <a:pt x="130" y="59"/>
                    <a:pt x="132" y="58"/>
                  </a:cubicBezTo>
                  <a:cubicBezTo>
                    <a:pt x="131" y="56"/>
                    <a:pt x="131" y="53"/>
                    <a:pt x="130" y="51"/>
                  </a:cubicBezTo>
                  <a:cubicBezTo>
                    <a:pt x="130" y="50"/>
                    <a:pt x="131" y="49"/>
                    <a:pt x="132" y="49"/>
                  </a:cubicBezTo>
                  <a:cubicBezTo>
                    <a:pt x="132" y="49"/>
                    <a:pt x="132" y="49"/>
                    <a:pt x="132" y="49"/>
                  </a:cubicBezTo>
                  <a:cubicBezTo>
                    <a:pt x="132" y="48"/>
                    <a:pt x="133" y="47"/>
                    <a:pt x="133" y="46"/>
                  </a:cubicBezTo>
                  <a:cubicBezTo>
                    <a:pt x="136" y="46"/>
                    <a:pt x="138" y="46"/>
                    <a:pt x="141" y="46"/>
                  </a:cubicBezTo>
                  <a:cubicBezTo>
                    <a:pt x="141" y="44"/>
                    <a:pt x="142" y="43"/>
                    <a:pt x="142" y="41"/>
                  </a:cubicBezTo>
                  <a:cubicBezTo>
                    <a:pt x="141" y="39"/>
                    <a:pt x="139" y="38"/>
                    <a:pt x="137" y="36"/>
                  </a:cubicBezTo>
                  <a:cubicBezTo>
                    <a:pt x="137" y="35"/>
                    <a:pt x="137" y="34"/>
                    <a:pt x="137" y="33"/>
                  </a:cubicBezTo>
                  <a:cubicBezTo>
                    <a:pt x="137" y="33"/>
                    <a:pt x="137" y="33"/>
                    <a:pt x="137" y="33"/>
                  </a:cubicBezTo>
                  <a:cubicBezTo>
                    <a:pt x="137" y="32"/>
                    <a:pt x="137" y="31"/>
                    <a:pt x="137" y="30"/>
                  </a:cubicBezTo>
                  <a:cubicBezTo>
                    <a:pt x="139" y="29"/>
                    <a:pt x="141" y="27"/>
                    <a:pt x="143" y="26"/>
                  </a:cubicBezTo>
                  <a:cubicBezTo>
                    <a:pt x="142" y="24"/>
                    <a:pt x="142" y="22"/>
                    <a:pt x="141" y="21"/>
                  </a:cubicBezTo>
                  <a:cubicBezTo>
                    <a:pt x="138" y="20"/>
                    <a:pt x="136" y="20"/>
                    <a:pt x="133" y="20"/>
                  </a:cubicBezTo>
                  <a:cubicBezTo>
                    <a:pt x="133" y="19"/>
                    <a:pt x="132" y="18"/>
                    <a:pt x="132" y="18"/>
                  </a:cubicBezTo>
                  <a:cubicBezTo>
                    <a:pt x="132" y="18"/>
                    <a:pt x="132" y="18"/>
                    <a:pt x="132" y="18"/>
                  </a:cubicBezTo>
                  <a:cubicBezTo>
                    <a:pt x="131" y="17"/>
                    <a:pt x="130" y="16"/>
                    <a:pt x="130" y="15"/>
                  </a:cubicBezTo>
                  <a:cubicBezTo>
                    <a:pt x="131" y="13"/>
                    <a:pt x="131" y="11"/>
                    <a:pt x="132" y="8"/>
                  </a:cubicBezTo>
                  <a:cubicBezTo>
                    <a:pt x="131" y="7"/>
                    <a:pt x="129" y="6"/>
                    <a:pt x="128" y="5"/>
                  </a:cubicBezTo>
                  <a:cubicBezTo>
                    <a:pt x="126" y="6"/>
                    <a:pt x="123" y="8"/>
                    <a:pt x="122" y="9"/>
                  </a:cubicBezTo>
                  <a:cubicBezTo>
                    <a:pt x="121" y="9"/>
                    <a:pt x="120" y="8"/>
                    <a:pt x="118" y="8"/>
                  </a:cubicBezTo>
                  <a:cubicBezTo>
                    <a:pt x="119" y="8"/>
                    <a:pt x="119" y="8"/>
                    <a:pt x="119" y="8"/>
                  </a:cubicBezTo>
                  <a:cubicBezTo>
                    <a:pt x="117" y="8"/>
                    <a:pt x="116" y="7"/>
                    <a:pt x="115" y="7"/>
                  </a:cubicBezTo>
                  <a:cubicBezTo>
                    <a:pt x="115" y="5"/>
                    <a:pt x="114" y="2"/>
                    <a:pt x="113" y="0"/>
                  </a:cubicBezTo>
                  <a:cubicBezTo>
                    <a:pt x="111" y="0"/>
                    <a:pt x="110" y="0"/>
                    <a:pt x="108" y="0"/>
                  </a:cubicBezTo>
                  <a:cubicBezTo>
                    <a:pt x="107" y="2"/>
                    <a:pt x="106" y="5"/>
                    <a:pt x="105" y="7"/>
                  </a:cubicBezTo>
                  <a:cubicBezTo>
                    <a:pt x="104" y="7"/>
                    <a:pt x="103" y="8"/>
                    <a:pt x="102" y="8"/>
                  </a:cubicBezTo>
                  <a:cubicBezTo>
                    <a:pt x="102" y="8"/>
                    <a:pt x="102" y="8"/>
                    <a:pt x="102" y="8"/>
                  </a:cubicBezTo>
                  <a:cubicBezTo>
                    <a:pt x="101" y="8"/>
                    <a:pt x="100" y="9"/>
                    <a:pt x="99" y="9"/>
                  </a:cubicBezTo>
                  <a:cubicBezTo>
                    <a:pt x="98" y="7"/>
                    <a:pt x="96" y="6"/>
                    <a:pt x="94" y="5"/>
                  </a:cubicBezTo>
                  <a:cubicBezTo>
                    <a:pt x="92" y="6"/>
                    <a:pt x="91" y="7"/>
                    <a:pt x="89" y="8"/>
                  </a:cubicBezTo>
                  <a:cubicBezTo>
                    <a:pt x="90" y="10"/>
                    <a:pt x="90" y="13"/>
                    <a:pt x="91" y="15"/>
                  </a:cubicBezTo>
                  <a:cubicBezTo>
                    <a:pt x="91" y="16"/>
                    <a:pt x="90" y="17"/>
                    <a:pt x="89" y="18"/>
                  </a:cubicBezTo>
                  <a:cubicBezTo>
                    <a:pt x="89" y="18"/>
                    <a:pt x="89" y="18"/>
                    <a:pt x="89" y="18"/>
                  </a:cubicBezTo>
                  <a:cubicBezTo>
                    <a:pt x="89" y="18"/>
                    <a:pt x="88" y="19"/>
                    <a:pt x="87" y="20"/>
                  </a:cubicBezTo>
                  <a:cubicBezTo>
                    <a:pt x="85" y="20"/>
                    <a:pt x="83" y="20"/>
                    <a:pt x="80" y="20"/>
                  </a:cubicBezTo>
                  <a:cubicBezTo>
                    <a:pt x="80" y="22"/>
                    <a:pt x="79" y="23"/>
                    <a:pt x="79" y="25"/>
                  </a:cubicBezTo>
                  <a:cubicBezTo>
                    <a:pt x="80" y="27"/>
                    <a:pt x="82" y="28"/>
                    <a:pt x="84" y="30"/>
                  </a:cubicBezTo>
                  <a:cubicBezTo>
                    <a:pt x="84" y="31"/>
                    <a:pt x="84" y="32"/>
                    <a:pt x="84" y="33"/>
                  </a:cubicBezTo>
                  <a:cubicBezTo>
                    <a:pt x="84" y="33"/>
                    <a:pt x="84" y="33"/>
                    <a:pt x="84" y="33"/>
                  </a:cubicBezTo>
                  <a:cubicBezTo>
                    <a:pt x="84" y="34"/>
                    <a:pt x="84" y="35"/>
                    <a:pt x="84" y="36"/>
                  </a:cubicBezTo>
                  <a:cubicBezTo>
                    <a:pt x="82" y="37"/>
                    <a:pt x="80" y="39"/>
                    <a:pt x="78" y="40"/>
                  </a:cubicBezTo>
                  <a:cubicBezTo>
                    <a:pt x="79" y="42"/>
                    <a:pt x="79" y="44"/>
                    <a:pt x="80" y="45"/>
                  </a:cubicBezTo>
                  <a:close/>
                  <a:moveTo>
                    <a:pt x="106" y="33"/>
                  </a:moveTo>
                  <a:cubicBezTo>
                    <a:pt x="106" y="32"/>
                    <a:pt x="106" y="31"/>
                    <a:pt x="107" y="30"/>
                  </a:cubicBezTo>
                  <a:cubicBezTo>
                    <a:pt x="107" y="30"/>
                    <a:pt x="107" y="30"/>
                    <a:pt x="107" y="30"/>
                  </a:cubicBezTo>
                  <a:cubicBezTo>
                    <a:pt x="107" y="30"/>
                    <a:pt x="108" y="29"/>
                    <a:pt x="109" y="29"/>
                  </a:cubicBezTo>
                  <a:cubicBezTo>
                    <a:pt x="109" y="29"/>
                    <a:pt x="109" y="29"/>
                    <a:pt x="109" y="29"/>
                  </a:cubicBezTo>
                  <a:cubicBezTo>
                    <a:pt x="110" y="28"/>
                    <a:pt x="111" y="28"/>
                    <a:pt x="112" y="29"/>
                  </a:cubicBezTo>
                  <a:cubicBezTo>
                    <a:pt x="112" y="29"/>
                    <a:pt x="112" y="29"/>
                    <a:pt x="112" y="29"/>
                  </a:cubicBezTo>
                  <a:cubicBezTo>
                    <a:pt x="113" y="29"/>
                    <a:pt x="114" y="30"/>
                    <a:pt x="114" y="30"/>
                  </a:cubicBezTo>
                  <a:cubicBezTo>
                    <a:pt x="114" y="30"/>
                    <a:pt x="114" y="30"/>
                    <a:pt x="114" y="30"/>
                  </a:cubicBezTo>
                  <a:cubicBezTo>
                    <a:pt x="115" y="31"/>
                    <a:pt x="115" y="32"/>
                    <a:pt x="115" y="33"/>
                  </a:cubicBezTo>
                  <a:cubicBezTo>
                    <a:pt x="115" y="33"/>
                    <a:pt x="115" y="33"/>
                    <a:pt x="115" y="33"/>
                  </a:cubicBezTo>
                  <a:cubicBezTo>
                    <a:pt x="115" y="34"/>
                    <a:pt x="115" y="35"/>
                    <a:pt x="114" y="36"/>
                  </a:cubicBezTo>
                  <a:cubicBezTo>
                    <a:pt x="114" y="36"/>
                    <a:pt x="114" y="36"/>
                    <a:pt x="114" y="36"/>
                  </a:cubicBezTo>
                  <a:cubicBezTo>
                    <a:pt x="114" y="37"/>
                    <a:pt x="113" y="37"/>
                    <a:pt x="112" y="38"/>
                  </a:cubicBezTo>
                  <a:cubicBezTo>
                    <a:pt x="112" y="38"/>
                    <a:pt x="112" y="38"/>
                    <a:pt x="112" y="38"/>
                  </a:cubicBezTo>
                  <a:cubicBezTo>
                    <a:pt x="111" y="38"/>
                    <a:pt x="110" y="38"/>
                    <a:pt x="109" y="38"/>
                  </a:cubicBezTo>
                  <a:cubicBezTo>
                    <a:pt x="109" y="37"/>
                    <a:pt x="109" y="37"/>
                    <a:pt x="109" y="37"/>
                  </a:cubicBezTo>
                  <a:cubicBezTo>
                    <a:pt x="108" y="37"/>
                    <a:pt x="107" y="37"/>
                    <a:pt x="107" y="36"/>
                  </a:cubicBezTo>
                  <a:cubicBezTo>
                    <a:pt x="107" y="36"/>
                    <a:pt x="107" y="36"/>
                    <a:pt x="107" y="36"/>
                  </a:cubicBezTo>
                  <a:cubicBezTo>
                    <a:pt x="106" y="35"/>
                    <a:pt x="106" y="34"/>
                    <a:pt x="106" y="33"/>
                  </a:cubicBezTo>
                  <a:close/>
                  <a:moveTo>
                    <a:pt x="186" y="109"/>
                  </a:moveTo>
                  <a:cubicBezTo>
                    <a:pt x="186" y="107"/>
                    <a:pt x="187" y="106"/>
                    <a:pt x="187" y="104"/>
                  </a:cubicBezTo>
                  <a:cubicBezTo>
                    <a:pt x="190" y="104"/>
                    <a:pt x="194" y="103"/>
                    <a:pt x="197" y="102"/>
                  </a:cubicBezTo>
                  <a:cubicBezTo>
                    <a:pt x="197" y="100"/>
                    <a:pt x="197" y="98"/>
                    <a:pt x="197" y="95"/>
                  </a:cubicBezTo>
                  <a:cubicBezTo>
                    <a:pt x="194" y="93"/>
                    <a:pt x="191" y="92"/>
                    <a:pt x="188" y="91"/>
                  </a:cubicBezTo>
                  <a:cubicBezTo>
                    <a:pt x="188" y="90"/>
                    <a:pt x="188" y="88"/>
                    <a:pt x="187" y="87"/>
                  </a:cubicBezTo>
                  <a:cubicBezTo>
                    <a:pt x="187" y="87"/>
                    <a:pt x="187" y="87"/>
                    <a:pt x="187" y="87"/>
                  </a:cubicBezTo>
                  <a:cubicBezTo>
                    <a:pt x="187" y="85"/>
                    <a:pt x="186" y="84"/>
                    <a:pt x="186" y="83"/>
                  </a:cubicBezTo>
                  <a:cubicBezTo>
                    <a:pt x="188" y="80"/>
                    <a:pt x="190" y="78"/>
                    <a:pt x="192" y="75"/>
                  </a:cubicBezTo>
                  <a:cubicBezTo>
                    <a:pt x="191" y="73"/>
                    <a:pt x="190" y="71"/>
                    <a:pt x="188" y="69"/>
                  </a:cubicBezTo>
                  <a:cubicBezTo>
                    <a:pt x="185" y="69"/>
                    <a:pt x="182" y="70"/>
                    <a:pt x="179" y="71"/>
                  </a:cubicBezTo>
                  <a:cubicBezTo>
                    <a:pt x="178" y="70"/>
                    <a:pt x="176" y="69"/>
                    <a:pt x="175" y="68"/>
                  </a:cubicBezTo>
                  <a:cubicBezTo>
                    <a:pt x="175" y="68"/>
                    <a:pt x="175" y="68"/>
                    <a:pt x="175" y="68"/>
                  </a:cubicBezTo>
                  <a:cubicBezTo>
                    <a:pt x="174" y="67"/>
                    <a:pt x="173" y="66"/>
                    <a:pt x="172" y="66"/>
                  </a:cubicBezTo>
                  <a:cubicBezTo>
                    <a:pt x="172" y="62"/>
                    <a:pt x="172" y="59"/>
                    <a:pt x="172" y="56"/>
                  </a:cubicBezTo>
                  <a:cubicBezTo>
                    <a:pt x="170" y="55"/>
                    <a:pt x="168" y="54"/>
                    <a:pt x="166" y="53"/>
                  </a:cubicBezTo>
                  <a:cubicBezTo>
                    <a:pt x="163" y="56"/>
                    <a:pt x="161" y="58"/>
                    <a:pt x="159" y="61"/>
                  </a:cubicBezTo>
                  <a:cubicBezTo>
                    <a:pt x="158" y="60"/>
                    <a:pt x="156" y="60"/>
                    <a:pt x="155" y="60"/>
                  </a:cubicBezTo>
                  <a:cubicBezTo>
                    <a:pt x="155" y="60"/>
                    <a:pt x="155" y="60"/>
                    <a:pt x="155" y="60"/>
                  </a:cubicBezTo>
                  <a:cubicBezTo>
                    <a:pt x="153" y="60"/>
                    <a:pt x="152" y="60"/>
                    <a:pt x="151" y="60"/>
                  </a:cubicBezTo>
                  <a:cubicBezTo>
                    <a:pt x="149" y="58"/>
                    <a:pt x="148" y="55"/>
                    <a:pt x="146" y="52"/>
                  </a:cubicBezTo>
                  <a:cubicBezTo>
                    <a:pt x="143" y="52"/>
                    <a:pt x="141" y="53"/>
                    <a:pt x="139" y="54"/>
                  </a:cubicBezTo>
                  <a:cubicBezTo>
                    <a:pt x="138" y="57"/>
                    <a:pt x="138" y="60"/>
                    <a:pt x="138" y="64"/>
                  </a:cubicBezTo>
                  <a:cubicBezTo>
                    <a:pt x="136" y="64"/>
                    <a:pt x="135" y="65"/>
                    <a:pt x="134" y="66"/>
                  </a:cubicBezTo>
                  <a:cubicBezTo>
                    <a:pt x="134" y="66"/>
                    <a:pt x="134" y="66"/>
                    <a:pt x="134" y="66"/>
                  </a:cubicBezTo>
                  <a:cubicBezTo>
                    <a:pt x="133" y="67"/>
                    <a:pt x="131" y="68"/>
                    <a:pt x="130" y="69"/>
                  </a:cubicBezTo>
                  <a:cubicBezTo>
                    <a:pt x="128" y="67"/>
                    <a:pt x="124" y="66"/>
                    <a:pt x="121" y="65"/>
                  </a:cubicBezTo>
                  <a:cubicBezTo>
                    <a:pt x="120" y="67"/>
                    <a:pt x="118" y="68"/>
                    <a:pt x="117" y="70"/>
                  </a:cubicBezTo>
                  <a:cubicBezTo>
                    <a:pt x="118" y="73"/>
                    <a:pt x="120" y="76"/>
                    <a:pt x="122" y="79"/>
                  </a:cubicBezTo>
                  <a:cubicBezTo>
                    <a:pt x="121" y="80"/>
                    <a:pt x="121" y="82"/>
                    <a:pt x="120" y="83"/>
                  </a:cubicBezTo>
                  <a:cubicBezTo>
                    <a:pt x="120" y="83"/>
                    <a:pt x="120" y="83"/>
                    <a:pt x="120" y="83"/>
                  </a:cubicBezTo>
                  <a:cubicBezTo>
                    <a:pt x="119" y="84"/>
                    <a:pt x="119" y="86"/>
                    <a:pt x="119" y="87"/>
                  </a:cubicBezTo>
                  <a:cubicBezTo>
                    <a:pt x="116" y="88"/>
                    <a:pt x="112" y="88"/>
                    <a:pt x="109" y="90"/>
                  </a:cubicBezTo>
                  <a:cubicBezTo>
                    <a:pt x="109" y="92"/>
                    <a:pt x="109" y="94"/>
                    <a:pt x="109" y="97"/>
                  </a:cubicBezTo>
                  <a:cubicBezTo>
                    <a:pt x="112" y="98"/>
                    <a:pt x="115" y="100"/>
                    <a:pt x="118" y="101"/>
                  </a:cubicBezTo>
                  <a:cubicBezTo>
                    <a:pt x="118" y="102"/>
                    <a:pt x="118" y="104"/>
                    <a:pt x="119" y="105"/>
                  </a:cubicBezTo>
                  <a:cubicBezTo>
                    <a:pt x="119" y="105"/>
                    <a:pt x="119" y="105"/>
                    <a:pt x="119" y="105"/>
                  </a:cubicBezTo>
                  <a:cubicBezTo>
                    <a:pt x="119" y="106"/>
                    <a:pt x="120" y="108"/>
                    <a:pt x="120" y="109"/>
                  </a:cubicBezTo>
                  <a:cubicBezTo>
                    <a:pt x="118" y="111"/>
                    <a:pt x="116" y="114"/>
                    <a:pt x="114" y="117"/>
                  </a:cubicBezTo>
                  <a:cubicBezTo>
                    <a:pt x="115" y="119"/>
                    <a:pt x="116" y="121"/>
                    <a:pt x="118" y="123"/>
                  </a:cubicBezTo>
                  <a:cubicBezTo>
                    <a:pt x="121" y="122"/>
                    <a:pt x="124" y="122"/>
                    <a:pt x="127" y="121"/>
                  </a:cubicBezTo>
                  <a:cubicBezTo>
                    <a:pt x="128" y="122"/>
                    <a:pt x="130" y="123"/>
                    <a:pt x="131" y="123"/>
                  </a:cubicBezTo>
                  <a:cubicBezTo>
                    <a:pt x="131" y="124"/>
                    <a:pt x="131" y="124"/>
                    <a:pt x="131" y="124"/>
                  </a:cubicBezTo>
                  <a:cubicBezTo>
                    <a:pt x="132" y="124"/>
                    <a:pt x="133" y="125"/>
                    <a:pt x="134" y="126"/>
                  </a:cubicBezTo>
                  <a:cubicBezTo>
                    <a:pt x="134" y="129"/>
                    <a:pt x="133" y="133"/>
                    <a:pt x="134" y="136"/>
                  </a:cubicBezTo>
                  <a:cubicBezTo>
                    <a:pt x="136" y="137"/>
                    <a:pt x="138" y="138"/>
                    <a:pt x="140" y="138"/>
                  </a:cubicBezTo>
                  <a:cubicBezTo>
                    <a:pt x="143" y="136"/>
                    <a:pt x="145" y="134"/>
                    <a:pt x="147" y="131"/>
                  </a:cubicBezTo>
                  <a:cubicBezTo>
                    <a:pt x="148" y="131"/>
                    <a:pt x="150" y="131"/>
                    <a:pt x="151" y="131"/>
                  </a:cubicBezTo>
                  <a:cubicBezTo>
                    <a:pt x="151" y="131"/>
                    <a:pt x="151" y="131"/>
                    <a:pt x="151" y="131"/>
                  </a:cubicBezTo>
                  <a:cubicBezTo>
                    <a:pt x="152" y="131"/>
                    <a:pt x="154" y="131"/>
                    <a:pt x="155" y="131"/>
                  </a:cubicBezTo>
                  <a:cubicBezTo>
                    <a:pt x="157" y="134"/>
                    <a:pt x="158" y="137"/>
                    <a:pt x="160" y="140"/>
                  </a:cubicBezTo>
                  <a:cubicBezTo>
                    <a:pt x="163" y="139"/>
                    <a:pt x="165" y="139"/>
                    <a:pt x="167" y="138"/>
                  </a:cubicBezTo>
                  <a:cubicBezTo>
                    <a:pt x="168" y="134"/>
                    <a:pt x="168" y="131"/>
                    <a:pt x="168" y="128"/>
                  </a:cubicBezTo>
                  <a:cubicBezTo>
                    <a:pt x="170" y="127"/>
                    <a:pt x="171" y="126"/>
                    <a:pt x="172" y="126"/>
                  </a:cubicBezTo>
                  <a:cubicBezTo>
                    <a:pt x="172" y="126"/>
                    <a:pt x="172" y="126"/>
                    <a:pt x="172" y="126"/>
                  </a:cubicBezTo>
                  <a:cubicBezTo>
                    <a:pt x="173" y="125"/>
                    <a:pt x="174" y="124"/>
                    <a:pt x="176" y="123"/>
                  </a:cubicBezTo>
                  <a:cubicBezTo>
                    <a:pt x="178" y="125"/>
                    <a:pt x="181" y="126"/>
                    <a:pt x="185" y="127"/>
                  </a:cubicBezTo>
                  <a:cubicBezTo>
                    <a:pt x="186" y="125"/>
                    <a:pt x="188" y="123"/>
                    <a:pt x="189" y="121"/>
                  </a:cubicBezTo>
                  <a:cubicBezTo>
                    <a:pt x="188" y="118"/>
                    <a:pt x="186" y="115"/>
                    <a:pt x="184" y="113"/>
                  </a:cubicBezTo>
                  <a:cubicBezTo>
                    <a:pt x="185" y="111"/>
                    <a:pt x="185" y="110"/>
                    <a:pt x="186" y="109"/>
                  </a:cubicBezTo>
                  <a:close/>
                  <a:moveTo>
                    <a:pt x="159" y="98"/>
                  </a:moveTo>
                  <a:cubicBezTo>
                    <a:pt x="159" y="98"/>
                    <a:pt x="159" y="98"/>
                    <a:pt x="159" y="98"/>
                  </a:cubicBezTo>
                  <a:cubicBezTo>
                    <a:pt x="158" y="99"/>
                    <a:pt x="157" y="100"/>
                    <a:pt x="156" y="101"/>
                  </a:cubicBezTo>
                  <a:cubicBezTo>
                    <a:pt x="156" y="101"/>
                    <a:pt x="156" y="101"/>
                    <a:pt x="156" y="101"/>
                  </a:cubicBezTo>
                  <a:cubicBezTo>
                    <a:pt x="155" y="102"/>
                    <a:pt x="154" y="102"/>
                    <a:pt x="152" y="102"/>
                  </a:cubicBezTo>
                  <a:cubicBezTo>
                    <a:pt x="152" y="102"/>
                    <a:pt x="152" y="102"/>
                    <a:pt x="152" y="102"/>
                  </a:cubicBezTo>
                  <a:cubicBezTo>
                    <a:pt x="151" y="102"/>
                    <a:pt x="150" y="101"/>
                    <a:pt x="149" y="101"/>
                  </a:cubicBezTo>
                  <a:cubicBezTo>
                    <a:pt x="149" y="101"/>
                    <a:pt x="149" y="101"/>
                    <a:pt x="149" y="101"/>
                  </a:cubicBezTo>
                  <a:cubicBezTo>
                    <a:pt x="148" y="100"/>
                    <a:pt x="147" y="99"/>
                    <a:pt x="147" y="98"/>
                  </a:cubicBezTo>
                  <a:cubicBezTo>
                    <a:pt x="147" y="97"/>
                    <a:pt x="147" y="97"/>
                    <a:pt x="147" y="97"/>
                  </a:cubicBezTo>
                  <a:cubicBezTo>
                    <a:pt x="147" y="96"/>
                    <a:pt x="147" y="95"/>
                    <a:pt x="147" y="94"/>
                  </a:cubicBezTo>
                  <a:cubicBezTo>
                    <a:pt x="147" y="94"/>
                    <a:pt x="147" y="94"/>
                    <a:pt x="147" y="94"/>
                  </a:cubicBezTo>
                  <a:cubicBezTo>
                    <a:pt x="148" y="92"/>
                    <a:pt x="149" y="91"/>
                    <a:pt x="150" y="91"/>
                  </a:cubicBezTo>
                  <a:cubicBezTo>
                    <a:pt x="150" y="91"/>
                    <a:pt x="150" y="91"/>
                    <a:pt x="150" y="91"/>
                  </a:cubicBezTo>
                  <a:cubicBezTo>
                    <a:pt x="151" y="90"/>
                    <a:pt x="152" y="90"/>
                    <a:pt x="154" y="90"/>
                  </a:cubicBezTo>
                  <a:cubicBezTo>
                    <a:pt x="154" y="90"/>
                    <a:pt x="154" y="90"/>
                    <a:pt x="154" y="90"/>
                  </a:cubicBezTo>
                  <a:cubicBezTo>
                    <a:pt x="155" y="90"/>
                    <a:pt x="156" y="90"/>
                    <a:pt x="157" y="91"/>
                  </a:cubicBezTo>
                  <a:cubicBezTo>
                    <a:pt x="157" y="91"/>
                    <a:pt x="157" y="91"/>
                    <a:pt x="157" y="91"/>
                  </a:cubicBezTo>
                  <a:cubicBezTo>
                    <a:pt x="158" y="92"/>
                    <a:pt x="159" y="93"/>
                    <a:pt x="159" y="94"/>
                  </a:cubicBezTo>
                  <a:cubicBezTo>
                    <a:pt x="159" y="94"/>
                    <a:pt x="159" y="94"/>
                    <a:pt x="159" y="94"/>
                  </a:cubicBezTo>
                  <a:cubicBezTo>
                    <a:pt x="159" y="95"/>
                    <a:pt x="159" y="97"/>
                    <a:pt x="159" y="98"/>
                  </a:cubicBezTo>
                  <a:close/>
                  <a:moveTo>
                    <a:pt x="129" y="133"/>
                  </a:moveTo>
                  <a:cubicBezTo>
                    <a:pt x="124" y="132"/>
                    <a:pt x="118" y="132"/>
                    <a:pt x="113" y="132"/>
                  </a:cubicBezTo>
                  <a:cubicBezTo>
                    <a:pt x="112" y="130"/>
                    <a:pt x="111" y="128"/>
                    <a:pt x="110" y="127"/>
                  </a:cubicBezTo>
                  <a:cubicBezTo>
                    <a:pt x="110" y="127"/>
                    <a:pt x="110" y="127"/>
                    <a:pt x="110" y="127"/>
                  </a:cubicBezTo>
                  <a:cubicBezTo>
                    <a:pt x="109" y="125"/>
                    <a:pt x="107" y="123"/>
                    <a:pt x="106" y="121"/>
                  </a:cubicBezTo>
                  <a:cubicBezTo>
                    <a:pt x="108" y="117"/>
                    <a:pt x="109" y="112"/>
                    <a:pt x="110" y="107"/>
                  </a:cubicBezTo>
                  <a:cubicBezTo>
                    <a:pt x="108" y="105"/>
                    <a:pt x="105" y="103"/>
                    <a:pt x="102" y="101"/>
                  </a:cubicBezTo>
                  <a:cubicBezTo>
                    <a:pt x="97" y="103"/>
                    <a:pt x="93" y="106"/>
                    <a:pt x="89" y="109"/>
                  </a:cubicBezTo>
                  <a:cubicBezTo>
                    <a:pt x="87" y="108"/>
                    <a:pt x="85" y="108"/>
                    <a:pt x="83" y="107"/>
                  </a:cubicBezTo>
                  <a:cubicBezTo>
                    <a:pt x="83" y="107"/>
                    <a:pt x="83" y="107"/>
                    <a:pt x="83" y="107"/>
                  </a:cubicBezTo>
                  <a:cubicBezTo>
                    <a:pt x="80" y="106"/>
                    <a:pt x="78" y="105"/>
                    <a:pt x="76" y="105"/>
                  </a:cubicBezTo>
                  <a:cubicBezTo>
                    <a:pt x="75" y="100"/>
                    <a:pt x="74" y="95"/>
                    <a:pt x="72" y="91"/>
                  </a:cubicBezTo>
                  <a:cubicBezTo>
                    <a:pt x="68" y="90"/>
                    <a:pt x="65" y="90"/>
                    <a:pt x="61" y="91"/>
                  </a:cubicBezTo>
                  <a:cubicBezTo>
                    <a:pt x="59" y="95"/>
                    <a:pt x="57" y="100"/>
                    <a:pt x="55" y="105"/>
                  </a:cubicBezTo>
                  <a:cubicBezTo>
                    <a:pt x="53" y="105"/>
                    <a:pt x="51" y="106"/>
                    <a:pt x="49" y="107"/>
                  </a:cubicBezTo>
                  <a:cubicBezTo>
                    <a:pt x="49" y="107"/>
                    <a:pt x="49" y="107"/>
                    <a:pt x="49" y="107"/>
                  </a:cubicBezTo>
                  <a:cubicBezTo>
                    <a:pt x="47" y="108"/>
                    <a:pt x="45" y="108"/>
                    <a:pt x="43" y="109"/>
                  </a:cubicBezTo>
                  <a:cubicBezTo>
                    <a:pt x="40" y="106"/>
                    <a:pt x="36" y="103"/>
                    <a:pt x="31" y="100"/>
                  </a:cubicBezTo>
                  <a:cubicBezTo>
                    <a:pt x="28" y="102"/>
                    <a:pt x="25" y="104"/>
                    <a:pt x="23" y="106"/>
                  </a:cubicBezTo>
                  <a:cubicBezTo>
                    <a:pt x="23" y="112"/>
                    <a:pt x="25" y="117"/>
                    <a:pt x="26" y="121"/>
                  </a:cubicBezTo>
                  <a:cubicBezTo>
                    <a:pt x="25" y="123"/>
                    <a:pt x="24" y="125"/>
                    <a:pt x="22" y="127"/>
                  </a:cubicBezTo>
                  <a:cubicBezTo>
                    <a:pt x="22" y="127"/>
                    <a:pt x="22" y="127"/>
                    <a:pt x="22" y="127"/>
                  </a:cubicBezTo>
                  <a:cubicBezTo>
                    <a:pt x="21" y="128"/>
                    <a:pt x="20" y="130"/>
                    <a:pt x="19" y="132"/>
                  </a:cubicBezTo>
                  <a:cubicBezTo>
                    <a:pt x="14" y="132"/>
                    <a:pt x="9" y="132"/>
                    <a:pt x="4" y="132"/>
                  </a:cubicBezTo>
                  <a:cubicBezTo>
                    <a:pt x="2" y="135"/>
                    <a:pt x="1" y="139"/>
                    <a:pt x="0" y="142"/>
                  </a:cubicBezTo>
                  <a:cubicBezTo>
                    <a:pt x="4" y="146"/>
                    <a:pt x="8" y="149"/>
                    <a:pt x="12" y="152"/>
                  </a:cubicBezTo>
                  <a:cubicBezTo>
                    <a:pt x="12" y="154"/>
                    <a:pt x="12" y="156"/>
                    <a:pt x="12" y="159"/>
                  </a:cubicBezTo>
                  <a:cubicBezTo>
                    <a:pt x="12" y="159"/>
                    <a:pt x="12" y="159"/>
                    <a:pt x="12" y="159"/>
                  </a:cubicBezTo>
                  <a:cubicBezTo>
                    <a:pt x="12" y="161"/>
                    <a:pt x="12" y="163"/>
                    <a:pt x="12" y="165"/>
                  </a:cubicBezTo>
                  <a:cubicBezTo>
                    <a:pt x="8" y="168"/>
                    <a:pt x="4" y="171"/>
                    <a:pt x="0" y="174"/>
                  </a:cubicBezTo>
                  <a:cubicBezTo>
                    <a:pt x="1" y="177"/>
                    <a:pt x="2" y="181"/>
                    <a:pt x="3" y="184"/>
                  </a:cubicBezTo>
                  <a:cubicBezTo>
                    <a:pt x="8" y="185"/>
                    <a:pt x="14" y="185"/>
                    <a:pt x="19" y="185"/>
                  </a:cubicBezTo>
                  <a:cubicBezTo>
                    <a:pt x="20" y="187"/>
                    <a:pt x="21" y="189"/>
                    <a:pt x="22" y="191"/>
                  </a:cubicBezTo>
                  <a:cubicBezTo>
                    <a:pt x="22" y="191"/>
                    <a:pt x="22" y="191"/>
                    <a:pt x="22" y="191"/>
                  </a:cubicBezTo>
                  <a:cubicBezTo>
                    <a:pt x="23" y="193"/>
                    <a:pt x="25" y="194"/>
                    <a:pt x="26" y="196"/>
                  </a:cubicBezTo>
                  <a:cubicBezTo>
                    <a:pt x="24" y="200"/>
                    <a:pt x="23" y="205"/>
                    <a:pt x="22" y="210"/>
                  </a:cubicBezTo>
                  <a:cubicBezTo>
                    <a:pt x="24" y="212"/>
                    <a:pt x="27" y="215"/>
                    <a:pt x="30" y="216"/>
                  </a:cubicBezTo>
                  <a:cubicBezTo>
                    <a:pt x="35" y="214"/>
                    <a:pt x="39" y="211"/>
                    <a:pt x="43" y="208"/>
                  </a:cubicBezTo>
                  <a:cubicBezTo>
                    <a:pt x="45" y="209"/>
                    <a:pt x="47" y="210"/>
                    <a:pt x="50" y="210"/>
                  </a:cubicBezTo>
                  <a:cubicBezTo>
                    <a:pt x="49" y="211"/>
                    <a:pt x="49" y="211"/>
                    <a:pt x="49" y="211"/>
                  </a:cubicBezTo>
                  <a:cubicBezTo>
                    <a:pt x="52" y="211"/>
                    <a:pt x="54" y="212"/>
                    <a:pt x="56" y="212"/>
                  </a:cubicBezTo>
                  <a:cubicBezTo>
                    <a:pt x="57" y="217"/>
                    <a:pt x="58" y="222"/>
                    <a:pt x="60" y="227"/>
                  </a:cubicBezTo>
                  <a:cubicBezTo>
                    <a:pt x="64" y="227"/>
                    <a:pt x="67" y="227"/>
                    <a:pt x="71" y="227"/>
                  </a:cubicBezTo>
                  <a:cubicBezTo>
                    <a:pt x="73" y="222"/>
                    <a:pt x="75" y="217"/>
                    <a:pt x="77" y="212"/>
                  </a:cubicBezTo>
                  <a:cubicBezTo>
                    <a:pt x="79" y="212"/>
                    <a:pt x="81" y="211"/>
                    <a:pt x="83" y="210"/>
                  </a:cubicBezTo>
                  <a:cubicBezTo>
                    <a:pt x="83" y="210"/>
                    <a:pt x="83" y="210"/>
                    <a:pt x="83" y="210"/>
                  </a:cubicBezTo>
                  <a:cubicBezTo>
                    <a:pt x="85" y="210"/>
                    <a:pt x="87" y="209"/>
                    <a:pt x="89" y="208"/>
                  </a:cubicBezTo>
                  <a:cubicBezTo>
                    <a:pt x="92" y="211"/>
                    <a:pt x="96" y="214"/>
                    <a:pt x="101" y="217"/>
                  </a:cubicBezTo>
                  <a:cubicBezTo>
                    <a:pt x="104" y="215"/>
                    <a:pt x="107" y="213"/>
                    <a:pt x="110" y="211"/>
                  </a:cubicBezTo>
                  <a:cubicBezTo>
                    <a:pt x="109" y="206"/>
                    <a:pt x="107" y="201"/>
                    <a:pt x="106" y="196"/>
                  </a:cubicBezTo>
                  <a:cubicBezTo>
                    <a:pt x="107" y="194"/>
                    <a:pt x="108" y="192"/>
                    <a:pt x="110" y="191"/>
                  </a:cubicBezTo>
                  <a:cubicBezTo>
                    <a:pt x="110" y="191"/>
                    <a:pt x="110" y="191"/>
                    <a:pt x="110" y="191"/>
                  </a:cubicBezTo>
                  <a:cubicBezTo>
                    <a:pt x="111" y="189"/>
                    <a:pt x="112" y="187"/>
                    <a:pt x="113" y="185"/>
                  </a:cubicBezTo>
                  <a:cubicBezTo>
                    <a:pt x="118" y="186"/>
                    <a:pt x="123" y="186"/>
                    <a:pt x="129" y="185"/>
                  </a:cubicBezTo>
                  <a:cubicBezTo>
                    <a:pt x="130" y="182"/>
                    <a:pt x="131" y="179"/>
                    <a:pt x="132" y="175"/>
                  </a:cubicBezTo>
                  <a:cubicBezTo>
                    <a:pt x="128" y="171"/>
                    <a:pt x="124" y="168"/>
                    <a:pt x="120" y="165"/>
                  </a:cubicBezTo>
                  <a:cubicBezTo>
                    <a:pt x="120" y="163"/>
                    <a:pt x="120" y="161"/>
                    <a:pt x="120" y="159"/>
                  </a:cubicBezTo>
                  <a:cubicBezTo>
                    <a:pt x="120" y="159"/>
                    <a:pt x="120" y="159"/>
                    <a:pt x="120" y="159"/>
                  </a:cubicBezTo>
                  <a:cubicBezTo>
                    <a:pt x="120" y="156"/>
                    <a:pt x="120" y="154"/>
                    <a:pt x="120" y="152"/>
                  </a:cubicBezTo>
                  <a:cubicBezTo>
                    <a:pt x="124" y="150"/>
                    <a:pt x="128" y="147"/>
                    <a:pt x="132" y="143"/>
                  </a:cubicBezTo>
                  <a:cubicBezTo>
                    <a:pt x="131" y="140"/>
                    <a:pt x="130" y="136"/>
                    <a:pt x="129" y="133"/>
                  </a:cubicBezTo>
                  <a:close/>
                  <a:moveTo>
                    <a:pt x="75" y="159"/>
                  </a:moveTo>
                  <a:cubicBezTo>
                    <a:pt x="75" y="161"/>
                    <a:pt x="75" y="163"/>
                    <a:pt x="73" y="164"/>
                  </a:cubicBezTo>
                  <a:cubicBezTo>
                    <a:pt x="73" y="164"/>
                    <a:pt x="73" y="164"/>
                    <a:pt x="73" y="164"/>
                  </a:cubicBezTo>
                  <a:cubicBezTo>
                    <a:pt x="72" y="166"/>
                    <a:pt x="70" y="167"/>
                    <a:pt x="69" y="168"/>
                  </a:cubicBezTo>
                  <a:cubicBezTo>
                    <a:pt x="69" y="168"/>
                    <a:pt x="69" y="168"/>
                    <a:pt x="69" y="168"/>
                  </a:cubicBezTo>
                  <a:cubicBezTo>
                    <a:pt x="67" y="168"/>
                    <a:pt x="65" y="168"/>
                    <a:pt x="63" y="168"/>
                  </a:cubicBezTo>
                  <a:cubicBezTo>
                    <a:pt x="63" y="168"/>
                    <a:pt x="63" y="168"/>
                    <a:pt x="63" y="168"/>
                  </a:cubicBezTo>
                  <a:cubicBezTo>
                    <a:pt x="62" y="167"/>
                    <a:pt x="60" y="166"/>
                    <a:pt x="59" y="164"/>
                  </a:cubicBezTo>
                  <a:cubicBezTo>
                    <a:pt x="59" y="164"/>
                    <a:pt x="59" y="164"/>
                    <a:pt x="59" y="164"/>
                  </a:cubicBezTo>
                  <a:cubicBezTo>
                    <a:pt x="57" y="163"/>
                    <a:pt x="57" y="161"/>
                    <a:pt x="57" y="159"/>
                  </a:cubicBezTo>
                  <a:cubicBezTo>
                    <a:pt x="57" y="159"/>
                    <a:pt x="57" y="159"/>
                    <a:pt x="57" y="159"/>
                  </a:cubicBezTo>
                  <a:cubicBezTo>
                    <a:pt x="57" y="157"/>
                    <a:pt x="57" y="155"/>
                    <a:pt x="59" y="153"/>
                  </a:cubicBezTo>
                  <a:cubicBezTo>
                    <a:pt x="59" y="153"/>
                    <a:pt x="59" y="153"/>
                    <a:pt x="59" y="153"/>
                  </a:cubicBezTo>
                  <a:cubicBezTo>
                    <a:pt x="60" y="151"/>
                    <a:pt x="62" y="150"/>
                    <a:pt x="63" y="149"/>
                  </a:cubicBezTo>
                  <a:cubicBezTo>
                    <a:pt x="63" y="149"/>
                    <a:pt x="63" y="149"/>
                    <a:pt x="63" y="149"/>
                  </a:cubicBezTo>
                  <a:cubicBezTo>
                    <a:pt x="65" y="149"/>
                    <a:pt x="67" y="149"/>
                    <a:pt x="69" y="149"/>
                  </a:cubicBezTo>
                  <a:cubicBezTo>
                    <a:pt x="69" y="150"/>
                    <a:pt x="69" y="150"/>
                    <a:pt x="69" y="150"/>
                  </a:cubicBezTo>
                  <a:cubicBezTo>
                    <a:pt x="70" y="150"/>
                    <a:pt x="72" y="151"/>
                    <a:pt x="73" y="153"/>
                  </a:cubicBezTo>
                  <a:cubicBezTo>
                    <a:pt x="73" y="153"/>
                    <a:pt x="73" y="153"/>
                    <a:pt x="73" y="153"/>
                  </a:cubicBezTo>
                  <a:cubicBezTo>
                    <a:pt x="75" y="155"/>
                    <a:pt x="75" y="157"/>
                    <a:pt x="75" y="15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3442712" y="2350560"/>
              <a:ext cx="1051817" cy="9952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000" b="1"/>
                <a:t>If / Then </a:t>
              </a:r>
              <a:br>
                <a:rPr lang="en-GB" sz="1000" b="1"/>
              </a:br>
              <a:r>
                <a:rPr lang="en-GB" sz="1000" b="1"/>
                <a:t>program</a:t>
              </a:r>
            </a:p>
          </p:txBody>
        </p:sp>
        <p:grpSp>
          <p:nvGrpSpPr>
            <p:cNvPr id="7" name="Groupe 6"/>
            <p:cNvGrpSpPr/>
            <p:nvPr/>
          </p:nvGrpSpPr>
          <p:grpSpPr>
            <a:xfrm>
              <a:off x="4544601" y="1647096"/>
              <a:ext cx="2848935" cy="2556833"/>
              <a:chOff x="6504458" y="1715325"/>
              <a:chExt cx="1945861" cy="1746351"/>
            </a:xfrm>
          </p:grpSpPr>
          <p:cxnSp>
            <p:nvCxnSpPr>
              <p:cNvPr id="8" name="Connecteur droit avec flèche 7"/>
              <p:cNvCxnSpPr>
                <a:cxnSpLocks/>
              </p:cNvCxnSpPr>
              <p:nvPr/>
            </p:nvCxnSpPr>
            <p:spPr>
              <a:xfrm flipH="1" flipV="1">
                <a:off x="7314950" y="3069426"/>
                <a:ext cx="355468" cy="1115"/>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cxnSpLocks/>
              </p:cNvCxnSpPr>
              <p:nvPr/>
            </p:nvCxnSpPr>
            <p:spPr>
              <a:xfrm flipH="1" flipV="1">
                <a:off x="7673292" y="2318760"/>
                <a:ext cx="232474" cy="180812"/>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cxnSpLocks/>
              </p:cNvCxnSpPr>
              <p:nvPr/>
            </p:nvCxnSpPr>
            <p:spPr>
              <a:xfrm flipH="1">
                <a:off x="7079603" y="2318760"/>
                <a:ext cx="232474" cy="180812"/>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cxnSpLocks/>
              </p:cNvCxnSpPr>
              <p:nvPr/>
            </p:nvCxnSpPr>
            <p:spPr>
              <a:xfrm flipH="1" flipV="1">
                <a:off x="6930110" y="2747314"/>
                <a:ext cx="98154" cy="284136"/>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cxnSpLocks/>
              </p:cNvCxnSpPr>
              <p:nvPr/>
            </p:nvCxnSpPr>
            <p:spPr>
              <a:xfrm flipH="1">
                <a:off x="7957105" y="2747314"/>
                <a:ext cx="98154" cy="284136"/>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cxnSpLocks/>
              </p:cNvCxnSpPr>
              <p:nvPr/>
            </p:nvCxnSpPr>
            <p:spPr>
              <a:xfrm flipH="1" flipV="1">
                <a:off x="7177817" y="2571702"/>
                <a:ext cx="629735" cy="1115"/>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cxnSpLocks/>
              </p:cNvCxnSpPr>
              <p:nvPr/>
            </p:nvCxnSpPr>
            <p:spPr>
              <a:xfrm flipH="1">
                <a:off x="7221841" y="2408932"/>
                <a:ext cx="234840" cy="529759"/>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cxnSpLocks/>
              </p:cNvCxnSpPr>
              <p:nvPr/>
            </p:nvCxnSpPr>
            <p:spPr>
              <a:xfrm flipH="1" flipV="1">
                <a:off x="7528688" y="2408932"/>
                <a:ext cx="234840" cy="529759"/>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cxnSpLocks/>
              </p:cNvCxnSpPr>
              <p:nvPr/>
            </p:nvCxnSpPr>
            <p:spPr>
              <a:xfrm flipH="1" flipV="1">
                <a:off x="7169414" y="2706216"/>
                <a:ext cx="554455" cy="292317"/>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cxnSpLocks/>
              </p:cNvCxnSpPr>
              <p:nvPr/>
            </p:nvCxnSpPr>
            <p:spPr>
              <a:xfrm flipH="1">
                <a:off x="7261499" y="2706216"/>
                <a:ext cx="554455" cy="292317"/>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8" name="Groupe 17"/>
              <p:cNvGrpSpPr/>
              <p:nvPr/>
            </p:nvGrpSpPr>
            <p:grpSpPr>
              <a:xfrm>
                <a:off x="6831473" y="2494286"/>
                <a:ext cx="1322422" cy="244125"/>
                <a:chOff x="2807198" y="2865102"/>
                <a:chExt cx="1322422" cy="244125"/>
              </a:xfrm>
              <a:solidFill>
                <a:schemeClr val="tx1"/>
              </a:solidFill>
            </p:grpSpPr>
            <p:sp>
              <p:nvSpPr>
                <p:cNvPr id="28" name="Organigramme : Disque magnétique 27"/>
                <p:cNvSpPr/>
                <p:nvPr/>
              </p:nvSpPr>
              <p:spPr>
                <a:xfrm>
                  <a:off x="2807198" y="2865102"/>
                  <a:ext cx="262967" cy="244125"/>
                </a:xfrm>
                <a:prstGeom prst="flowChartMagneticDisk">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9" name="Organigramme : Disque magnétique 28"/>
                <p:cNvSpPr/>
                <p:nvPr/>
              </p:nvSpPr>
              <p:spPr>
                <a:xfrm>
                  <a:off x="3866653" y="2865102"/>
                  <a:ext cx="262967" cy="244125"/>
                </a:xfrm>
                <a:prstGeom prst="flowChartMagneticDisk">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 name="Groupe 18"/>
              <p:cNvGrpSpPr/>
              <p:nvPr/>
            </p:nvGrpSpPr>
            <p:grpSpPr>
              <a:xfrm>
                <a:off x="7004739" y="3033744"/>
                <a:ext cx="975890" cy="244125"/>
                <a:chOff x="2998881" y="3404560"/>
                <a:chExt cx="975890" cy="244125"/>
              </a:xfrm>
              <a:solidFill>
                <a:schemeClr val="tx1"/>
              </a:solidFill>
            </p:grpSpPr>
            <p:sp>
              <p:nvSpPr>
                <p:cNvPr id="26" name="Organigramme : Disque magnétique 25"/>
                <p:cNvSpPr/>
                <p:nvPr/>
              </p:nvSpPr>
              <p:spPr>
                <a:xfrm>
                  <a:off x="2998881" y="3404560"/>
                  <a:ext cx="262967" cy="244125"/>
                </a:xfrm>
                <a:prstGeom prst="flowChartMagneticDisk">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7" name="Organigramme : Disque magnétique 26"/>
                <p:cNvSpPr/>
                <p:nvPr/>
              </p:nvSpPr>
              <p:spPr>
                <a:xfrm>
                  <a:off x="3711804" y="3404560"/>
                  <a:ext cx="262967" cy="244125"/>
                </a:xfrm>
                <a:prstGeom prst="flowChartMagneticDisk">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20" name="Organigramme : Disque magnétique 19"/>
              <p:cNvSpPr/>
              <p:nvPr/>
            </p:nvSpPr>
            <p:spPr>
              <a:xfrm>
                <a:off x="7361201" y="2100825"/>
                <a:ext cx="262967" cy="244125"/>
              </a:xfrm>
              <a:prstGeom prst="flowChartMagneticDisk">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 name="Freeform 36"/>
              <p:cNvSpPr>
                <a:spLocks noChangeAspect="1" noEditPoints="1"/>
              </p:cNvSpPr>
              <p:nvPr/>
            </p:nvSpPr>
            <p:spPr bwMode="auto">
              <a:xfrm>
                <a:off x="6504458" y="2467943"/>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 name="Freeform 36"/>
              <p:cNvSpPr>
                <a:spLocks noChangeAspect="1" noEditPoints="1"/>
              </p:cNvSpPr>
              <p:nvPr/>
            </p:nvSpPr>
            <p:spPr bwMode="auto">
              <a:xfrm>
                <a:off x="8228869" y="2467943"/>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3" name="Freeform 36"/>
              <p:cNvSpPr>
                <a:spLocks noChangeAspect="1" noEditPoints="1"/>
              </p:cNvSpPr>
              <p:nvPr/>
            </p:nvSpPr>
            <p:spPr bwMode="auto">
              <a:xfrm>
                <a:off x="8061931" y="3164866"/>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 name="Freeform 36"/>
              <p:cNvSpPr>
                <a:spLocks noChangeAspect="1" noEditPoints="1"/>
              </p:cNvSpPr>
              <p:nvPr/>
            </p:nvSpPr>
            <p:spPr bwMode="auto">
              <a:xfrm>
                <a:off x="7381959" y="1715325"/>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5" name="Freeform 36"/>
              <p:cNvSpPr>
                <a:spLocks noChangeAspect="1" noEditPoints="1"/>
              </p:cNvSpPr>
              <p:nvPr/>
            </p:nvSpPr>
            <p:spPr bwMode="auto">
              <a:xfrm>
                <a:off x="6772438" y="3164866"/>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a:ln>
                    <a:noFill/>
                  </a:ln>
                  <a:solidFill>
                    <a:sysClr val="windowText" lastClr="000000"/>
                  </a:solidFill>
                  <a:effectLst/>
                  <a:uLnTx/>
                  <a:uFillTx/>
                  <a:latin typeface="Arial" panose="020B0604020202020204" pitchFamily="34" charset="0"/>
                  <a:cs typeface="Arial" panose="020B0604020202020204" pitchFamily="34" charset="0"/>
                </a:endParaRPr>
              </a:p>
            </p:txBody>
          </p:sp>
        </p:grpSp>
        <p:pic>
          <p:nvPicPr>
            <p:cNvPr id="64" name="Image 63"/>
            <p:cNvPicPr>
              <a:picLocks noChangeAspect="1"/>
            </p:cNvPicPr>
            <p:nvPr/>
          </p:nvPicPr>
          <p:blipFill>
            <a:blip r:embed="rId2"/>
            <a:stretch>
              <a:fillRect/>
            </a:stretch>
          </p:blipFill>
          <p:spPr>
            <a:xfrm>
              <a:off x="7516799" y="2822612"/>
              <a:ext cx="895577" cy="238822"/>
            </a:xfrm>
            <a:prstGeom prst="rect">
              <a:avLst/>
            </a:prstGeom>
            <a:ln>
              <a:solidFill>
                <a:schemeClr val="tx2"/>
              </a:solidFill>
            </a:ln>
          </p:spPr>
        </p:pic>
        <p:pic>
          <p:nvPicPr>
            <p:cNvPr id="68" name="Image 67"/>
            <p:cNvPicPr>
              <a:picLocks noChangeAspect="1"/>
            </p:cNvPicPr>
            <p:nvPr/>
          </p:nvPicPr>
          <p:blipFill>
            <a:blip r:embed="rId2"/>
            <a:stretch>
              <a:fillRect/>
            </a:stretch>
          </p:blipFill>
          <p:spPr>
            <a:xfrm>
              <a:off x="6305358" y="1726295"/>
              <a:ext cx="895577" cy="238822"/>
            </a:xfrm>
            <a:prstGeom prst="rect">
              <a:avLst/>
            </a:prstGeom>
            <a:ln>
              <a:solidFill>
                <a:schemeClr val="tx2"/>
              </a:solidFill>
            </a:ln>
          </p:spPr>
        </p:pic>
        <p:sp>
          <p:nvSpPr>
            <p:cNvPr id="69" name="TextBox 89"/>
            <p:cNvSpPr txBox="1"/>
            <p:nvPr/>
          </p:nvSpPr>
          <p:spPr>
            <a:xfrm>
              <a:off x="6458518" y="1978481"/>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rPr>
                <a:t>Ledger</a:t>
              </a:r>
            </a:p>
          </p:txBody>
        </p:sp>
        <p:sp>
          <p:nvSpPr>
            <p:cNvPr id="70" name="TextBox 89"/>
            <p:cNvSpPr txBox="1"/>
            <p:nvPr/>
          </p:nvSpPr>
          <p:spPr>
            <a:xfrm>
              <a:off x="7651099" y="3088826"/>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rPr>
                <a:t>Ledger</a:t>
              </a:r>
            </a:p>
          </p:txBody>
        </p:sp>
        <p:pic>
          <p:nvPicPr>
            <p:cNvPr id="75" name="Image 74"/>
            <p:cNvPicPr>
              <a:picLocks noChangeAspect="1"/>
            </p:cNvPicPr>
            <p:nvPr/>
          </p:nvPicPr>
          <p:blipFill>
            <a:blip r:embed="rId2"/>
            <a:stretch>
              <a:fillRect/>
            </a:stretch>
          </p:blipFill>
          <p:spPr>
            <a:xfrm>
              <a:off x="3530533" y="2822612"/>
              <a:ext cx="895577" cy="238822"/>
            </a:xfrm>
            <a:prstGeom prst="rect">
              <a:avLst/>
            </a:prstGeom>
            <a:ln>
              <a:solidFill>
                <a:schemeClr val="tx2"/>
              </a:solidFill>
            </a:ln>
          </p:spPr>
        </p:pic>
        <p:sp>
          <p:nvSpPr>
            <p:cNvPr id="76" name="TextBox 89"/>
            <p:cNvSpPr txBox="1"/>
            <p:nvPr/>
          </p:nvSpPr>
          <p:spPr>
            <a:xfrm>
              <a:off x="3664833" y="3088826"/>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rPr>
                <a:t>Ledger</a:t>
              </a:r>
            </a:p>
          </p:txBody>
        </p:sp>
        <p:sp>
          <p:nvSpPr>
            <p:cNvPr id="40" name="Freeform 9"/>
            <p:cNvSpPr>
              <a:spLocks noChangeAspect="1" noEditPoints="1"/>
            </p:cNvSpPr>
            <p:nvPr/>
          </p:nvSpPr>
          <p:spPr bwMode="auto">
            <a:xfrm>
              <a:off x="4127495" y="2426488"/>
              <a:ext cx="215895" cy="248772"/>
            </a:xfrm>
            <a:custGeom>
              <a:avLst/>
              <a:gdLst>
                <a:gd name="T0" fmla="*/ 89 w 197"/>
                <a:gd name="T1" fmla="*/ 49 h 227"/>
                <a:gd name="T2" fmla="*/ 99 w 197"/>
                <a:gd name="T3" fmla="*/ 57 h 227"/>
                <a:gd name="T4" fmla="*/ 108 w 197"/>
                <a:gd name="T5" fmla="*/ 66 h 227"/>
                <a:gd name="T6" fmla="*/ 119 w 197"/>
                <a:gd name="T7" fmla="*/ 58 h 227"/>
                <a:gd name="T8" fmla="*/ 130 w 197"/>
                <a:gd name="T9" fmla="*/ 51 h 227"/>
                <a:gd name="T10" fmla="*/ 141 w 197"/>
                <a:gd name="T11" fmla="*/ 46 h 227"/>
                <a:gd name="T12" fmla="*/ 137 w 197"/>
                <a:gd name="T13" fmla="*/ 33 h 227"/>
                <a:gd name="T14" fmla="*/ 133 w 197"/>
                <a:gd name="T15" fmla="*/ 20 h 227"/>
                <a:gd name="T16" fmla="*/ 132 w 197"/>
                <a:gd name="T17" fmla="*/ 8 h 227"/>
                <a:gd name="T18" fmla="*/ 119 w 197"/>
                <a:gd name="T19" fmla="*/ 8 h 227"/>
                <a:gd name="T20" fmla="*/ 105 w 197"/>
                <a:gd name="T21" fmla="*/ 7 h 227"/>
                <a:gd name="T22" fmla="*/ 94 w 197"/>
                <a:gd name="T23" fmla="*/ 5 h 227"/>
                <a:gd name="T24" fmla="*/ 89 w 197"/>
                <a:gd name="T25" fmla="*/ 18 h 227"/>
                <a:gd name="T26" fmla="*/ 84 w 197"/>
                <a:gd name="T27" fmla="*/ 30 h 227"/>
                <a:gd name="T28" fmla="*/ 78 w 197"/>
                <a:gd name="T29" fmla="*/ 40 h 227"/>
                <a:gd name="T30" fmla="*/ 107 w 197"/>
                <a:gd name="T31" fmla="*/ 30 h 227"/>
                <a:gd name="T32" fmla="*/ 112 w 197"/>
                <a:gd name="T33" fmla="*/ 29 h 227"/>
                <a:gd name="T34" fmla="*/ 115 w 197"/>
                <a:gd name="T35" fmla="*/ 33 h 227"/>
                <a:gd name="T36" fmla="*/ 112 w 197"/>
                <a:gd name="T37" fmla="*/ 38 h 227"/>
                <a:gd name="T38" fmla="*/ 107 w 197"/>
                <a:gd name="T39" fmla="*/ 36 h 227"/>
                <a:gd name="T40" fmla="*/ 197 w 197"/>
                <a:gd name="T41" fmla="*/ 102 h 227"/>
                <a:gd name="T42" fmla="*/ 187 w 197"/>
                <a:gd name="T43" fmla="*/ 87 h 227"/>
                <a:gd name="T44" fmla="*/ 179 w 197"/>
                <a:gd name="T45" fmla="*/ 71 h 227"/>
                <a:gd name="T46" fmla="*/ 172 w 197"/>
                <a:gd name="T47" fmla="*/ 56 h 227"/>
                <a:gd name="T48" fmla="*/ 155 w 197"/>
                <a:gd name="T49" fmla="*/ 60 h 227"/>
                <a:gd name="T50" fmla="*/ 138 w 197"/>
                <a:gd name="T51" fmla="*/ 64 h 227"/>
                <a:gd name="T52" fmla="*/ 121 w 197"/>
                <a:gd name="T53" fmla="*/ 65 h 227"/>
                <a:gd name="T54" fmla="*/ 120 w 197"/>
                <a:gd name="T55" fmla="*/ 83 h 227"/>
                <a:gd name="T56" fmla="*/ 118 w 197"/>
                <a:gd name="T57" fmla="*/ 101 h 227"/>
                <a:gd name="T58" fmla="*/ 114 w 197"/>
                <a:gd name="T59" fmla="*/ 117 h 227"/>
                <a:gd name="T60" fmla="*/ 131 w 197"/>
                <a:gd name="T61" fmla="*/ 124 h 227"/>
                <a:gd name="T62" fmla="*/ 147 w 197"/>
                <a:gd name="T63" fmla="*/ 131 h 227"/>
                <a:gd name="T64" fmla="*/ 160 w 197"/>
                <a:gd name="T65" fmla="*/ 140 h 227"/>
                <a:gd name="T66" fmla="*/ 172 w 197"/>
                <a:gd name="T67" fmla="*/ 126 h 227"/>
                <a:gd name="T68" fmla="*/ 184 w 197"/>
                <a:gd name="T69" fmla="*/ 113 h 227"/>
                <a:gd name="T70" fmla="*/ 156 w 197"/>
                <a:gd name="T71" fmla="*/ 101 h 227"/>
                <a:gd name="T72" fmla="*/ 149 w 197"/>
                <a:gd name="T73" fmla="*/ 101 h 227"/>
                <a:gd name="T74" fmla="*/ 147 w 197"/>
                <a:gd name="T75" fmla="*/ 94 h 227"/>
                <a:gd name="T76" fmla="*/ 154 w 197"/>
                <a:gd name="T77" fmla="*/ 90 h 227"/>
                <a:gd name="T78" fmla="*/ 159 w 197"/>
                <a:gd name="T79" fmla="*/ 94 h 227"/>
                <a:gd name="T80" fmla="*/ 113 w 197"/>
                <a:gd name="T81" fmla="*/ 132 h 227"/>
                <a:gd name="T82" fmla="*/ 110 w 197"/>
                <a:gd name="T83" fmla="*/ 107 h 227"/>
                <a:gd name="T84" fmla="*/ 83 w 197"/>
                <a:gd name="T85" fmla="*/ 107 h 227"/>
                <a:gd name="T86" fmla="*/ 55 w 197"/>
                <a:gd name="T87" fmla="*/ 105 h 227"/>
                <a:gd name="T88" fmla="*/ 31 w 197"/>
                <a:gd name="T89" fmla="*/ 100 h 227"/>
                <a:gd name="T90" fmla="*/ 22 w 197"/>
                <a:gd name="T91" fmla="*/ 127 h 227"/>
                <a:gd name="T92" fmla="*/ 12 w 197"/>
                <a:gd name="T93" fmla="*/ 152 h 227"/>
                <a:gd name="T94" fmla="*/ 0 w 197"/>
                <a:gd name="T95" fmla="*/ 174 h 227"/>
                <a:gd name="T96" fmla="*/ 22 w 197"/>
                <a:gd name="T97" fmla="*/ 191 h 227"/>
                <a:gd name="T98" fmla="*/ 43 w 197"/>
                <a:gd name="T99" fmla="*/ 208 h 227"/>
                <a:gd name="T100" fmla="*/ 60 w 197"/>
                <a:gd name="T101" fmla="*/ 227 h 227"/>
                <a:gd name="T102" fmla="*/ 83 w 197"/>
                <a:gd name="T103" fmla="*/ 210 h 227"/>
                <a:gd name="T104" fmla="*/ 106 w 197"/>
                <a:gd name="T105" fmla="*/ 196 h 227"/>
                <a:gd name="T106" fmla="*/ 129 w 197"/>
                <a:gd name="T107" fmla="*/ 185 h 227"/>
                <a:gd name="T108" fmla="*/ 120 w 197"/>
                <a:gd name="T109" fmla="*/ 159 h 227"/>
                <a:gd name="T110" fmla="*/ 75 w 197"/>
                <a:gd name="T111" fmla="*/ 159 h 227"/>
                <a:gd name="T112" fmla="*/ 69 w 197"/>
                <a:gd name="T113" fmla="*/ 168 h 227"/>
                <a:gd name="T114" fmla="*/ 59 w 197"/>
                <a:gd name="T115" fmla="*/ 164 h 227"/>
                <a:gd name="T116" fmla="*/ 59 w 197"/>
                <a:gd name="T117" fmla="*/ 153 h 227"/>
                <a:gd name="T118" fmla="*/ 69 w 197"/>
                <a:gd name="T119" fmla="*/ 1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 h="227">
                  <a:moveTo>
                    <a:pt x="80" y="45"/>
                  </a:moveTo>
                  <a:cubicBezTo>
                    <a:pt x="83" y="46"/>
                    <a:pt x="85" y="46"/>
                    <a:pt x="87" y="46"/>
                  </a:cubicBezTo>
                  <a:cubicBezTo>
                    <a:pt x="88" y="47"/>
                    <a:pt x="89" y="48"/>
                    <a:pt x="89" y="49"/>
                  </a:cubicBezTo>
                  <a:cubicBezTo>
                    <a:pt x="89" y="49"/>
                    <a:pt x="89" y="49"/>
                    <a:pt x="89" y="49"/>
                  </a:cubicBezTo>
                  <a:cubicBezTo>
                    <a:pt x="90" y="50"/>
                    <a:pt x="91" y="50"/>
                    <a:pt x="91" y="51"/>
                  </a:cubicBezTo>
                  <a:cubicBezTo>
                    <a:pt x="90" y="53"/>
                    <a:pt x="90" y="56"/>
                    <a:pt x="89" y="58"/>
                  </a:cubicBezTo>
                  <a:cubicBezTo>
                    <a:pt x="90" y="59"/>
                    <a:pt x="92" y="60"/>
                    <a:pt x="93" y="61"/>
                  </a:cubicBezTo>
                  <a:cubicBezTo>
                    <a:pt x="95" y="60"/>
                    <a:pt x="98" y="59"/>
                    <a:pt x="99" y="57"/>
                  </a:cubicBezTo>
                  <a:cubicBezTo>
                    <a:pt x="100" y="58"/>
                    <a:pt x="101" y="58"/>
                    <a:pt x="102" y="58"/>
                  </a:cubicBezTo>
                  <a:cubicBezTo>
                    <a:pt x="102" y="58"/>
                    <a:pt x="102" y="58"/>
                    <a:pt x="102" y="58"/>
                  </a:cubicBezTo>
                  <a:cubicBezTo>
                    <a:pt x="103" y="59"/>
                    <a:pt x="105" y="59"/>
                    <a:pt x="106" y="59"/>
                  </a:cubicBezTo>
                  <a:cubicBezTo>
                    <a:pt x="106" y="61"/>
                    <a:pt x="107" y="64"/>
                    <a:pt x="108" y="66"/>
                  </a:cubicBezTo>
                  <a:cubicBezTo>
                    <a:pt x="109" y="66"/>
                    <a:pt x="111" y="66"/>
                    <a:pt x="113" y="66"/>
                  </a:cubicBezTo>
                  <a:cubicBezTo>
                    <a:pt x="114" y="64"/>
                    <a:pt x="115" y="61"/>
                    <a:pt x="116" y="59"/>
                  </a:cubicBezTo>
                  <a:cubicBezTo>
                    <a:pt x="117" y="59"/>
                    <a:pt x="118" y="59"/>
                    <a:pt x="119" y="58"/>
                  </a:cubicBezTo>
                  <a:cubicBezTo>
                    <a:pt x="119" y="58"/>
                    <a:pt x="119" y="58"/>
                    <a:pt x="119" y="58"/>
                  </a:cubicBezTo>
                  <a:cubicBezTo>
                    <a:pt x="120" y="58"/>
                    <a:pt x="121" y="57"/>
                    <a:pt x="122" y="57"/>
                  </a:cubicBezTo>
                  <a:cubicBezTo>
                    <a:pt x="123" y="59"/>
                    <a:pt x="125" y="60"/>
                    <a:pt x="127" y="61"/>
                  </a:cubicBezTo>
                  <a:cubicBezTo>
                    <a:pt x="129" y="61"/>
                    <a:pt x="130" y="59"/>
                    <a:pt x="132" y="58"/>
                  </a:cubicBezTo>
                  <a:cubicBezTo>
                    <a:pt x="131" y="56"/>
                    <a:pt x="131" y="53"/>
                    <a:pt x="130" y="51"/>
                  </a:cubicBezTo>
                  <a:cubicBezTo>
                    <a:pt x="130" y="50"/>
                    <a:pt x="131" y="49"/>
                    <a:pt x="132" y="49"/>
                  </a:cubicBezTo>
                  <a:cubicBezTo>
                    <a:pt x="132" y="49"/>
                    <a:pt x="132" y="49"/>
                    <a:pt x="132" y="49"/>
                  </a:cubicBezTo>
                  <a:cubicBezTo>
                    <a:pt x="132" y="48"/>
                    <a:pt x="133" y="47"/>
                    <a:pt x="133" y="46"/>
                  </a:cubicBezTo>
                  <a:cubicBezTo>
                    <a:pt x="136" y="46"/>
                    <a:pt x="138" y="46"/>
                    <a:pt x="141" y="46"/>
                  </a:cubicBezTo>
                  <a:cubicBezTo>
                    <a:pt x="141" y="44"/>
                    <a:pt x="142" y="43"/>
                    <a:pt x="142" y="41"/>
                  </a:cubicBezTo>
                  <a:cubicBezTo>
                    <a:pt x="141" y="39"/>
                    <a:pt x="139" y="38"/>
                    <a:pt x="137" y="36"/>
                  </a:cubicBezTo>
                  <a:cubicBezTo>
                    <a:pt x="137" y="35"/>
                    <a:pt x="137" y="34"/>
                    <a:pt x="137" y="33"/>
                  </a:cubicBezTo>
                  <a:cubicBezTo>
                    <a:pt x="137" y="33"/>
                    <a:pt x="137" y="33"/>
                    <a:pt x="137" y="33"/>
                  </a:cubicBezTo>
                  <a:cubicBezTo>
                    <a:pt x="137" y="32"/>
                    <a:pt x="137" y="31"/>
                    <a:pt x="137" y="30"/>
                  </a:cubicBezTo>
                  <a:cubicBezTo>
                    <a:pt x="139" y="29"/>
                    <a:pt x="141" y="27"/>
                    <a:pt x="143" y="26"/>
                  </a:cubicBezTo>
                  <a:cubicBezTo>
                    <a:pt x="142" y="24"/>
                    <a:pt x="142" y="22"/>
                    <a:pt x="141" y="21"/>
                  </a:cubicBezTo>
                  <a:cubicBezTo>
                    <a:pt x="138" y="20"/>
                    <a:pt x="136" y="20"/>
                    <a:pt x="133" y="20"/>
                  </a:cubicBezTo>
                  <a:cubicBezTo>
                    <a:pt x="133" y="19"/>
                    <a:pt x="132" y="18"/>
                    <a:pt x="132" y="18"/>
                  </a:cubicBezTo>
                  <a:cubicBezTo>
                    <a:pt x="132" y="18"/>
                    <a:pt x="132" y="18"/>
                    <a:pt x="132" y="18"/>
                  </a:cubicBezTo>
                  <a:cubicBezTo>
                    <a:pt x="131" y="17"/>
                    <a:pt x="130" y="16"/>
                    <a:pt x="130" y="15"/>
                  </a:cubicBezTo>
                  <a:cubicBezTo>
                    <a:pt x="131" y="13"/>
                    <a:pt x="131" y="11"/>
                    <a:pt x="132" y="8"/>
                  </a:cubicBezTo>
                  <a:cubicBezTo>
                    <a:pt x="131" y="7"/>
                    <a:pt x="129" y="6"/>
                    <a:pt x="128" y="5"/>
                  </a:cubicBezTo>
                  <a:cubicBezTo>
                    <a:pt x="126" y="6"/>
                    <a:pt x="123" y="8"/>
                    <a:pt x="122" y="9"/>
                  </a:cubicBezTo>
                  <a:cubicBezTo>
                    <a:pt x="121" y="9"/>
                    <a:pt x="120" y="8"/>
                    <a:pt x="118" y="8"/>
                  </a:cubicBezTo>
                  <a:cubicBezTo>
                    <a:pt x="119" y="8"/>
                    <a:pt x="119" y="8"/>
                    <a:pt x="119" y="8"/>
                  </a:cubicBezTo>
                  <a:cubicBezTo>
                    <a:pt x="117" y="8"/>
                    <a:pt x="116" y="7"/>
                    <a:pt x="115" y="7"/>
                  </a:cubicBezTo>
                  <a:cubicBezTo>
                    <a:pt x="115" y="5"/>
                    <a:pt x="114" y="2"/>
                    <a:pt x="113" y="0"/>
                  </a:cubicBezTo>
                  <a:cubicBezTo>
                    <a:pt x="111" y="0"/>
                    <a:pt x="110" y="0"/>
                    <a:pt x="108" y="0"/>
                  </a:cubicBezTo>
                  <a:cubicBezTo>
                    <a:pt x="107" y="2"/>
                    <a:pt x="106" y="5"/>
                    <a:pt x="105" y="7"/>
                  </a:cubicBezTo>
                  <a:cubicBezTo>
                    <a:pt x="104" y="7"/>
                    <a:pt x="103" y="8"/>
                    <a:pt x="102" y="8"/>
                  </a:cubicBezTo>
                  <a:cubicBezTo>
                    <a:pt x="102" y="8"/>
                    <a:pt x="102" y="8"/>
                    <a:pt x="102" y="8"/>
                  </a:cubicBezTo>
                  <a:cubicBezTo>
                    <a:pt x="101" y="8"/>
                    <a:pt x="100" y="9"/>
                    <a:pt x="99" y="9"/>
                  </a:cubicBezTo>
                  <a:cubicBezTo>
                    <a:pt x="98" y="7"/>
                    <a:pt x="96" y="6"/>
                    <a:pt x="94" y="5"/>
                  </a:cubicBezTo>
                  <a:cubicBezTo>
                    <a:pt x="92" y="6"/>
                    <a:pt x="91" y="7"/>
                    <a:pt x="89" y="8"/>
                  </a:cubicBezTo>
                  <a:cubicBezTo>
                    <a:pt x="90" y="10"/>
                    <a:pt x="90" y="13"/>
                    <a:pt x="91" y="15"/>
                  </a:cubicBezTo>
                  <a:cubicBezTo>
                    <a:pt x="91" y="16"/>
                    <a:pt x="90" y="17"/>
                    <a:pt x="89" y="18"/>
                  </a:cubicBezTo>
                  <a:cubicBezTo>
                    <a:pt x="89" y="18"/>
                    <a:pt x="89" y="18"/>
                    <a:pt x="89" y="18"/>
                  </a:cubicBezTo>
                  <a:cubicBezTo>
                    <a:pt x="89" y="18"/>
                    <a:pt x="88" y="19"/>
                    <a:pt x="87" y="20"/>
                  </a:cubicBezTo>
                  <a:cubicBezTo>
                    <a:pt x="85" y="20"/>
                    <a:pt x="83" y="20"/>
                    <a:pt x="80" y="20"/>
                  </a:cubicBezTo>
                  <a:cubicBezTo>
                    <a:pt x="80" y="22"/>
                    <a:pt x="79" y="23"/>
                    <a:pt x="79" y="25"/>
                  </a:cubicBezTo>
                  <a:cubicBezTo>
                    <a:pt x="80" y="27"/>
                    <a:pt x="82" y="28"/>
                    <a:pt x="84" y="30"/>
                  </a:cubicBezTo>
                  <a:cubicBezTo>
                    <a:pt x="84" y="31"/>
                    <a:pt x="84" y="32"/>
                    <a:pt x="84" y="33"/>
                  </a:cubicBezTo>
                  <a:cubicBezTo>
                    <a:pt x="84" y="33"/>
                    <a:pt x="84" y="33"/>
                    <a:pt x="84" y="33"/>
                  </a:cubicBezTo>
                  <a:cubicBezTo>
                    <a:pt x="84" y="34"/>
                    <a:pt x="84" y="35"/>
                    <a:pt x="84" y="36"/>
                  </a:cubicBezTo>
                  <a:cubicBezTo>
                    <a:pt x="82" y="37"/>
                    <a:pt x="80" y="39"/>
                    <a:pt x="78" y="40"/>
                  </a:cubicBezTo>
                  <a:cubicBezTo>
                    <a:pt x="79" y="42"/>
                    <a:pt x="79" y="44"/>
                    <a:pt x="80" y="45"/>
                  </a:cubicBezTo>
                  <a:close/>
                  <a:moveTo>
                    <a:pt x="106" y="33"/>
                  </a:moveTo>
                  <a:cubicBezTo>
                    <a:pt x="106" y="32"/>
                    <a:pt x="106" y="31"/>
                    <a:pt x="107" y="30"/>
                  </a:cubicBezTo>
                  <a:cubicBezTo>
                    <a:pt x="107" y="30"/>
                    <a:pt x="107" y="30"/>
                    <a:pt x="107" y="30"/>
                  </a:cubicBezTo>
                  <a:cubicBezTo>
                    <a:pt x="107" y="30"/>
                    <a:pt x="108" y="29"/>
                    <a:pt x="109" y="29"/>
                  </a:cubicBezTo>
                  <a:cubicBezTo>
                    <a:pt x="109" y="29"/>
                    <a:pt x="109" y="29"/>
                    <a:pt x="109" y="29"/>
                  </a:cubicBezTo>
                  <a:cubicBezTo>
                    <a:pt x="110" y="28"/>
                    <a:pt x="111" y="28"/>
                    <a:pt x="112" y="29"/>
                  </a:cubicBezTo>
                  <a:cubicBezTo>
                    <a:pt x="112" y="29"/>
                    <a:pt x="112" y="29"/>
                    <a:pt x="112" y="29"/>
                  </a:cubicBezTo>
                  <a:cubicBezTo>
                    <a:pt x="113" y="29"/>
                    <a:pt x="114" y="30"/>
                    <a:pt x="114" y="30"/>
                  </a:cubicBezTo>
                  <a:cubicBezTo>
                    <a:pt x="114" y="30"/>
                    <a:pt x="114" y="30"/>
                    <a:pt x="114" y="30"/>
                  </a:cubicBezTo>
                  <a:cubicBezTo>
                    <a:pt x="115" y="31"/>
                    <a:pt x="115" y="32"/>
                    <a:pt x="115" y="33"/>
                  </a:cubicBezTo>
                  <a:cubicBezTo>
                    <a:pt x="115" y="33"/>
                    <a:pt x="115" y="33"/>
                    <a:pt x="115" y="33"/>
                  </a:cubicBezTo>
                  <a:cubicBezTo>
                    <a:pt x="115" y="34"/>
                    <a:pt x="115" y="35"/>
                    <a:pt x="114" y="36"/>
                  </a:cubicBezTo>
                  <a:cubicBezTo>
                    <a:pt x="114" y="36"/>
                    <a:pt x="114" y="36"/>
                    <a:pt x="114" y="36"/>
                  </a:cubicBezTo>
                  <a:cubicBezTo>
                    <a:pt x="114" y="37"/>
                    <a:pt x="113" y="37"/>
                    <a:pt x="112" y="38"/>
                  </a:cubicBezTo>
                  <a:cubicBezTo>
                    <a:pt x="112" y="38"/>
                    <a:pt x="112" y="38"/>
                    <a:pt x="112" y="38"/>
                  </a:cubicBezTo>
                  <a:cubicBezTo>
                    <a:pt x="111" y="38"/>
                    <a:pt x="110" y="38"/>
                    <a:pt x="109" y="38"/>
                  </a:cubicBezTo>
                  <a:cubicBezTo>
                    <a:pt x="109" y="37"/>
                    <a:pt x="109" y="37"/>
                    <a:pt x="109" y="37"/>
                  </a:cubicBezTo>
                  <a:cubicBezTo>
                    <a:pt x="108" y="37"/>
                    <a:pt x="107" y="37"/>
                    <a:pt x="107" y="36"/>
                  </a:cubicBezTo>
                  <a:cubicBezTo>
                    <a:pt x="107" y="36"/>
                    <a:pt x="107" y="36"/>
                    <a:pt x="107" y="36"/>
                  </a:cubicBezTo>
                  <a:cubicBezTo>
                    <a:pt x="106" y="35"/>
                    <a:pt x="106" y="34"/>
                    <a:pt x="106" y="33"/>
                  </a:cubicBezTo>
                  <a:close/>
                  <a:moveTo>
                    <a:pt x="186" y="109"/>
                  </a:moveTo>
                  <a:cubicBezTo>
                    <a:pt x="186" y="107"/>
                    <a:pt x="187" y="106"/>
                    <a:pt x="187" y="104"/>
                  </a:cubicBezTo>
                  <a:cubicBezTo>
                    <a:pt x="190" y="104"/>
                    <a:pt x="194" y="103"/>
                    <a:pt x="197" y="102"/>
                  </a:cubicBezTo>
                  <a:cubicBezTo>
                    <a:pt x="197" y="100"/>
                    <a:pt x="197" y="98"/>
                    <a:pt x="197" y="95"/>
                  </a:cubicBezTo>
                  <a:cubicBezTo>
                    <a:pt x="194" y="93"/>
                    <a:pt x="191" y="92"/>
                    <a:pt x="188" y="91"/>
                  </a:cubicBezTo>
                  <a:cubicBezTo>
                    <a:pt x="188" y="90"/>
                    <a:pt x="188" y="88"/>
                    <a:pt x="187" y="87"/>
                  </a:cubicBezTo>
                  <a:cubicBezTo>
                    <a:pt x="187" y="87"/>
                    <a:pt x="187" y="87"/>
                    <a:pt x="187" y="87"/>
                  </a:cubicBezTo>
                  <a:cubicBezTo>
                    <a:pt x="187" y="85"/>
                    <a:pt x="186" y="84"/>
                    <a:pt x="186" y="83"/>
                  </a:cubicBezTo>
                  <a:cubicBezTo>
                    <a:pt x="188" y="80"/>
                    <a:pt x="190" y="78"/>
                    <a:pt x="192" y="75"/>
                  </a:cubicBezTo>
                  <a:cubicBezTo>
                    <a:pt x="191" y="73"/>
                    <a:pt x="190" y="71"/>
                    <a:pt x="188" y="69"/>
                  </a:cubicBezTo>
                  <a:cubicBezTo>
                    <a:pt x="185" y="69"/>
                    <a:pt x="182" y="70"/>
                    <a:pt x="179" y="71"/>
                  </a:cubicBezTo>
                  <a:cubicBezTo>
                    <a:pt x="178" y="70"/>
                    <a:pt x="176" y="69"/>
                    <a:pt x="175" y="68"/>
                  </a:cubicBezTo>
                  <a:cubicBezTo>
                    <a:pt x="175" y="68"/>
                    <a:pt x="175" y="68"/>
                    <a:pt x="175" y="68"/>
                  </a:cubicBezTo>
                  <a:cubicBezTo>
                    <a:pt x="174" y="67"/>
                    <a:pt x="173" y="66"/>
                    <a:pt x="172" y="66"/>
                  </a:cubicBezTo>
                  <a:cubicBezTo>
                    <a:pt x="172" y="62"/>
                    <a:pt x="172" y="59"/>
                    <a:pt x="172" y="56"/>
                  </a:cubicBezTo>
                  <a:cubicBezTo>
                    <a:pt x="170" y="55"/>
                    <a:pt x="168" y="54"/>
                    <a:pt x="166" y="53"/>
                  </a:cubicBezTo>
                  <a:cubicBezTo>
                    <a:pt x="163" y="56"/>
                    <a:pt x="161" y="58"/>
                    <a:pt x="159" y="61"/>
                  </a:cubicBezTo>
                  <a:cubicBezTo>
                    <a:pt x="158" y="60"/>
                    <a:pt x="156" y="60"/>
                    <a:pt x="155" y="60"/>
                  </a:cubicBezTo>
                  <a:cubicBezTo>
                    <a:pt x="155" y="60"/>
                    <a:pt x="155" y="60"/>
                    <a:pt x="155" y="60"/>
                  </a:cubicBezTo>
                  <a:cubicBezTo>
                    <a:pt x="153" y="60"/>
                    <a:pt x="152" y="60"/>
                    <a:pt x="151" y="60"/>
                  </a:cubicBezTo>
                  <a:cubicBezTo>
                    <a:pt x="149" y="58"/>
                    <a:pt x="148" y="55"/>
                    <a:pt x="146" y="52"/>
                  </a:cubicBezTo>
                  <a:cubicBezTo>
                    <a:pt x="143" y="52"/>
                    <a:pt x="141" y="53"/>
                    <a:pt x="139" y="54"/>
                  </a:cubicBezTo>
                  <a:cubicBezTo>
                    <a:pt x="138" y="57"/>
                    <a:pt x="138" y="60"/>
                    <a:pt x="138" y="64"/>
                  </a:cubicBezTo>
                  <a:cubicBezTo>
                    <a:pt x="136" y="64"/>
                    <a:pt x="135" y="65"/>
                    <a:pt x="134" y="66"/>
                  </a:cubicBezTo>
                  <a:cubicBezTo>
                    <a:pt x="134" y="66"/>
                    <a:pt x="134" y="66"/>
                    <a:pt x="134" y="66"/>
                  </a:cubicBezTo>
                  <a:cubicBezTo>
                    <a:pt x="133" y="67"/>
                    <a:pt x="131" y="68"/>
                    <a:pt x="130" y="69"/>
                  </a:cubicBezTo>
                  <a:cubicBezTo>
                    <a:pt x="128" y="67"/>
                    <a:pt x="124" y="66"/>
                    <a:pt x="121" y="65"/>
                  </a:cubicBezTo>
                  <a:cubicBezTo>
                    <a:pt x="120" y="67"/>
                    <a:pt x="118" y="68"/>
                    <a:pt x="117" y="70"/>
                  </a:cubicBezTo>
                  <a:cubicBezTo>
                    <a:pt x="118" y="73"/>
                    <a:pt x="120" y="76"/>
                    <a:pt x="122" y="79"/>
                  </a:cubicBezTo>
                  <a:cubicBezTo>
                    <a:pt x="121" y="80"/>
                    <a:pt x="121" y="82"/>
                    <a:pt x="120" y="83"/>
                  </a:cubicBezTo>
                  <a:cubicBezTo>
                    <a:pt x="120" y="83"/>
                    <a:pt x="120" y="83"/>
                    <a:pt x="120" y="83"/>
                  </a:cubicBezTo>
                  <a:cubicBezTo>
                    <a:pt x="119" y="84"/>
                    <a:pt x="119" y="86"/>
                    <a:pt x="119" y="87"/>
                  </a:cubicBezTo>
                  <a:cubicBezTo>
                    <a:pt x="116" y="88"/>
                    <a:pt x="112" y="88"/>
                    <a:pt x="109" y="90"/>
                  </a:cubicBezTo>
                  <a:cubicBezTo>
                    <a:pt x="109" y="92"/>
                    <a:pt x="109" y="94"/>
                    <a:pt x="109" y="97"/>
                  </a:cubicBezTo>
                  <a:cubicBezTo>
                    <a:pt x="112" y="98"/>
                    <a:pt x="115" y="100"/>
                    <a:pt x="118" y="101"/>
                  </a:cubicBezTo>
                  <a:cubicBezTo>
                    <a:pt x="118" y="102"/>
                    <a:pt x="118" y="104"/>
                    <a:pt x="119" y="105"/>
                  </a:cubicBezTo>
                  <a:cubicBezTo>
                    <a:pt x="119" y="105"/>
                    <a:pt x="119" y="105"/>
                    <a:pt x="119" y="105"/>
                  </a:cubicBezTo>
                  <a:cubicBezTo>
                    <a:pt x="119" y="106"/>
                    <a:pt x="120" y="108"/>
                    <a:pt x="120" y="109"/>
                  </a:cubicBezTo>
                  <a:cubicBezTo>
                    <a:pt x="118" y="111"/>
                    <a:pt x="116" y="114"/>
                    <a:pt x="114" y="117"/>
                  </a:cubicBezTo>
                  <a:cubicBezTo>
                    <a:pt x="115" y="119"/>
                    <a:pt x="116" y="121"/>
                    <a:pt x="118" y="123"/>
                  </a:cubicBezTo>
                  <a:cubicBezTo>
                    <a:pt x="121" y="122"/>
                    <a:pt x="124" y="122"/>
                    <a:pt x="127" y="121"/>
                  </a:cubicBezTo>
                  <a:cubicBezTo>
                    <a:pt x="128" y="122"/>
                    <a:pt x="130" y="123"/>
                    <a:pt x="131" y="123"/>
                  </a:cubicBezTo>
                  <a:cubicBezTo>
                    <a:pt x="131" y="124"/>
                    <a:pt x="131" y="124"/>
                    <a:pt x="131" y="124"/>
                  </a:cubicBezTo>
                  <a:cubicBezTo>
                    <a:pt x="132" y="124"/>
                    <a:pt x="133" y="125"/>
                    <a:pt x="134" y="126"/>
                  </a:cubicBezTo>
                  <a:cubicBezTo>
                    <a:pt x="134" y="129"/>
                    <a:pt x="133" y="133"/>
                    <a:pt x="134" y="136"/>
                  </a:cubicBezTo>
                  <a:cubicBezTo>
                    <a:pt x="136" y="137"/>
                    <a:pt x="138" y="138"/>
                    <a:pt x="140" y="138"/>
                  </a:cubicBezTo>
                  <a:cubicBezTo>
                    <a:pt x="143" y="136"/>
                    <a:pt x="145" y="134"/>
                    <a:pt x="147" y="131"/>
                  </a:cubicBezTo>
                  <a:cubicBezTo>
                    <a:pt x="148" y="131"/>
                    <a:pt x="150" y="131"/>
                    <a:pt x="151" y="131"/>
                  </a:cubicBezTo>
                  <a:cubicBezTo>
                    <a:pt x="151" y="131"/>
                    <a:pt x="151" y="131"/>
                    <a:pt x="151" y="131"/>
                  </a:cubicBezTo>
                  <a:cubicBezTo>
                    <a:pt x="152" y="131"/>
                    <a:pt x="154" y="131"/>
                    <a:pt x="155" y="131"/>
                  </a:cubicBezTo>
                  <a:cubicBezTo>
                    <a:pt x="157" y="134"/>
                    <a:pt x="158" y="137"/>
                    <a:pt x="160" y="140"/>
                  </a:cubicBezTo>
                  <a:cubicBezTo>
                    <a:pt x="163" y="139"/>
                    <a:pt x="165" y="139"/>
                    <a:pt x="167" y="138"/>
                  </a:cubicBezTo>
                  <a:cubicBezTo>
                    <a:pt x="168" y="134"/>
                    <a:pt x="168" y="131"/>
                    <a:pt x="168" y="128"/>
                  </a:cubicBezTo>
                  <a:cubicBezTo>
                    <a:pt x="170" y="127"/>
                    <a:pt x="171" y="126"/>
                    <a:pt x="172" y="126"/>
                  </a:cubicBezTo>
                  <a:cubicBezTo>
                    <a:pt x="172" y="126"/>
                    <a:pt x="172" y="126"/>
                    <a:pt x="172" y="126"/>
                  </a:cubicBezTo>
                  <a:cubicBezTo>
                    <a:pt x="173" y="125"/>
                    <a:pt x="174" y="124"/>
                    <a:pt x="176" y="123"/>
                  </a:cubicBezTo>
                  <a:cubicBezTo>
                    <a:pt x="178" y="125"/>
                    <a:pt x="181" y="126"/>
                    <a:pt x="185" y="127"/>
                  </a:cubicBezTo>
                  <a:cubicBezTo>
                    <a:pt x="186" y="125"/>
                    <a:pt x="188" y="123"/>
                    <a:pt x="189" y="121"/>
                  </a:cubicBezTo>
                  <a:cubicBezTo>
                    <a:pt x="188" y="118"/>
                    <a:pt x="186" y="115"/>
                    <a:pt x="184" y="113"/>
                  </a:cubicBezTo>
                  <a:cubicBezTo>
                    <a:pt x="185" y="111"/>
                    <a:pt x="185" y="110"/>
                    <a:pt x="186" y="109"/>
                  </a:cubicBezTo>
                  <a:close/>
                  <a:moveTo>
                    <a:pt x="159" y="98"/>
                  </a:moveTo>
                  <a:cubicBezTo>
                    <a:pt x="159" y="98"/>
                    <a:pt x="159" y="98"/>
                    <a:pt x="159" y="98"/>
                  </a:cubicBezTo>
                  <a:cubicBezTo>
                    <a:pt x="158" y="99"/>
                    <a:pt x="157" y="100"/>
                    <a:pt x="156" y="101"/>
                  </a:cubicBezTo>
                  <a:cubicBezTo>
                    <a:pt x="156" y="101"/>
                    <a:pt x="156" y="101"/>
                    <a:pt x="156" y="101"/>
                  </a:cubicBezTo>
                  <a:cubicBezTo>
                    <a:pt x="155" y="102"/>
                    <a:pt x="154" y="102"/>
                    <a:pt x="152" y="102"/>
                  </a:cubicBezTo>
                  <a:cubicBezTo>
                    <a:pt x="152" y="102"/>
                    <a:pt x="152" y="102"/>
                    <a:pt x="152" y="102"/>
                  </a:cubicBezTo>
                  <a:cubicBezTo>
                    <a:pt x="151" y="102"/>
                    <a:pt x="150" y="101"/>
                    <a:pt x="149" y="101"/>
                  </a:cubicBezTo>
                  <a:cubicBezTo>
                    <a:pt x="149" y="101"/>
                    <a:pt x="149" y="101"/>
                    <a:pt x="149" y="101"/>
                  </a:cubicBezTo>
                  <a:cubicBezTo>
                    <a:pt x="148" y="100"/>
                    <a:pt x="147" y="99"/>
                    <a:pt x="147" y="98"/>
                  </a:cubicBezTo>
                  <a:cubicBezTo>
                    <a:pt x="147" y="97"/>
                    <a:pt x="147" y="97"/>
                    <a:pt x="147" y="97"/>
                  </a:cubicBezTo>
                  <a:cubicBezTo>
                    <a:pt x="147" y="96"/>
                    <a:pt x="147" y="95"/>
                    <a:pt x="147" y="94"/>
                  </a:cubicBezTo>
                  <a:cubicBezTo>
                    <a:pt x="147" y="94"/>
                    <a:pt x="147" y="94"/>
                    <a:pt x="147" y="94"/>
                  </a:cubicBezTo>
                  <a:cubicBezTo>
                    <a:pt x="148" y="92"/>
                    <a:pt x="149" y="91"/>
                    <a:pt x="150" y="91"/>
                  </a:cubicBezTo>
                  <a:cubicBezTo>
                    <a:pt x="150" y="91"/>
                    <a:pt x="150" y="91"/>
                    <a:pt x="150" y="91"/>
                  </a:cubicBezTo>
                  <a:cubicBezTo>
                    <a:pt x="151" y="90"/>
                    <a:pt x="152" y="90"/>
                    <a:pt x="154" y="90"/>
                  </a:cubicBezTo>
                  <a:cubicBezTo>
                    <a:pt x="154" y="90"/>
                    <a:pt x="154" y="90"/>
                    <a:pt x="154" y="90"/>
                  </a:cubicBezTo>
                  <a:cubicBezTo>
                    <a:pt x="155" y="90"/>
                    <a:pt x="156" y="90"/>
                    <a:pt x="157" y="91"/>
                  </a:cubicBezTo>
                  <a:cubicBezTo>
                    <a:pt x="157" y="91"/>
                    <a:pt x="157" y="91"/>
                    <a:pt x="157" y="91"/>
                  </a:cubicBezTo>
                  <a:cubicBezTo>
                    <a:pt x="158" y="92"/>
                    <a:pt x="159" y="93"/>
                    <a:pt x="159" y="94"/>
                  </a:cubicBezTo>
                  <a:cubicBezTo>
                    <a:pt x="159" y="94"/>
                    <a:pt x="159" y="94"/>
                    <a:pt x="159" y="94"/>
                  </a:cubicBezTo>
                  <a:cubicBezTo>
                    <a:pt x="159" y="95"/>
                    <a:pt x="159" y="97"/>
                    <a:pt x="159" y="98"/>
                  </a:cubicBezTo>
                  <a:close/>
                  <a:moveTo>
                    <a:pt x="129" y="133"/>
                  </a:moveTo>
                  <a:cubicBezTo>
                    <a:pt x="124" y="132"/>
                    <a:pt x="118" y="132"/>
                    <a:pt x="113" y="132"/>
                  </a:cubicBezTo>
                  <a:cubicBezTo>
                    <a:pt x="112" y="130"/>
                    <a:pt x="111" y="128"/>
                    <a:pt x="110" y="127"/>
                  </a:cubicBezTo>
                  <a:cubicBezTo>
                    <a:pt x="110" y="127"/>
                    <a:pt x="110" y="127"/>
                    <a:pt x="110" y="127"/>
                  </a:cubicBezTo>
                  <a:cubicBezTo>
                    <a:pt x="109" y="125"/>
                    <a:pt x="107" y="123"/>
                    <a:pt x="106" y="121"/>
                  </a:cubicBezTo>
                  <a:cubicBezTo>
                    <a:pt x="108" y="117"/>
                    <a:pt x="109" y="112"/>
                    <a:pt x="110" y="107"/>
                  </a:cubicBezTo>
                  <a:cubicBezTo>
                    <a:pt x="108" y="105"/>
                    <a:pt x="105" y="103"/>
                    <a:pt x="102" y="101"/>
                  </a:cubicBezTo>
                  <a:cubicBezTo>
                    <a:pt x="97" y="103"/>
                    <a:pt x="93" y="106"/>
                    <a:pt x="89" y="109"/>
                  </a:cubicBezTo>
                  <a:cubicBezTo>
                    <a:pt x="87" y="108"/>
                    <a:pt x="85" y="108"/>
                    <a:pt x="83" y="107"/>
                  </a:cubicBezTo>
                  <a:cubicBezTo>
                    <a:pt x="83" y="107"/>
                    <a:pt x="83" y="107"/>
                    <a:pt x="83" y="107"/>
                  </a:cubicBezTo>
                  <a:cubicBezTo>
                    <a:pt x="80" y="106"/>
                    <a:pt x="78" y="105"/>
                    <a:pt x="76" y="105"/>
                  </a:cubicBezTo>
                  <a:cubicBezTo>
                    <a:pt x="75" y="100"/>
                    <a:pt x="74" y="95"/>
                    <a:pt x="72" y="91"/>
                  </a:cubicBezTo>
                  <a:cubicBezTo>
                    <a:pt x="68" y="90"/>
                    <a:pt x="65" y="90"/>
                    <a:pt x="61" y="91"/>
                  </a:cubicBezTo>
                  <a:cubicBezTo>
                    <a:pt x="59" y="95"/>
                    <a:pt x="57" y="100"/>
                    <a:pt x="55" y="105"/>
                  </a:cubicBezTo>
                  <a:cubicBezTo>
                    <a:pt x="53" y="105"/>
                    <a:pt x="51" y="106"/>
                    <a:pt x="49" y="107"/>
                  </a:cubicBezTo>
                  <a:cubicBezTo>
                    <a:pt x="49" y="107"/>
                    <a:pt x="49" y="107"/>
                    <a:pt x="49" y="107"/>
                  </a:cubicBezTo>
                  <a:cubicBezTo>
                    <a:pt x="47" y="108"/>
                    <a:pt x="45" y="108"/>
                    <a:pt x="43" y="109"/>
                  </a:cubicBezTo>
                  <a:cubicBezTo>
                    <a:pt x="40" y="106"/>
                    <a:pt x="36" y="103"/>
                    <a:pt x="31" y="100"/>
                  </a:cubicBezTo>
                  <a:cubicBezTo>
                    <a:pt x="28" y="102"/>
                    <a:pt x="25" y="104"/>
                    <a:pt x="23" y="106"/>
                  </a:cubicBezTo>
                  <a:cubicBezTo>
                    <a:pt x="23" y="112"/>
                    <a:pt x="25" y="117"/>
                    <a:pt x="26" y="121"/>
                  </a:cubicBezTo>
                  <a:cubicBezTo>
                    <a:pt x="25" y="123"/>
                    <a:pt x="24" y="125"/>
                    <a:pt x="22" y="127"/>
                  </a:cubicBezTo>
                  <a:cubicBezTo>
                    <a:pt x="22" y="127"/>
                    <a:pt x="22" y="127"/>
                    <a:pt x="22" y="127"/>
                  </a:cubicBezTo>
                  <a:cubicBezTo>
                    <a:pt x="21" y="128"/>
                    <a:pt x="20" y="130"/>
                    <a:pt x="19" y="132"/>
                  </a:cubicBezTo>
                  <a:cubicBezTo>
                    <a:pt x="14" y="132"/>
                    <a:pt x="9" y="132"/>
                    <a:pt x="4" y="132"/>
                  </a:cubicBezTo>
                  <a:cubicBezTo>
                    <a:pt x="2" y="135"/>
                    <a:pt x="1" y="139"/>
                    <a:pt x="0" y="142"/>
                  </a:cubicBezTo>
                  <a:cubicBezTo>
                    <a:pt x="4" y="146"/>
                    <a:pt x="8" y="149"/>
                    <a:pt x="12" y="152"/>
                  </a:cubicBezTo>
                  <a:cubicBezTo>
                    <a:pt x="12" y="154"/>
                    <a:pt x="12" y="156"/>
                    <a:pt x="12" y="159"/>
                  </a:cubicBezTo>
                  <a:cubicBezTo>
                    <a:pt x="12" y="159"/>
                    <a:pt x="12" y="159"/>
                    <a:pt x="12" y="159"/>
                  </a:cubicBezTo>
                  <a:cubicBezTo>
                    <a:pt x="12" y="161"/>
                    <a:pt x="12" y="163"/>
                    <a:pt x="12" y="165"/>
                  </a:cubicBezTo>
                  <a:cubicBezTo>
                    <a:pt x="8" y="168"/>
                    <a:pt x="4" y="171"/>
                    <a:pt x="0" y="174"/>
                  </a:cubicBezTo>
                  <a:cubicBezTo>
                    <a:pt x="1" y="177"/>
                    <a:pt x="2" y="181"/>
                    <a:pt x="3" y="184"/>
                  </a:cubicBezTo>
                  <a:cubicBezTo>
                    <a:pt x="8" y="185"/>
                    <a:pt x="14" y="185"/>
                    <a:pt x="19" y="185"/>
                  </a:cubicBezTo>
                  <a:cubicBezTo>
                    <a:pt x="20" y="187"/>
                    <a:pt x="21" y="189"/>
                    <a:pt x="22" y="191"/>
                  </a:cubicBezTo>
                  <a:cubicBezTo>
                    <a:pt x="22" y="191"/>
                    <a:pt x="22" y="191"/>
                    <a:pt x="22" y="191"/>
                  </a:cubicBezTo>
                  <a:cubicBezTo>
                    <a:pt x="23" y="193"/>
                    <a:pt x="25" y="194"/>
                    <a:pt x="26" y="196"/>
                  </a:cubicBezTo>
                  <a:cubicBezTo>
                    <a:pt x="24" y="200"/>
                    <a:pt x="23" y="205"/>
                    <a:pt x="22" y="210"/>
                  </a:cubicBezTo>
                  <a:cubicBezTo>
                    <a:pt x="24" y="212"/>
                    <a:pt x="27" y="215"/>
                    <a:pt x="30" y="216"/>
                  </a:cubicBezTo>
                  <a:cubicBezTo>
                    <a:pt x="35" y="214"/>
                    <a:pt x="39" y="211"/>
                    <a:pt x="43" y="208"/>
                  </a:cubicBezTo>
                  <a:cubicBezTo>
                    <a:pt x="45" y="209"/>
                    <a:pt x="47" y="210"/>
                    <a:pt x="50" y="210"/>
                  </a:cubicBezTo>
                  <a:cubicBezTo>
                    <a:pt x="49" y="211"/>
                    <a:pt x="49" y="211"/>
                    <a:pt x="49" y="211"/>
                  </a:cubicBezTo>
                  <a:cubicBezTo>
                    <a:pt x="52" y="211"/>
                    <a:pt x="54" y="212"/>
                    <a:pt x="56" y="212"/>
                  </a:cubicBezTo>
                  <a:cubicBezTo>
                    <a:pt x="57" y="217"/>
                    <a:pt x="58" y="222"/>
                    <a:pt x="60" y="227"/>
                  </a:cubicBezTo>
                  <a:cubicBezTo>
                    <a:pt x="64" y="227"/>
                    <a:pt x="67" y="227"/>
                    <a:pt x="71" y="227"/>
                  </a:cubicBezTo>
                  <a:cubicBezTo>
                    <a:pt x="73" y="222"/>
                    <a:pt x="75" y="217"/>
                    <a:pt x="77" y="212"/>
                  </a:cubicBezTo>
                  <a:cubicBezTo>
                    <a:pt x="79" y="212"/>
                    <a:pt x="81" y="211"/>
                    <a:pt x="83" y="210"/>
                  </a:cubicBezTo>
                  <a:cubicBezTo>
                    <a:pt x="83" y="210"/>
                    <a:pt x="83" y="210"/>
                    <a:pt x="83" y="210"/>
                  </a:cubicBezTo>
                  <a:cubicBezTo>
                    <a:pt x="85" y="210"/>
                    <a:pt x="87" y="209"/>
                    <a:pt x="89" y="208"/>
                  </a:cubicBezTo>
                  <a:cubicBezTo>
                    <a:pt x="92" y="211"/>
                    <a:pt x="96" y="214"/>
                    <a:pt x="101" y="217"/>
                  </a:cubicBezTo>
                  <a:cubicBezTo>
                    <a:pt x="104" y="215"/>
                    <a:pt x="107" y="213"/>
                    <a:pt x="110" y="211"/>
                  </a:cubicBezTo>
                  <a:cubicBezTo>
                    <a:pt x="109" y="206"/>
                    <a:pt x="107" y="201"/>
                    <a:pt x="106" y="196"/>
                  </a:cubicBezTo>
                  <a:cubicBezTo>
                    <a:pt x="107" y="194"/>
                    <a:pt x="108" y="192"/>
                    <a:pt x="110" y="191"/>
                  </a:cubicBezTo>
                  <a:cubicBezTo>
                    <a:pt x="110" y="191"/>
                    <a:pt x="110" y="191"/>
                    <a:pt x="110" y="191"/>
                  </a:cubicBezTo>
                  <a:cubicBezTo>
                    <a:pt x="111" y="189"/>
                    <a:pt x="112" y="187"/>
                    <a:pt x="113" y="185"/>
                  </a:cubicBezTo>
                  <a:cubicBezTo>
                    <a:pt x="118" y="186"/>
                    <a:pt x="123" y="186"/>
                    <a:pt x="129" y="185"/>
                  </a:cubicBezTo>
                  <a:cubicBezTo>
                    <a:pt x="130" y="182"/>
                    <a:pt x="131" y="179"/>
                    <a:pt x="132" y="175"/>
                  </a:cubicBezTo>
                  <a:cubicBezTo>
                    <a:pt x="128" y="171"/>
                    <a:pt x="124" y="168"/>
                    <a:pt x="120" y="165"/>
                  </a:cubicBezTo>
                  <a:cubicBezTo>
                    <a:pt x="120" y="163"/>
                    <a:pt x="120" y="161"/>
                    <a:pt x="120" y="159"/>
                  </a:cubicBezTo>
                  <a:cubicBezTo>
                    <a:pt x="120" y="159"/>
                    <a:pt x="120" y="159"/>
                    <a:pt x="120" y="159"/>
                  </a:cubicBezTo>
                  <a:cubicBezTo>
                    <a:pt x="120" y="156"/>
                    <a:pt x="120" y="154"/>
                    <a:pt x="120" y="152"/>
                  </a:cubicBezTo>
                  <a:cubicBezTo>
                    <a:pt x="124" y="150"/>
                    <a:pt x="128" y="147"/>
                    <a:pt x="132" y="143"/>
                  </a:cubicBezTo>
                  <a:cubicBezTo>
                    <a:pt x="131" y="140"/>
                    <a:pt x="130" y="136"/>
                    <a:pt x="129" y="133"/>
                  </a:cubicBezTo>
                  <a:close/>
                  <a:moveTo>
                    <a:pt x="75" y="159"/>
                  </a:moveTo>
                  <a:cubicBezTo>
                    <a:pt x="75" y="161"/>
                    <a:pt x="75" y="163"/>
                    <a:pt x="73" y="164"/>
                  </a:cubicBezTo>
                  <a:cubicBezTo>
                    <a:pt x="73" y="164"/>
                    <a:pt x="73" y="164"/>
                    <a:pt x="73" y="164"/>
                  </a:cubicBezTo>
                  <a:cubicBezTo>
                    <a:pt x="72" y="166"/>
                    <a:pt x="70" y="167"/>
                    <a:pt x="69" y="168"/>
                  </a:cubicBezTo>
                  <a:cubicBezTo>
                    <a:pt x="69" y="168"/>
                    <a:pt x="69" y="168"/>
                    <a:pt x="69" y="168"/>
                  </a:cubicBezTo>
                  <a:cubicBezTo>
                    <a:pt x="67" y="168"/>
                    <a:pt x="65" y="168"/>
                    <a:pt x="63" y="168"/>
                  </a:cubicBezTo>
                  <a:cubicBezTo>
                    <a:pt x="63" y="168"/>
                    <a:pt x="63" y="168"/>
                    <a:pt x="63" y="168"/>
                  </a:cubicBezTo>
                  <a:cubicBezTo>
                    <a:pt x="62" y="167"/>
                    <a:pt x="60" y="166"/>
                    <a:pt x="59" y="164"/>
                  </a:cubicBezTo>
                  <a:cubicBezTo>
                    <a:pt x="59" y="164"/>
                    <a:pt x="59" y="164"/>
                    <a:pt x="59" y="164"/>
                  </a:cubicBezTo>
                  <a:cubicBezTo>
                    <a:pt x="57" y="163"/>
                    <a:pt x="57" y="161"/>
                    <a:pt x="57" y="159"/>
                  </a:cubicBezTo>
                  <a:cubicBezTo>
                    <a:pt x="57" y="159"/>
                    <a:pt x="57" y="159"/>
                    <a:pt x="57" y="159"/>
                  </a:cubicBezTo>
                  <a:cubicBezTo>
                    <a:pt x="57" y="157"/>
                    <a:pt x="57" y="155"/>
                    <a:pt x="59" y="153"/>
                  </a:cubicBezTo>
                  <a:cubicBezTo>
                    <a:pt x="59" y="153"/>
                    <a:pt x="59" y="153"/>
                    <a:pt x="59" y="153"/>
                  </a:cubicBezTo>
                  <a:cubicBezTo>
                    <a:pt x="60" y="151"/>
                    <a:pt x="62" y="150"/>
                    <a:pt x="63" y="149"/>
                  </a:cubicBezTo>
                  <a:cubicBezTo>
                    <a:pt x="63" y="149"/>
                    <a:pt x="63" y="149"/>
                    <a:pt x="63" y="149"/>
                  </a:cubicBezTo>
                  <a:cubicBezTo>
                    <a:pt x="65" y="149"/>
                    <a:pt x="67" y="149"/>
                    <a:pt x="69" y="149"/>
                  </a:cubicBezTo>
                  <a:cubicBezTo>
                    <a:pt x="69" y="150"/>
                    <a:pt x="69" y="150"/>
                    <a:pt x="69" y="150"/>
                  </a:cubicBezTo>
                  <a:cubicBezTo>
                    <a:pt x="70" y="150"/>
                    <a:pt x="72" y="151"/>
                    <a:pt x="73" y="153"/>
                  </a:cubicBezTo>
                  <a:cubicBezTo>
                    <a:pt x="73" y="153"/>
                    <a:pt x="73" y="153"/>
                    <a:pt x="73" y="153"/>
                  </a:cubicBezTo>
                  <a:cubicBezTo>
                    <a:pt x="75" y="155"/>
                    <a:pt x="75" y="157"/>
                    <a:pt x="75" y="15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45" name="Rectangle 44"/>
            <p:cNvSpPr/>
            <p:nvPr/>
          </p:nvSpPr>
          <p:spPr>
            <a:xfrm>
              <a:off x="7236296" y="3718678"/>
              <a:ext cx="1051817" cy="9952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000" b="1"/>
                <a:t>If / Then </a:t>
              </a:r>
              <a:br>
                <a:rPr lang="en-GB" sz="1000" b="1"/>
              </a:br>
              <a:r>
                <a:rPr lang="en-GB" sz="1000" b="1"/>
                <a:t>program</a:t>
              </a:r>
            </a:p>
          </p:txBody>
        </p:sp>
        <p:sp>
          <p:nvSpPr>
            <p:cNvPr id="46" name="Freeform 9"/>
            <p:cNvSpPr>
              <a:spLocks noChangeAspect="1" noEditPoints="1"/>
            </p:cNvSpPr>
            <p:nvPr/>
          </p:nvSpPr>
          <p:spPr bwMode="auto">
            <a:xfrm>
              <a:off x="7921079" y="3794606"/>
              <a:ext cx="215895" cy="248772"/>
            </a:xfrm>
            <a:custGeom>
              <a:avLst/>
              <a:gdLst>
                <a:gd name="T0" fmla="*/ 89 w 197"/>
                <a:gd name="T1" fmla="*/ 49 h 227"/>
                <a:gd name="T2" fmla="*/ 99 w 197"/>
                <a:gd name="T3" fmla="*/ 57 h 227"/>
                <a:gd name="T4" fmla="*/ 108 w 197"/>
                <a:gd name="T5" fmla="*/ 66 h 227"/>
                <a:gd name="T6" fmla="*/ 119 w 197"/>
                <a:gd name="T7" fmla="*/ 58 h 227"/>
                <a:gd name="T8" fmla="*/ 130 w 197"/>
                <a:gd name="T9" fmla="*/ 51 h 227"/>
                <a:gd name="T10" fmla="*/ 141 w 197"/>
                <a:gd name="T11" fmla="*/ 46 h 227"/>
                <a:gd name="T12" fmla="*/ 137 w 197"/>
                <a:gd name="T13" fmla="*/ 33 h 227"/>
                <a:gd name="T14" fmla="*/ 133 w 197"/>
                <a:gd name="T15" fmla="*/ 20 h 227"/>
                <a:gd name="T16" fmla="*/ 132 w 197"/>
                <a:gd name="T17" fmla="*/ 8 h 227"/>
                <a:gd name="T18" fmla="*/ 119 w 197"/>
                <a:gd name="T19" fmla="*/ 8 h 227"/>
                <a:gd name="T20" fmla="*/ 105 w 197"/>
                <a:gd name="T21" fmla="*/ 7 h 227"/>
                <a:gd name="T22" fmla="*/ 94 w 197"/>
                <a:gd name="T23" fmla="*/ 5 h 227"/>
                <a:gd name="T24" fmla="*/ 89 w 197"/>
                <a:gd name="T25" fmla="*/ 18 h 227"/>
                <a:gd name="T26" fmla="*/ 84 w 197"/>
                <a:gd name="T27" fmla="*/ 30 h 227"/>
                <a:gd name="T28" fmla="*/ 78 w 197"/>
                <a:gd name="T29" fmla="*/ 40 h 227"/>
                <a:gd name="T30" fmla="*/ 107 w 197"/>
                <a:gd name="T31" fmla="*/ 30 h 227"/>
                <a:gd name="T32" fmla="*/ 112 w 197"/>
                <a:gd name="T33" fmla="*/ 29 h 227"/>
                <a:gd name="T34" fmla="*/ 115 w 197"/>
                <a:gd name="T35" fmla="*/ 33 h 227"/>
                <a:gd name="T36" fmla="*/ 112 w 197"/>
                <a:gd name="T37" fmla="*/ 38 h 227"/>
                <a:gd name="T38" fmla="*/ 107 w 197"/>
                <a:gd name="T39" fmla="*/ 36 h 227"/>
                <a:gd name="T40" fmla="*/ 197 w 197"/>
                <a:gd name="T41" fmla="*/ 102 h 227"/>
                <a:gd name="T42" fmla="*/ 187 w 197"/>
                <a:gd name="T43" fmla="*/ 87 h 227"/>
                <a:gd name="T44" fmla="*/ 179 w 197"/>
                <a:gd name="T45" fmla="*/ 71 h 227"/>
                <a:gd name="T46" fmla="*/ 172 w 197"/>
                <a:gd name="T47" fmla="*/ 56 h 227"/>
                <a:gd name="T48" fmla="*/ 155 w 197"/>
                <a:gd name="T49" fmla="*/ 60 h 227"/>
                <a:gd name="T50" fmla="*/ 138 w 197"/>
                <a:gd name="T51" fmla="*/ 64 h 227"/>
                <a:gd name="T52" fmla="*/ 121 w 197"/>
                <a:gd name="T53" fmla="*/ 65 h 227"/>
                <a:gd name="T54" fmla="*/ 120 w 197"/>
                <a:gd name="T55" fmla="*/ 83 h 227"/>
                <a:gd name="T56" fmla="*/ 118 w 197"/>
                <a:gd name="T57" fmla="*/ 101 h 227"/>
                <a:gd name="T58" fmla="*/ 114 w 197"/>
                <a:gd name="T59" fmla="*/ 117 h 227"/>
                <a:gd name="T60" fmla="*/ 131 w 197"/>
                <a:gd name="T61" fmla="*/ 124 h 227"/>
                <a:gd name="T62" fmla="*/ 147 w 197"/>
                <a:gd name="T63" fmla="*/ 131 h 227"/>
                <a:gd name="T64" fmla="*/ 160 w 197"/>
                <a:gd name="T65" fmla="*/ 140 h 227"/>
                <a:gd name="T66" fmla="*/ 172 w 197"/>
                <a:gd name="T67" fmla="*/ 126 h 227"/>
                <a:gd name="T68" fmla="*/ 184 w 197"/>
                <a:gd name="T69" fmla="*/ 113 h 227"/>
                <a:gd name="T70" fmla="*/ 156 w 197"/>
                <a:gd name="T71" fmla="*/ 101 h 227"/>
                <a:gd name="T72" fmla="*/ 149 w 197"/>
                <a:gd name="T73" fmla="*/ 101 h 227"/>
                <a:gd name="T74" fmla="*/ 147 w 197"/>
                <a:gd name="T75" fmla="*/ 94 h 227"/>
                <a:gd name="T76" fmla="*/ 154 w 197"/>
                <a:gd name="T77" fmla="*/ 90 h 227"/>
                <a:gd name="T78" fmla="*/ 159 w 197"/>
                <a:gd name="T79" fmla="*/ 94 h 227"/>
                <a:gd name="T80" fmla="*/ 113 w 197"/>
                <a:gd name="T81" fmla="*/ 132 h 227"/>
                <a:gd name="T82" fmla="*/ 110 w 197"/>
                <a:gd name="T83" fmla="*/ 107 h 227"/>
                <a:gd name="T84" fmla="*/ 83 w 197"/>
                <a:gd name="T85" fmla="*/ 107 h 227"/>
                <a:gd name="T86" fmla="*/ 55 w 197"/>
                <a:gd name="T87" fmla="*/ 105 h 227"/>
                <a:gd name="T88" fmla="*/ 31 w 197"/>
                <a:gd name="T89" fmla="*/ 100 h 227"/>
                <a:gd name="T90" fmla="*/ 22 w 197"/>
                <a:gd name="T91" fmla="*/ 127 h 227"/>
                <a:gd name="T92" fmla="*/ 12 w 197"/>
                <a:gd name="T93" fmla="*/ 152 h 227"/>
                <a:gd name="T94" fmla="*/ 0 w 197"/>
                <a:gd name="T95" fmla="*/ 174 h 227"/>
                <a:gd name="T96" fmla="*/ 22 w 197"/>
                <a:gd name="T97" fmla="*/ 191 h 227"/>
                <a:gd name="T98" fmla="*/ 43 w 197"/>
                <a:gd name="T99" fmla="*/ 208 h 227"/>
                <a:gd name="T100" fmla="*/ 60 w 197"/>
                <a:gd name="T101" fmla="*/ 227 h 227"/>
                <a:gd name="T102" fmla="*/ 83 w 197"/>
                <a:gd name="T103" fmla="*/ 210 h 227"/>
                <a:gd name="T104" fmla="*/ 106 w 197"/>
                <a:gd name="T105" fmla="*/ 196 h 227"/>
                <a:gd name="T106" fmla="*/ 129 w 197"/>
                <a:gd name="T107" fmla="*/ 185 h 227"/>
                <a:gd name="T108" fmla="*/ 120 w 197"/>
                <a:gd name="T109" fmla="*/ 159 h 227"/>
                <a:gd name="T110" fmla="*/ 75 w 197"/>
                <a:gd name="T111" fmla="*/ 159 h 227"/>
                <a:gd name="T112" fmla="*/ 69 w 197"/>
                <a:gd name="T113" fmla="*/ 168 h 227"/>
                <a:gd name="T114" fmla="*/ 59 w 197"/>
                <a:gd name="T115" fmla="*/ 164 h 227"/>
                <a:gd name="T116" fmla="*/ 59 w 197"/>
                <a:gd name="T117" fmla="*/ 153 h 227"/>
                <a:gd name="T118" fmla="*/ 69 w 197"/>
                <a:gd name="T119" fmla="*/ 1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 h="227">
                  <a:moveTo>
                    <a:pt x="80" y="45"/>
                  </a:moveTo>
                  <a:cubicBezTo>
                    <a:pt x="83" y="46"/>
                    <a:pt x="85" y="46"/>
                    <a:pt x="87" y="46"/>
                  </a:cubicBezTo>
                  <a:cubicBezTo>
                    <a:pt x="88" y="47"/>
                    <a:pt x="89" y="48"/>
                    <a:pt x="89" y="49"/>
                  </a:cubicBezTo>
                  <a:cubicBezTo>
                    <a:pt x="89" y="49"/>
                    <a:pt x="89" y="49"/>
                    <a:pt x="89" y="49"/>
                  </a:cubicBezTo>
                  <a:cubicBezTo>
                    <a:pt x="90" y="50"/>
                    <a:pt x="91" y="50"/>
                    <a:pt x="91" y="51"/>
                  </a:cubicBezTo>
                  <a:cubicBezTo>
                    <a:pt x="90" y="53"/>
                    <a:pt x="90" y="56"/>
                    <a:pt x="89" y="58"/>
                  </a:cubicBezTo>
                  <a:cubicBezTo>
                    <a:pt x="90" y="59"/>
                    <a:pt x="92" y="60"/>
                    <a:pt x="93" y="61"/>
                  </a:cubicBezTo>
                  <a:cubicBezTo>
                    <a:pt x="95" y="60"/>
                    <a:pt x="98" y="59"/>
                    <a:pt x="99" y="57"/>
                  </a:cubicBezTo>
                  <a:cubicBezTo>
                    <a:pt x="100" y="58"/>
                    <a:pt x="101" y="58"/>
                    <a:pt x="102" y="58"/>
                  </a:cubicBezTo>
                  <a:cubicBezTo>
                    <a:pt x="102" y="58"/>
                    <a:pt x="102" y="58"/>
                    <a:pt x="102" y="58"/>
                  </a:cubicBezTo>
                  <a:cubicBezTo>
                    <a:pt x="103" y="59"/>
                    <a:pt x="105" y="59"/>
                    <a:pt x="106" y="59"/>
                  </a:cubicBezTo>
                  <a:cubicBezTo>
                    <a:pt x="106" y="61"/>
                    <a:pt x="107" y="64"/>
                    <a:pt x="108" y="66"/>
                  </a:cubicBezTo>
                  <a:cubicBezTo>
                    <a:pt x="109" y="66"/>
                    <a:pt x="111" y="66"/>
                    <a:pt x="113" y="66"/>
                  </a:cubicBezTo>
                  <a:cubicBezTo>
                    <a:pt x="114" y="64"/>
                    <a:pt x="115" y="61"/>
                    <a:pt x="116" y="59"/>
                  </a:cubicBezTo>
                  <a:cubicBezTo>
                    <a:pt x="117" y="59"/>
                    <a:pt x="118" y="59"/>
                    <a:pt x="119" y="58"/>
                  </a:cubicBezTo>
                  <a:cubicBezTo>
                    <a:pt x="119" y="58"/>
                    <a:pt x="119" y="58"/>
                    <a:pt x="119" y="58"/>
                  </a:cubicBezTo>
                  <a:cubicBezTo>
                    <a:pt x="120" y="58"/>
                    <a:pt x="121" y="57"/>
                    <a:pt x="122" y="57"/>
                  </a:cubicBezTo>
                  <a:cubicBezTo>
                    <a:pt x="123" y="59"/>
                    <a:pt x="125" y="60"/>
                    <a:pt x="127" y="61"/>
                  </a:cubicBezTo>
                  <a:cubicBezTo>
                    <a:pt x="129" y="61"/>
                    <a:pt x="130" y="59"/>
                    <a:pt x="132" y="58"/>
                  </a:cubicBezTo>
                  <a:cubicBezTo>
                    <a:pt x="131" y="56"/>
                    <a:pt x="131" y="53"/>
                    <a:pt x="130" y="51"/>
                  </a:cubicBezTo>
                  <a:cubicBezTo>
                    <a:pt x="130" y="50"/>
                    <a:pt x="131" y="49"/>
                    <a:pt x="132" y="49"/>
                  </a:cubicBezTo>
                  <a:cubicBezTo>
                    <a:pt x="132" y="49"/>
                    <a:pt x="132" y="49"/>
                    <a:pt x="132" y="49"/>
                  </a:cubicBezTo>
                  <a:cubicBezTo>
                    <a:pt x="132" y="48"/>
                    <a:pt x="133" y="47"/>
                    <a:pt x="133" y="46"/>
                  </a:cubicBezTo>
                  <a:cubicBezTo>
                    <a:pt x="136" y="46"/>
                    <a:pt x="138" y="46"/>
                    <a:pt x="141" y="46"/>
                  </a:cubicBezTo>
                  <a:cubicBezTo>
                    <a:pt x="141" y="44"/>
                    <a:pt x="142" y="43"/>
                    <a:pt x="142" y="41"/>
                  </a:cubicBezTo>
                  <a:cubicBezTo>
                    <a:pt x="141" y="39"/>
                    <a:pt x="139" y="38"/>
                    <a:pt x="137" y="36"/>
                  </a:cubicBezTo>
                  <a:cubicBezTo>
                    <a:pt x="137" y="35"/>
                    <a:pt x="137" y="34"/>
                    <a:pt x="137" y="33"/>
                  </a:cubicBezTo>
                  <a:cubicBezTo>
                    <a:pt x="137" y="33"/>
                    <a:pt x="137" y="33"/>
                    <a:pt x="137" y="33"/>
                  </a:cubicBezTo>
                  <a:cubicBezTo>
                    <a:pt x="137" y="32"/>
                    <a:pt x="137" y="31"/>
                    <a:pt x="137" y="30"/>
                  </a:cubicBezTo>
                  <a:cubicBezTo>
                    <a:pt x="139" y="29"/>
                    <a:pt x="141" y="27"/>
                    <a:pt x="143" y="26"/>
                  </a:cubicBezTo>
                  <a:cubicBezTo>
                    <a:pt x="142" y="24"/>
                    <a:pt x="142" y="22"/>
                    <a:pt x="141" y="21"/>
                  </a:cubicBezTo>
                  <a:cubicBezTo>
                    <a:pt x="138" y="20"/>
                    <a:pt x="136" y="20"/>
                    <a:pt x="133" y="20"/>
                  </a:cubicBezTo>
                  <a:cubicBezTo>
                    <a:pt x="133" y="19"/>
                    <a:pt x="132" y="18"/>
                    <a:pt x="132" y="18"/>
                  </a:cubicBezTo>
                  <a:cubicBezTo>
                    <a:pt x="132" y="18"/>
                    <a:pt x="132" y="18"/>
                    <a:pt x="132" y="18"/>
                  </a:cubicBezTo>
                  <a:cubicBezTo>
                    <a:pt x="131" y="17"/>
                    <a:pt x="130" y="16"/>
                    <a:pt x="130" y="15"/>
                  </a:cubicBezTo>
                  <a:cubicBezTo>
                    <a:pt x="131" y="13"/>
                    <a:pt x="131" y="11"/>
                    <a:pt x="132" y="8"/>
                  </a:cubicBezTo>
                  <a:cubicBezTo>
                    <a:pt x="131" y="7"/>
                    <a:pt x="129" y="6"/>
                    <a:pt x="128" y="5"/>
                  </a:cubicBezTo>
                  <a:cubicBezTo>
                    <a:pt x="126" y="6"/>
                    <a:pt x="123" y="8"/>
                    <a:pt x="122" y="9"/>
                  </a:cubicBezTo>
                  <a:cubicBezTo>
                    <a:pt x="121" y="9"/>
                    <a:pt x="120" y="8"/>
                    <a:pt x="118" y="8"/>
                  </a:cubicBezTo>
                  <a:cubicBezTo>
                    <a:pt x="119" y="8"/>
                    <a:pt x="119" y="8"/>
                    <a:pt x="119" y="8"/>
                  </a:cubicBezTo>
                  <a:cubicBezTo>
                    <a:pt x="117" y="8"/>
                    <a:pt x="116" y="7"/>
                    <a:pt x="115" y="7"/>
                  </a:cubicBezTo>
                  <a:cubicBezTo>
                    <a:pt x="115" y="5"/>
                    <a:pt x="114" y="2"/>
                    <a:pt x="113" y="0"/>
                  </a:cubicBezTo>
                  <a:cubicBezTo>
                    <a:pt x="111" y="0"/>
                    <a:pt x="110" y="0"/>
                    <a:pt x="108" y="0"/>
                  </a:cubicBezTo>
                  <a:cubicBezTo>
                    <a:pt x="107" y="2"/>
                    <a:pt x="106" y="5"/>
                    <a:pt x="105" y="7"/>
                  </a:cubicBezTo>
                  <a:cubicBezTo>
                    <a:pt x="104" y="7"/>
                    <a:pt x="103" y="8"/>
                    <a:pt x="102" y="8"/>
                  </a:cubicBezTo>
                  <a:cubicBezTo>
                    <a:pt x="102" y="8"/>
                    <a:pt x="102" y="8"/>
                    <a:pt x="102" y="8"/>
                  </a:cubicBezTo>
                  <a:cubicBezTo>
                    <a:pt x="101" y="8"/>
                    <a:pt x="100" y="9"/>
                    <a:pt x="99" y="9"/>
                  </a:cubicBezTo>
                  <a:cubicBezTo>
                    <a:pt x="98" y="7"/>
                    <a:pt x="96" y="6"/>
                    <a:pt x="94" y="5"/>
                  </a:cubicBezTo>
                  <a:cubicBezTo>
                    <a:pt x="92" y="6"/>
                    <a:pt x="91" y="7"/>
                    <a:pt x="89" y="8"/>
                  </a:cubicBezTo>
                  <a:cubicBezTo>
                    <a:pt x="90" y="10"/>
                    <a:pt x="90" y="13"/>
                    <a:pt x="91" y="15"/>
                  </a:cubicBezTo>
                  <a:cubicBezTo>
                    <a:pt x="91" y="16"/>
                    <a:pt x="90" y="17"/>
                    <a:pt x="89" y="18"/>
                  </a:cubicBezTo>
                  <a:cubicBezTo>
                    <a:pt x="89" y="18"/>
                    <a:pt x="89" y="18"/>
                    <a:pt x="89" y="18"/>
                  </a:cubicBezTo>
                  <a:cubicBezTo>
                    <a:pt x="89" y="18"/>
                    <a:pt x="88" y="19"/>
                    <a:pt x="87" y="20"/>
                  </a:cubicBezTo>
                  <a:cubicBezTo>
                    <a:pt x="85" y="20"/>
                    <a:pt x="83" y="20"/>
                    <a:pt x="80" y="20"/>
                  </a:cubicBezTo>
                  <a:cubicBezTo>
                    <a:pt x="80" y="22"/>
                    <a:pt x="79" y="23"/>
                    <a:pt x="79" y="25"/>
                  </a:cubicBezTo>
                  <a:cubicBezTo>
                    <a:pt x="80" y="27"/>
                    <a:pt x="82" y="28"/>
                    <a:pt x="84" y="30"/>
                  </a:cubicBezTo>
                  <a:cubicBezTo>
                    <a:pt x="84" y="31"/>
                    <a:pt x="84" y="32"/>
                    <a:pt x="84" y="33"/>
                  </a:cubicBezTo>
                  <a:cubicBezTo>
                    <a:pt x="84" y="33"/>
                    <a:pt x="84" y="33"/>
                    <a:pt x="84" y="33"/>
                  </a:cubicBezTo>
                  <a:cubicBezTo>
                    <a:pt x="84" y="34"/>
                    <a:pt x="84" y="35"/>
                    <a:pt x="84" y="36"/>
                  </a:cubicBezTo>
                  <a:cubicBezTo>
                    <a:pt x="82" y="37"/>
                    <a:pt x="80" y="39"/>
                    <a:pt x="78" y="40"/>
                  </a:cubicBezTo>
                  <a:cubicBezTo>
                    <a:pt x="79" y="42"/>
                    <a:pt x="79" y="44"/>
                    <a:pt x="80" y="45"/>
                  </a:cubicBezTo>
                  <a:close/>
                  <a:moveTo>
                    <a:pt x="106" y="33"/>
                  </a:moveTo>
                  <a:cubicBezTo>
                    <a:pt x="106" y="32"/>
                    <a:pt x="106" y="31"/>
                    <a:pt x="107" y="30"/>
                  </a:cubicBezTo>
                  <a:cubicBezTo>
                    <a:pt x="107" y="30"/>
                    <a:pt x="107" y="30"/>
                    <a:pt x="107" y="30"/>
                  </a:cubicBezTo>
                  <a:cubicBezTo>
                    <a:pt x="107" y="30"/>
                    <a:pt x="108" y="29"/>
                    <a:pt x="109" y="29"/>
                  </a:cubicBezTo>
                  <a:cubicBezTo>
                    <a:pt x="109" y="29"/>
                    <a:pt x="109" y="29"/>
                    <a:pt x="109" y="29"/>
                  </a:cubicBezTo>
                  <a:cubicBezTo>
                    <a:pt x="110" y="28"/>
                    <a:pt x="111" y="28"/>
                    <a:pt x="112" y="29"/>
                  </a:cubicBezTo>
                  <a:cubicBezTo>
                    <a:pt x="112" y="29"/>
                    <a:pt x="112" y="29"/>
                    <a:pt x="112" y="29"/>
                  </a:cubicBezTo>
                  <a:cubicBezTo>
                    <a:pt x="113" y="29"/>
                    <a:pt x="114" y="30"/>
                    <a:pt x="114" y="30"/>
                  </a:cubicBezTo>
                  <a:cubicBezTo>
                    <a:pt x="114" y="30"/>
                    <a:pt x="114" y="30"/>
                    <a:pt x="114" y="30"/>
                  </a:cubicBezTo>
                  <a:cubicBezTo>
                    <a:pt x="115" y="31"/>
                    <a:pt x="115" y="32"/>
                    <a:pt x="115" y="33"/>
                  </a:cubicBezTo>
                  <a:cubicBezTo>
                    <a:pt x="115" y="33"/>
                    <a:pt x="115" y="33"/>
                    <a:pt x="115" y="33"/>
                  </a:cubicBezTo>
                  <a:cubicBezTo>
                    <a:pt x="115" y="34"/>
                    <a:pt x="115" y="35"/>
                    <a:pt x="114" y="36"/>
                  </a:cubicBezTo>
                  <a:cubicBezTo>
                    <a:pt x="114" y="36"/>
                    <a:pt x="114" y="36"/>
                    <a:pt x="114" y="36"/>
                  </a:cubicBezTo>
                  <a:cubicBezTo>
                    <a:pt x="114" y="37"/>
                    <a:pt x="113" y="37"/>
                    <a:pt x="112" y="38"/>
                  </a:cubicBezTo>
                  <a:cubicBezTo>
                    <a:pt x="112" y="38"/>
                    <a:pt x="112" y="38"/>
                    <a:pt x="112" y="38"/>
                  </a:cubicBezTo>
                  <a:cubicBezTo>
                    <a:pt x="111" y="38"/>
                    <a:pt x="110" y="38"/>
                    <a:pt x="109" y="38"/>
                  </a:cubicBezTo>
                  <a:cubicBezTo>
                    <a:pt x="109" y="37"/>
                    <a:pt x="109" y="37"/>
                    <a:pt x="109" y="37"/>
                  </a:cubicBezTo>
                  <a:cubicBezTo>
                    <a:pt x="108" y="37"/>
                    <a:pt x="107" y="37"/>
                    <a:pt x="107" y="36"/>
                  </a:cubicBezTo>
                  <a:cubicBezTo>
                    <a:pt x="107" y="36"/>
                    <a:pt x="107" y="36"/>
                    <a:pt x="107" y="36"/>
                  </a:cubicBezTo>
                  <a:cubicBezTo>
                    <a:pt x="106" y="35"/>
                    <a:pt x="106" y="34"/>
                    <a:pt x="106" y="33"/>
                  </a:cubicBezTo>
                  <a:close/>
                  <a:moveTo>
                    <a:pt x="186" y="109"/>
                  </a:moveTo>
                  <a:cubicBezTo>
                    <a:pt x="186" y="107"/>
                    <a:pt x="187" y="106"/>
                    <a:pt x="187" y="104"/>
                  </a:cubicBezTo>
                  <a:cubicBezTo>
                    <a:pt x="190" y="104"/>
                    <a:pt x="194" y="103"/>
                    <a:pt x="197" y="102"/>
                  </a:cubicBezTo>
                  <a:cubicBezTo>
                    <a:pt x="197" y="100"/>
                    <a:pt x="197" y="98"/>
                    <a:pt x="197" y="95"/>
                  </a:cubicBezTo>
                  <a:cubicBezTo>
                    <a:pt x="194" y="93"/>
                    <a:pt x="191" y="92"/>
                    <a:pt x="188" y="91"/>
                  </a:cubicBezTo>
                  <a:cubicBezTo>
                    <a:pt x="188" y="90"/>
                    <a:pt x="188" y="88"/>
                    <a:pt x="187" y="87"/>
                  </a:cubicBezTo>
                  <a:cubicBezTo>
                    <a:pt x="187" y="87"/>
                    <a:pt x="187" y="87"/>
                    <a:pt x="187" y="87"/>
                  </a:cubicBezTo>
                  <a:cubicBezTo>
                    <a:pt x="187" y="85"/>
                    <a:pt x="186" y="84"/>
                    <a:pt x="186" y="83"/>
                  </a:cubicBezTo>
                  <a:cubicBezTo>
                    <a:pt x="188" y="80"/>
                    <a:pt x="190" y="78"/>
                    <a:pt x="192" y="75"/>
                  </a:cubicBezTo>
                  <a:cubicBezTo>
                    <a:pt x="191" y="73"/>
                    <a:pt x="190" y="71"/>
                    <a:pt x="188" y="69"/>
                  </a:cubicBezTo>
                  <a:cubicBezTo>
                    <a:pt x="185" y="69"/>
                    <a:pt x="182" y="70"/>
                    <a:pt x="179" y="71"/>
                  </a:cubicBezTo>
                  <a:cubicBezTo>
                    <a:pt x="178" y="70"/>
                    <a:pt x="176" y="69"/>
                    <a:pt x="175" y="68"/>
                  </a:cubicBezTo>
                  <a:cubicBezTo>
                    <a:pt x="175" y="68"/>
                    <a:pt x="175" y="68"/>
                    <a:pt x="175" y="68"/>
                  </a:cubicBezTo>
                  <a:cubicBezTo>
                    <a:pt x="174" y="67"/>
                    <a:pt x="173" y="66"/>
                    <a:pt x="172" y="66"/>
                  </a:cubicBezTo>
                  <a:cubicBezTo>
                    <a:pt x="172" y="62"/>
                    <a:pt x="172" y="59"/>
                    <a:pt x="172" y="56"/>
                  </a:cubicBezTo>
                  <a:cubicBezTo>
                    <a:pt x="170" y="55"/>
                    <a:pt x="168" y="54"/>
                    <a:pt x="166" y="53"/>
                  </a:cubicBezTo>
                  <a:cubicBezTo>
                    <a:pt x="163" y="56"/>
                    <a:pt x="161" y="58"/>
                    <a:pt x="159" y="61"/>
                  </a:cubicBezTo>
                  <a:cubicBezTo>
                    <a:pt x="158" y="60"/>
                    <a:pt x="156" y="60"/>
                    <a:pt x="155" y="60"/>
                  </a:cubicBezTo>
                  <a:cubicBezTo>
                    <a:pt x="155" y="60"/>
                    <a:pt x="155" y="60"/>
                    <a:pt x="155" y="60"/>
                  </a:cubicBezTo>
                  <a:cubicBezTo>
                    <a:pt x="153" y="60"/>
                    <a:pt x="152" y="60"/>
                    <a:pt x="151" y="60"/>
                  </a:cubicBezTo>
                  <a:cubicBezTo>
                    <a:pt x="149" y="58"/>
                    <a:pt x="148" y="55"/>
                    <a:pt x="146" y="52"/>
                  </a:cubicBezTo>
                  <a:cubicBezTo>
                    <a:pt x="143" y="52"/>
                    <a:pt x="141" y="53"/>
                    <a:pt x="139" y="54"/>
                  </a:cubicBezTo>
                  <a:cubicBezTo>
                    <a:pt x="138" y="57"/>
                    <a:pt x="138" y="60"/>
                    <a:pt x="138" y="64"/>
                  </a:cubicBezTo>
                  <a:cubicBezTo>
                    <a:pt x="136" y="64"/>
                    <a:pt x="135" y="65"/>
                    <a:pt x="134" y="66"/>
                  </a:cubicBezTo>
                  <a:cubicBezTo>
                    <a:pt x="134" y="66"/>
                    <a:pt x="134" y="66"/>
                    <a:pt x="134" y="66"/>
                  </a:cubicBezTo>
                  <a:cubicBezTo>
                    <a:pt x="133" y="67"/>
                    <a:pt x="131" y="68"/>
                    <a:pt x="130" y="69"/>
                  </a:cubicBezTo>
                  <a:cubicBezTo>
                    <a:pt x="128" y="67"/>
                    <a:pt x="124" y="66"/>
                    <a:pt x="121" y="65"/>
                  </a:cubicBezTo>
                  <a:cubicBezTo>
                    <a:pt x="120" y="67"/>
                    <a:pt x="118" y="68"/>
                    <a:pt x="117" y="70"/>
                  </a:cubicBezTo>
                  <a:cubicBezTo>
                    <a:pt x="118" y="73"/>
                    <a:pt x="120" y="76"/>
                    <a:pt x="122" y="79"/>
                  </a:cubicBezTo>
                  <a:cubicBezTo>
                    <a:pt x="121" y="80"/>
                    <a:pt x="121" y="82"/>
                    <a:pt x="120" y="83"/>
                  </a:cubicBezTo>
                  <a:cubicBezTo>
                    <a:pt x="120" y="83"/>
                    <a:pt x="120" y="83"/>
                    <a:pt x="120" y="83"/>
                  </a:cubicBezTo>
                  <a:cubicBezTo>
                    <a:pt x="119" y="84"/>
                    <a:pt x="119" y="86"/>
                    <a:pt x="119" y="87"/>
                  </a:cubicBezTo>
                  <a:cubicBezTo>
                    <a:pt x="116" y="88"/>
                    <a:pt x="112" y="88"/>
                    <a:pt x="109" y="90"/>
                  </a:cubicBezTo>
                  <a:cubicBezTo>
                    <a:pt x="109" y="92"/>
                    <a:pt x="109" y="94"/>
                    <a:pt x="109" y="97"/>
                  </a:cubicBezTo>
                  <a:cubicBezTo>
                    <a:pt x="112" y="98"/>
                    <a:pt x="115" y="100"/>
                    <a:pt x="118" y="101"/>
                  </a:cubicBezTo>
                  <a:cubicBezTo>
                    <a:pt x="118" y="102"/>
                    <a:pt x="118" y="104"/>
                    <a:pt x="119" y="105"/>
                  </a:cubicBezTo>
                  <a:cubicBezTo>
                    <a:pt x="119" y="105"/>
                    <a:pt x="119" y="105"/>
                    <a:pt x="119" y="105"/>
                  </a:cubicBezTo>
                  <a:cubicBezTo>
                    <a:pt x="119" y="106"/>
                    <a:pt x="120" y="108"/>
                    <a:pt x="120" y="109"/>
                  </a:cubicBezTo>
                  <a:cubicBezTo>
                    <a:pt x="118" y="111"/>
                    <a:pt x="116" y="114"/>
                    <a:pt x="114" y="117"/>
                  </a:cubicBezTo>
                  <a:cubicBezTo>
                    <a:pt x="115" y="119"/>
                    <a:pt x="116" y="121"/>
                    <a:pt x="118" y="123"/>
                  </a:cubicBezTo>
                  <a:cubicBezTo>
                    <a:pt x="121" y="122"/>
                    <a:pt x="124" y="122"/>
                    <a:pt x="127" y="121"/>
                  </a:cubicBezTo>
                  <a:cubicBezTo>
                    <a:pt x="128" y="122"/>
                    <a:pt x="130" y="123"/>
                    <a:pt x="131" y="123"/>
                  </a:cubicBezTo>
                  <a:cubicBezTo>
                    <a:pt x="131" y="124"/>
                    <a:pt x="131" y="124"/>
                    <a:pt x="131" y="124"/>
                  </a:cubicBezTo>
                  <a:cubicBezTo>
                    <a:pt x="132" y="124"/>
                    <a:pt x="133" y="125"/>
                    <a:pt x="134" y="126"/>
                  </a:cubicBezTo>
                  <a:cubicBezTo>
                    <a:pt x="134" y="129"/>
                    <a:pt x="133" y="133"/>
                    <a:pt x="134" y="136"/>
                  </a:cubicBezTo>
                  <a:cubicBezTo>
                    <a:pt x="136" y="137"/>
                    <a:pt x="138" y="138"/>
                    <a:pt x="140" y="138"/>
                  </a:cubicBezTo>
                  <a:cubicBezTo>
                    <a:pt x="143" y="136"/>
                    <a:pt x="145" y="134"/>
                    <a:pt x="147" y="131"/>
                  </a:cubicBezTo>
                  <a:cubicBezTo>
                    <a:pt x="148" y="131"/>
                    <a:pt x="150" y="131"/>
                    <a:pt x="151" y="131"/>
                  </a:cubicBezTo>
                  <a:cubicBezTo>
                    <a:pt x="151" y="131"/>
                    <a:pt x="151" y="131"/>
                    <a:pt x="151" y="131"/>
                  </a:cubicBezTo>
                  <a:cubicBezTo>
                    <a:pt x="152" y="131"/>
                    <a:pt x="154" y="131"/>
                    <a:pt x="155" y="131"/>
                  </a:cubicBezTo>
                  <a:cubicBezTo>
                    <a:pt x="157" y="134"/>
                    <a:pt x="158" y="137"/>
                    <a:pt x="160" y="140"/>
                  </a:cubicBezTo>
                  <a:cubicBezTo>
                    <a:pt x="163" y="139"/>
                    <a:pt x="165" y="139"/>
                    <a:pt x="167" y="138"/>
                  </a:cubicBezTo>
                  <a:cubicBezTo>
                    <a:pt x="168" y="134"/>
                    <a:pt x="168" y="131"/>
                    <a:pt x="168" y="128"/>
                  </a:cubicBezTo>
                  <a:cubicBezTo>
                    <a:pt x="170" y="127"/>
                    <a:pt x="171" y="126"/>
                    <a:pt x="172" y="126"/>
                  </a:cubicBezTo>
                  <a:cubicBezTo>
                    <a:pt x="172" y="126"/>
                    <a:pt x="172" y="126"/>
                    <a:pt x="172" y="126"/>
                  </a:cubicBezTo>
                  <a:cubicBezTo>
                    <a:pt x="173" y="125"/>
                    <a:pt x="174" y="124"/>
                    <a:pt x="176" y="123"/>
                  </a:cubicBezTo>
                  <a:cubicBezTo>
                    <a:pt x="178" y="125"/>
                    <a:pt x="181" y="126"/>
                    <a:pt x="185" y="127"/>
                  </a:cubicBezTo>
                  <a:cubicBezTo>
                    <a:pt x="186" y="125"/>
                    <a:pt x="188" y="123"/>
                    <a:pt x="189" y="121"/>
                  </a:cubicBezTo>
                  <a:cubicBezTo>
                    <a:pt x="188" y="118"/>
                    <a:pt x="186" y="115"/>
                    <a:pt x="184" y="113"/>
                  </a:cubicBezTo>
                  <a:cubicBezTo>
                    <a:pt x="185" y="111"/>
                    <a:pt x="185" y="110"/>
                    <a:pt x="186" y="109"/>
                  </a:cubicBezTo>
                  <a:close/>
                  <a:moveTo>
                    <a:pt x="159" y="98"/>
                  </a:moveTo>
                  <a:cubicBezTo>
                    <a:pt x="159" y="98"/>
                    <a:pt x="159" y="98"/>
                    <a:pt x="159" y="98"/>
                  </a:cubicBezTo>
                  <a:cubicBezTo>
                    <a:pt x="158" y="99"/>
                    <a:pt x="157" y="100"/>
                    <a:pt x="156" y="101"/>
                  </a:cubicBezTo>
                  <a:cubicBezTo>
                    <a:pt x="156" y="101"/>
                    <a:pt x="156" y="101"/>
                    <a:pt x="156" y="101"/>
                  </a:cubicBezTo>
                  <a:cubicBezTo>
                    <a:pt x="155" y="102"/>
                    <a:pt x="154" y="102"/>
                    <a:pt x="152" y="102"/>
                  </a:cubicBezTo>
                  <a:cubicBezTo>
                    <a:pt x="152" y="102"/>
                    <a:pt x="152" y="102"/>
                    <a:pt x="152" y="102"/>
                  </a:cubicBezTo>
                  <a:cubicBezTo>
                    <a:pt x="151" y="102"/>
                    <a:pt x="150" y="101"/>
                    <a:pt x="149" y="101"/>
                  </a:cubicBezTo>
                  <a:cubicBezTo>
                    <a:pt x="149" y="101"/>
                    <a:pt x="149" y="101"/>
                    <a:pt x="149" y="101"/>
                  </a:cubicBezTo>
                  <a:cubicBezTo>
                    <a:pt x="148" y="100"/>
                    <a:pt x="147" y="99"/>
                    <a:pt x="147" y="98"/>
                  </a:cubicBezTo>
                  <a:cubicBezTo>
                    <a:pt x="147" y="97"/>
                    <a:pt x="147" y="97"/>
                    <a:pt x="147" y="97"/>
                  </a:cubicBezTo>
                  <a:cubicBezTo>
                    <a:pt x="147" y="96"/>
                    <a:pt x="147" y="95"/>
                    <a:pt x="147" y="94"/>
                  </a:cubicBezTo>
                  <a:cubicBezTo>
                    <a:pt x="147" y="94"/>
                    <a:pt x="147" y="94"/>
                    <a:pt x="147" y="94"/>
                  </a:cubicBezTo>
                  <a:cubicBezTo>
                    <a:pt x="148" y="92"/>
                    <a:pt x="149" y="91"/>
                    <a:pt x="150" y="91"/>
                  </a:cubicBezTo>
                  <a:cubicBezTo>
                    <a:pt x="150" y="91"/>
                    <a:pt x="150" y="91"/>
                    <a:pt x="150" y="91"/>
                  </a:cubicBezTo>
                  <a:cubicBezTo>
                    <a:pt x="151" y="90"/>
                    <a:pt x="152" y="90"/>
                    <a:pt x="154" y="90"/>
                  </a:cubicBezTo>
                  <a:cubicBezTo>
                    <a:pt x="154" y="90"/>
                    <a:pt x="154" y="90"/>
                    <a:pt x="154" y="90"/>
                  </a:cubicBezTo>
                  <a:cubicBezTo>
                    <a:pt x="155" y="90"/>
                    <a:pt x="156" y="90"/>
                    <a:pt x="157" y="91"/>
                  </a:cubicBezTo>
                  <a:cubicBezTo>
                    <a:pt x="157" y="91"/>
                    <a:pt x="157" y="91"/>
                    <a:pt x="157" y="91"/>
                  </a:cubicBezTo>
                  <a:cubicBezTo>
                    <a:pt x="158" y="92"/>
                    <a:pt x="159" y="93"/>
                    <a:pt x="159" y="94"/>
                  </a:cubicBezTo>
                  <a:cubicBezTo>
                    <a:pt x="159" y="94"/>
                    <a:pt x="159" y="94"/>
                    <a:pt x="159" y="94"/>
                  </a:cubicBezTo>
                  <a:cubicBezTo>
                    <a:pt x="159" y="95"/>
                    <a:pt x="159" y="97"/>
                    <a:pt x="159" y="98"/>
                  </a:cubicBezTo>
                  <a:close/>
                  <a:moveTo>
                    <a:pt x="129" y="133"/>
                  </a:moveTo>
                  <a:cubicBezTo>
                    <a:pt x="124" y="132"/>
                    <a:pt x="118" y="132"/>
                    <a:pt x="113" y="132"/>
                  </a:cubicBezTo>
                  <a:cubicBezTo>
                    <a:pt x="112" y="130"/>
                    <a:pt x="111" y="128"/>
                    <a:pt x="110" y="127"/>
                  </a:cubicBezTo>
                  <a:cubicBezTo>
                    <a:pt x="110" y="127"/>
                    <a:pt x="110" y="127"/>
                    <a:pt x="110" y="127"/>
                  </a:cubicBezTo>
                  <a:cubicBezTo>
                    <a:pt x="109" y="125"/>
                    <a:pt x="107" y="123"/>
                    <a:pt x="106" y="121"/>
                  </a:cubicBezTo>
                  <a:cubicBezTo>
                    <a:pt x="108" y="117"/>
                    <a:pt x="109" y="112"/>
                    <a:pt x="110" y="107"/>
                  </a:cubicBezTo>
                  <a:cubicBezTo>
                    <a:pt x="108" y="105"/>
                    <a:pt x="105" y="103"/>
                    <a:pt x="102" y="101"/>
                  </a:cubicBezTo>
                  <a:cubicBezTo>
                    <a:pt x="97" y="103"/>
                    <a:pt x="93" y="106"/>
                    <a:pt x="89" y="109"/>
                  </a:cubicBezTo>
                  <a:cubicBezTo>
                    <a:pt x="87" y="108"/>
                    <a:pt x="85" y="108"/>
                    <a:pt x="83" y="107"/>
                  </a:cubicBezTo>
                  <a:cubicBezTo>
                    <a:pt x="83" y="107"/>
                    <a:pt x="83" y="107"/>
                    <a:pt x="83" y="107"/>
                  </a:cubicBezTo>
                  <a:cubicBezTo>
                    <a:pt x="80" y="106"/>
                    <a:pt x="78" y="105"/>
                    <a:pt x="76" y="105"/>
                  </a:cubicBezTo>
                  <a:cubicBezTo>
                    <a:pt x="75" y="100"/>
                    <a:pt x="74" y="95"/>
                    <a:pt x="72" y="91"/>
                  </a:cubicBezTo>
                  <a:cubicBezTo>
                    <a:pt x="68" y="90"/>
                    <a:pt x="65" y="90"/>
                    <a:pt x="61" y="91"/>
                  </a:cubicBezTo>
                  <a:cubicBezTo>
                    <a:pt x="59" y="95"/>
                    <a:pt x="57" y="100"/>
                    <a:pt x="55" y="105"/>
                  </a:cubicBezTo>
                  <a:cubicBezTo>
                    <a:pt x="53" y="105"/>
                    <a:pt x="51" y="106"/>
                    <a:pt x="49" y="107"/>
                  </a:cubicBezTo>
                  <a:cubicBezTo>
                    <a:pt x="49" y="107"/>
                    <a:pt x="49" y="107"/>
                    <a:pt x="49" y="107"/>
                  </a:cubicBezTo>
                  <a:cubicBezTo>
                    <a:pt x="47" y="108"/>
                    <a:pt x="45" y="108"/>
                    <a:pt x="43" y="109"/>
                  </a:cubicBezTo>
                  <a:cubicBezTo>
                    <a:pt x="40" y="106"/>
                    <a:pt x="36" y="103"/>
                    <a:pt x="31" y="100"/>
                  </a:cubicBezTo>
                  <a:cubicBezTo>
                    <a:pt x="28" y="102"/>
                    <a:pt x="25" y="104"/>
                    <a:pt x="23" y="106"/>
                  </a:cubicBezTo>
                  <a:cubicBezTo>
                    <a:pt x="23" y="112"/>
                    <a:pt x="25" y="117"/>
                    <a:pt x="26" y="121"/>
                  </a:cubicBezTo>
                  <a:cubicBezTo>
                    <a:pt x="25" y="123"/>
                    <a:pt x="24" y="125"/>
                    <a:pt x="22" y="127"/>
                  </a:cubicBezTo>
                  <a:cubicBezTo>
                    <a:pt x="22" y="127"/>
                    <a:pt x="22" y="127"/>
                    <a:pt x="22" y="127"/>
                  </a:cubicBezTo>
                  <a:cubicBezTo>
                    <a:pt x="21" y="128"/>
                    <a:pt x="20" y="130"/>
                    <a:pt x="19" y="132"/>
                  </a:cubicBezTo>
                  <a:cubicBezTo>
                    <a:pt x="14" y="132"/>
                    <a:pt x="9" y="132"/>
                    <a:pt x="4" y="132"/>
                  </a:cubicBezTo>
                  <a:cubicBezTo>
                    <a:pt x="2" y="135"/>
                    <a:pt x="1" y="139"/>
                    <a:pt x="0" y="142"/>
                  </a:cubicBezTo>
                  <a:cubicBezTo>
                    <a:pt x="4" y="146"/>
                    <a:pt x="8" y="149"/>
                    <a:pt x="12" y="152"/>
                  </a:cubicBezTo>
                  <a:cubicBezTo>
                    <a:pt x="12" y="154"/>
                    <a:pt x="12" y="156"/>
                    <a:pt x="12" y="159"/>
                  </a:cubicBezTo>
                  <a:cubicBezTo>
                    <a:pt x="12" y="159"/>
                    <a:pt x="12" y="159"/>
                    <a:pt x="12" y="159"/>
                  </a:cubicBezTo>
                  <a:cubicBezTo>
                    <a:pt x="12" y="161"/>
                    <a:pt x="12" y="163"/>
                    <a:pt x="12" y="165"/>
                  </a:cubicBezTo>
                  <a:cubicBezTo>
                    <a:pt x="8" y="168"/>
                    <a:pt x="4" y="171"/>
                    <a:pt x="0" y="174"/>
                  </a:cubicBezTo>
                  <a:cubicBezTo>
                    <a:pt x="1" y="177"/>
                    <a:pt x="2" y="181"/>
                    <a:pt x="3" y="184"/>
                  </a:cubicBezTo>
                  <a:cubicBezTo>
                    <a:pt x="8" y="185"/>
                    <a:pt x="14" y="185"/>
                    <a:pt x="19" y="185"/>
                  </a:cubicBezTo>
                  <a:cubicBezTo>
                    <a:pt x="20" y="187"/>
                    <a:pt x="21" y="189"/>
                    <a:pt x="22" y="191"/>
                  </a:cubicBezTo>
                  <a:cubicBezTo>
                    <a:pt x="22" y="191"/>
                    <a:pt x="22" y="191"/>
                    <a:pt x="22" y="191"/>
                  </a:cubicBezTo>
                  <a:cubicBezTo>
                    <a:pt x="23" y="193"/>
                    <a:pt x="25" y="194"/>
                    <a:pt x="26" y="196"/>
                  </a:cubicBezTo>
                  <a:cubicBezTo>
                    <a:pt x="24" y="200"/>
                    <a:pt x="23" y="205"/>
                    <a:pt x="22" y="210"/>
                  </a:cubicBezTo>
                  <a:cubicBezTo>
                    <a:pt x="24" y="212"/>
                    <a:pt x="27" y="215"/>
                    <a:pt x="30" y="216"/>
                  </a:cubicBezTo>
                  <a:cubicBezTo>
                    <a:pt x="35" y="214"/>
                    <a:pt x="39" y="211"/>
                    <a:pt x="43" y="208"/>
                  </a:cubicBezTo>
                  <a:cubicBezTo>
                    <a:pt x="45" y="209"/>
                    <a:pt x="47" y="210"/>
                    <a:pt x="50" y="210"/>
                  </a:cubicBezTo>
                  <a:cubicBezTo>
                    <a:pt x="49" y="211"/>
                    <a:pt x="49" y="211"/>
                    <a:pt x="49" y="211"/>
                  </a:cubicBezTo>
                  <a:cubicBezTo>
                    <a:pt x="52" y="211"/>
                    <a:pt x="54" y="212"/>
                    <a:pt x="56" y="212"/>
                  </a:cubicBezTo>
                  <a:cubicBezTo>
                    <a:pt x="57" y="217"/>
                    <a:pt x="58" y="222"/>
                    <a:pt x="60" y="227"/>
                  </a:cubicBezTo>
                  <a:cubicBezTo>
                    <a:pt x="64" y="227"/>
                    <a:pt x="67" y="227"/>
                    <a:pt x="71" y="227"/>
                  </a:cubicBezTo>
                  <a:cubicBezTo>
                    <a:pt x="73" y="222"/>
                    <a:pt x="75" y="217"/>
                    <a:pt x="77" y="212"/>
                  </a:cubicBezTo>
                  <a:cubicBezTo>
                    <a:pt x="79" y="212"/>
                    <a:pt x="81" y="211"/>
                    <a:pt x="83" y="210"/>
                  </a:cubicBezTo>
                  <a:cubicBezTo>
                    <a:pt x="83" y="210"/>
                    <a:pt x="83" y="210"/>
                    <a:pt x="83" y="210"/>
                  </a:cubicBezTo>
                  <a:cubicBezTo>
                    <a:pt x="85" y="210"/>
                    <a:pt x="87" y="209"/>
                    <a:pt x="89" y="208"/>
                  </a:cubicBezTo>
                  <a:cubicBezTo>
                    <a:pt x="92" y="211"/>
                    <a:pt x="96" y="214"/>
                    <a:pt x="101" y="217"/>
                  </a:cubicBezTo>
                  <a:cubicBezTo>
                    <a:pt x="104" y="215"/>
                    <a:pt x="107" y="213"/>
                    <a:pt x="110" y="211"/>
                  </a:cubicBezTo>
                  <a:cubicBezTo>
                    <a:pt x="109" y="206"/>
                    <a:pt x="107" y="201"/>
                    <a:pt x="106" y="196"/>
                  </a:cubicBezTo>
                  <a:cubicBezTo>
                    <a:pt x="107" y="194"/>
                    <a:pt x="108" y="192"/>
                    <a:pt x="110" y="191"/>
                  </a:cubicBezTo>
                  <a:cubicBezTo>
                    <a:pt x="110" y="191"/>
                    <a:pt x="110" y="191"/>
                    <a:pt x="110" y="191"/>
                  </a:cubicBezTo>
                  <a:cubicBezTo>
                    <a:pt x="111" y="189"/>
                    <a:pt x="112" y="187"/>
                    <a:pt x="113" y="185"/>
                  </a:cubicBezTo>
                  <a:cubicBezTo>
                    <a:pt x="118" y="186"/>
                    <a:pt x="123" y="186"/>
                    <a:pt x="129" y="185"/>
                  </a:cubicBezTo>
                  <a:cubicBezTo>
                    <a:pt x="130" y="182"/>
                    <a:pt x="131" y="179"/>
                    <a:pt x="132" y="175"/>
                  </a:cubicBezTo>
                  <a:cubicBezTo>
                    <a:pt x="128" y="171"/>
                    <a:pt x="124" y="168"/>
                    <a:pt x="120" y="165"/>
                  </a:cubicBezTo>
                  <a:cubicBezTo>
                    <a:pt x="120" y="163"/>
                    <a:pt x="120" y="161"/>
                    <a:pt x="120" y="159"/>
                  </a:cubicBezTo>
                  <a:cubicBezTo>
                    <a:pt x="120" y="159"/>
                    <a:pt x="120" y="159"/>
                    <a:pt x="120" y="159"/>
                  </a:cubicBezTo>
                  <a:cubicBezTo>
                    <a:pt x="120" y="156"/>
                    <a:pt x="120" y="154"/>
                    <a:pt x="120" y="152"/>
                  </a:cubicBezTo>
                  <a:cubicBezTo>
                    <a:pt x="124" y="150"/>
                    <a:pt x="128" y="147"/>
                    <a:pt x="132" y="143"/>
                  </a:cubicBezTo>
                  <a:cubicBezTo>
                    <a:pt x="131" y="140"/>
                    <a:pt x="130" y="136"/>
                    <a:pt x="129" y="133"/>
                  </a:cubicBezTo>
                  <a:close/>
                  <a:moveTo>
                    <a:pt x="75" y="159"/>
                  </a:moveTo>
                  <a:cubicBezTo>
                    <a:pt x="75" y="161"/>
                    <a:pt x="75" y="163"/>
                    <a:pt x="73" y="164"/>
                  </a:cubicBezTo>
                  <a:cubicBezTo>
                    <a:pt x="73" y="164"/>
                    <a:pt x="73" y="164"/>
                    <a:pt x="73" y="164"/>
                  </a:cubicBezTo>
                  <a:cubicBezTo>
                    <a:pt x="72" y="166"/>
                    <a:pt x="70" y="167"/>
                    <a:pt x="69" y="168"/>
                  </a:cubicBezTo>
                  <a:cubicBezTo>
                    <a:pt x="69" y="168"/>
                    <a:pt x="69" y="168"/>
                    <a:pt x="69" y="168"/>
                  </a:cubicBezTo>
                  <a:cubicBezTo>
                    <a:pt x="67" y="168"/>
                    <a:pt x="65" y="168"/>
                    <a:pt x="63" y="168"/>
                  </a:cubicBezTo>
                  <a:cubicBezTo>
                    <a:pt x="63" y="168"/>
                    <a:pt x="63" y="168"/>
                    <a:pt x="63" y="168"/>
                  </a:cubicBezTo>
                  <a:cubicBezTo>
                    <a:pt x="62" y="167"/>
                    <a:pt x="60" y="166"/>
                    <a:pt x="59" y="164"/>
                  </a:cubicBezTo>
                  <a:cubicBezTo>
                    <a:pt x="59" y="164"/>
                    <a:pt x="59" y="164"/>
                    <a:pt x="59" y="164"/>
                  </a:cubicBezTo>
                  <a:cubicBezTo>
                    <a:pt x="57" y="163"/>
                    <a:pt x="57" y="161"/>
                    <a:pt x="57" y="159"/>
                  </a:cubicBezTo>
                  <a:cubicBezTo>
                    <a:pt x="57" y="159"/>
                    <a:pt x="57" y="159"/>
                    <a:pt x="57" y="159"/>
                  </a:cubicBezTo>
                  <a:cubicBezTo>
                    <a:pt x="57" y="157"/>
                    <a:pt x="57" y="155"/>
                    <a:pt x="59" y="153"/>
                  </a:cubicBezTo>
                  <a:cubicBezTo>
                    <a:pt x="59" y="153"/>
                    <a:pt x="59" y="153"/>
                    <a:pt x="59" y="153"/>
                  </a:cubicBezTo>
                  <a:cubicBezTo>
                    <a:pt x="60" y="151"/>
                    <a:pt x="62" y="150"/>
                    <a:pt x="63" y="149"/>
                  </a:cubicBezTo>
                  <a:cubicBezTo>
                    <a:pt x="63" y="149"/>
                    <a:pt x="63" y="149"/>
                    <a:pt x="63" y="149"/>
                  </a:cubicBezTo>
                  <a:cubicBezTo>
                    <a:pt x="65" y="149"/>
                    <a:pt x="67" y="149"/>
                    <a:pt x="69" y="149"/>
                  </a:cubicBezTo>
                  <a:cubicBezTo>
                    <a:pt x="69" y="150"/>
                    <a:pt x="69" y="150"/>
                    <a:pt x="69" y="150"/>
                  </a:cubicBezTo>
                  <a:cubicBezTo>
                    <a:pt x="70" y="150"/>
                    <a:pt x="72" y="151"/>
                    <a:pt x="73" y="153"/>
                  </a:cubicBezTo>
                  <a:cubicBezTo>
                    <a:pt x="73" y="153"/>
                    <a:pt x="73" y="153"/>
                    <a:pt x="73" y="153"/>
                  </a:cubicBezTo>
                  <a:cubicBezTo>
                    <a:pt x="75" y="155"/>
                    <a:pt x="75" y="157"/>
                    <a:pt x="75" y="15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pic>
          <p:nvPicPr>
            <p:cNvPr id="47" name="Image 46"/>
            <p:cNvPicPr>
              <a:picLocks noChangeAspect="1"/>
            </p:cNvPicPr>
            <p:nvPr/>
          </p:nvPicPr>
          <p:blipFill>
            <a:blip r:embed="rId2"/>
            <a:stretch>
              <a:fillRect/>
            </a:stretch>
          </p:blipFill>
          <p:spPr>
            <a:xfrm>
              <a:off x="7308318" y="4190730"/>
              <a:ext cx="895577" cy="238822"/>
            </a:xfrm>
            <a:prstGeom prst="rect">
              <a:avLst/>
            </a:prstGeom>
            <a:ln>
              <a:solidFill>
                <a:schemeClr val="tx2"/>
              </a:solidFill>
            </a:ln>
          </p:spPr>
        </p:pic>
        <p:sp>
          <p:nvSpPr>
            <p:cNvPr id="48" name="TextBox 89"/>
            <p:cNvSpPr txBox="1"/>
            <p:nvPr/>
          </p:nvSpPr>
          <p:spPr>
            <a:xfrm>
              <a:off x="7442618" y="4456944"/>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rPr>
                <a:t>Ledger</a:t>
              </a:r>
            </a:p>
          </p:txBody>
        </p:sp>
        <p:sp>
          <p:nvSpPr>
            <p:cNvPr id="49" name="Rectangle 48"/>
            <p:cNvSpPr/>
            <p:nvPr/>
          </p:nvSpPr>
          <p:spPr>
            <a:xfrm>
              <a:off x="3792710" y="3718678"/>
              <a:ext cx="1051817" cy="9952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000" b="1"/>
                <a:t>If / Then </a:t>
              </a:r>
              <a:br>
                <a:rPr lang="en-GB" sz="1000" b="1"/>
              </a:br>
              <a:r>
                <a:rPr lang="en-GB" sz="1000" b="1"/>
                <a:t>program</a:t>
              </a:r>
            </a:p>
          </p:txBody>
        </p:sp>
        <p:sp>
          <p:nvSpPr>
            <p:cNvPr id="50" name="Freeform 9"/>
            <p:cNvSpPr>
              <a:spLocks noChangeAspect="1" noEditPoints="1"/>
            </p:cNvSpPr>
            <p:nvPr/>
          </p:nvSpPr>
          <p:spPr bwMode="auto">
            <a:xfrm>
              <a:off x="4477493" y="3794606"/>
              <a:ext cx="215895" cy="248772"/>
            </a:xfrm>
            <a:custGeom>
              <a:avLst/>
              <a:gdLst>
                <a:gd name="T0" fmla="*/ 89 w 197"/>
                <a:gd name="T1" fmla="*/ 49 h 227"/>
                <a:gd name="T2" fmla="*/ 99 w 197"/>
                <a:gd name="T3" fmla="*/ 57 h 227"/>
                <a:gd name="T4" fmla="*/ 108 w 197"/>
                <a:gd name="T5" fmla="*/ 66 h 227"/>
                <a:gd name="T6" fmla="*/ 119 w 197"/>
                <a:gd name="T7" fmla="*/ 58 h 227"/>
                <a:gd name="T8" fmla="*/ 130 w 197"/>
                <a:gd name="T9" fmla="*/ 51 h 227"/>
                <a:gd name="T10" fmla="*/ 141 w 197"/>
                <a:gd name="T11" fmla="*/ 46 h 227"/>
                <a:gd name="T12" fmla="*/ 137 w 197"/>
                <a:gd name="T13" fmla="*/ 33 h 227"/>
                <a:gd name="T14" fmla="*/ 133 w 197"/>
                <a:gd name="T15" fmla="*/ 20 h 227"/>
                <a:gd name="T16" fmla="*/ 132 w 197"/>
                <a:gd name="T17" fmla="*/ 8 h 227"/>
                <a:gd name="T18" fmla="*/ 119 w 197"/>
                <a:gd name="T19" fmla="*/ 8 h 227"/>
                <a:gd name="T20" fmla="*/ 105 w 197"/>
                <a:gd name="T21" fmla="*/ 7 h 227"/>
                <a:gd name="T22" fmla="*/ 94 w 197"/>
                <a:gd name="T23" fmla="*/ 5 h 227"/>
                <a:gd name="T24" fmla="*/ 89 w 197"/>
                <a:gd name="T25" fmla="*/ 18 h 227"/>
                <a:gd name="T26" fmla="*/ 84 w 197"/>
                <a:gd name="T27" fmla="*/ 30 h 227"/>
                <a:gd name="T28" fmla="*/ 78 w 197"/>
                <a:gd name="T29" fmla="*/ 40 h 227"/>
                <a:gd name="T30" fmla="*/ 107 w 197"/>
                <a:gd name="T31" fmla="*/ 30 h 227"/>
                <a:gd name="T32" fmla="*/ 112 w 197"/>
                <a:gd name="T33" fmla="*/ 29 h 227"/>
                <a:gd name="T34" fmla="*/ 115 w 197"/>
                <a:gd name="T35" fmla="*/ 33 h 227"/>
                <a:gd name="T36" fmla="*/ 112 w 197"/>
                <a:gd name="T37" fmla="*/ 38 h 227"/>
                <a:gd name="T38" fmla="*/ 107 w 197"/>
                <a:gd name="T39" fmla="*/ 36 h 227"/>
                <a:gd name="T40" fmla="*/ 197 w 197"/>
                <a:gd name="T41" fmla="*/ 102 h 227"/>
                <a:gd name="T42" fmla="*/ 187 w 197"/>
                <a:gd name="T43" fmla="*/ 87 h 227"/>
                <a:gd name="T44" fmla="*/ 179 w 197"/>
                <a:gd name="T45" fmla="*/ 71 h 227"/>
                <a:gd name="T46" fmla="*/ 172 w 197"/>
                <a:gd name="T47" fmla="*/ 56 h 227"/>
                <a:gd name="T48" fmla="*/ 155 w 197"/>
                <a:gd name="T49" fmla="*/ 60 h 227"/>
                <a:gd name="T50" fmla="*/ 138 w 197"/>
                <a:gd name="T51" fmla="*/ 64 h 227"/>
                <a:gd name="T52" fmla="*/ 121 w 197"/>
                <a:gd name="T53" fmla="*/ 65 h 227"/>
                <a:gd name="T54" fmla="*/ 120 w 197"/>
                <a:gd name="T55" fmla="*/ 83 h 227"/>
                <a:gd name="T56" fmla="*/ 118 w 197"/>
                <a:gd name="T57" fmla="*/ 101 h 227"/>
                <a:gd name="T58" fmla="*/ 114 w 197"/>
                <a:gd name="T59" fmla="*/ 117 h 227"/>
                <a:gd name="T60" fmla="*/ 131 w 197"/>
                <a:gd name="T61" fmla="*/ 124 h 227"/>
                <a:gd name="T62" fmla="*/ 147 w 197"/>
                <a:gd name="T63" fmla="*/ 131 h 227"/>
                <a:gd name="T64" fmla="*/ 160 w 197"/>
                <a:gd name="T65" fmla="*/ 140 h 227"/>
                <a:gd name="T66" fmla="*/ 172 w 197"/>
                <a:gd name="T67" fmla="*/ 126 h 227"/>
                <a:gd name="T68" fmla="*/ 184 w 197"/>
                <a:gd name="T69" fmla="*/ 113 h 227"/>
                <a:gd name="T70" fmla="*/ 156 w 197"/>
                <a:gd name="T71" fmla="*/ 101 h 227"/>
                <a:gd name="T72" fmla="*/ 149 w 197"/>
                <a:gd name="T73" fmla="*/ 101 h 227"/>
                <a:gd name="T74" fmla="*/ 147 w 197"/>
                <a:gd name="T75" fmla="*/ 94 h 227"/>
                <a:gd name="T76" fmla="*/ 154 w 197"/>
                <a:gd name="T77" fmla="*/ 90 h 227"/>
                <a:gd name="T78" fmla="*/ 159 w 197"/>
                <a:gd name="T79" fmla="*/ 94 h 227"/>
                <a:gd name="T80" fmla="*/ 113 w 197"/>
                <a:gd name="T81" fmla="*/ 132 h 227"/>
                <a:gd name="T82" fmla="*/ 110 w 197"/>
                <a:gd name="T83" fmla="*/ 107 h 227"/>
                <a:gd name="T84" fmla="*/ 83 w 197"/>
                <a:gd name="T85" fmla="*/ 107 h 227"/>
                <a:gd name="T86" fmla="*/ 55 w 197"/>
                <a:gd name="T87" fmla="*/ 105 h 227"/>
                <a:gd name="T88" fmla="*/ 31 w 197"/>
                <a:gd name="T89" fmla="*/ 100 h 227"/>
                <a:gd name="T90" fmla="*/ 22 w 197"/>
                <a:gd name="T91" fmla="*/ 127 h 227"/>
                <a:gd name="T92" fmla="*/ 12 w 197"/>
                <a:gd name="T93" fmla="*/ 152 h 227"/>
                <a:gd name="T94" fmla="*/ 0 w 197"/>
                <a:gd name="T95" fmla="*/ 174 h 227"/>
                <a:gd name="T96" fmla="*/ 22 w 197"/>
                <a:gd name="T97" fmla="*/ 191 h 227"/>
                <a:gd name="T98" fmla="*/ 43 w 197"/>
                <a:gd name="T99" fmla="*/ 208 h 227"/>
                <a:gd name="T100" fmla="*/ 60 w 197"/>
                <a:gd name="T101" fmla="*/ 227 h 227"/>
                <a:gd name="T102" fmla="*/ 83 w 197"/>
                <a:gd name="T103" fmla="*/ 210 h 227"/>
                <a:gd name="T104" fmla="*/ 106 w 197"/>
                <a:gd name="T105" fmla="*/ 196 h 227"/>
                <a:gd name="T106" fmla="*/ 129 w 197"/>
                <a:gd name="T107" fmla="*/ 185 h 227"/>
                <a:gd name="T108" fmla="*/ 120 w 197"/>
                <a:gd name="T109" fmla="*/ 159 h 227"/>
                <a:gd name="T110" fmla="*/ 75 w 197"/>
                <a:gd name="T111" fmla="*/ 159 h 227"/>
                <a:gd name="T112" fmla="*/ 69 w 197"/>
                <a:gd name="T113" fmla="*/ 168 h 227"/>
                <a:gd name="T114" fmla="*/ 59 w 197"/>
                <a:gd name="T115" fmla="*/ 164 h 227"/>
                <a:gd name="T116" fmla="*/ 59 w 197"/>
                <a:gd name="T117" fmla="*/ 153 h 227"/>
                <a:gd name="T118" fmla="*/ 69 w 197"/>
                <a:gd name="T119" fmla="*/ 1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 h="227">
                  <a:moveTo>
                    <a:pt x="80" y="45"/>
                  </a:moveTo>
                  <a:cubicBezTo>
                    <a:pt x="83" y="46"/>
                    <a:pt x="85" y="46"/>
                    <a:pt x="87" y="46"/>
                  </a:cubicBezTo>
                  <a:cubicBezTo>
                    <a:pt x="88" y="47"/>
                    <a:pt x="89" y="48"/>
                    <a:pt x="89" y="49"/>
                  </a:cubicBezTo>
                  <a:cubicBezTo>
                    <a:pt x="89" y="49"/>
                    <a:pt x="89" y="49"/>
                    <a:pt x="89" y="49"/>
                  </a:cubicBezTo>
                  <a:cubicBezTo>
                    <a:pt x="90" y="50"/>
                    <a:pt x="91" y="50"/>
                    <a:pt x="91" y="51"/>
                  </a:cubicBezTo>
                  <a:cubicBezTo>
                    <a:pt x="90" y="53"/>
                    <a:pt x="90" y="56"/>
                    <a:pt x="89" y="58"/>
                  </a:cubicBezTo>
                  <a:cubicBezTo>
                    <a:pt x="90" y="59"/>
                    <a:pt x="92" y="60"/>
                    <a:pt x="93" y="61"/>
                  </a:cubicBezTo>
                  <a:cubicBezTo>
                    <a:pt x="95" y="60"/>
                    <a:pt x="98" y="59"/>
                    <a:pt x="99" y="57"/>
                  </a:cubicBezTo>
                  <a:cubicBezTo>
                    <a:pt x="100" y="58"/>
                    <a:pt x="101" y="58"/>
                    <a:pt x="102" y="58"/>
                  </a:cubicBezTo>
                  <a:cubicBezTo>
                    <a:pt x="102" y="58"/>
                    <a:pt x="102" y="58"/>
                    <a:pt x="102" y="58"/>
                  </a:cubicBezTo>
                  <a:cubicBezTo>
                    <a:pt x="103" y="59"/>
                    <a:pt x="105" y="59"/>
                    <a:pt x="106" y="59"/>
                  </a:cubicBezTo>
                  <a:cubicBezTo>
                    <a:pt x="106" y="61"/>
                    <a:pt x="107" y="64"/>
                    <a:pt x="108" y="66"/>
                  </a:cubicBezTo>
                  <a:cubicBezTo>
                    <a:pt x="109" y="66"/>
                    <a:pt x="111" y="66"/>
                    <a:pt x="113" y="66"/>
                  </a:cubicBezTo>
                  <a:cubicBezTo>
                    <a:pt x="114" y="64"/>
                    <a:pt x="115" y="61"/>
                    <a:pt x="116" y="59"/>
                  </a:cubicBezTo>
                  <a:cubicBezTo>
                    <a:pt x="117" y="59"/>
                    <a:pt x="118" y="59"/>
                    <a:pt x="119" y="58"/>
                  </a:cubicBezTo>
                  <a:cubicBezTo>
                    <a:pt x="119" y="58"/>
                    <a:pt x="119" y="58"/>
                    <a:pt x="119" y="58"/>
                  </a:cubicBezTo>
                  <a:cubicBezTo>
                    <a:pt x="120" y="58"/>
                    <a:pt x="121" y="57"/>
                    <a:pt x="122" y="57"/>
                  </a:cubicBezTo>
                  <a:cubicBezTo>
                    <a:pt x="123" y="59"/>
                    <a:pt x="125" y="60"/>
                    <a:pt x="127" y="61"/>
                  </a:cubicBezTo>
                  <a:cubicBezTo>
                    <a:pt x="129" y="61"/>
                    <a:pt x="130" y="59"/>
                    <a:pt x="132" y="58"/>
                  </a:cubicBezTo>
                  <a:cubicBezTo>
                    <a:pt x="131" y="56"/>
                    <a:pt x="131" y="53"/>
                    <a:pt x="130" y="51"/>
                  </a:cubicBezTo>
                  <a:cubicBezTo>
                    <a:pt x="130" y="50"/>
                    <a:pt x="131" y="49"/>
                    <a:pt x="132" y="49"/>
                  </a:cubicBezTo>
                  <a:cubicBezTo>
                    <a:pt x="132" y="49"/>
                    <a:pt x="132" y="49"/>
                    <a:pt x="132" y="49"/>
                  </a:cubicBezTo>
                  <a:cubicBezTo>
                    <a:pt x="132" y="48"/>
                    <a:pt x="133" y="47"/>
                    <a:pt x="133" y="46"/>
                  </a:cubicBezTo>
                  <a:cubicBezTo>
                    <a:pt x="136" y="46"/>
                    <a:pt x="138" y="46"/>
                    <a:pt x="141" y="46"/>
                  </a:cubicBezTo>
                  <a:cubicBezTo>
                    <a:pt x="141" y="44"/>
                    <a:pt x="142" y="43"/>
                    <a:pt x="142" y="41"/>
                  </a:cubicBezTo>
                  <a:cubicBezTo>
                    <a:pt x="141" y="39"/>
                    <a:pt x="139" y="38"/>
                    <a:pt x="137" y="36"/>
                  </a:cubicBezTo>
                  <a:cubicBezTo>
                    <a:pt x="137" y="35"/>
                    <a:pt x="137" y="34"/>
                    <a:pt x="137" y="33"/>
                  </a:cubicBezTo>
                  <a:cubicBezTo>
                    <a:pt x="137" y="33"/>
                    <a:pt x="137" y="33"/>
                    <a:pt x="137" y="33"/>
                  </a:cubicBezTo>
                  <a:cubicBezTo>
                    <a:pt x="137" y="32"/>
                    <a:pt x="137" y="31"/>
                    <a:pt x="137" y="30"/>
                  </a:cubicBezTo>
                  <a:cubicBezTo>
                    <a:pt x="139" y="29"/>
                    <a:pt x="141" y="27"/>
                    <a:pt x="143" y="26"/>
                  </a:cubicBezTo>
                  <a:cubicBezTo>
                    <a:pt x="142" y="24"/>
                    <a:pt x="142" y="22"/>
                    <a:pt x="141" y="21"/>
                  </a:cubicBezTo>
                  <a:cubicBezTo>
                    <a:pt x="138" y="20"/>
                    <a:pt x="136" y="20"/>
                    <a:pt x="133" y="20"/>
                  </a:cubicBezTo>
                  <a:cubicBezTo>
                    <a:pt x="133" y="19"/>
                    <a:pt x="132" y="18"/>
                    <a:pt x="132" y="18"/>
                  </a:cubicBezTo>
                  <a:cubicBezTo>
                    <a:pt x="132" y="18"/>
                    <a:pt x="132" y="18"/>
                    <a:pt x="132" y="18"/>
                  </a:cubicBezTo>
                  <a:cubicBezTo>
                    <a:pt x="131" y="17"/>
                    <a:pt x="130" y="16"/>
                    <a:pt x="130" y="15"/>
                  </a:cubicBezTo>
                  <a:cubicBezTo>
                    <a:pt x="131" y="13"/>
                    <a:pt x="131" y="11"/>
                    <a:pt x="132" y="8"/>
                  </a:cubicBezTo>
                  <a:cubicBezTo>
                    <a:pt x="131" y="7"/>
                    <a:pt x="129" y="6"/>
                    <a:pt x="128" y="5"/>
                  </a:cubicBezTo>
                  <a:cubicBezTo>
                    <a:pt x="126" y="6"/>
                    <a:pt x="123" y="8"/>
                    <a:pt x="122" y="9"/>
                  </a:cubicBezTo>
                  <a:cubicBezTo>
                    <a:pt x="121" y="9"/>
                    <a:pt x="120" y="8"/>
                    <a:pt x="118" y="8"/>
                  </a:cubicBezTo>
                  <a:cubicBezTo>
                    <a:pt x="119" y="8"/>
                    <a:pt x="119" y="8"/>
                    <a:pt x="119" y="8"/>
                  </a:cubicBezTo>
                  <a:cubicBezTo>
                    <a:pt x="117" y="8"/>
                    <a:pt x="116" y="7"/>
                    <a:pt x="115" y="7"/>
                  </a:cubicBezTo>
                  <a:cubicBezTo>
                    <a:pt x="115" y="5"/>
                    <a:pt x="114" y="2"/>
                    <a:pt x="113" y="0"/>
                  </a:cubicBezTo>
                  <a:cubicBezTo>
                    <a:pt x="111" y="0"/>
                    <a:pt x="110" y="0"/>
                    <a:pt x="108" y="0"/>
                  </a:cubicBezTo>
                  <a:cubicBezTo>
                    <a:pt x="107" y="2"/>
                    <a:pt x="106" y="5"/>
                    <a:pt x="105" y="7"/>
                  </a:cubicBezTo>
                  <a:cubicBezTo>
                    <a:pt x="104" y="7"/>
                    <a:pt x="103" y="8"/>
                    <a:pt x="102" y="8"/>
                  </a:cubicBezTo>
                  <a:cubicBezTo>
                    <a:pt x="102" y="8"/>
                    <a:pt x="102" y="8"/>
                    <a:pt x="102" y="8"/>
                  </a:cubicBezTo>
                  <a:cubicBezTo>
                    <a:pt x="101" y="8"/>
                    <a:pt x="100" y="9"/>
                    <a:pt x="99" y="9"/>
                  </a:cubicBezTo>
                  <a:cubicBezTo>
                    <a:pt x="98" y="7"/>
                    <a:pt x="96" y="6"/>
                    <a:pt x="94" y="5"/>
                  </a:cubicBezTo>
                  <a:cubicBezTo>
                    <a:pt x="92" y="6"/>
                    <a:pt x="91" y="7"/>
                    <a:pt x="89" y="8"/>
                  </a:cubicBezTo>
                  <a:cubicBezTo>
                    <a:pt x="90" y="10"/>
                    <a:pt x="90" y="13"/>
                    <a:pt x="91" y="15"/>
                  </a:cubicBezTo>
                  <a:cubicBezTo>
                    <a:pt x="91" y="16"/>
                    <a:pt x="90" y="17"/>
                    <a:pt x="89" y="18"/>
                  </a:cubicBezTo>
                  <a:cubicBezTo>
                    <a:pt x="89" y="18"/>
                    <a:pt x="89" y="18"/>
                    <a:pt x="89" y="18"/>
                  </a:cubicBezTo>
                  <a:cubicBezTo>
                    <a:pt x="89" y="18"/>
                    <a:pt x="88" y="19"/>
                    <a:pt x="87" y="20"/>
                  </a:cubicBezTo>
                  <a:cubicBezTo>
                    <a:pt x="85" y="20"/>
                    <a:pt x="83" y="20"/>
                    <a:pt x="80" y="20"/>
                  </a:cubicBezTo>
                  <a:cubicBezTo>
                    <a:pt x="80" y="22"/>
                    <a:pt x="79" y="23"/>
                    <a:pt x="79" y="25"/>
                  </a:cubicBezTo>
                  <a:cubicBezTo>
                    <a:pt x="80" y="27"/>
                    <a:pt x="82" y="28"/>
                    <a:pt x="84" y="30"/>
                  </a:cubicBezTo>
                  <a:cubicBezTo>
                    <a:pt x="84" y="31"/>
                    <a:pt x="84" y="32"/>
                    <a:pt x="84" y="33"/>
                  </a:cubicBezTo>
                  <a:cubicBezTo>
                    <a:pt x="84" y="33"/>
                    <a:pt x="84" y="33"/>
                    <a:pt x="84" y="33"/>
                  </a:cubicBezTo>
                  <a:cubicBezTo>
                    <a:pt x="84" y="34"/>
                    <a:pt x="84" y="35"/>
                    <a:pt x="84" y="36"/>
                  </a:cubicBezTo>
                  <a:cubicBezTo>
                    <a:pt x="82" y="37"/>
                    <a:pt x="80" y="39"/>
                    <a:pt x="78" y="40"/>
                  </a:cubicBezTo>
                  <a:cubicBezTo>
                    <a:pt x="79" y="42"/>
                    <a:pt x="79" y="44"/>
                    <a:pt x="80" y="45"/>
                  </a:cubicBezTo>
                  <a:close/>
                  <a:moveTo>
                    <a:pt x="106" y="33"/>
                  </a:moveTo>
                  <a:cubicBezTo>
                    <a:pt x="106" y="32"/>
                    <a:pt x="106" y="31"/>
                    <a:pt x="107" y="30"/>
                  </a:cubicBezTo>
                  <a:cubicBezTo>
                    <a:pt x="107" y="30"/>
                    <a:pt x="107" y="30"/>
                    <a:pt x="107" y="30"/>
                  </a:cubicBezTo>
                  <a:cubicBezTo>
                    <a:pt x="107" y="30"/>
                    <a:pt x="108" y="29"/>
                    <a:pt x="109" y="29"/>
                  </a:cubicBezTo>
                  <a:cubicBezTo>
                    <a:pt x="109" y="29"/>
                    <a:pt x="109" y="29"/>
                    <a:pt x="109" y="29"/>
                  </a:cubicBezTo>
                  <a:cubicBezTo>
                    <a:pt x="110" y="28"/>
                    <a:pt x="111" y="28"/>
                    <a:pt x="112" y="29"/>
                  </a:cubicBezTo>
                  <a:cubicBezTo>
                    <a:pt x="112" y="29"/>
                    <a:pt x="112" y="29"/>
                    <a:pt x="112" y="29"/>
                  </a:cubicBezTo>
                  <a:cubicBezTo>
                    <a:pt x="113" y="29"/>
                    <a:pt x="114" y="30"/>
                    <a:pt x="114" y="30"/>
                  </a:cubicBezTo>
                  <a:cubicBezTo>
                    <a:pt x="114" y="30"/>
                    <a:pt x="114" y="30"/>
                    <a:pt x="114" y="30"/>
                  </a:cubicBezTo>
                  <a:cubicBezTo>
                    <a:pt x="115" y="31"/>
                    <a:pt x="115" y="32"/>
                    <a:pt x="115" y="33"/>
                  </a:cubicBezTo>
                  <a:cubicBezTo>
                    <a:pt x="115" y="33"/>
                    <a:pt x="115" y="33"/>
                    <a:pt x="115" y="33"/>
                  </a:cubicBezTo>
                  <a:cubicBezTo>
                    <a:pt x="115" y="34"/>
                    <a:pt x="115" y="35"/>
                    <a:pt x="114" y="36"/>
                  </a:cubicBezTo>
                  <a:cubicBezTo>
                    <a:pt x="114" y="36"/>
                    <a:pt x="114" y="36"/>
                    <a:pt x="114" y="36"/>
                  </a:cubicBezTo>
                  <a:cubicBezTo>
                    <a:pt x="114" y="37"/>
                    <a:pt x="113" y="37"/>
                    <a:pt x="112" y="38"/>
                  </a:cubicBezTo>
                  <a:cubicBezTo>
                    <a:pt x="112" y="38"/>
                    <a:pt x="112" y="38"/>
                    <a:pt x="112" y="38"/>
                  </a:cubicBezTo>
                  <a:cubicBezTo>
                    <a:pt x="111" y="38"/>
                    <a:pt x="110" y="38"/>
                    <a:pt x="109" y="38"/>
                  </a:cubicBezTo>
                  <a:cubicBezTo>
                    <a:pt x="109" y="37"/>
                    <a:pt x="109" y="37"/>
                    <a:pt x="109" y="37"/>
                  </a:cubicBezTo>
                  <a:cubicBezTo>
                    <a:pt x="108" y="37"/>
                    <a:pt x="107" y="37"/>
                    <a:pt x="107" y="36"/>
                  </a:cubicBezTo>
                  <a:cubicBezTo>
                    <a:pt x="107" y="36"/>
                    <a:pt x="107" y="36"/>
                    <a:pt x="107" y="36"/>
                  </a:cubicBezTo>
                  <a:cubicBezTo>
                    <a:pt x="106" y="35"/>
                    <a:pt x="106" y="34"/>
                    <a:pt x="106" y="33"/>
                  </a:cubicBezTo>
                  <a:close/>
                  <a:moveTo>
                    <a:pt x="186" y="109"/>
                  </a:moveTo>
                  <a:cubicBezTo>
                    <a:pt x="186" y="107"/>
                    <a:pt x="187" y="106"/>
                    <a:pt x="187" y="104"/>
                  </a:cubicBezTo>
                  <a:cubicBezTo>
                    <a:pt x="190" y="104"/>
                    <a:pt x="194" y="103"/>
                    <a:pt x="197" y="102"/>
                  </a:cubicBezTo>
                  <a:cubicBezTo>
                    <a:pt x="197" y="100"/>
                    <a:pt x="197" y="98"/>
                    <a:pt x="197" y="95"/>
                  </a:cubicBezTo>
                  <a:cubicBezTo>
                    <a:pt x="194" y="93"/>
                    <a:pt x="191" y="92"/>
                    <a:pt x="188" y="91"/>
                  </a:cubicBezTo>
                  <a:cubicBezTo>
                    <a:pt x="188" y="90"/>
                    <a:pt x="188" y="88"/>
                    <a:pt x="187" y="87"/>
                  </a:cubicBezTo>
                  <a:cubicBezTo>
                    <a:pt x="187" y="87"/>
                    <a:pt x="187" y="87"/>
                    <a:pt x="187" y="87"/>
                  </a:cubicBezTo>
                  <a:cubicBezTo>
                    <a:pt x="187" y="85"/>
                    <a:pt x="186" y="84"/>
                    <a:pt x="186" y="83"/>
                  </a:cubicBezTo>
                  <a:cubicBezTo>
                    <a:pt x="188" y="80"/>
                    <a:pt x="190" y="78"/>
                    <a:pt x="192" y="75"/>
                  </a:cubicBezTo>
                  <a:cubicBezTo>
                    <a:pt x="191" y="73"/>
                    <a:pt x="190" y="71"/>
                    <a:pt x="188" y="69"/>
                  </a:cubicBezTo>
                  <a:cubicBezTo>
                    <a:pt x="185" y="69"/>
                    <a:pt x="182" y="70"/>
                    <a:pt x="179" y="71"/>
                  </a:cubicBezTo>
                  <a:cubicBezTo>
                    <a:pt x="178" y="70"/>
                    <a:pt x="176" y="69"/>
                    <a:pt x="175" y="68"/>
                  </a:cubicBezTo>
                  <a:cubicBezTo>
                    <a:pt x="175" y="68"/>
                    <a:pt x="175" y="68"/>
                    <a:pt x="175" y="68"/>
                  </a:cubicBezTo>
                  <a:cubicBezTo>
                    <a:pt x="174" y="67"/>
                    <a:pt x="173" y="66"/>
                    <a:pt x="172" y="66"/>
                  </a:cubicBezTo>
                  <a:cubicBezTo>
                    <a:pt x="172" y="62"/>
                    <a:pt x="172" y="59"/>
                    <a:pt x="172" y="56"/>
                  </a:cubicBezTo>
                  <a:cubicBezTo>
                    <a:pt x="170" y="55"/>
                    <a:pt x="168" y="54"/>
                    <a:pt x="166" y="53"/>
                  </a:cubicBezTo>
                  <a:cubicBezTo>
                    <a:pt x="163" y="56"/>
                    <a:pt x="161" y="58"/>
                    <a:pt x="159" y="61"/>
                  </a:cubicBezTo>
                  <a:cubicBezTo>
                    <a:pt x="158" y="60"/>
                    <a:pt x="156" y="60"/>
                    <a:pt x="155" y="60"/>
                  </a:cubicBezTo>
                  <a:cubicBezTo>
                    <a:pt x="155" y="60"/>
                    <a:pt x="155" y="60"/>
                    <a:pt x="155" y="60"/>
                  </a:cubicBezTo>
                  <a:cubicBezTo>
                    <a:pt x="153" y="60"/>
                    <a:pt x="152" y="60"/>
                    <a:pt x="151" y="60"/>
                  </a:cubicBezTo>
                  <a:cubicBezTo>
                    <a:pt x="149" y="58"/>
                    <a:pt x="148" y="55"/>
                    <a:pt x="146" y="52"/>
                  </a:cubicBezTo>
                  <a:cubicBezTo>
                    <a:pt x="143" y="52"/>
                    <a:pt x="141" y="53"/>
                    <a:pt x="139" y="54"/>
                  </a:cubicBezTo>
                  <a:cubicBezTo>
                    <a:pt x="138" y="57"/>
                    <a:pt x="138" y="60"/>
                    <a:pt x="138" y="64"/>
                  </a:cubicBezTo>
                  <a:cubicBezTo>
                    <a:pt x="136" y="64"/>
                    <a:pt x="135" y="65"/>
                    <a:pt x="134" y="66"/>
                  </a:cubicBezTo>
                  <a:cubicBezTo>
                    <a:pt x="134" y="66"/>
                    <a:pt x="134" y="66"/>
                    <a:pt x="134" y="66"/>
                  </a:cubicBezTo>
                  <a:cubicBezTo>
                    <a:pt x="133" y="67"/>
                    <a:pt x="131" y="68"/>
                    <a:pt x="130" y="69"/>
                  </a:cubicBezTo>
                  <a:cubicBezTo>
                    <a:pt x="128" y="67"/>
                    <a:pt x="124" y="66"/>
                    <a:pt x="121" y="65"/>
                  </a:cubicBezTo>
                  <a:cubicBezTo>
                    <a:pt x="120" y="67"/>
                    <a:pt x="118" y="68"/>
                    <a:pt x="117" y="70"/>
                  </a:cubicBezTo>
                  <a:cubicBezTo>
                    <a:pt x="118" y="73"/>
                    <a:pt x="120" y="76"/>
                    <a:pt x="122" y="79"/>
                  </a:cubicBezTo>
                  <a:cubicBezTo>
                    <a:pt x="121" y="80"/>
                    <a:pt x="121" y="82"/>
                    <a:pt x="120" y="83"/>
                  </a:cubicBezTo>
                  <a:cubicBezTo>
                    <a:pt x="120" y="83"/>
                    <a:pt x="120" y="83"/>
                    <a:pt x="120" y="83"/>
                  </a:cubicBezTo>
                  <a:cubicBezTo>
                    <a:pt x="119" y="84"/>
                    <a:pt x="119" y="86"/>
                    <a:pt x="119" y="87"/>
                  </a:cubicBezTo>
                  <a:cubicBezTo>
                    <a:pt x="116" y="88"/>
                    <a:pt x="112" y="88"/>
                    <a:pt x="109" y="90"/>
                  </a:cubicBezTo>
                  <a:cubicBezTo>
                    <a:pt x="109" y="92"/>
                    <a:pt x="109" y="94"/>
                    <a:pt x="109" y="97"/>
                  </a:cubicBezTo>
                  <a:cubicBezTo>
                    <a:pt x="112" y="98"/>
                    <a:pt x="115" y="100"/>
                    <a:pt x="118" y="101"/>
                  </a:cubicBezTo>
                  <a:cubicBezTo>
                    <a:pt x="118" y="102"/>
                    <a:pt x="118" y="104"/>
                    <a:pt x="119" y="105"/>
                  </a:cubicBezTo>
                  <a:cubicBezTo>
                    <a:pt x="119" y="105"/>
                    <a:pt x="119" y="105"/>
                    <a:pt x="119" y="105"/>
                  </a:cubicBezTo>
                  <a:cubicBezTo>
                    <a:pt x="119" y="106"/>
                    <a:pt x="120" y="108"/>
                    <a:pt x="120" y="109"/>
                  </a:cubicBezTo>
                  <a:cubicBezTo>
                    <a:pt x="118" y="111"/>
                    <a:pt x="116" y="114"/>
                    <a:pt x="114" y="117"/>
                  </a:cubicBezTo>
                  <a:cubicBezTo>
                    <a:pt x="115" y="119"/>
                    <a:pt x="116" y="121"/>
                    <a:pt x="118" y="123"/>
                  </a:cubicBezTo>
                  <a:cubicBezTo>
                    <a:pt x="121" y="122"/>
                    <a:pt x="124" y="122"/>
                    <a:pt x="127" y="121"/>
                  </a:cubicBezTo>
                  <a:cubicBezTo>
                    <a:pt x="128" y="122"/>
                    <a:pt x="130" y="123"/>
                    <a:pt x="131" y="123"/>
                  </a:cubicBezTo>
                  <a:cubicBezTo>
                    <a:pt x="131" y="124"/>
                    <a:pt x="131" y="124"/>
                    <a:pt x="131" y="124"/>
                  </a:cubicBezTo>
                  <a:cubicBezTo>
                    <a:pt x="132" y="124"/>
                    <a:pt x="133" y="125"/>
                    <a:pt x="134" y="126"/>
                  </a:cubicBezTo>
                  <a:cubicBezTo>
                    <a:pt x="134" y="129"/>
                    <a:pt x="133" y="133"/>
                    <a:pt x="134" y="136"/>
                  </a:cubicBezTo>
                  <a:cubicBezTo>
                    <a:pt x="136" y="137"/>
                    <a:pt x="138" y="138"/>
                    <a:pt x="140" y="138"/>
                  </a:cubicBezTo>
                  <a:cubicBezTo>
                    <a:pt x="143" y="136"/>
                    <a:pt x="145" y="134"/>
                    <a:pt x="147" y="131"/>
                  </a:cubicBezTo>
                  <a:cubicBezTo>
                    <a:pt x="148" y="131"/>
                    <a:pt x="150" y="131"/>
                    <a:pt x="151" y="131"/>
                  </a:cubicBezTo>
                  <a:cubicBezTo>
                    <a:pt x="151" y="131"/>
                    <a:pt x="151" y="131"/>
                    <a:pt x="151" y="131"/>
                  </a:cubicBezTo>
                  <a:cubicBezTo>
                    <a:pt x="152" y="131"/>
                    <a:pt x="154" y="131"/>
                    <a:pt x="155" y="131"/>
                  </a:cubicBezTo>
                  <a:cubicBezTo>
                    <a:pt x="157" y="134"/>
                    <a:pt x="158" y="137"/>
                    <a:pt x="160" y="140"/>
                  </a:cubicBezTo>
                  <a:cubicBezTo>
                    <a:pt x="163" y="139"/>
                    <a:pt x="165" y="139"/>
                    <a:pt x="167" y="138"/>
                  </a:cubicBezTo>
                  <a:cubicBezTo>
                    <a:pt x="168" y="134"/>
                    <a:pt x="168" y="131"/>
                    <a:pt x="168" y="128"/>
                  </a:cubicBezTo>
                  <a:cubicBezTo>
                    <a:pt x="170" y="127"/>
                    <a:pt x="171" y="126"/>
                    <a:pt x="172" y="126"/>
                  </a:cubicBezTo>
                  <a:cubicBezTo>
                    <a:pt x="172" y="126"/>
                    <a:pt x="172" y="126"/>
                    <a:pt x="172" y="126"/>
                  </a:cubicBezTo>
                  <a:cubicBezTo>
                    <a:pt x="173" y="125"/>
                    <a:pt x="174" y="124"/>
                    <a:pt x="176" y="123"/>
                  </a:cubicBezTo>
                  <a:cubicBezTo>
                    <a:pt x="178" y="125"/>
                    <a:pt x="181" y="126"/>
                    <a:pt x="185" y="127"/>
                  </a:cubicBezTo>
                  <a:cubicBezTo>
                    <a:pt x="186" y="125"/>
                    <a:pt x="188" y="123"/>
                    <a:pt x="189" y="121"/>
                  </a:cubicBezTo>
                  <a:cubicBezTo>
                    <a:pt x="188" y="118"/>
                    <a:pt x="186" y="115"/>
                    <a:pt x="184" y="113"/>
                  </a:cubicBezTo>
                  <a:cubicBezTo>
                    <a:pt x="185" y="111"/>
                    <a:pt x="185" y="110"/>
                    <a:pt x="186" y="109"/>
                  </a:cubicBezTo>
                  <a:close/>
                  <a:moveTo>
                    <a:pt x="159" y="98"/>
                  </a:moveTo>
                  <a:cubicBezTo>
                    <a:pt x="159" y="98"/>
                    <a:pt x="159" y="98"/>
                    <a:pt x="159" y="98"/>
                  </a:cubicBezTo>
                  <a:cubicBezTo>
                    <a:pt x="158" y="99"/>
                    <a:pt x="157" y="100"/>
                    <a:pt x="156" y="101"/>
                  </a:cubicBezTo>
                  <a:cubicBezTo>
                    <a:pt x="156" y="101"/>
                    <a:pt x="156" y="101"/>
                    <a:pt x="156" y="101"/>
                  </a:cubicBezTo>
                  <a:cubicBezTo>
                    <a:pt x="155" y="102"/>
                    <a:pt x="154" y="102"/>
                    <a:pt x="152" y="102"/>
                  </a:cubicBezTo>
                  <a:cubicBezTo>
                    <a:pt x="152" y="102"/>
                    <a:pt x="152" y="102"/>
                    <a:pt x="152" y="102"/>
                  </a:cubicBezTo>
                  <a:cubicBezTo>
                    <a:pt x="151" y="102"/>
                    <a:pt x="150" y="101"/>
                    <a:pt x="149" y="101"/>
                  </a:cubicBezTo>
                  <a:cubicBezTo>
                    <a:pt x="149" y="101"/>
                    <a:pt x="149" y="101"/>
                    <a:pt x="149" y="101"/>
                  </a:cubicBezTo>
                  <a:cubicBezTo>
                    <a:pt x="148" y="100"/>
                    <a:pt x="147" y="99"/>
                    <a:pt x="147" y="98"/>
                  </a:cubicBezTo>
                  <a:cubicBezTo>
                    <a:pt x="147" y="97"/>
                    <a:pt x="147" y="97"/>
                    <a:pt x="147" y="97"/>
                  </a:cubicBezTo>
                  <a:cubicBezTo>
                    <a:pt x="147" y="96"/>
                    <a:pt x="147" y="95"/>
                    <a:pt x="147" y="94"/>
                  </a:cubicBezTo>
                  <a:cubicBezTo>
                    <a:pt x="147" y="94"/>
                    <a:pt x="147" y="94"/>
                    <a:pt x="147" y="94"/>
                  </a:cubicBezTo>
                  <a:cubicBezTo>
                    <a:pt x="148" y="92"/>
                    <a:pt x="149" y="91"/>
                    <a:pt x="150" y="91"/>
                  </a:cubicBezTo>
                  <a:cubicBezTo>
                    <a:pt x="150" y="91"/>
                    <a:pt x="150" y="91"/>
                    <a:pt x="150" y="91"/>
                  </a:cubicBezTo>
                  <a:cubicBezTo>
                    <a:pt x="151" y="90"/>
                    <a:pt x="152" y="90"/>
                    <a:pt x="154" y="90"/>
                  </a:cubicBezTo>
                  <a:cubicBezTo>
                    <a:pt x="154" y="90"/>
                    <a:pt x="154" y="90"/>
                    <a:pt x="154" y="90"/>
                  </a:cubicBezTo>
                  <a:cubicBezTo>
                    <a:pt x="155" y="90"/>
                    <a:pt x="156" y="90"/>
                    <a:pt x="157" y="91"/>
                  </a:cubicBezTo>
                  <a:cubicBezTo>
                    <a:pt x="157" y="91"/>
                    <a:pt x="157" y="91"/>
                    <a:pt x="157" y="91"/>
                  </a:cubicBezTo>
                  <a:cubicBezTo>
                    <a:pt x="158" y="92"/>
                    <a:pt x="159" y="93"/>
                    <a:pt x="159" y="94"/>
                  </a:cubicBezTo>
                  <a:cubicBezTo>
                    <a:pt x="159" y="94"/>
                    <a:pt x="159" y="94"/>
                    <a:pt x="159" y="94"/>
                  </a:cubicBezTo>
                  <a:cubicBezTo>
                    <a:pt x="159" y="95"/>
                    <a:pt x="159" y="97"/>
                    <a:pt x="159" y="98"/>
                  </a:cubicBezTo>
                  <a:close/>
                  <a:moveTo>
                    <a:pt x="129" y="133"/>
                  </a:moveTo>
                  <a:cubicBezTo>
                    <a:pt x="124" y="132"/>
                    <a:pt x="118" y="132"/>
                    <a:pt x="113" y="132"/>
                  </a:cubicBezTo>
                  <a:cubicBezTo>
                    <a:pt x="112" y="130"/>
                    <a:pt x="111" y="128"/>
                    <a:pt x="110" y="127"/>
                  </a:cubicBezTo>
                  <a:cubicBezTo>
                    <a:pt x="110" y="127"/>
                    <a:pt x="110" y="127"/>
                    <a:pt x="110" y="127"/>
                  </a:cubicBezTo>
                  <a:cubicBezTo>
                    <a:pt x="109" y="125"/>
                    <a:pt x="107" y="123"/>
                    <a:pt x="106" y="121"/>
                  </a:cubicBezTo>
                  <a:cubicBezTo>
                    <a:pt x="108" y="117"/>
                    <a:pt x="109" y="112"/>
                    <a:pt x="110" y="107"/>
                  </a:cubicBezTo>
                  <a:cubicBezTo>
                    <a:pt x="108" y="105"/>
                    <a:pt x="105" y="103"/>
                    <a:pt x="102" y="101"/>
                  </a:cubicBezTo>
                  <a:cubicBezTo>
                    <a:pt x="97" y="103"/>
                    <a:pt x="93" y="106"/>
                    <a:pt x="89" y="109"/>
                  </a:cubicBezTo>
                  <a:cubicBezTo>
                    <a:pt x="87" y="108"/>
                    <a:pt x="85" y="108"/>
                    <a:pt x="83" y="107"/>
                  </a:cubicBezTo>
                  <a:cubicBezTo>
                    <a:pt x="83" y="107"/>
                    <a:pt x="83" y="107"/>
                    <a:pt x="83" y="107"/>
                  </a:cubicBezTo>
                  <a:cubicBezTo>
                    <a:pt x="80" y="106"/>
                    <a:pt x="78" y="105"/>
                    <a:pt x="76" y="105"/>
                  </a:cubicBezTo>
                  <a:cubicBezTo>
                    <a:pt x="75" y="100"/>
                    <a:pt x="74" y="95"/>
                    <a:pt x="72" y="91"/>
                  </a:cubicBezTo>
                  <a:cubicBezTo>
                    <a:pt x="68" y="90"/>
                    <a:pt x="65" y="90"/>
                    <a:pt x="61" y="91"/>
                  </a:cubicBezTo>
                  <a:cubicBezTo>
                    <a:pt x="59" y="95"/>
                    <a:pt x="57" y="100"/>
                    <a:pt x="55" y="105"/>
                  </a:cubicBezTo>
                  <a:cubicBezTo>
                    <a:pt x="53" y="105"/>
                    <a:pt x="51" y="106"/>
                    <a:pt x="49" y="107"/>
                  </a:cubicBezTo>
                  <a:cubicBezTo>
                    <a:pt x="49" y="107"/>
                    <a:pt x="49" y="107"/>
                    <a:pt x="49" y="107"/>
                  </a:cubicBezTo>
                  <a:cubicBezTo>
                    <a:pt x="47" y="108"/>
                    <a:pt x="45" y="108"/>
                    <a:pt x="43" y="109"/>
                  </a:cubicBezTo>
                  <a:cubicBezTo>
                    <a:pt x="40" y="106"/>
                    <a:pt x="36" y="103"/>
                    <a:pt x="31" y="100"/>
                  </a:cubicBezTo>
                  <a:cubicBezTo>
                    <a:pt x="28" y="102"/>
                    <a:pt x="25" y="104"/>
                    <a:pt x="23" y="106"/>
                  </a:cubicBezTo>
                  <a:cubicBezTo>
                    <a:pt x="23" y="112"/>
                    <a:pt x="25" y="117"/>
                    <a:pt x="26" y="121"/>
                  </a:cubicBezTo>
                  <a:cubicBezTo>
                    <a:pt x="25" y="123"/>
                    <a:pt x="24" y="125"/>
                    <a:pt x="22" y="127"/>
                  </a:cubicBezTo>
                  <a:cubicBezTo>
                    <a:pt x="22" y="127"/>
                    <a:pt x="22" y="127"/>
                    <a:pt x="22" y="127"/>
                  </a:cubicBezTo>
                  <a:cubicBezTo>
                    <a:pt x="21" y="128"/>
                    <a:pt x="20" y="130"/>
                    <a:pt x="19" y="132"/>
                  </a:cubicBezTo>
                  <a:cubicBezTo>
                    <a:pt x="14" y="132"/>
                    <a:pt x="9" y="132"/>
                    <a:pt x="4" y="132"/>
                  </a:cubicBezTo>
                  <a:cubicBezTo>
                    <a:pt x="2" y="135"/>
                    <a:pt x="1" y="139"/>
                    <a:pt x="0" y="142"/>
                  </a:cubicBezTo>
                  <a:cubicBezTo>
                    <a:pt x="4" y="146"/>
                    <a:pt x="8" y="149"/>
                    <a:pt x="12" y="152"/>
                  </a:cubicBezTo>
                  <a:cubicBezTo>
                    <a:pt x="12" y="154"/>
                    <a:pt x="12" y="156"/>
                    <a:pt x="12" y="159"/>
                  </a:cubicBezTo>
                  <a:cubicBezTo>
                    <a:pt x="12" y="159"/>
                    <a:pt x="12" y="159"/>
                    <a:pt x="12" y="159"/>
                  </a:cubicBezTo>
                  <a:cubicBezTo>
                    <a:pt x="12" y="161"/>
                    <a:pt x="12" y="163"/>
                    <a:pt x="12" y="165"/>
                  </a:cubicBezTo>
                  <a:cubicBezTo>
                    <a:pt x="8" y="168"/>
                    <a:pt x="4" y="171"/>
                    <a:pt x="0" y="174"/>
                  </a:cubicBezTo>
                  <a:cubicBezTo>
                    <a:pt x="1" y="177"/>
                    <a:pt x="2" y="181"/>
                    <a:pt x="3" y="184"/>
                  </a:cubicBezTo>
                  <a:cubicBezTo>
                    <a:pt x="8" y="185"/>
                    <a:pt x="14" y="185"/>
                    <a:pt x="19" y="185"/>
                  </a:cubicBezTo>
                  <a:cubicBezTo>
                    <a:pt x="20" y="187"/>
                    <a:pt x="21" y="189"/>
                    <a:pt x="22" y="191"/>
                  </a:cubicBezTo>
                  <a:cubicBezTo>
                    <a:pt x="22" y="191"/>
                    <a:pt x="22" y="191"/>
                    <a:pt x="22" y="191"/>
                  </a:cubicBezTo>
                  <a:cubicBezTo>
                    <a:pt x="23" y="193"/>
                    <a:pt x="25" y="194"/>
                    <a:pt x="26" y="196"/>
                  </a:cubicBezTo>
                  <a:cubicBezTo>
                    <a:pt x="24" y="200"/>
                    <a:pt x="23" y="205"/>
                    <a:pt x="22" y="210"/>
                  </a:cubicBezTo>
                  <a:cubicBezTo>
                    <a:pt x="24" y="212"/>
                    <a:pt x="27" y="215"/>
                    <a:pt x="30" y="216"/>
                  </a:cubicBezTo>
                  <a:cubicBezTo>
                    <a:pt x="35" y="214"/>
                    <a:pt x="39" y="211"/>
                    <a:pt x="43" y="208"/>
                  </a:cubicBezTo>
                  <a:cubicBezTo>
                    <a:pt x="45" y="209"/>
                    <a:pt x="47" y="210"/>
                    <a:pt x="50" y="210"/>
                  </a:cubicBezTo>
                  <a:cubicBezTo>
                    <a:pt x="49" y="211"/>
                    <a:pt x="49" y="211"/>
                    <a:pt x="49" y="211"/>
                  </a:cubicBezTo>
                  <a:cubicBezTo>
                    <a:pt x="52" y="211"/>
                    <a:pt x="54" y="212"/>
                    <a:pt x="56" y="212"/>
                  </a:cubicBezTo>
                  <a:cubicBezTo>
                    <a:pt x="57" y="217"/>
                    <a:pt x="58" y="222"/>
                    <a:pt x="60" y="227"/>
                  </a:cubicBezTo>
                  <a:cubicBezTo>
                    <a:pt x="64" y="227"/>
                    <a:pt x="67" y="227"/>
                    <a:pt x="71" y="227"/>
                  </a:cubicBezTo>
                  <a:cubicBezTo>
                    <a:pt x="73" y="222"/>
                    <a:pt x="75" y="217"/>
                    <a:pt x="77" y="212"/>
                  </a:cubicBezTo>
                  <a:cubicBezTo>
                    <a:pt x="79" y="212"/>
                    <a:pt x="81" y="211"/>
                    <a:pt x="83" y="210"/>
                  </a:cubicBezTo>
                  <a:cubicBezTo>
                    <a:pt x="83" y="210"/>
                    <a:pt x="83" y="210"/>
                    <a:pt x="83" y="210"/>
                  </a:cubicBezTo>
                  <a:cubicBezTo>
                    <a:pt x="85" y="210"/>
                    <a:pt x="87" y="209"/>
                    <a:pt x="89" y="208"/>
                  </a:cubicBezTo>
                  <a:cubicBezTo>
                    <a:pt x="92" y="211"/>
                    <a:pt x="96" y="214"/>
                    <a:pt x="101" y="217"/>
                  </a:cubicBezTo>
                  <a:cubicBezTo>
                    <a:pt x="104" y="215"/>
                    <a:pt x="107" y="213"/>
                    <a:pt x="110" y="211"/>
                  </a:cubicBezTo>
                  <a:cubicBezTo>
                    <a:pt x="109" y="206"/>
                    <a:pt x="107" y="201"/>
                    <a:pt x="106" y="196"/>
                  </a:cubicBezTo>
                  <a:cubicBezTo>
                    <a:pt x="107" y="194"/>
                    <a:pt x="108" y="192"/>
                    <a:pt x="110" y="191"/>
                  </a:cubicBezTo>
                  <a:cubicBezTo>
                    <a:pt x="110" y="191"/>
                    <a:pt x="110" y="191"/>
                    <a:pt x="110" y="191"/>
                  </a:cubicBezTo>
                  <a:cubicBezTo>
                    <a:pt x="111" y="189"/>
                    <a:pt x="112" y="187"/>
                    <a:pt x="113" y="185"/>
                  </a:cubicBezTo>
                  <a:cubicBezTo>
                    <a:pt x="118" y="186"/>
                    <a:pt x="123" y="186"/>
                    <a:pt x="129" y="185"/>
                  </a:cubicBezTo>
                  <a:cubicBezTo>
                    <a:pt x="130" y="182"/>
                    <a:pt x="131" y="179"/>
                    <a:pt x="132" y="175"/>
                  </a:cubicBezTo>
                  <a:cubicBezTo>
                    <a:pt x="128" y="171"/>
                    <a:pt x="124" y="168"/>
                    <a:pt x="120" y="165"/>
                  </a:cubicBezTo>
                  <a:cubicBezTo>
                    <a:pt x="120" y="163"/>
                    <a:pt x="120" y="161"/>
                    <a:pt x="120" y="159"/>
                  </a:cubicBezTo>
                  <a:cubicBezTo>
                    <a:pt x="120" y="159"/>
                    <a:pt x="120" y="159"/>
                    <a:pt x="120" y="159"/>
                  </a:cubicBezTo>
                  <a:cubicBezTo>
                    <a:pt x="120" y="156"/>
                    <a:pt x="120" y="154"/>
                    <a:pt x="120" y="152"/>
                  </a:cubicBezTo>
                  <a:cubicBezTo>
                    <a:pt x="124" y="150"/>
                    <a:pt x="128" y="147"/>
                    <a:pt x="132" y="143"/>
                  </a:cubicBezTo>
                  <a:cubicBezTo>
                    <a:pt x="131" y="140"/>
                    <a:pt x="130" y="136"/>
                    <a:pt x="129" y="133"/>
                  </a:cubicBezTo>
                  <a:close/>
                  <a:moveTo>
                    <a:pt x="75" y="159"/>
                  </a:moveTo>
                  <a:cubicBezTo>
                    <a:pt x="75" y="161"/>
                    <a:pt x="75" y="163"/>
                    <a:pt x="73" y="164"/>
                  </a:cubicBezTo>
                  <a:cubicBezTo>
                    <a:pt x="73" y="164"/>
                    <a:pt x="73" y="164"/>
                    <a:pt x="73" y="164"/>
                  </a:cubicBezTo>
                  <a:cubicBezTo>
                    <a:pt x="72" y="166"/>
                    <a:pt x="70" y="167"/>
                    <a:pt x="69" y="168"/>
                  </a:cubicBezTo>
                  <a:cubicBezTo>
                    <a:pt x="69" y="168"/>
                    <a:pt x="69" y="168"/>
                    <a:pt x="69" y="168"/>
                  </a:cubicBezTo>
                  <a:cubicBezTo>
                    <a:pt x="67" y="168"/>
                    <a:pt x="65" y="168"/>
                    <a:pt x="63" y="168"/>
                  </a:cubicBezTo>
                  <a:cubicBezTo>
                    <a:pt x="63" y="168"/>
                    <a:pt x="63" y="168"/>
                    <a:pt x="63" y="168"/>
                  </a:cubicBezTo>
                  <a:cubicBezTo>
                    <a:pt x="62" y="167"/>
                    <a:pt x="60" y="166"/>
                    <a:pt x="59" y="164"/>
                  </a:cubicBezTo>
                  <a:cubicBezTo>
                    <a:pt x="59" y="164"/>
                    <a:pt x="59" y="164"/>
                    <a:pt x="59" y="164"/>
                  </a:cubicBezTo>
                  <a:cubicBezTo>
                    <a:pt x="57" y="163"/>
                    <a:pt x="57" y="161"/>
                    <a:pt x="57" y="159"/>
                  </a:cubicBezTo>
                  <a:cubicBezTo>
                    <a:pt x="57" y="159"/>
                    <a:pt x="57" y="159"/>
                    <a:pt x="57" y="159"/>
                  </a:cubicBezTo>
                  <a:cubicBezTo>
                    <a:pt x="57" y="157"/>
                    <a:pt x="57" y="155"/>
                    <a:pt x="59" y="153"/>
                  </a:cubicBezTo>
                  <a:cubicBezTo>
                    <a:pt x="59" y="153"/>
                    <a:pt x="59" y="153"/>
                    <a:pt x="59" y="153"/>
                  </a:cubicBezTo>
                  <a:cubicBezTo>
                    <a:pt x="60" y="151"/>
                    <a:pt x="62" y="150"/>
                    <a:pt x="63" y="149"/>
                  </a:cubicBezTo>
                  <a:cubicBezTo>
                    <a:pt x="63" y="149"/>
                    <a:pt x="63" y="149"/>
                    <a:pt x="63" y="149"/>
                  </a:cubicBezTo>
                  <a:cubicBezTo>
                    <a:pt x="65" y="149"/>
                    <a:pt x="67" y="149"/>
                    <a:pt x="69" y="149"/>
                  </a:cubicBezTo>
                  <a:cubicBezTo>
                    <a:pt x="69" y="150"/>
                    <a:pt x="69" y="150"/>
                    <a:pt x="69" y="150"/>
                  </a:cubicBezTo>
                  <a:cubicBezTo>
                    <a:pt x="70" y="150"/>
                    <a:pt x="72" y="151"/>
                    <a:pt x="73" y="153"/>
                  </a:cubicBezTo>
                  <a:cubicBezTo>
                    <a:pt x="73" y="153"/>
                    <a:pt x="73" y="153"/>
                    <a:pt x="73" y="153"/>
                  </a:cubicBezTo>
                  <a:cubicBezTo>
                    <a:pt x="75" y="155"/>
                    <a:pt x="75" y="157"/>
                    <a:pt x="75" y="15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pic>
          <p:nvPicPr>
            <p:cNvPr id="51" name="Image 50"/>
            <p:cNvPicPr>
              <a:picLocks noChangeAspect="1"/>
            </p:cNvPicPr>
            <p:nvPr/>
          </p:nvPicPr>
          <p:blipFill>
            <a:blip r:embed="rId2"/>
            <a:stretch>
              <a:fillRect/>
            </a:stretch>
          </p:blipFill>
          <p:spPr>
            <a:xfrm>
              <a:off x="3864732" y="4190730"/>
              <a:ext cx="895577" cy="238822"/>
            </a:xfrm>
            <a:prstGeom prst="rect">
              <a:avLst/>
            </a:prstGeom>
            <a:ln>
              <a:solidFill>
                <a:schemeClr val="tx2"/>
              </a:solidFill>
            </a:ln>
          </p:spPr>
        </p:pic>
        <p:sp>
          <p:nvSpPr>
            <p:cNvPr id="52" name="TextBox 89"/>
            <p:cNvSpPr txBox="1"/>
            <p:nvPr/>
          </p:nvSpPr>
          <p:spPr>
            <a:xfrm>
              <a:off x="3999032" y="4456944"/>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1000" b="1" i="0" u="none" strike="noStrike" kern="0" cap="none" spc="0" normalizeH="0" baseline="0">
                  <a:ln>
                    <a:noFill/>
                  </a:ln>
                  <a:solidFill>
                    <a:schemeClr val="bg1"/>
                  </a:solidFill>
                  <a:effectLst/>
                  <a:uLnTx/>
                  <a:uFillTx/>
                  <a:latin typeface="Arial" panose="020B0604020202020204" pitchFamily="34" charset="0"/>
                  <a:cs typeface="Arial" panose="020B0604020202020204" pitchFamily="34" charset="0"/>
                </a:rPr>
                <a:t>Ledger</a:t>
              </a:r>
            </a:p>
          </p:txBody>
        </p:sp>
      </p:grpSp>
      <p:sp>
        <p:nvSpPr>
          <p:cNvPr id="55" name="TextBox 89"/>
          <p:cNvSpPr txBox="1"/>
          <p:nvPr/>
        </p:nvSpPr>
        <p:spPr>
          <a:xfrm>
            <a:off x="237591" y="1154534"/>
            <a:ext cx="2964522" cy="3649464"/>
          </a:xfrm>
          <a:prstGeom prst="rect">
            <a:avLst/>
          </a:prstGeom>
          <a:noFill/>
        </p:spPr>
        <p:txBody>
          <a:bodyPr wrap="square" rtlCol="0" anchor="ctr">
            <a:noAutofit/>
          </a:bodyPr>
          <a:lstStyle/>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A Smart Contract is a computer program that automatically executes the preset terms of a contract when conditions are </a:t>
            </a:r>
            <a:r>
              <a:rPr lang="en-US" altLang="fr-FR" sz="1000" b="1" dirty="0" smtClean="0">
                <a:solidFill>
                  <a:schemeClr val="tx2"/>
                </a:solidFill>
                <a:latin typeface="Arial" panose="020B0604020202020204" pitchFamily="34" charset="0"/>
                <a:cs typeface="Arial" panose="020B0604020202020204" pitchFamily="34" charset="0"/>
              </a:rPr>
              <a:t>met</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smtClean="0">
                <a:solidFill>
                  <a:schemeClr val="tx2"/>
                </a:solidFill>
                <a:latin typeface="Arial" panose="020B0604020202020204" pitchFamily="34" charset="0"/>
                <a:cs typeface="Arial" panose="020B0604020202020204" pitchFamily="34" charset="0"/>
              </a:rPr>
              <a:t>Neither smart nor a contract, it is a code element containing conditions triggering actions to execute</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It is an effective way of implementing “straight-through-processing”</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endParaRPr lang="en-US" altLang="fr-FR" sz="1000" dirty="0">
              <a:latin typeface="Arial" panose="020B0604020202020204" pitchFamily="34" charset="0"/>
              <a:cs typeface="Arial" panose="020B0604020202020204" pitchFamily="34" charset="0"/>
            </a:endParaRP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endParaRPr lang="en-US" altLang="fr-FR" sz="1000" b="1" dirty="0">
              <a:solidFill>
                <a:schemeClr val="tx2"/>
              </a:solidFill>
              <a:latin typeface="Arial" panose="020B0604020202020204" pitchFamily="34" charset="0"/>
              <a:cs typeface="Arial" panose="020B0604020202020204" pitchFamily="34" charset="0"/>
            </a:endParaRP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endParaRPr lang="en-US" altLang="fr-FR" sz="1000" b="1" dirty="0">
              <a:solidFill>
                <a:schemeClr val="tx2"/>
              </a:solidFill>
              <a:latin typeface="Arial" panose="020B0604020202020204" pitchFamily="34" charset="0"/>
              <a:cs typeface="Arial" panose="020B0604020202020204" pitchFamily="34" charset="0"/>
            </a:endParaRP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Increase speed / time-to-market</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Better efficiency of business processes</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Certainty that the contract will be executed as agreed</a:t>
            </a:r>
          </a:p>
        </p:txBody>
      </p:sp>
      <p:sp>
        <p:nvSpPr>
          <p:cNvPr id="56" name="Triangle isocèle 55"/>
          <p:cNvSpPr/>
          <p:nvPr/>
        </p:nvSpPr>
        <p:spPr>
          <a:xfrm rot="10800000">
            <a:off x="1251800" y="3366033"/>
            <a:ext cx="936104" cy="13092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Tree>
    <p:extLst>
      <p:ext uri="{BB962C8B-B14F-4D97-AF65-F5344CB8AC3E}">
        <p14:creationId xmlns:p14="http://schemas.microsoft.com/office/powerpoint/2010/main" val="21478528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Reminder of important </a:t>
            </a:r>
            <a:r>
              <a:rPr lang="en-GB" dirty="0" smtClean="0"/>
              <a:t>concepts</a:t>
            </a:r>
            <a:endParaRPr lang="en-GB" dirty="0"/>
          </a:p>
        </p:txBody>
      </p:sp>
      <p:sp>
        <p:nvSpPr>
          <p:cNvPr id="6" name="Slide Number Placeholder 5"/>
          <p:cNvSpPr txBox="1">
            <a:spLocks/>
          </p:cNvSpPr>
          <p:nvPr/>
        </p:nvSpPr>
        <p:spPr>
          <a:xfrm>
            <a:off x="8527134" y="4885228"/>
            <a:ext cx="360000" cy="138499"/>
          </a:xfrm>
          <a:prstGeom prst="rect">
            <a:avLst/>
          </a:prstGeom>
        </p:spPr>
        <p:txBody>
          <a:bodyPr vert="horz" lIns="0" tIns="0" rIns="0" bIns="0" rtlCol="0" anchor="ctr"/>
          <a:lstStyle>
            <a:defPPr>
              <a:defRPr lang="en-US"/>
            </a:defPPr>
            <a:lvl1pPr marL="0" algn="ctr"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EB99C4E-4C2F-4FAC-9585-2BCE7E79DDB0}" type="slidenum">
              <a:rPr lang="en-US" smtClean="0"/>
              <a:pPr/>
              <a:t>9</a:t>
            </a:fld>
            <a:endParaRPr lang="en-US" dirty="0"/>
          </a:p>
        </p:txBody>
      </p:sp>
      <p:sp>
        <p:nvSpPr>
          <p:cNvPr id="63" name="Text Placeholder 5"/>
          <p:cNvSpPr txBox="1">
            <a:spLocks/>
          </p:cNvSpPr>
          <p:nvPr/>
        </p:nvSpPr>
        <p:spPr>
          <a:xfrm>
            <a:off x="256867" y="771550"/>
            <a:ext cx="8630266" cy="252000"/>
          </a:xfrm>
          <a:prstGeom prst="callout1">
            <a:avLst>
              <a:gd name="adj1" fmla="val 98712"/>
              <a:gd name="adj2" fmla="val 99992"/>
              <a:gd name="adj3" fmla="val 98455"/>
              <a:gd name="adj4" fmla="val 77"/>
            </a:avLst>
          </a:prstGeom>
        </p:spPr>
        <p:txBody>
          <a:bodyPr anchor="ctr"/>
          <a:lstStyle>
            <a:lvl1pPr marL="180000" indent="-180000" algn="l" defTabSz="685800" rtl="0" eaLnBrk="1" latinLnBrk="0" hangingPunct="1">
              <a:lnSpc>
                <a:spcPct val="100000"/>
              </a:lnSpc>
              <a:spcBef>
                <a:spcPts val="0"/>
              </a:spcBef>
              <a:buClr>
                <a:schemeClr val="tx2"/>
              </a:buClr>
              <a:buFont typeface="Wingdings 2" panose="05020102010507070707" pitchFamily="18" charset="2"/>
              <a:buChar char=""/>
              <a:defRPr sz="1200" kern="1200">
                <a:solidFill>
                  <a:schemeClr val="tx1"/>
                </a:solidFill>
                <a:latin typeface="+mn-lt"/>
                <a:ea typeface="+mn-ea"/>
                <a:cs typeface="+mn-cs"/>
              </a:defRPr>
            </a:lvl1pPr>
            <a:lvl2pPr marL="360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2pPr>
            <a:lvl3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3pPr>
            <a:lvl4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4pPr>
            <a:lvl5pPr marL="432000" indent="-180000" algn="l" defTabSz="685800" rtl="0" eaLnBrk="1" latinLnBrk="0" hangingPunct="1">
              <a:lnSpc>
                <a:spcPct val="100000"/>
              </a:lnSpc>
              <a:spcBef>
                <a:spcPts val="0"/>
              </a:spcBef>
              <a:buClr>
                <a:schemeClr val="tx2"/>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dirty="0">
                <a:solidFill>
                  <a:schemeClr val="bg1">
                    <a:lumMod val="50000"/>
                  </a:schemeClr>
                </a:solidFill>
              </a:rPr>
              <a:t>“Oracles”</a:t>
            </a:r>
          </a:p>
        </p:txBody>
      </p:sp>
      <p:sp>
        <p:nvSpPr>
          <p:cNvPr id="79" name="Rectangle 78"/>
          <p:cNvSpPr/>
          <p:nvPr/>
        </p:nvSpPr>
        <p:spPr>
          <a:xfrm>
            <a:off x="3347863" y="1995686"/>
            <a:ext cx="5256585" cy="2808312"/>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FR" sz="1400" b="1" dirty="0">
              <a:solidFill>
                <a:schemeClr val="tx1"/>
              </a:solidFill>
            </a:endParaRPr>
          </a:p>
        </p:txBody>
      </p:sp>
      <p:grpSp>
        <p:nvGrpSpPr>
          <p:cNvPr id="4" name="Groupe 3"/>
          <p:cNvGrpSpPr/>
          <p:nvPr/>
        </p:nvGrpSpPr>
        <p:grpSpPr>
          <a:xfrm>
            <a:off x="4071125" y="2117371"/>
            <a:ext cx="3797056" cy="2573607"/>
            <a:chOff x="3442712" y="1288462"/>
            <a:chExt cx="5053882" cy="3425472"/>
          </a:xfrm>
        </p:grpSpPr>
        <p:sp>
          <p:nvSpPr>
            <p:cNvPr id="43" name="Rectangle 42"/>
            <p:cNvSpPr/>
            <p:nvPr/>
          </p:nvSpPr>
          <p:spPr>
            <a:xfrm>
              <a:off x="6240989" y="1288462"/>
              <a:ext cx="1051817" cy="99525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FR" sz="600" b="1" dirty="0"/>
                <a:t>If / </a:t>
              </a:r>
              <a:r>
                <a:rPr lang="fr-FR" sz="600" b="1" dirty="0" err="1"/>
                <a:t>Then</a:t>
              </a:r>
              <a:r>
                <a:rPr lang="fr-FR" sz="600" b="1" dirty="0"/>
                <a:t> </a:t>
              </a:r>
              <a:br>
                <a:rPr lang="fr-FR" sz="600" b="1" dirty="0"/>
              </a:br>
              <a:r>
                <a:rPr lang="fr-FR" sz="600" b="1" dirty="0"/>
                <a:t>program</a:t>
              </a:r>
            </a:p>
          </p:txBody>
        </p:sp>
        <p:sp>
          <p:nvSpPr>
            <p:cNvPr id="44" name="Freeform 9"/>
            <p:cNvSpPr>
              <a:spLocks noChangeAspect="1" noEditPoints="1"/>
            </p:cNvSpPr>
            <p:nvPr/>
          </p:nvSpPr>
          <p:spPr bwMode="auto">
            <a:xfrm>
              <a:off x="6925772" y="1364390"/>
              <a:ext cx="215895" cy="248772"/>
            </a:xfrm>
            <a:custGeom>
              <a:avLst/>
              <a:gdLst>
                <a:gd name="T0" fmla="*/ 89 w 197"/>
                <a:gd name="T1" fmla="*/ 49 h 227"/>
                <a:gd name="T2" fmla="*/ 99 w 197"/>
                <a:gd name="T3" fmla="*/ 57 h 227"/>
                <a:gd name="T4" fmla="*/ 108 w 197"/>
                <a:gd name="T5" fmla="*/ 66 h 227"/>
                <a:gd name="T6" fmla="*/ 119 w 197"/>
                <a:gd name="T7" fmla="*/ 58 h 227"/>
                <a:gd name="T8" fmla="*/ 130 w 197"/>
                <a:gd name="T9" fmla="*/ 51 h 227"/>
                <a:gd name="T10" fmla="*/ 141 w 197"/>
                <a:gd name="T11" fmla="*/ 46 h 227"/>
                <a:gd name="T12" fmla="*/ 137 w 197"/>
                <a:gd name="T13" fmla="*/ 33 h 227"/>
                <a:gd name="T14" fmla="*/ 133 w 197"/>
                <a:gd name="T15" fmla="*/ 20 h 227"/>
                <a:gd name="T16" fmla="*/ 132 w 197"/>
                <a:gd name="T17" fmla="*/ 8 h 227"/>
                <a:gd name="T18" fmla="*/ 119 w 197"/>
                <a:gd name="T19" fmla="*/ 8 h 227"/>
                <a:gd name="T20" fmla="*/ 105 w 197"/>
                <a:gd name="T21" fmla="*/ 7 h 227"/>
                <a:gd name="T22" fmla="*/ 94 w 197"/>
                <a:gd name="T23" fmla="*/ 5 h 227"/>
                <a:gd name="T24" fmla="*/ 89 w 197"/>
                <a:gd name="T25" fmla="*/ 18 h 227"/>
                <a:gd name="T26" fmla="*/ 84 w 197"/>
                <a:gd name="T27" fmla="*/ 30 h 227"/>
                <a:gd name="T28" fmla="*/ 78 w 197"/>
                <a:gd name="T29" fmla="*/ 40 h 227"/>
                <a:gd name="T30" fmla="*/ 107 w 197"/>
                <a:gd name="T31" fmla="*/ 30 h 227"/>
                <a:gd name="T32" fmla="*/ 112 w 197"/>
                <a:gd name="T33" fmla="*/ 29 h 227"/>
                <a:gd name="T34" fmla="*/ 115 w 197"/>
                <a:gd name="T35" fmla="*/ 33 h 227"/>
                <a:gd name="T36" fmla="*/ 112 w 197"/>
                <a:gd name="T37" fmla="*/ 38 h 227"/>
                <a:gd name="T38" fmla="*/ 107 w 197"/>
                <a:gd name="T39" fmla="*/ 36 h 227"/>
                <a:gd name="T40" fmla="*/ 197 w 197"/>
                <a:gd name="T41" fmla="*/ 102 h 227"/>
                <a:gd name="T42" fmla="*/ 187 w 197"/>
                <a:gd name="T43" fmla="*/ 87 h 227"/>
                <a:gd name="T44" fmla="*/ 179 w 197"/>
                <a:gd name="T45" fmla="*/ 71 h 227"/>
                <a:gd name="T46" fmla="*/ 172 w 197"/>
                <a:gd name="T47" fmla="*/ 56 h 227"/>
                <a:gd name="T48" fmla="*/ 155 w 197"/>
                <a:gd name="T49" fmla="*/ 60 h 227"/>
                <a:gd name="T50" fmla="*/ 138 w 197"/>
                <a:gd name="T51" fmla="*/ 64 h 227"/>
                <a:gd name="T52" fmla="*/ 121 w 197"/>
                <a:gd name="T53" fmla="*/ 65 h 227"/>
                <a:gd name="T54" fmla="*/ 120 w 197"/>
                <a:gd name="T55" fmla="*/ 83 h 227"/>
                <a:gd name="T56" fmla="*/ 118 w 197"/>
                <a:gd name="T57" fmla="*/ 101 h 227"/>
                <a:gd name="T58" fmla="*/ 114 w 197"/>
                <a:gd name="T59" fmla="*/ 117 h 227"/>
                <a:gd name="T60" fmla="*/ 131 w 197"/>
                <a:gd name="T61" fmla="*/ 124 h 227"/>
                <a:gd name="T62" fmla="*/ 147 w 197"/>
                <a:gd name="T63" fmla="*/ 131 h 227"/>
                <a:gd name="T64" fmla="*/ 160 w 197"/>
                <a:gd name="T65" fmla="*/ 140 h 227"/>
                <a:gd name="T66" fmla="*/ 172 w 197"/>
                <a:gd name="T67" fmla="*/ 126 h 227"/>
                <a:gd name="T68" fmla="*/ 184 w 197"/>
                <a:gd name="T69" fmla="*/ 113 h 227"/>
                <a:gd name="T70" fmla="*/ 156 w 197"/>
                <a:gd name="T71" fmla="*/ 101 h 227"/>
                <a:gd name="T72" fmla="*/ 149 w 197"/>
                <a:gd name="T73" fmla="*/ 101 h 227"/>
                <a:gd name="T74" fmla="*/ 147 w 197"/>
                <a:gd name="T75" fmla="*/ 94 h 227"/>
                <a:gd name="T76" fmla="*/ 154 w 197"/>
                <a:gd name="T77" fmla="*/ 90 h 227"/>
                <a:gd name="T78" fmla="*/ 159 w 197"/>
                <a:gd name="T79" fmla="*/ 94 h 227"/>
                <a:gd name="T80" fmla="*/ 113 w 197"/>
                <a:gd name="T81" fmla="*/ 132 h 227"/>
                <a:gd name="T82" fmla="*/ 110 w 197"/>
                <a:gd name="T83" fmla="*/ 107 h 227"/>
                <a:gd name="T84" fmla="*/ 83 w 197"/>
                <a:gd name="T85" fmla="*/ 107 h 227"/>
                <a:gd name="T86" fmla="*/ 55 w 197"/>
                <a:gd name="T87" fmla="*/ 105 h 227"/>
                <a:gd name="T88" fmla="*/ 31 w 197"/>
                <a:gd name="T89" fmla="*/ 100 h 227"/>
                <a:gd name="T90" fmla="*/ 22 w 197"/>
                <a:gd name="T91" fmla="*/ 127 h 227"/>
                <a:gd name="T92" fmla="*/ 12 w 197"/>
                <a:gd name="T93" fmla="*/ 152 h 227"/>
                <a:gd name="T94" fmla="*/ 0 w 197"/>
                <a:gd name="T95" fmla="*/ 174 h 227"/>
                <a:gd name="T96" fmla="*/ 22 w 197"/>
                <a:gd name="T97" fmla="*/ 191 h 227"/>
                <a:gd name="T98" fmla="*/ 43 w 197"/>
                <a:gd name="T99" fmla="*/ 208 h 227"/>
                <a:gd name="T100" fmla="*/ 60 w 197"/>
                <a:gd name="T101" fmla="*/ 227 h 227"/>
                <a:gd name="T102" fmla="*/ 83 w 197"/>
                <a:gd name="T103" fmla="*/ 210 h 227"/>
                <a:gd name="T104" fmla="*/ 106 w 197"/>
                <a:gd name="T105" fmla="*/ 196 h 227"/>
                <a:gd name="T106" fmla="*/ 129 w 197"/>
                <a:gd name="T107" fmla="*/ 185 h 227"/>
                <a:gd name="T108" fmla="*/ 120 w 197"/>
                <a:gd name="T109" fmla="*/ 159 h 227"/>
                <a:gd name="T110" fmla="*/ 75 w 197"/>
                <a:gd name="T111" fmla="*/ 159 h 227"/>
                <a:gd name="T112" fmla="*/ 69 w 197"/>
                <a:gd name="T113" fmla="*/ 168 h 227"/>
                <a:gd name="T114" fmla="*/ 59 w 197"/>
                <a:gd name="T115" fmla="*/ 164 h 227"/>
                <a:gd name="T116" fmla="*/ 59 w 197"/>
                <a:gd name="T117" fmla="*/ 153 h 227"/>
                <a:gd name="T118" fmla="*/ 69 w 197"/>
                <a:gd name="T119" fmla="*/ 1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 h="227">
                  <a:moveTo>
                    <a:pt x="80" y="45"/>
                  </a:moveTo>
                  <a:cubicBezTo>
                    <a:pt x="83" y="46"/>
                    <a:pt x="85" y="46"/>
                    <a:pt x="87" y="46"/>
                  </a:cubicBezTo>
                  <a:cubicBezTo>
                    <a:pt x="88" y="47"/>
                    <a:pt x="89" y="48"/>
                    <a:pt x="89" y="49"/>
                  </a:cubicBezTo>
                  <a:cubicBezTo>
                    <a:pt x="89" y="49"/>
                    <a:pt x="89" y="49"/>
                    <a:pt x="89" y="49"/>
                  </a:cubicBezTo>
                  <a:cubicBezTo>
                    <a:pt x="90" y="50"/>
                    <a:pt x="91" y="50"/>
                    <a:pt x="91" y="51"/>
                  </a:cubicBezTo>
                  <a:cubicBezTo>
                    <a:pt x="90" y="53"/>
                    <a:pt x="90" y="56"/>
                    <a:pt x="89" y="58"/>
                  </a:cubicBezTo>
                  <a:cubicBezTo>
                    <a:pt x="90" y="59"/>
                    <a:pt x="92" y="60"/>
                    <a:pt x="93" y="61"/>
                  </a:cubicBezTo>
                  <a:cubicBezTo>
                    <a:pt x="95" y="60"/>
                    <a:pt x="98" y="59"/>
                    <a:pt x="99" y="57"/>
                  </a:cubicBezTo>
                  <a:cubicBezTo>
                    <a:pt x="100" y="58"/>
                    <a:pt x="101" y="58"/>
                    <a:pt x="102" y="58"/>
                  </a:cubicBezTo>
                  <a:cubicBezTo>
                    <a:pt x="102" y="58"/>
                    <a:pt x="102" y="58"/>
                    <a:pt x="102" y="58"/>
                  </a:cubicBezTo>
                  <a:cubicBezTo>
                    <a:pt x="103" y="59"/>
                    <a:pt x="105" y="59"/>
                    <a:pt x="106" y="59"/>
                  </a:cubicBezTo>
                  <a:cubicBezTo>
                    <a:pt x="106" y="61"/>
                    <a:pt x="107" y="64"/>
                    <a:pt x="108" y="66"/>
                  </a:cubicBezTo>
                  <a:cubicBezTo>
                    <a:pt x="109" y="66"/>
                    <a:pt x="111" y="66"/>
                    <a:pt x="113" y="66"/>
                  </a:cubicBezTo>
                  <a:cubicBezTo>
                    <a:pt x="114" y="64"/>
                    <a:pt x="115" y="61"/>
                    <a:pt x="116" y="59"/>
                  </a:cubicBezTo>
                  <a:cubicBezTo>
                    <a:pt x="117" y="59"/>
                    <a:pt x="118" y="59"/>
                    <a:pt x="119" y="58"/>
                  </a:cubicBezTo>
                  <a:cubicBezTo>
                    <a:pt x="119" y="58"/>
                    <a:pt x="119" y="58"/>
                    <a:pt x="119" y="58"/>
                  </a:cubicBezTo>
                  <a:cubicBezTo>
                    <a:pt x="120" y="58"/>
                    <a:pt x="121" y="57"/>
                    <a:pt x="122" y="57"/>
                  </a:cubicBezTo>
                  <a:cubicBezTo>
                    <a:pt x="123" y="59"/>
                    <a:pt x="125" y="60"/>
                    <a:pt x="127" y="61"/>
                  </a:cubicBezTo>
                  <a:cubicBezTo>
                    <a:pt x="129" y="61"/>
                    <a:pt x="130" y="59"/>
                    <a:pt x="132" y="58"/>
                  </a:cubicBezTo>
                  <a:cubicBezTo>
                    <a:pt x="131" y="56"/>
                    <a:pt x="131" y="53"/>
                    <a:pt x="130" y="51"/>
                  </a:cubicBezTo>
                  <a:cubicBezTo>
                    <a:pt x="130" y="50"/>
                    <a:pt x="131" y="49"/>
                    <a:pt x="132" y="49"/>
                  </a:cubicBezTo>
                  <a:cubicBezTo>
                    <a:pt x="132" y="49"/>
                    <a:pt x="132" y="49"/>
                    <a:pt x="132" y="49"/>
                  </a:cubicBezTo>
                  <a:cubicBezTo>
                    <a:pt x="132" y="48"/>
                    <a:pt x="133" y="47"/>
                    <a:pt x="133" y="46"/>
                  </a:cubicBezTo>
                  <a:cubicBezTo>
                    <a:pt x="136" y="46"/>
                    <a:pt x="138" y="46"/>
                    <a:pt x="141" y="46"/>
                  </a:cubicBezTo>
                  <a:cubicBezTo>
                    <a:pt x="141" y="44"/>
                    <a:pt x="142" y="43"/>
                    <a:pt x="142" y="41"/>
                  </a:cubicBezTo>
                  <a:cubicBezTo>
                    <a:pt x="141" y="39"/>
                    <a:pt x="139" y="38"/>
                    <a:pt x="137" y="36"/>
                  </a:cubicBezTo>
                  <a:cubicBezTo>
                    <a:pt x="137" y="35"/>
                    <a:pt x="137" y="34"/>
                    <a:pt x="137" y="33"/>
                  </a:cubicBezTo>
                  <a:cubicBezTo>
                    <a:pt x="137" y="33"/>
                    <a:pt x="137" y="33"/>
                    <a:pt x="137" y="33"/>
                  </a:cubicBezTo>
                  <a:cubicBezTo>
                    <a:pt x="137" y="32"/>
                    <a:pt x="137" y="31"/>
                    <a:pt x="137" y="30"/>
                  </a:cubicBezTo>
                  <a:cubicBezTo>
                    <a:pt x="139" y="29"/>
                    <a:pt x="141" y="27"/>
                    <a:pt x="143" y="26"/>
                  </a:cubicBezTo>
                  <a:cubicBezTo>
                    <a:pt x="142" y="24"/>
                    <a:pt x="142" y="22"/>
                    <a:pt x="141" y="21"/>
                  </a:cubicBezTo>
                  <a:cubicBezTo>
                    <a:pt x="138" y="20"/>
                    <a:pt x="136" y="20"/>
                    <a:pt x="133" y="20"/>
                  </a:cubicBezTo>
                  <a:cubicBezTo>
                    <a:pt x="133" y="19"/>
                    <a:pt x="132" y="18"/>
                    <a:pt x="132" y="18"/>
                  </a:cubicBezTo>
                  <a:cubicBezTo>
                    <a:pt x="132" y="18"/>
                    <a:pt x="132" y="18"/>
                    <a:pt x="132" y="18"/>
                  </a:cubicBezTo>
                  <a:cubicBezTo>
                    <a:pt x="131" y="17"/>
                    <a:pt x="130" y="16"/>
                    <a:pt x="130" y="15"/>
                  </a:cubicBezTo>
                  <a:cubicBezTo>
                    <a:pt x="131" y="13"/>
                    <a:pt x="131" y="11"/>
                    <a:pt x="132" y="8"/>
                  </a:cubicBezTo>
                  <a:cubicBezTo>
                    <a:pt x="131" y="7"/>
                    <a:pt x="129" y="6"/>
                    <a:pt x="128" y="5"/>
                  </a:cubicBezTo>
                  <a:cubicBezTo>
                    <a:pt x="126" y="6"/>
                    <a:pt x="123" y="8"/>
                    <a:pt x="122" y="9"/>
                  </a:cubicBezTo>
                  <a:cubicBezTo>
                    <a:pt x="121" y="9"/>
                    <a:pt x="120" y="8"/>
                    <a:pt x="118" y="8"/>
                  </a:cubicBezTo>
                  <a:cubicBezTo>
                    <a:pt x="119" y="8"/>
                    <a:pt x="119" y="8"/>
                    <a:pt x="119" y="8"/>
                  </a:cubicBezTo>
                  <a:cubicBezTo>
                    <a:pt x="117" y="8"/>
                    <a:pt x="116" y="7"/>
                    <a:pt x="115" y="7"/>
                  </a:cubicBezTo>
                  <a:cubicBezTo>
                    <a:pt x="115" y="5"/>
                    <a:pt x="114" y="2"/>
                    <a:pt x="113" y="0"/>
                  </a:cubicBezTo>
                  <a:cubicBezTo>
                    <a:pt x="111" y="0"/>
                    <a:pt x="110" y="0"/>
                    <a:pt x="108" y="0"/>
                  </a:cubicBezTo>
                  <a:cubicBezTo>
                    <a:pt x="107" y="2"/>
                    <a:pt x="106" y="5"/>
                    <a:pt x="105" y="7"/>
                  </a:cubicBezTo>
                  <a:cubicBezTo>
                    <a:pt x="104" y="7"/>
                    <a:pt x="103" y="8"/>
                    <a:pt x="102" y="8"/>
                  </a:cubicBezTo>
                  <a:cubicBezTo>
                    <a:pt x="102" y="8"/>
                    <a:pt x="102" y="8"/>
                    <a:pt x="102" y="8"/>
                  </a:cubicBezTo>
                  <a:cubicBezTo>
                    <a:pt x="101" y="8"/>
                    <a:pt x="100" y="9"/>
                    <a:pt x="99" y="9"/>
                  </a:cubicBezTo>
                  <a:cubicBezTo>
                    <a:pt x="98" y="7"/>
                    <a:pt x="96" y="6"/>
                    <a:pt x="94" y="5"/>
                  </a:cubicBezTo>
                  <a:cubicBezTo>
                    <a:pt x="92" y="6"/>
                    <a:pt x="91" y="7"/>
                    <a:pt x="89" y="8"/>
                  </a:cubicBezTo>
                  <a:cubicBezTo>
                    <a:pt x="90" y="10"/>
                    <a:pt x="90" y="13"/>
                    <a:pt x="91" y="15"/>
                  </a:cubicBezTo>
                  <a:cubicBezTo>
                    <a:pt x="91" y="16"/>
                    <a:pt x="90" y="17"/>
                    <a:pt x="89" y="18"/>
                  </a:cubicBezTo>
                  <a:cubicBezTo>
                    <a:pt x="89" y="18"/>
                    <a:pt x="89" y="18"/>
                    <a:pt x="89" y="18"/>
                  </a:cubicBezTo>
                  <a:cubicBezTo>
                    <a:pt x="89" y="18"/>
                    <a:pt x="88" y="19"/>
                    <a:pt x="87" y="20"/>
                  </a:cubicBezTo>
                  <a:cubicBezTo>
                    <a:pt x="85" y="20"/>
                    <a:pt x="83" y="20"/>
                    <a:pt x="80" y="20"/>
                  </a:cubicBezTo>
                  <a:cubicBezTo>
                    <a:pt x="80" y="22"/>
                    <a:pt x="79" y="23"/>
                    <a:pt x="79" y="25"/>
                  </a:cubicBezTo>
                  <a:cubicBezTo>
                    <a:pt x="80" y="27"/>
                    <a:pt x="82" y="28"/>
                    <a:pt x="84" y="30"/>
                  </a:cubicBezTo>
                  <a:cubicBezTo>
                    <a:pt x="84" y="31"/>
                    <a:pt x="84" y="32"/>
                    <a:pt x="84" y="33"/>
                  </a:cubicBezTo>
                  <a:cubicBezTo>
                    <a:pt x="84" y="33"/>
                    <a:pt x="84" y="33"/>
                    <a:pt x="84" y="33"/>
                  </a:cubicBezTo>
                  <a:cubicBezTo>
                    <a:pt x="84" y="34"/>
                    <a:pt x="84" y="35"/>
                    <a:pt x="84" y="36"/>
                  </a:cubicBezTo>
                  <a:cubicBezTo>
                    <a:pt x="82" y="37"/>
                    <a:pt x="80" y="39"/>
                    <a:pt x="78" y="40"/>
                  </a:cubicBezTo>
                  <a:cubicBezTo>
                    <a:pt x="79" y="42"/>
                    <a:pt x="79" y="44"/>
                    <a:pt x="80" y="45"/>
                  </a:cubicBezTo>
                  <a:close/>
                  <a:moveTo>
                    <a:pt x="106" y="33"/>
                  </a:moveTo>
                  <a:cubicBezTo>
                    <a:pt x="106" y="32"/>
                    <a:pt x="106" y="31"/>
                    <a:pt x="107" y="30"/>
                  </a:cubicBezTo>
                  <a:cubicBezTo>
                    <a:pt x="107" y="30"/>
                    <a:pt x="107" y="30"/>
                    <a:pt x="107" y="30"/>
                  </a:cubicBezTo>
                  <a:cubicBezTo>
                    <a:pt x="107" y="30"/>
                    <a:pt x="108" y="29"/>
                    <a:pt x="109" y="29"/>
                  </a:cubicBezTo>
                  <a:cubicBezTo>
                    <a:pt x="109" y="29"/>
                    <a:pt x="109" y="29"/>
                    <a:pt x="109" y="29"/>
                  </a:cubicBezTo>
                  <a:cubicBezTo>
                    <a:pt x="110" y="28"/>
                    <a:pt x="111" y="28"/>
                    <a:pt x="112" y="29"/>
                  </a:cubicBezTo>
                  <a:cubicBezTo>
                    <a:pt x="112" y="29"/>
                    <a:pt x="112" y="29"/>
                    <a:pt x="112" y="29"/>
                  </a:cubicBezTo>
                  <a:cubicBezTo>
                    <a:pt x="113" y="29"/>
                    <a:pt x="114" y="30"/>
                    <a:pt x="114" y="30"/>
                  </a:cubicBezTo>
                  <a:cubicBezTo>
                    <a:pt x="114" y="30"/>
                    <a:pt x="114" y="30"/>
                    <a:pt x="114" y="30"/>
                  </a:cubicBezTo>
                  <a:cubicBezTo>
                    <a:pt x="115" y="31"/>
                    <a:pt x="115" y="32"/>
                    <a:pt x="115" y="33"/>
                  </a:cubicBezTo>
                  <a:cubicBezTo>
                    <a:pt x="115" y="33"/>
                    <a:pt x="115" y="33"/>
                    <a:pt x="115" y="33"/>
                  </a:cubicBezTo>
                  <a:cubicBezTo>
                    <a:pt x="115" y="34"/>
                    <a:pt x="115" y="35"/>
                    <a:pt x="114" y="36"/>
                  </a:cubicBezTo>
                  <a:cubicBezTo>
                    <a:pt x="114" y="36"/>
                    <a:pt x="114" y="36"/>
                    <a:pt x="114" y="36"/>
                  </a:cubicBezTo>
                  <a:cubicBezTo>
                    <a:pt x="114" y="37"/>
                    <a:pt x="113" y="37"/>
                    <a:pt x="112" y="38"/>
                  </a:cubicBezTo>
                  <a:cubicBezTo>
                    <a:pt x="112" y="38"/>
                    <a:pt x="112" y="38"/>
                    <a:pt x="112" y="38"/>
                  </a:cubicBezTo>
                  <a:cubicBezTo>
                    <a:pt x="111" y="38"/>
                    <a:pt x="110" y="38"/>
                    <a:pt x="109" y="38"/>
                  </a:cubicBezTo>
                  <a:cubicBezTo>
                    <a:pt x="109" y="37"/>
                    <a:pt x="109" y="37"/>
                    <a:pt x="109" y="37"/>
                  </a:cubicBezTo>
                  <a:cubicBezTo>
                    <a:pt x="108" y="37"/>
                    <a:pt x="107" y="37"/>
                    <a:pt x="107" y="36"/>
                  </a:cubicBezTo>
                  <a:cubicBezTo>
                    <a:pt x="107" y="36"/>
                    <a:pt x="107" y="36"/>
                    <a:pt x="107" y="36"/>
                  </a:cubicBezTo>
                  <a:cubicBezTo>
                    <a:pt x="106" y="35"/>
                    <a:pt x="106" y="34"/>
                    <a:pt x="106" y="33"/>
                  </a:cubicBezTo>
                  <a:close/>
                  <a:moveTo>
                    <a:pt x="186" y="109"/>
                  </a:moveTo>
                  <a:cubicBezTo>
                    <a:pt x="186" y="107"/>
                    <a:pt x="187" y="106"/>
                    <a:pt x="187" y="104"/>
                  </a:cubicBezTo>
                  <a:cubicBezTo>
                    <a:pt x="190" y="104"/>
                    <a:pt x="194" y="103"/>
                    <a:pt x="197" y="102"/>
                  </a:cubicBezTo>
                  <a:cubicBezTo>
                    <a:pt x="197" y="100"/>
                    <a:pt x="197" y="98"/>
                    <a:pt x="197" y="95"/>
                  </a:cubicBezTo>
                  <a:cubicBezTo>
                    <a:pt x="194" y="93"/>
                    <a:pt x="191" y="92"/>
                    <a:pt x="188" y="91"/>
                  </a:cubicBezTo>
                  <a:cubicBezTo>
                    <a:pt x="188" y="90"/>
                    <a:pt x="188" y="88"/>
                    <a:pt x="187" y="87"/>
                  </a:cubicBezTo>
                  <a:cubicBezTo>
                    <a:pt x="187" y="87"/>
                    <a:pt x="187" y="87"/>
                    <a:pt x="187" y="87"/>
                  </a:cubicBezTo>
                  <a:cubicBezTo>
                    <a:pt x="187" y="85"/>
                    <a:pt x="186" y="84"/>
                    <a:pt x="186" y="83"/>
                  </a:cubicBezTo>
                  <a:cubicBezTo>
                    <a:pt x="188" y="80"/>
                    <a:pt x="190" y="78"/>
                    <a:pt x="192" y="75"/>
                  </a:cubicBezTo>
                  <a:cubicBezTo>
                    <a:pt x="191" y="73"/>
                    <a:pt x="190" y="71"/>
                    <a:pt x="188" y="69"/>
                  </a:cubicBezTo>
                  <a:cubicBezTo>
                    <a:pt x="185" y="69"/>
                    <a:pt x="182" y="70"/>
                    <a:pt x="179" y="71"/>
                  </a:cubicBezTo>
                  <a:cubicBezTo>
                    <a:pt x="178" y="70"/>
                    <a:pt x="176" y="69"/>
                    <a:pt x="175" y="68"/>
                  </a:cubicBezTo>
                  <a:cubicBezTo>
                    <a:pt x="175" y="68"/>
                    <a:pt x="175" y="68"/>
                    <a:pt x="175" y="68"/>
                  </a:cubicBezTo>
                  <a:cubicBezTo>
                    <a:pt x="174" y="67"/>
                    <a:pt x="173" y="66"/>
                    <a:pt x="172" y="66"/>
                  </a:cubicBezTo>
                  <a:cubicBezTo>
                    <a:pt x="172" y="62"/>
                    <a:pt x="172" y="59"/>
                    <a:pt x="172" y="56"/>
                  </a:cubicBezTo>
                  <a:cubicBezTo>
                    <a:pt x="170" y="55"/>
                    <a:pt x="168" y="54"/>
                    <a:pt x="166" y="53"/>
                  </a:cubicBezTo>
                  <a:cubicBezTo>
                    <a:pt x="163" y="56"/>
                    <a:pt x="161" y="58"/>
                    <a:pt x="159" y="61"/>
                  </a:cubicBezTo>
                  <a:cubicBezTo>
                    <a:pt x="158" y="60"/>
                    <a:pt x="156" y="60"/>
                    <a:pt x="155" y="60"/>
                  </a:cubicBezTo>
                  <a:cubicBezTo>
                    <a:pt x="155" y="60"/>
                    <a:pt x="155" y="60"/>
                    <a:pt x="155" y="60"/>
                  </a:cubicBezTo>
                  <a:cubicBezTo>
                    <a:pt x="153" y="60"/>
                    <a:pt x="152" y="60"/>
                    <a:pt x="151" y="60"/>
                  </a:cubicBezTo>
                  <a:cubicBezTo>
                    <a:pt x="149" y="58"/>
                    <a:pt x="148" y="55"/>
                    <a:pt x="146" y="52"/>
                  </a:cubicBezTo>
                  <a:cubicBezTo>
                    <a:pt x="143" y="52"/>
                    <a:pt x="141" y="53"/>
                    <a:pt x="139" y="54"/>
                  </a:cubicBezTo>
                  <a:cubicBezTo>
                    <a:pt x="138" y="57"/>
                    <a:pt x="138" y="60"/>
                    <a:pt x="138" y="64"/>
                  </a:cubicBezTo>
                  <a:cubicBezTo>
                    <a:pt x="136" y="64"/>
                    <a:pt x="135" y="65"/>
                    <a:pt x="134" y="66"/>
                  </a:cubicBezTo>
                  <a:cubicBezTo>
                    <a:pt x="134" y="66"/>
                    <a:pt x="134" y="66"/>
                    <a:pt x="134" y="66"/>
                  </a:cubicBezTo>
                  <a:cubicBezTo>
                    <a:pt x="133" y="67"/>
                    <a:pt x="131" y="68"/>
                    <a:pt x="130" y="69"/>
                  </a:cubicBezTo>
                  <a:cubicBezTo>
                    <a:pt x="128" y="67"/>
                    <a:pt x="124" y="66"/>
                    <a:pt x="121" y="65"/>
                  </a:cubicBezTo>
                  <a:cubicBezTo>
                    <a:pt x="120" y="67"/>
                    <a:pt x="118" y="68"/>
                    <a:pt x="117" y="70"/>
                  </a:cubicBezTo>
                  <a:cubicBezTo>
                    <a:pt x="118" y="73"/>
                    <a:pt x="120" y="76"/>
                    <a:pt x="122" y="79"/>
                  </a:cubicBezTo>
                  <a:cubicBezTo>
                    <a:pt x="121" y="80"/>
                    <a:pt x="121" y="82"/>
                    <a:pt x="120" y="83"/>
                  </a:cubicBezTo>
                  <a:cubicBezTo>
                    <a:pt x="120" y="83"/>
                    <a:pt x="120" y="83"/>
                    <a:pt x="120" y="83"/>
                  </a:cubicBezTo>
                  <a:cubicBezTo>
                    <a:pt x="119" y="84"/>
                    <a:pt x="119" y="86"/>
                    <a:pt x="119" y="87"/>
                  </a:cubicBezTo>
                  <a:cubicBezTo>
                    <a:pt x="116" y="88"/>
                    <a:pt x="112" y="88"/>
                    <a:pt x="109" y="90"/>
                  </a:cubicBezTo>
                  <a:cubicBezTo>
                    <a:pt x="109" y="92"/>
                    <a:pt x="109" y="94"/>
                    <a:pt x="109" y="97"/>
                  </a:cubicBezTo>
                  <a:cubicBezTo>
                    <a:pt x="112" y="98"/>
                    <a:pt x="115" y="100"/>
                    <a:pt x="118" y="101"/>
                  </a:cubicBezTo>
                  <a:cubicBezTo>
                    <a:pt x="118" y="102"/>
                    <a:pt x="118" y="104"/>
                    <a:pt x="119" y="105"/>
                  </a:cubicBezTo>
                  <a:cubicBezTo>
                    <a:pt x="119" y="105"/>
                    <a:pt x="119" y="105"/>
                    <a:pt x="119" y="105"/>
                  </a:cubicBezTo>
                  <a:cubicBezTo>
                    <a:pt x="119" y="106"/>
                    <a:pt x="120" y="108"/>
                    <a:pt x="120" y="109"/>
                  </a:cubicBezTo>
                  <a:cubicBezTo>
                    <a:pt x="118" y="111"/>
                    <a:pt x="116" y="114"/>
                    <a:pt x="114" y="117"/>
                  </a:cubicBezTo>
                  <a:cubicBezTo>
                    <a:pt x="115" y="119"/>
                    <a:pt x="116" y="121"/>
                    <a:pt x="118" y="123"/>
                  </a:cubicBezTo>
                  <a:cubicBezTo>
                    <a:pt x="121" y="122"/>
                    <a:pt x="124" y="122"/>
                    <a:pt x="127" y="121"/>
                  </a:cubicBezTo>
                  <a:cubicBezTo>
                    <a:pt x="128" y="122"/>
                    <a:pt x="130" y="123"/>
                    <a:pt x="131" y="123"/>
                  </a:cubicBezTo>
                  <a:cubicBezTo>
                    <a:pt x="131" y="124"/>
                    <a:pt x="131" y="124"/>
                    <a:pt x="131" y="124"/>
                  </a:cubicBezTo>
                  <a:cubicBezTo>
                    <a:pt x="132" y="124"/>
                    <a:pt x="133" y="125"/>
                    <a:pt x="134" y="126"/>
                  </a:cubicBezTo>
                  <a:cubicBezTo>
                    <a:pt x="134" y="129"/>
                    <a:pt x="133" y="133"/>
                    <a:pt x="134" y="136"/>
                  </a:cubicBezTo>
                  <a:cubicBezTo>
                    <a:pt x="136" y="137"/>
                    <a:pt x="138" y="138"/>
                    <a:pt x="140" y="138"/>
                  </a:cubicBezTo>
                  <a:cubicBezTo>
                    <a:pt x="143" y="136"/>
                    <a:pt x="145" y="134"/>
                    <a:pt x="147" y="131"/>
                  </a:cubicBezTo>
                  <a:cubicBezTo>
                    <a:pt x="148" y="131"/>
                    <a:pt x="150" y="131"/>
                    <a:pt x="151" y="131"/>
                  </a:cubicBezTo>
                  <a:cubicBezTo>
                    <a:pt x="151" y="131"/>
                    <a:pt x="151" y="131"/>
                    <a:pt x="151" y="131"/>
                  </a:cubicBezTo>
                  <a:cubicBezTo>
                    <a:pt x="152" y="131"/>
                    <a:pt x="154" y="131"/>
                    <a:pt x="155" y="131"/>
                  </a:cubicBezTo>
                  <a:cubicBezTo>
                    <a:pt x="157" y="134"/>
                    <a:pt x="158" y="137"/>
                    <a:pt x="160" y="140"/>
                  </a:cubicBezTo>
                  <a:cubicBezTo>
                    <a:pt x="163" y="139"/>
                    <a:pt x="165" y="139"/>
                    <a:pt x="167" y="138"/>
                  </a:cubicBezTo>
                  <a:cubicBezTo>
                    <a:pt x="168" y="134"/>
                    <a:pt x="168" y="131"/>
                    <a:pt x="168" y="128"/>
                  </a:cubicBezTo>
                  <a:cubicBezTo>
                    <a:pt x="170" y="127"/>
                    <a:pt x="171" y="126"/>
                    <a:pt x="172" y="126"/>
                  </a:cubicBezTo>
                  <a:cubicBezTo>
                    <a:pt x="172" y="126"/>
                    <a:pt x="172" y="126"/>
                    <a:pt x="172" y="126"/>
                  </a:cubicBezTo>
                  <a:cubicBezTo>
                    <a:pt x="173" y="125"/>
                    <a:pt x="174" y="124"/>
                    <a:pt x="176" y="123"/>
                  </a:cubicBezTo>
                  <a:cubicBezTo>
                    <a:pt x="178" y="125"/>
                    <a:pt x="181" y="126"/>
                    <a:pt x="185" y="127"/>
                  </a:cubicBezTo>
                  <a:cubicBezTo>
                    <a:pt x="186" y="125"/>
                    <a:pt x="188" y="123"/>
                    <a:pt x="189" y="121"/>
                  </a:cubicBezTo>
                  <a:cubicBezTo>
                    <a:pt x="188" y="118"/>
                    <a:pt x="186" y="115"/>
                    <a:pt x="184" y="113"/>
                  </a:cubicBezTo>
                  <a:cubicBezTo>
                    <a:pt x="185" y="111"/>
                    <a:pt x="185" y="110"/>
                    <a:pt x="186" y="109"/>
                  </a:cubicBezTo>
                  <a:close/>
                  <a:moveTo>
                    <a:pt x="159" y="98"/>
                  </a:moveTo>
                  <a:cubicBezTo>
                    <a:pt x="159" y="98"/>
                    <a:pt x="159" y="98"/>
                    <a:pt x="159" y="98"/>
                  </a:cubicBezTo>
                  <a:cubicBezTo>
                    <a:pt x="158" y="99"/>
                    <a:pt x="157" y="100"/>
                    <a:pt x="156" y="101"/>
                  </a:cubicBezTo>
                  <a:cubicBezTo>
                    <a:pt x="156" y="101"/>
                    <a:pt x="156" y="101"/>
                    <a:pt x="156" y="101"/>
                  </a:cubicBezTo>
                  <a:cubicBezTo>
                    <a:pt x="155" y="102"/>
                    <a:pt x="154" y="102"/>
                    <a:pt x="152" y="102"/>
                  </a:cubicBezTo>
                  <a:cubicBezTo>
                    <a:pt x="152" y="102"/>
                    <a:pt x="152" y="102"/>
                    <a:pt x="152" y="102"/>
                  </a:cubicBezTo>
                  <a:cubicBezTo>
                    <a:pt x="151" y="102"/>
                    <a:pt x="150" y="101"/>
                    <a:pt x="149" y="101"/>
                  </a:cubicBezTo>
                  <a:cubicBezTo>
                    <a:pt x="149" y="101"/>
                    <a:pt x="149" y="101"/>
                    <a:pt x="149" y="101"/>
                  </a:cubicBezTo>
                  <a:cubicBezTo>
                    <a:pt x="148" y="100"/>
                    <a:pt x="147" y="99"/>
                    <a:pt x="147" y="98"/>
                  </a:cubicBezTo>
                  <a:cubicBezTo>
                    <a:pt x="147" y="97"/>
                    <a:pt x="147" y="97"/>
                    <a:pt x="147" y="97"/>
                  </a:cubicBezTo>
                  <a:cubicBezTo>
                    <a:pt x="147" y="96"/>
                    <a:pt x="147" y="95"/>
                    <a:pt x="147" y="94"/>
                  </a:cubicBezTo>
                  <a:cubicBezTo>
                    <a:pt x="147" y="94"/>
                    <a:pt x="147" y="94"/>
                    <a:pt x="147" y="94"/>
                  </a:cubicBezTo>
                  <a:cubicBezTo>
                    <a:pt x="148" y="92"/>
                    <a:pt x="149" y="91"/>
                    <a:pt x="150" y="91"/>
                  </a:cubicBezTo>
                  <a:cubicBezTo>
                    <a:pt x="150" y="91"/>
                    <a:pt x="150" y="91"/>
                    <a:pt x="150" y="91"/>
                  </a:cubicBezTo>
                  <a:cubicBezTo>
                    <a:pt x="151" y="90"/>
                    <a:pt x="152" y="90"/>
                    <a:pt x="154" y="90"/>
                  </a:cubicBezTo>
                  <a:cubicBezTo>
                    <a:pt x="154" y="90"/>
                    <a:pt x="154" y="90"/>
                    <a:pt x="154" y="90"/>
                  </a:cubicBezTo>
                  <a:cubicBezTo>
                    <a:pt x="155" y="90"/>
                    <a:pt x="156" y="90"/>
                    <a:pt x="157" y="91"/>
                  </a:cubicBezTo>
                  <a:cubicBezTo>
                    <a:pt x="157" y="91"/>
                    <a:pt x="157" y="91"/>
                    <a:pt x="157" y="91"/>
                  </a:cubicBezTo>
                  <a:cubicBezTo>
                    <a:pt x="158" y="92"/>
                    <a:pt x="159" y="93"/>
                    <a:pt x="159" y="94"/>
                  </a:cubicBezTo>
                  <a:cubicBezTo>
                    <a:pt x="159" y="94"/>
                    <a:pt x="159" y="94"/>
                    <a:pt x="159" y="94"/>
                  </a:cubicBezTo>
                  <a:cubicBezTo>
                    <a:pt x="159" y="95"/>
                    <a:pt x="159" y="97"/>
                    <a:pt x="159" y="98"/>
                  </a:cubicBezTo>
                  <a:close/>
                  <a:moveTo>
                    <a:pt x="129" y="133"/>
                  </a:moveTo>
                  <a:cubicBezTo>
                    <a:pt x="124" y="132"/>
                    <a:pt x="118" y="132"/>
                    <a:pt x="113" y="132"/>
                  </a:cubicBezTo>
                  <a:cubicBezTo>
                    <a:pt x="112" y="130"/>
                    <a:pt x="111" y="128"/>
                    <a:pt x="110" y="127"/>
                  </a:cubicBezTo>
                  <a:cubicBezTo>
                    <a:pt x="110" y="127"/>
                    <a:pt x="110" y="127"/>
                    <a:pt x="110" y="127"/>
                  </a:cubicBezTo>
                  <a:cubicBezTo>
                    <a:pt x="109" y="125"/>
                    <a:pt x="107" y="123"/>
                    <a:pt x="106" y="121"/>
                  </a:cubicBezTo>
                  <a:cubicBezTo>
                    <a:pt x="108" y="117"/>
                    <a:pt x="109" y="112"/>
                    <a:pt x="110" y="107"/>
                  </a:cubicBezTo>
                  <a:cubicBezTo>
                    <a:pt x="108" y="105"/>
                    <a:pt x="105" y="103"/>
                    <a:pt x="102" y="101"/>
                  </a:cubicBezTo>
                  <a:cubicBezTo>
                    <a:pt x="97" y="103"/>
                    <a:pt x="93" y="106"/>
                    <a:pt x="89" y="109"/>
                  </a:cubicBezTo>
                  <a:cubicBezTo>
                    <a:pt x="87" y="108"/>
                    <a:pt x="85" y="108"/>
                    <a:pt x="83" y="107"/>
                  </a:cubicBezTo>
                  <a:cubicBezTo>
                    <a:pt x="83" y="107"/>
                    <a:pt x="83" y="107"/>
                    <a:pt x="83" y="107"/>
                  </a:cubicBezTo>
                  <a:cubicBezTo>
                    <a:pt x="80" y="106"/>
                    <a:pt x="78" y="105"/>
                    <a:pt x="76" y="105"/>
                  </a:cubicBezTo>
                  <a:cubicBezTo>
                    <a:pt x="75" y="100"/>
                    <a:pt x="74" y="95"/>
                    <a:pt x="72" y="91"/>
                  </a:cubicBezTo>
                  <a:cubicBezTo>
                    <a:pt x="68" y="90"/>
                    <a:pt x="65" y="90"/>
                    <a:pt x="61" y="91"/>
                  </a:cubicBezTo>
                  <a:cubicBezTo>
                    <a:pt x="59" y="95"/>
                    <a:pt x="57" y="100"/>
                    <a:pt x="55" y="105"/>
                  </a:cubicBezTo>
                  <a:cubicBezTo>
                    <a:pt x="53" y="105"/>
                    <a:pt x="51" y="106"/>
                    <a:pt x="49" y="107"/>
                  </a:cubicBezTo>
                  <a:cubicBezTo>
                    <a:pt x="49" y="107"/>
                    <a:pt x="49" y="107"/>
                    <a:pt x="49" y="107"/>
                  </a:cubicBezTo>
                  <a:cubicBezTo>
                    <a:pt x="47" y="108"/>
                    <a:pt x="45" y="108"/>
                    <a:pt x="43" y="109"/>
                  </a:cubicBezTo>
                  <a:cubicBezTo>
                    <a:pt x="40" y="106"/>
                    <a:pt x="36" y="103"/>
                    <a:pt x="31" y="100"/>
                  </a:cubicBezTo>
                  <a:cubicBezTo>
                    <a:pt x="28" y="102"/>
                    <a:pt x="25" y="104"/>
                    <a:pt x="23" y="106"/>
                  </a:cubicBezTo>
                  <a:cubicBezTo>
                    <a:pt x="23" y="112"/>
                    <a:pt x="25" y="117"/>
                    <a:pt x="26" y="121"/>
                  </a:cubicBezTo>
                  <a:cubicBezTo>
                    <a:pt x="25" y="123"/>
                    <a:pt x="24" y="125"/>
                    <a:pt x="22" y="127"/>
                  </a:cubicBezTo>
                  <a:cubicBezTo>
                    <a:pt x="22" y="127"/>
                    <a:pt x="22" y="127"/>
                    <a:pt x="22" y="127"/>
                  </a:cubicBezTo>
                  <a:cubicBezTo>
                    <a:pt x="21" y="128"/>
                    <a:pt x="20" y="130"/>
                    <a:pt x="19" y="132"/>
                  </a:cubicBezTo>
                  <a:cubicBezTo>
                    <a:pt x="14" y="132"/>
                    <a:pt x="9" y="132"/>
                    <a:pt x="4" y="132"/>
                  </a:cubicBezTo>
                  <a:cubicBezTo>
                    <a:pt x="2" y="135"/>
                    <a:pt x="1" y="139"/>
                    <a:pt x="0" y="142"/>
                  </a:cubicBezTo>
                  <a:cubicBezTo>
                    <a:pt x="4" y="146"/>
                    <a:pt x="8" y="149"/>
                    <a:pt x="12" y="152"/>
                  </a:cubicBezTo>
                  <a:cubicBezTo>
                    <a:pt x="12" y="154"/>
                    <a:pt x="12" y="156"/>
                    <a:pt x="12" y="159"/>
                  </a:cubicBezTo>
                  <a:cubicBezTo>
                    <a:pt x="12" y="159"/>
                    <a:pt x="12" y="159"/>
                    <a:pt x="12" y="159"/>
                  </a:cubicBezTo>
                  <a:cubicBezTo>
                    <a:pt x="12" y="161"/>
                    <a:pt x="12" y="163"/>
                    <a:pt x="12" y="165"/>
                  </a:cubicBezTo>
                  <a:cubicBezTo>
                    <a:pt x="8" y="168"/>
                    <a:pt x="4" y="171"/>
                    <a:pt x="0" y="174"/>
                  </a:cubicBezTo>
                  <a:cubicBezTo>
                    <a:pt x="1" y="177"/>
                    <a:pt x="2" y="181"/>
                    <a:pt x="3" y="184"/>
                  </a:cubicBezTo>
                  <a:cubicBezTo>
                    <a:pt x="8" y="185"/>
                    <a:pt x="14" y="185"/>
                    <a:pt x="19" y="185"/>
                  </a:cubicBezTo>
                  <a:cubicBezTo>
                    <a:pt x="20" y="187"/>
                    <a:pt x="21" y="189"/>
                    <a:pt x="22" y="191"/>
                  </a:cubicBezTo>
                  <a:cubicBezTo>
                    <a:pt x="22" y="191"/>
                    <a:pt x="22" y="191"/>
                    <a:pt x="22" y="191"/>
                  </a:cubicBezTo>
                  <a:cubicBezTo>
                    <a:pt x="23" y="193"/>
                    <a:pt x="25" y="194"/>
                    <a:pt x="26" y="196"/>
                  </a:cubicBezTo>
                  <a:cubicBezTo>
                    <a:pt x="24" y="200"/>
                    <a:pt x="23" y="205"/>
                    <a:pt x="22" y="210"/>
                  </a:cubicBezTo>
                  <a:cubicBezTo>
                    <a:pt x="24" y="212"/>
                    <a:pt x="27" y="215"/>
                    <a:pt x="30" y="216"/>
                  </a:cubicBezTo>
                  <a:cubicBezTo>
                    <a:pt x="35" y="214"/>
                    <a:pt x="39" y="211"/>
                    <a:pt x="43" y="208"/>
                  </a:cubicBezTo>
                  <a:cubicBezTo>
                    <a:pt x="45" y="209"/>
                    <a:pt x="47" y="210"/>
                    <a:pt x="50" y="210"/>
                  </a:cubicBezTo>
                  <a:cubicBezTo>
                    <a:pt x="49" y="211"/>
                    <a:pt x="49" y="211"/>
                    <a:pt x="49" y="211"/>
                  </a:cubicBezTo>
                  <a:cubicBezTo>
                    <a:pt x="52" y="211"/>
                    <a:pt x="54" y="212"/>
                    <a:pt x="56" y="212"/>
                  </a:cubicBezTo>
                  <a:cubicBezTo>
                    <a:pt x="57" y="217"/>
                    <a:pt x="58" y="222"/>
                    <a:pt x="60" y="227"/>
                  </a:cubicBezTo>
                  <a:cubicBezTo>
                    <a:pt x="64" y="227"/>
                    <a:pt x="67" y="227"/>
                    <a:pt x="71" y="227"/>
                  </a:cubicBezTo>
                  <a:cubicBezTo>
                    <a:pt x="73" y="222"/>
                    <a:pt x="75" y="217"/>
                    <a:pt x="77" y="212"/>
                  </a:cubicBezTo>
                  <a:cubicBezTo>
                    <a:pt x="79" y="212"/>
                    <a:pt x="81" y="211"/>
                    <a:pt x="83" y="210"/>
                  </a:cubicBezTo>
                  <a:cubicBezTo>
                    <a:pt x="83" y="210"/>
                    <a:pt x="83" y="210"/>
                    <a:pt x="83" y="210"/>
                  </a:cubicBezTo>
                  <a:cubicBezTo>
                    <a:pt x="85" y="210"/>
                    <a:pt x="87" y="209"/>
                    <a:pt x="89" y="208"/>
                  </a:cubicBezTo>
                  <a:cubicBezTo>
                    <a:pt x="92" y="211"/>
                    <a:pt x="96" y="214"/>
                    <a:pt x="101" y="217"/>
                  </a:cubicBezTo>
                  <a:cubicBezTo>
                    <a:pt x="104" y="215"/>
                    <a:pt x="107" y="213"/>
                    <a:pt x="110" y="211"/>
                  </a:cubicBezTo>
                  <a:cubicBezTo>
                    <a:pt x="109" y="206"/>
                    <a:pt x="107" y="201"/>
                    <a:pt x="106" y="196"/>
                  </a:cubicBezTo>
                  <a:cubicBezTo>
                    <a:pt x="107" y="194"/>
                    <a:pt x="108" y="192"/>
                    <a:pt x="110" y="191"/>
                  </a:cubicBezTo>
                  <a:cubicBezTo>
                    <a:pt x="110" y="191"/>
                    <a:pt x="110" y="191"/>
                    <a:pt x="110" y="191"/>
                  </a:cubicBezTo>
                  <a:cubicBezTo>
                    <a:pt x="111" y="189"/>
                    <a:pt x="112" y="187"/>
                    <a:pt x="113" y="185"/>
                  </a:cubicBezTo>
                  <a:cubicBezTo>
                    <a:pt x="118" y="186"/>
                    <a:pt x="123" y="186"/>
                    <a:pt x="129" y="185"/>
                  </a:cubicBezTo>
                  <a:cubicBezTo>
                    <a:pt x="130" y="182"/>
                    <a:pt x="131" y="179"/>
                    <a:pt x="132" y="175"/>
                  </a:cubicBezTo>
                  <a:cubicBezTo>
                    <a:pt x="128" y="171"/>
                    <a:pt x="124" y="168"/>
                    <a:pt x="120" y="165"/>
                  </a:cubicBezTo>
                  <a:cubicBezTo>
                    <a:pt x="120" y="163"/>
                    <a:pt x="120" y="161"/>
                    <a:pt x="120" y="159"/>
                  </a:cubicBezTo>
                  <a:cubicBezTo>
                    <a:pt x="120" y="159"/>
                    <a:pt x="120" y="159"/>
                    <a:pt x="120" y="159"/>
                  </a:cubicBezTo>
                  <a:cubicBezTo>
                    <a:pt x="120" y="156"/>
                    <a:pt x="120" y="154"/>
                    <a:pt x="120" y="152"/>
                  </a:cubicBezTo>
                  <a:cubicBezTo>
                    <a:pt x="124" y="150"/>
                    <a:pt x="128" y="147"/>
                    <a:pt x="132" y="143"/>
                  </a:cubicBezTo>
                  <a:cubicBezTo>
                    <a:pt x="131" y="140"/>
                    <a:pt x="130" y="136"/>
                    <a:pt x="129" y="133"/>
                  </a:cubicBezTo>
                  <a:close/>
                  <a:moveTo>
                    <a:pt x="75" y="159"/>
                  </a:moveTo>
                  <a:cubicBezTo>
                    <a:pt x="75" y="161"/>
                    <a:pt x="75" y="163"/>
                    <a:pt x="73" y="164"/>
                  </a:cubicBezTo>
                  <a:cubicBezTo>
                    <a:pt x="73" y="164"/>
                    <a:pt x="73" y="164"/>
                    <a:pt x="73" y="164"/>
                  </a:cubicBezTo>
                  <a:cubicBezTo>
                    <a:pt x="72" y="166"/>
                    <a:pt x="70" y="167"/>
                    <a:pt x="69" y="168"/>
                  </a:cubicBezTo>
                  <a:cubicBezTo>
                    <a:pt x="69" y="168"/>
                    <a:pt x="69" y="168"/>
                    <a:pt x="69" y="168"/>
                  </a:cubicBezTo>
                  <a:cubicBezTo>
                    <a:pt x="67" y="168"/>
                    <a:pt x="65" y="168"/>
                    <a:pt x="63" y="168"/>
                  </a:cubicBezTo>
                  <a:cubicBezTo>
                    <a:pt x="63" y="168"/>
                    <a:pt x="63" y="168"/>
                    <a:pt x="63" y="168"/>
                  </a:cubicBezTo>
                  <a:cubicBezTo>
                    <a:pt x="62" y="167"/>
                    <a:pt x="60" y="166"/>
                    <a:pt x="59" y="164"/>
                  </a:cubicBezTo>
                  <a:cubicBezTo>
                    <a:pt x="59" y="164"/>
                    <a:pt x="59" y="164"/>
                    <a:pt x="59" y="164"/>
                  </a:cubicBezTo>
                  <a:cubicBezTo>
                    <a:pt x="57" y="163"/>
                    <a:pt x="57" y="161"/>
                    <a:pt x="57" y="159"/>
                  </a:cubicBezTo>
                  <a:cubicBezTo>
                    <a:pt x="57" y="159"/>
                    <a:pt x="57" y="159"/>
                    <a:pt x="57" y="159"/>
                  </a:cubicBezTo>
                  <a:cubicBezTo>
                    <a:pt x="57" y="157"/>
                    <a:pt x="57" y="155"/>
                    <a:pt x="59" y="153"/>
                  </a:cubicBezTo>
                  <a:cubicBezTo>
                    <a:pt x="59" y="153"/>
                    <a:pt x="59" y="153"/>
                    <a:pt x="59" y="153"/>
                  </a:cubicBezTo>
                  <a:cubicBezTo>
                    <a:pt x="60" y="151"/>
                    <a:pt x="62" y="150"/>
                    <a:pt x="63" y="149"/>
                  </a:cubicBezTo>
                  <a:cubicBezTo>
                    <a:pt x="63" y="149"/>
                    <a:pt x="63" y="149"/>
                    <a:pt x="63" y="149"/>
                  </a:cubicBezTo>
                  <a:cubicBezTo>
                    <a:pt x="65" y="149"/>
                    <a:pt x="67" y="149"/>
                    <a:pt x="69" y="149"/>
                  </a:cubicBezTo>
                  <a:cubicBezTo>
                    <a:pt x="69" y="150"/>
                    <a:pt x="69" y="150"/>
                    <a:pt x="69" y="150"/>
                  </a:cubicBezTo>
                  <a:cubicBezTo>
                    <a:pt x="70" y="150"/>
                    <a:pt x="72" y="151"/>
                    <a:pt x="73" y="153"/>
                  </a:cubicBezTo>
                  <a:cubicBezTo>
                    <a:pt x="73" y="153"/>
                    <a:pt x="73" y="153"/>
                    <a:pt x="73" y="153"/>
                  </a:cubicBezTo>
                  <a:cubicBezTo>
                    <a:pt x="75" y="155"/>
                    <a:pt x="75" y="157"/>
                    <a:pt x="75" y="15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r-FR" sz="1100"/>
            </a:p>
          </p:txBody>
        </p:sp>
        <p:sp>
          <p:nvSpPr>
            <p:cNvPr id="41" name="Rectangle 40"/>
            <p:cNvSpPr/>
            <p:nvPr/>
          </p:nvSpPr>
          <p:spPr>
            <a:xfrm>
              <a:off x="7444777" y="2350560"/>
              <a:ext cx="1051817" cy="99525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FR" sz="600" b="1" dirty="0"/>
                <a:t>If / </a:t>
              </a:r>
              <a:r>
                <a:rPr lang="fr-FR" sz="600" b="1" dirty="0" err="1"/>
                <a:t>Then</a:t>
              </a:r>
              <a:r>
                <a:rPr lang="fr-FR" sz="600" b="1" dirty="0"/>
                <a:t> </a:t>
              </a:r>
              <a:br>
                <a:rPr lang="fr-FR" sz="600" b="1" dirty="0"/>
              </a:br>
              <a:r>
                <a:rPr lang="fr-FR" sz="600" b="1" dirty="0"/>
                <a:t>program</a:t>
              </a:r>
            </a:p>
          </p:txBody>
        </p:sp>
        <p:sp>
          <p:nvSpPr>
            <p:cNvPr id="42" name="Freeform 9"/>
            <p:cNvSpPr>
              <a:spLocks noChangeAspect="1" noEditPoints="1"/>
            </p:cNvSpPr>
            <p:nvPr/>
          </p:nvSpPr>
          <p:spPr bwMode="auto">
            <a:xfrm>
              <a:off x="8129560" y="2426488"/>
              <a:ext cx="215895" cy="248772"/>
            </a:xfrm>
            <a:custGeom>
              <a:avLst/>
              <a:gdLst>
                <a:gd name="T0" fmla="*/ 89 w 197"/>
                <a:gd name="T1" fmla="*/ 49 h 227"/>
                <a:gd name="T2" fmla="*/ 99 w 197"/>
                <a:gd name="T3" fmla="*/ 57 h 227"/>
                <a:gd name="T4" fmla="*/ 108 w 197"/>
                <a:gd name="T5" fmla="*/ 66 h 227"/>
                <a:gd name="T6" fmla="*/ 119 w 197"/>
                <a:gd name="T7" fmla="*/ 58 h 227"/>
                <a:gd name="T8" fmla="*/ 130 w 197"/>
                <a:gd name="T9" fmla="*/ 51 h 227"/>
                <a:gd name="T10" fmla="*/ 141 w 197"/>
                <a:gd name="T11" fmla="*/ 46 h 227"/>
                <a:gd name="T12" fmla="*/ 137 w 197"/>
                <a:gd name="T13" fmla="*/ 33 h 227"/>
                <a:gd name="T14" fmla="*/ 133 w 197"/>
                <a:gd name="T15" fmla="*/ 20 h 227"/>
                <a:gd name="T16" fmla="*/ 132 w 197"/>
                <a:gd name="T17" fmla="*/ 8 h 227"/>
                <a:gd name="T18" fmla="*/ 119 w 197"/>
                <a:gd name="T19" fmla="*/ 8 h 227"/>
                <a:gd name="T20" fmla="*/ 105 w 197"/>
                <a:gd name="T21" fmla="*/ 7 h 227"/>
                <a:gd name="T22" fmla="*/ 94 w 197"/>
                <a:gd name="T23" fmla="*/ 5 h 227"/>
                <a:gd name="T24" fmla="*/ 89 w 197"/>
                <a:gd name="T25" fmla="*/ 18 h 227"/>
                <a:gd name="T26" fmla="*/ 84 w 197"/>
                <a:gd name="T27" fmla="*/ 30 h 227"/>
                <a:gd name="T28" fmla="*/ 78 w 197"/>
                <a:gd name="T29" fmla="*/ 40 h 227"/>
                <a:gd name="T30" fmla="*/ 107 w 197"/>
                <a:gd name="T31" fmla="*/ 30 h 227"/>
                <a:gd name="T32" fmla="*/ 112 w 197"/>
                <a:gd name="T33" fmla="*/ 29 h 227"/>
                <a:gd name="T34" fmla="*/ 115 w 197"/>
                <a:gd name="T35" fmla="*/ 33 h 227"/>
                <a:gd name="T36" fmla="*/ 112 w 197"/>
                <a:gd name="T37" fmla="*/ 38 h 227"/>
                <a:gd name="T38" fmla="*/ 107 w 197"/>
                <a:gd name="T39" fmla="*/ 36 h 227"/>
                <a:gd name="T40" fmla="*/ 197 w 197"/>
                <a:gd name="T41" fmla="*/ 102 h 227"/>
                <a:gd name="T42" fmla="*/ 187 w 197"/>
                <a:gd name="T43" fmla="*/ 87 h 227"/>
                <a:gd name="T44" fmla="*/ 179 w 197"/>
                <a:gd name="T45" fmla="*/ 71 h 227"/>
                <a:gd name="T46" fmla="*/ 172 w 197"/>
                <a:gd name="T47" fmla="*/ 56 h 227"/>
                <a:gd name="T48" fmla="*/ 155 w 197"/>
                <a:gd name="T49" fmla="*/ 60 h 227"/>
                <a:gd name="T50" fmla="*/ 138 w 197"/>
                <a:gd name="T51" fmla="*/ 64 h 227"/>
                <a:gd name="T52" fmla="*/ 121 w 197"/>
                <a:gd name="T53" fmla="*/ 65 h 227"/>
                <a:gd name="T54" fmla="*/ 120 w 197"/>
                <a:gd name="T55" fmla="*/ 83 h 227"/>
                <a:gd name="T56" fmla="*/ 118 w 197"/>
                <a:gd name="T57" fmla="*/ 101 h 227"/>
                <a:gd name="T58" fmla="*/ 114 w 197"/>
                <a:gd name="T59" fmla="*/ 117 h 227"/>
                <a:gd name="T60" fmla="*/ 131 w 197"/>
                <a:gd name="T61" fmla="*/ 124 h 227"/>
                <a:gd name="T62" fmla="*/ 147 w 197"/>
                <a:gd name="T63" fmla="*/ 131 h 227"/>
                <a:gd name="T64" fmla="*/ 160 w 197"/>
                <a:gd name="T65" fmla="*/ 140 h 227"/>
                <a:gd name="T66" fmla="*/ 172 w 197"/>
                <a:gd name="T67" fmla="*/ 126 h 227"/>
                <a:gd name="T68" fmla="*/ 184 w 197"/>
                <a:gd name="T69" fmla="*/ 113 h 227"/>
                <a:gd name="T70" fmla="*/ 156 w 197"/>
                <a:gd name="T71" fmla="*/ 101 h 227"/>
                <a:gd name="T72" fmla="*/ 149 w 197"/>
                <a:gd name="T73" fmla="*/ 101 h 227"/>
                <a:gd name="T74" fmla="*/ 147 w 197"/>
                <a:gd name="T75" fmla="*/ 94 h 227"/>
                <a:gd name="T76" fmla="*/ 154 w 197"/>
                <a:gd name="T77" fmla="*/ 90 h 227"/>
                <a:gd name="T78" fmla="*/ 159 w 197"/>
                <a:gd name="T79" fmla="*/ 94 h 227"/>
                <a:gd name="T80" fmla="*/ 113 w 197"/>
                <a:gd name="T81" fmla="*/ 132 h 227"/>
                <a:gd name="T82" fmla="*/ 110 w 197"/>
                <a:gd name="T83" fmla="*/ 107 h 227"/>
                <a:gd name="T84" fmla="*/ 83 w 197"/>
                <a:gd name="T85" fmla="*/ 107 h 227"/>
                <a:gd name="T86" fmla="*/ 55 w 197"/>
                <a:gd name="T87" fmla="*/ 105 h 227"/>
                <a:gd name="T88" fmla="*/ 31 w 197"/>
                <a:gd name="T89" fmla="*/ 100 h 227"/>
                <a:gd name="T90" fmla="*/ 22 w 197"/>
                <a:gd name="T91" fmla="*/ 127 h 227"/>
                <a:gd name="T92" fmla="*/ 12 w 197"/>
                <a:gd name="T93" fmla="*/ 152 h 227"/>
                <a:gd name="T94" fmla="*/ 0 w 197"/>
                <a:gd name="T95" fmla="*/ 174 h 227"/>
                <a:gd name="T96" fmla="*/ 22 w 197"/>
                <a:gd name="T97" fmla="*/ 191 h 227"/>
                <a:gd name="T98" fmla="*/ 43 w 197"/>
                <a:gd name="T99" fmla="*/ 208 h 227"/>
                <a:gd name="T100" fmla="*/ 60 w 197"/>
                <a:gd name="T101" fmla="*/ 227 h 227"/>
                <a:gd name="T102" fmla="*/ 83 w 197"/>
                <a:gd name="T103" fmla="*/ 210 h 227"/>
                <a:gd name="T104" fmla="*/ 106 w 197"/>
                <a:gd name="T105" fmla="*/ 196 h 227"/>
                <a:gd name="T106" fmla="*/ 129 w 197"/>
                <a:gd name="T107" fmla="*/ 185 h 227"/>
                <a:gd name="T108" fmla="*/ 120 w 197"/>
                <a:gd name="T109" fmla="*/ 159 h 227"/>
                <a:gd name="T110" fmla="*/ 75 w 197"/>
                <a:gd name="T111" fmla="*/ 159 h 227"/>
                <a:gd name="T112" fmla="*/ 69 w 197"/>
                <a:gd name="T113" fmla="*/ 168 h 227"/>
                <a:gd name="T114" fmla="*/ 59 w 197"/>
                <a:gd name="T115" fmla="*/ 164 h 227"/>
                <a:gd name="T116" fmla="*/ 59 w 197"/>
                <a:gd name="T117" fmla="*/ 153 h 227"/>
                <a:gd name="T118" fmla="*/ 69 w 197"/>
                <a:gd name="T119" fmla="*/ 1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 h="227">
                  <a:moveTo>
                    <a:pt x="80" y="45"/>
                  </a:moveTo>
                  <a:cubicBezTo>
                    <a:pt x="83" y="46"/>
                    <a:pt x="85" y="46"/>
                    <a:pt x="87" y="46"/>
                  </a:cubicBezTo>
                  <a:cubicBezTo>
                    <a:pt x="88" y="47"/>
                    <a:pt x="89" y="48"/>
                    <a:pt x="89" y="49"/>
                  </a:cubicBezTo>
                  <a:cubicBezTo>
                    <a:pt x="89" y="49"/>
                    <a:pt x="89" y="49"/>
                    <a:pt x="89" y="49"/>
                  </a:cubicBezTo>
                  <a:cubicBezTo>
                    <a:pt x="90" y="50"/>
                    <a:pt x="91" y="50"/>
                    <a:pt x="91" y="51"/>
                  </a:cubicBezTo>
                  <a:cubicBezTo>
                    <a:pt x="90" y="53"/>
                    <a:pt x="90" y="56"/>
                    <a:pt x="89" y="58"/>
                  </a:cubicBezTo>
                  <a:cubicBezTo>
                    <a:pt x="90" y="59"/>
                    <a:pt x="92" y="60"/>
                    <a:pt x="93" y="61"/>
                  </a:cubicBezTo>
                  <a:cubicBezTo>
                    <a:pt x="95" y="60"/>
                    <a:pt x="98" y="59"/>
                    <a:pt x="99" y="57"/>
                  </a:cubicBezTo>
                  <a:cubicBezTo>
                    <a:pt x="100" y="58"/>
                    <a:pt x="101" y="58"/>
                    <a:pt x="102" y="58"/>
                  </a:cubicBezTo>
                  <a:cubicBezTo>
                    <a:pt x="102" y="58"/>
                    <a:pt x="102" y="58"/>
                    <a:pt x="102" y="58"/>
                  </a:cubicBezTo>
                  <a:cubicBezTo>
                    <a:pt x="103" y="59"/>
                    <a:pt x="105" y="59"/>
                    <a:pt x="106" y="59"/>
                  </a:cubicBezTo>
                  <a:cubicBezTo>
                    <a:pt x="106" y="61"/>
                    <a:pt x="107" y="64"/>
                    <a:pt x="108" y="66"/>
                  </a:cubicBezTo>
                  <a:cubicBezTo>
                    <a:pt x="109" y="66"/>
                    <a:pt x="111" y="66"/>
                    <a:pt x="113" y="66"/>
                  </a:cubicBezTo>
                  <a:cubicBezTo>
                    <a:pt x="114" y="64"/>
                    <a:pt x="115" y="61"/>
                    <a:pt x="116" y="59"/>
                  </a:cubicBezTo>
                  <a:cubicBezTo>
                    <a:pt x="117" y="59"/>
                    <a:pt x="118" y="59"/>
                    <a:pt x="119" y="58"/>
                  </a:cubicBezTo>
                  <a:cubicBezTo>
                    <a:pt x="119" y="58"/>
                    <a:pt x="119" y="58"/>
                    <a:pt x="119" y="58"/>
                  </a:cubicBezTo>
                  <a:cubicBezTo>
                    <a:pt x="120" y="58"/>
                    <a:pt x="121" y="57"/>
                    <a:pt x="122" y="57"/>
                  </a:cubicBezTo>
                  <a:cubicBezTo>
                    <a:pt x="123" y="59"/>
                    <a:pt x="125" y="60"/>
                    <a:pt x="127" y="61"/>
                  </a:cubicBezTo>
                  <a:cubicBezTo>
                    <a:pt x="129" y="61"/>
                    <a:pt x="130" y="59"/>
                    <a:pt x="132" y="58"/>
                  </a:cubicBezTo>
                  <a:cubicBezTo>
                    <a:pt x="131" y="56"/>
                    <a:pt x="131" y="53"/>
                    <a:pt x="130" y="51"/>
                  </a:cubicBezTo>
                  <a:cubicBezTo>
                    <a:pt x="130" y="50"/>
                    <a:pt x="131" y="49"/>
                    <a:pt x="132" y="49"/>
                  </a:cubicBezTo>
                  <a:cubicBezTo>
                    <a:pt x="132" y="49"/>
                    <a:pt x="132" y="49"/>
                    <a:pt x="132" y="49"/>
                  </a:cubicBezTo>
                  <a:cubicBezTo>
                    <a:pt x="132" y="48"/>
                    <a:pt x="133" y="47"/>
                    <a:pt x="133" y="46"/>
                  </a:cubicBezTo>
                  <a:cubicBezTo>
                    <a:pt x="136" y="46"/>
                    <a:pt x="138" y="46"/>
                    <a:pt x="141" y="46"/>
                  </a:cubicBezTo>
                  <a:cubicBezTo>
                    <a:pt x="141" y="44"/>
                    <a:pt x="142" y="43"/>
                    <a:pt x="142" y="41"/>
                  </a:cubicBezTo>
                  <a:cubicBezTo>
                    <a:pt x="141" y="39"/>
                    <a:pt x="139" y="38"/>
                    <a:pt x="137" y="36"/>
                  </a:cubicBezTo>
                  <a:cubicBezTo>
                    <a:pt x="137" y="35"/>
                    <a:pt x="137" y="34"/>
                    <a:pt x="137" y="33"/>
                  </a:cubicBezTo>
                  <a:cubicBezTo>
                    <a:pt x="137" y="33"/>
                    <a:pt x="137" y="33"/>
                    <a:pt x="137" y="33"/>
                  </a:cubicBezTo>
                  <a:cubicBezTo>
                    <a:pt x="137" y="32"/>
                    <a:pt x="137" y="31"/>
                    <a:pt x="137" y="30"/>
                  </a:cubicBezTo>
                  <a:cubicBezTo>
                    <a:pt x="139" y="29"/>
                    <a:pt x="141" y="27"/>
                    <a:pt x="143" y="26"/>
                  </a:cubicBezTo>
                  <a:cubicBezTo>
                    <a:pt x="142" y="24"/>
                    <a:pt x="142" y="22"/>
                    <a:pt x="141" y="21"/>
                  </a:cubicBezTo>
                  <a:cubicBezTo>
                    <a:pt x="138" y="20"/>
                    <a:pt x="136" y="20"/>
                    <a:pt x="133" y="20"/>
                  </a:cubicBezTo>
                  <a:cubicBezTo>
                    <a:pt x="133" y="19"/>
                    <a:pt x="132" y="18"/>
                    <a:pt x="132" y="18"/>
                  </a:cubicBezTo>
                  <a:cubicBezTo>
                    <a:pt x="132" y="18"/>
                    <a:pt x="132" y="18"/>
                    <a:pt x="132" y="18"/>
                  </a:cubicBezTo>
                  <a:cubicBezTo>
                    <a:pt x="131" y="17"/>
                    <a:pt x="130" y="16"/>
                    <a:pt x="130" y="15"/>
                  </a:cubicBezTo>
                  <a:cubicBezTo>
                    <a:pt x="131" y="13"/>
                    <a:pt x="131" y="11"/>
                    <a:pt x="132" y="8"/>
                  </a:cubicBezTo>
                  <a:cubicBezTo>
                    <a:pt x="131" y="7"/>
                    <a:pt x="129" y="6"/>
                    <a:pt x="128" y="5"/>
                  </a:cubicBezTo>
                  <a:cubicBezTo>
                    <a:pt x="126" y="6"/>
                    <a:pt x="123" y="8"/>
                    <a:pt x="122" y="9"/>
                  </a:cubicBezTo>
                  <a:cubicBezTo>
                    <a:pt x="121" y="9"/>
                    <a:pt x="120" y="8"/>
                    <a:pt x="118" y="8"/>
                  </a:cubicBezTo>
                  <a:cubicBezTo>
                    <a:pt x="119" y="8"/>
                    <a:pt x="119" y="8"/>
                    <a:pt x="119" y="8"/>
                  </a:cubicBezTo>
                  <a:cubicBezTo>
                    <a:pt x="117" y="8"/>
                    <a:pt x="116" y="7"/>
                    <a:pt x="115" y="7"/>
                  </a:cubicBezTo>
                  <a:cubicBezTo>
                    <a:pt x="115" y="5"/>
                    <a:pt x="114" y="2"/>
                    <a:pt x="113" y="0"/>
                  </a:cubicBezTo>
                  <a:cubicBezTo>
                    <a:pt x="111" y="0"/>
                    <a:pt x="110" y="0"/>
                    <a:pt x="108" y="0"/>
                  </a:cubicBezTo>
                  <a:cubicBezTo>
                    <a:pt x="107" y="2"/>
                    <a:pt x="106" y="5"/>
                    <a:pt x="105" y="7"/>
                  </a:cubicBezTo>
                  <a:cubicBezTo>
                    <a:pt x="104" y="7"/>
                    <a:pt x="103" y="8"/>
                    <a:pt x="102" y="8"/>
                  </a:cubicBezTo>
                  <a:cubicBezTo>
                    <a:pt x="102" y="8"/>
                    <a:pt x="102" y="8"/>
                    <a:pt x="102" y="8"/>
                  </a:cubicBezTo>
                  <a:cubicBezTo>
                    <a:pt x="101" y="8"/>
                    <a:pt x="100" y="9"/>
                    <a:pt x="99" y="9"/>
                  </a:cubicBezTo>
                  <a:cubicBezTo>
                    <a:pt x="98" y="7"/>
                    <a:pt x="96" y="6"/>
                    <a:pt x="94" y="5"/>
                  </a:cubicBezTo>
                  <a:cubicBezTo>
                    <a:pt x="92" y="6"/>
                    <a:pt x="91" y="7"/>
                    <a:pt x="89" y="8"/>
                  </a:cubicBezTo>
                  <a:cubicBezTo>
                    <a:pt x="90" y="10"/>
                    <a:pt x="90" y="13"/>
                    <a:pt x="91" y="15"/>
                  </a:cubicBezTo>
                  <a:cubicBezTo>
                    <a:pt x="91" y="16"/>
                    <a:pt x="90" y="17"/>
                    <a:pt x="89" y="18"/>
                  </a:cubicBezTo>
                  <a:cubicBezTo>
                    <a:pt x="89" y="18"/>
                    <a:pt x="89" y="18"/>
                    <a:pt x="89" y="18"/>
                  </a:cubicBezTo>
                  <a:cubicBezTo>
                    <a:pt x="89" y="18"/>
                    <a:pt x="88" y="19"/>
                    <a:pt x="87" y="20"/>
                  </a:cubicBezTo>
                  <a:cubicBezTo>
                    <a:pt x="85" y="20"/>
                    <a:pt x="83" y="20"/>
                    <a:pt x="80" y="20"/>
                  </a:cubicBezTo>
                  <a:cubicBezTo>
                    <a:pt x="80" y="22"/>
                    <a:pt x="79" y="23"/>
                    <a:pt x="79" y="25"/>
                  </a:cubicBezTo>
                  <a:cubicBezTo>
                    <a:pt x="80" y="27"/>
                    <a:pt x="82" y="28"/>
                    <a:pt x="84" y="30"/>
                  </a:cubicBezTo>
                  <a:cubicBezTo>
                    <a:pt x="84" y="31"/>
                    <a:pt x="84" y="32"/>
                    <a:pt x="84" y="33"/>
                  </a:cubicBezTo>
                  <a:cubicBezTo>
                    <a:pt x="84" y="33"/>
                    <a:pt x="84" y="33"/>
                    <a:pt x="84" y="33"/>
                  </a:cubicBezTo>
                  <a:cubicBezTo>
                    <a:pt x="84" y="34"/>
                    <a:pt x="84" y="35"/>
                    <a:pt x="84" y="36"/>
                  </a:cubicBezTo>
                  <a:cubicBezTo>
                    <a:pt x="82" y="37"/>
                    <a:pt x="80" y="39"/>
                    <a:pt x="78" y="40"/>
                  </a:cubicBezTo>
                  <a:cubicBezTo>
                    <a:pt x="79" y="42"/>
                    <a:pt x="79" y="44"/>
                    <a:pt x="80" y="45"/>
                  </a:cubicBezTo>
                  <a:close/>
                  <a:moveTo>
                    <a:pt x="106" y="33"/>
                  </a:moveTo>
                  <a:cubicBezTo>
                    <a:pt x="106" y="32"/>
                    <a:pt x="106" y="31"/>
                    <a:pt x="107" y="30"/>
                  </a:cubicBezTo>
                  <a:cubicBezTo>
                    <a:pt x="107" y="30"/>
                    <a:pt x="107" y="30"/>
                    <a:pt x="107" y="30"/>
                  </a:cubicBezTo>
                  <a:cubicBezTo>
                    <a:pt x="107" y="30"/>
                    <a:pt x="108" y="29"/>
                    <a:pt x="109" y="29"/>
                  </a:cubicBezTo>
                  <a:cubicBezTo>
                    <a:pt x="109" y="29"/>
                    <a:pt x="109" y="29"/>
                    <a:pt x="109" y="29"/>
                  </a:cubicBezTo>
                  <a:cubicBezTo>
                    <a:pt x="110" y="28"/>
                    <a:pt x="111" y="28"/>
                    <a:pt x="112" y="29"/>
                  </a:cubicBezTo>
                  <a:cubicBezTo>
                    <a:pt x="112" y="29"/>
                    <a:pt x="112" y="29"/>
                    <a:pt x="112" y="29"/>
                  </a:cubicBezTo>
                  <a:cubicBezTo>
                    <a:pt x="113" y="29"/>
                    <a:pt x="114" y="30"/>
                    <a:pt x="114" y="30"/>
                  </a:cubicBezTo>
                  <a:cubicBezTo>
                    <a:pt x="114" y="30"/>
                    <a:pt x="114" y="30"/>
                    <a:pt x="114" y="30"/>
                  </a:cubicBezTo>
                  <a:cubicBezTo>
                    <a:pt x="115" y="31"/>
                    <a:pt x="115" y="32"/>
                    <a:pt x="115" y="33"/>
                  </a:cubicBezTo>
                  <a:cubicBezTo>
                    <a:pt x="115" y="33"/>
                    <a:pt x="115" y="33"/>
                    <a:pt x="115" y="33"/>
                  </a:cubicBezTo>
                  <a:cubicBezTo>
                    <a:pt x="115" y="34"/>
                    <a:pt x="115" y="35"/>
                    <a:pt x="114" y="36"/>
                  </a:cubicBezTo>
                  <a:cubicBezTo>
                    <a:pt x="114" y="36"/>
                    <a:pt x="114" y="36"/>
                    <a:pt x="114" y="36"/>
                  </a:cubicBezTo>
                  <a:cubicBezTo>
                    <a:pt x="114" y="37"/>
                    <a:pt x="113" y="37"/>
                    <a:pt x="112" y="38"/>
                  </a:cubicBezTo>
                  <a:cubicBezTo>
                    <a:pt x="112" y="38"/>
                    <a:pt x="112" y="38"/>
                    <a:pt x="112" y="38"/>
                  </a:cubicBezTo>
                  <a:cubicBezTo>
                    <a:pt x="111" y="38"/>
                    <a:pt x="110" y="38"/>
                    <a:pt x="109" y="38"/>
                  </a:cubicBezTo>
                  <a:cubicBezTo>
                    <a:pt x="109" y="37"/>
                    <a:pt x="109" y="37"/>
                    <a:pt x="109" y="37"/>
                  </a:cubicBezTo>
                  <a:cubicBezTo>
                    <a:pt x="108" y="37"/>
                    <a:pt x="107" y="37"/>
                    <a:pt x="107" y="36"/>
                  </a:cubicBezTo>
                  <a:cubicBezTo>
                    <a:pt x="107" y="36"/>
                    <a:pt x="107" y="36"/>
                    <a:pt x="107" y="36"/>
                  </a:cubicBezTo>
                  <a:cubicBezTo>
                    <a:pt x="106" y="35"/>
                    <a:pt x="106" y="34"/>
                    <a:pt x="106" y="33"/>
                  </a:cubicBezTo>
                  <a:close/>
                  <a:moveTo>
                    <a:pt x="186" y="109"/>
                  </a:moveTo>
                  <a:cubicBezTo>
                    <a:pt x="186" y="107"/>
                    <a:pt x="187" y="106"/>
                    <a:pt x="187" y="104"/>
                  </a:cubicBezTo>
                  <a:cubicBezTo>
                    <a:pt x="190" y="104"/>
                    <a:pt x="194" y="103"/>
                    <a:pt x="197" y="102"/>
                  </a:cubicBezTo>
                  <a:cubicBezTo>
                    <a:pt x="197" y="100"/>
                    <a:pt x="197" y="98"/>
                    <a:pt x="197" y="95"/>
                  </a:cubicBezTo>
                  <a:cubicBezTo>
                    <a:pt x="194" y="93"/>
                    <a:pt x="191" y="92"/>
                    <a:pt x="188" y="91"/>
                  </a:cubicBezTo>
                  <a:cubicBezTo>
                    <a:pt x="188" y="90"/>
                    <a:pt x="188" y="88"/>
                    <a:pt x="187" y="87"/>
                  </a:cubicBezTo>
                  <a:cubicBezTo>
                    <a:pt x="187" y="87"/>
                    <a:pt x="187" y="87"/>
                    <a:pt x="187" y="87"/>
                  </a:cubicBezTo>
                  <a:cubicBezTo>
                    <a:pt x="187" y="85"/>
                    <a:pt x="186" y="84"/>
                    <a:pt x="186" y="83"/>
                  </a:cubicBezTo>
                  <a:cubicBezTo>
                    <a:pt x="188" y="80"/>
                    <a:pt x="190" y="78"/>
                    <a:pt x="192" y="75"/>
                  </a:cubicBezTo>
                  <a:cubicBezTo>
                    <a:pt x="191" y="73"/>
                    <a:pt x="190" y="71"/>
                    <a:pt x="188" y="69"/>
                  </a:cubicBezTo>
                  <a:cubicBezTo>
                    <a:pt x="185" y="69"/>
                    <a:pt x="182" y="70"/>
                    <a:pt x="179" y="71"/>
                  </a:cubicBezTo>
                  <a:cubicBezTo>
                    <a:pt x="178" y="70"/>
                    <a:pt x="176" y="69"/>
                    <a:pt x="175" y="68"/>
                  </a:cubicBezTo>
                  <a:cubicBezTo>
                    <a:pt x="175" y="68"/>
                    <a:pt x="175" y="68"/>
                    <a:pt x="175" y="68"/>
                  </a:cubicBezTo>
                  <a:cubicBezTo>
                    <a:pt x="174" y="67"/>
                    <a:pt x="173" y="66"/>
                    <a:pt x="172" y="66"/>
                  </a:cubicBezTo>
                  <a:cubicBezTo>
                    <a:pt x="172" y="62"/>
                    <a:pt x="172" y="59"/>
                    <a:pt x="172" y="56"/>
                  </a:cubicBezTo>
                  <a:cubicBezTo>
                    <a:pt x="170" y="55"/>
                    <a:pt x="168" y="54"/>
                    <a:pt x="166" y="53"/>
                  </a:cubicBezTo>
                  <a:cubicBezTo>
                    <a:pt x="163" y="56"/>
                    <a:pt x="161" y="58"/>
                    <a:pt x="159" y="61"/>
                  </a:cubicBezTo>
                  <a:cubicBezTo>
                    <a:pt x="158" y="60"/>
                    <a:pt x="156" y="60"/>
                    <a:pt x="155" y="60"/>
                  </a:cubicBezTo>
                  <a:cubicBezTo>
                    <a:pt x="155" y="60"/>
                    <a:pt x="155" y="60"/>
                    <a:pt x="155" y="60"/>
                  </a:cubicBezTo>
                  <a:cubicBezTo>
                    <a:pt x="153" y="60"/>
                    <a:pt x="152" y="60"/>
                    <a:pt x="151" y="60"/>
                  </a:cubicBezTo>
                  <a:cubicBezTo>
                    <a:pt x="149" y="58"/>
                    <a:pt x="148" y="55"/>
                    <a:pt x="146" y="52"/>
                  </a:cubicBezTo>
                  <a:cubicBezTo>
                    <a:pt x="143" y="52"/>
                    <a:pt x="141" y="53"/>
                    <a:pt x="139" y="54"/>
                  </a:cubicBezTo>
                  <a:cubicBezTo>
                    <a:pt x="138" y="57"/>
                    <a:pt x="138" y="60"/>
                    <a:pt x="138" y="64"/>
                  </a:cubicBezTo>
                  <a:cubicBezTo>
                    <a:pt x="136" y="64"/>
                    <a:pt x="135" y="65"/>
                    <a:pt x="134" y="66"/>
                  </a:cubicBezTo>
                  <a:cubicBezTo>
                    <a:pt x="134" y="66"/>
                    <a:pt x="134" y="66"/>
                    <a:pt x="134" y="66"/>
                  </a:cubicBezTo>
                  <a:cubicBezTo>
                    <a:pt x="133" y="67"/>
                    <a:pt x="131" y="68"/>
                    <a:pt x="130" y="69"/>
                  </a:cubicBezTo>
                  <a:cubicBezTo>
                    <a:pt x="128" y="67"/>
                    <a:pt x="124" y="66"/>
                    <a:pt x="121" y="65"/>
                  </a:cubicBezTo>
                  <a:cubicBezTo>
                    <a:pt x="120" y="67"/>
                    <a:pt x="118" y="68"/>
                    <a:pt x="117" y="70"/>
                  </a:cubicBezTo>
                  <a:cubicBezTo>
                    <a:pt x="118" y="73"/>
                    <a:pt x="120" y="76"/>
                    <a:pt x="122" y="79"/>
                  </a:cubicBezTo>
                  <a:cubicBezTo>
                    <a:pt x="121" y="80"/>
                    <a:pt x="121" y="82"/>
                    <a:pt x="120" y="83"/>
                  </a:cubicBezTo>
                  <a:cubicBezTo>
                    <a:pt x="120" y="83"/>
                    <a:pt x="120" y="83"/>
                    <a:pt x="120" y="83"/>
                  </a:cubicBezTo>
                  <a:cubicBezTo>
                    <a:pt x="119" y="84"/>
                    <a:pt x="119" y="86"/>
                    <a:pt x="119" y="87"/>
                  </a:cubicBezTo>
                  <a:cubicBezTo>
                    <a:pt x="116" y="88"/>
                    <a:pt x="112" y="88"/>
                    <a:pt x="109" y="90"/>
                  </a:cubicBezTo>
                  <a:cubicBezTo>
                    <a:pt x="109" y="92"/>
                    <a:pt x="109" y="94"/>
                    <a:pt x="109" y="97"/>
                  </a:cubicBezTo>
                  <a:cubicBezTo>
                    <a:pt x="112" y="98"/>
                    <a:pt x="115" y="100"/>
                    <a:pt x="118" y="101"/>
                  </a:cubicBezTo>
                  <a:cubicBezTo>
                    <a:pt x="118" y="102"/>
                    <a:pt x="118" y="104"/>
                    <a:pt x="119" y="105"/>
                  </a:cubicBezTo>
                  <a:cubicBezTo>
                    <a:pt x="119" y="105"/>
                    <a:pt x="119" y="105"/>
                    <a:pt x="119" y="105"/>
                  </a:cubicBezTo>
                  <a:cubicBezTo>
                    <a:pt x="119" y="106"/>
                    <a:pt x="120" y="108"/>
                    <a:pt x="120" y="109"/>
                  </a:cubicBezTo>
                  <a:cubicBezTo>
                    <a:pt x="118" y="111"/>
                    <a:pt x="116" y="114"/>
                    <a:pt x="114" y="117"/>
                  </a:cubicBezTo>
                  <a:cubicBezTo>
                    <a:pt x="115" y="119"/>
                    <a:pt x="116" y="121"/>
                    <a:pt x="118" y="123"/>
                  </a:cubicBezTo>
                  <a:cubicBezTo>
                    <a:pt x="121" y="122"/>
                    <a:pt x="124" y="122"/>
                    <a:pt x="127" y="121"/>
                  </a:cubicBezTo>
                  <a:cubicBezTo>
                    <a:pt x="128" y="122"/>
                    <a:pt x="130" y="123"/>
                    <a:pt x="131" y="123"/>
                  </a:cubicBezTo>
                  <a:cubicBezTo>
                    <a:pt x="131" y="124"/>
                    <a:pt x="131" y="124"/>
                    <a:pt x="131" y="124"/>
                  </a:cubicBezTo>
                  <a:cubicBezTo>
                    <a:pt x="132" y="124"/>
                    <a:pt x="133" y="125"/>
                    <a:pt x="134" y="126"/>
                  </a:cubicBezTo>
                  <a:cubicBezTo>
                    <a:pt x="134" y="129"/>
                    <a:pt x="133" y="133"/>
                    <a:pt x="134" y="136"/>
                  </a:cubicBezTo>
                  <a:cubicBezTo>
                    <a:pt x="136" y="137"/>
                    <a:pt x="138" y="138"/>
                    <a:pt x="140" y="138"/>
                  </a:cubicBezTo>
                  <a:cubicBezTo>
                    <a:pt x="143" y="136"/>
                    <a:pt x="145" y="134"/>
                    <a:pt x="147" y="131"/>
                  </a:cubicBezTo>
                  <a:cubicBezTo>
                    <a:pt x="148" y="131"/>
                    <a:pt x="150" y="131"/>
                    <a:pt x="151" y="131"/>
                  </a:cubicBezTo>
                  <a:cubicBezTo>
                    <a:pt x="151" y="131"/>
                    <a:pt x="151" y="131"/>
                    <a:pt x="151" y="131"/>
                  </a:cubicBezTo>
                  <a:cubicBezTo>
                    <a:pt x="152" y="131"/>
                    <a:pt x="154" y="131"/>
                    <a:pt x="155" y="131"/>
                  </a:cubicBezTo>
                  <a:cubicBezTo>
                    <a:pt x="157" y="134"/>
                    <a:pt x="158" y="137"/>
                    <a:pt x="160" y="140"/>
                  </a:cubicBezTo>
                  <a:cubicBezTo>
                    <a:pt x="163" y="139"/>
                    <a:pt x="165" y="139"/>
                    <a:pt x="167" y="138"/>
                  </a:cubicBezTo>
                  <a:cubicBezTo>
                    <a:pt x="168" y="134"/>
                    <a:pt x="168" y="131"/>
                    <a:pt x="168" y="128"/>
                  </a:cubicBezTo>
                  <a:cubicBezTo>
                    <a:pt x="170" y="127"/>
                    <a:pt x="171" y="126"/>
                    <a:pt x="172" y="126"/>
                  </a:cubicBezTo>
                  <a:cubicBezTo>
                    <a:pt x="172" y="126"/>
                    <a:pt x="172" y="126"/>
                    <a:pt x="172" y="126"/>
                  </a:cubicBezTo>
                  <a:cubicBezTo>
                    <a:pt x="173" y="125"/>
                    <a:pt x="174" y="124"/>
                    <a:pt x="176" y="123"/>
                  </a:cubicBezTo>
                  <a:cubicBezTo>
                    <a:pt x="178" y="125"/>
                    <a:pt x="181" y="126"/>
                    <a:pt x="185" y="127"/>
                  </a:cubicBezTo>
                  <a:cubicBezTo>
                    <a:pt x="186" y="125"/>
                    <a:pt x="188" y="123"/>
                    <a:pt x="189" y="121"/>
                  </a:cubicBezTo>
                  <a:cubicBezTo>
                    <a:pt x="188" y="118"/>
                    <a:pt x="186" y="115"/>
                    <a:pt x="184" y="113"/>
                  </a:cubicBezTo>
                  <a:cubicBezTo>
                    <a:pt x="185" y="111"/>
                    <a:pt x="185" y="110"/>
                    <a:pt x="186" y="109"/>
                  </a:cubicBezTo>
                  <a:close/>
                  <a:moveTo>
                    <a:pt x="159" y="98"/>
                  </a:moveTo>
                  <a:cubicBezTo>
                    <a:pt x="159" y="98"/>
                    <a:pt x="159" y="98"/>
                    <a:pt x="159" y="98"/>
                  </a:cubicBezTo>
                  <a:cubicBezTo>
                    <a:pt x="158" y="99"/>
                    <a:pt x="157" y="100"/>
                    <a:pt x="156" y="101"/>
                  </a:cubicBezTo>
                  <a:cubicBezTo>
                    <a:pt x="156" y="101"/>
                    <a:pt x="156" y="101"/>
                    <a:pt x="156" y="101"/>
                  </a:cubicBezTo>
                  <a:cubicBezTo>
                    <a:pt x="155" y="102"/>
                    <a:pt x="154" y="102"/>
                    <a:pt x="152" y="102"/>
                  </a:cubicBezTo>
                  <a:cubicBezTo>
                    <a:pt x="152" y="102"/>
                    <a:pt x="152" y="102"/>
                    <a:pt x="152" y="102"/>
                  </a:cubicBezTo>
                  <a:cubicBezTo>
                    <a:pt x="151" y="102"/>
                    <a:pt x="150" y="101"/>
                    <a:pt x="149" y="101"/>
                  </a:cubicBezTo>
                  <a:cubicBezTo>
                    <a:pt x="149" y="101"/>
                    <a:pt x="149" y="101"/>
                    <a:pt x="149" y="101"/>
                  </a:cubicBezTo>
                  <a:cubicBezTo>
                    <a:pt x="148" y="100"/>
                    <a:pt x="147" y="99"/>
                    <a:pt x="147" y="98"/>
                  </a:cubicBezTo>
                  <a:cubicBezTo>
                    <a:pt x="147" y="97"/>
                    <a:pt x="147" y="97"/>
                    <a:pt x="147" y="97"/>
                  </a:cubicBezTo>
                  <a:cubicBezTo>
                    <a:pt x="147" y="96"/>
                    <a:pt x="147" y="95"/>
                    <a:pt x="147" y="94"/>
                  </a:cubicBezTo>
                  <a:cubicBezTo>
                    <a:pt x="147" y="94"/>
                    <a:pt x="147" y="94"/>
                    <a:pt x="147" y="94"/>
                  </a:cubicBezTo>
                  <a:cubicBezTo>
                    <a:pt x="148" y="92"/>
                    <a:pt x="149" y="91"/>
                    <a:pt x="150" y="91"/>
                  </a:cubicBezTo>
                  <a:cubicBezTo>
                    <a:pt x="150" y="91"/>
                    <a:pt x="150" y="91"/>
                    <a:pt x="150" y="91"/>
                  </a:cubicBezTo>
                  <a:cubicBezTo>
                    <a:pt x="151" y="90"/>
                    <a:pt x="152" y="90"/>
                    <a:pt x="154" y="90"/>
                  </a:cubicBezTo>
                  <a:cubicBezTo>
                    <a:pt x="154" y="90"/>
                    <a:pt x="154" y="90"/>
                    <a:pt x="154" y="90"/>
                  </a:cubicBezTo>
                  <a:cubicBezTo>
                    <a:pt x="155" y="90"/>
                    <a:pt x="156" y="90"/>
                    <a:pt x="157" y="91"/>
                  </a:cubicBezTo>
                  <a:cubicBezTo>
                    <a:pt x="157" y="91"/>
                    <a:pt x="157" y="91"/>
                    <a:pt x="157" y="91"/>
                  </a:cubicBezTo>
                  <a:cubicBezTo>
                    <a:pt x="158" y="92"/>
                    <a:pt x="159" y="93"/>
                    <a:pt x="159" y="94"/>
                  </a:cubicBezTo>
                  <a:cubicBezTo>
                    <a:pt x="159" y="94"/>
                    <a:pt x="159" y="94"/>
                    <a:pt x="159" y="94"/>
                  </a:cubicBezTo>
                  <a:cubicBezTo>
                    <a:pt x="159" y="95"/>
                    <a:pt x="159" y="97"/>
                    <a:pt x="159" y="98"/>
                  </a:cubicBezTo>
                  <a:close/>
                  <a:moveTo>
                    <a:pt x="129" y="133"/>
                  </a:moveTo>
                  <a:cubicBezTo>
                    <a:pt x="124" y="132"/>
                    <a:pt x="118" y="132"/>
                    <a:pt x="113" y="132"/>
                  </a:cubicBezTo>
                  <a:cubicBezTo>
                    <a:pt x="112" y="130"/>
                    <a:pt x="111" y="128"/>
                    <a:pt x="110" y="127"/>
                  </a:cubicBezTo>
                  <a:cubicBezTo>
                    <a:pt x="110" y="127"/>
                    <a:pt x="110" y="127"/>
                    <a:pt x="110" y="127"/>
                  </a:cubicBezTo>
                  <a:cubicBezTo>
                    <a:pt x="109" y="125"/>
                    <a:pt x="107" y="123"/>
                    <a:pt x="106" y="121"/>
                  </a:cubicBezTo>
                  <a:cubicBezTo>
                    <a:pt x="108" y="117"/>
                    <a:pt x="109" y="112"/>
                    <a:pt x="110" y="107"/>
                  </a:cubicBezTo>
                  <a:cubicBezTo>
                    <a:pt x="108" y="105"/>
                    <a:pt x="105" y="103"/>
                    <a:pt x="102" y="101"/>
                  </a:cubicBezTo>
                  <a:cubicBezTo>
                    <a:pt x="97" y="103"/>
                    <a:pt x="93" y="106"/>
                    <a:pt x="89" y="109"/>
                  </a:cubicBezTo>
                  <a:cubicBezTo>
                    <a:pt x="87" y="108"/>
                    <a:pt x="85" y="108"/>
                    <a:pt x="83" y="107"/>
                  </a:cubicBezTo>
                  <a:cubicBezTo>
                    <a:pt x="83" y="107"/>
                    <a:pt x="83" y="107"/>
                    <a:pt x="83" y="107"/>
                  </a:cubicBezTo>
                  <a:cubicBezTo>
                    <a:pt x="80" y="106"/>
                    <a:pt x="78" y="105"/>
                    <a:pt x="76" y="105"/>
                  </a:cubicBezTo>
                  <a:cubicBezTo>
                    <a:pt x="75" y="100"/>
                    <a:pt x="74" y="95"/>
                    <a:pt x="72" y="91"/>
                  </a:cubicBezTo>
                  <a:cubicBezTo>
                    <a:pt x="68" y="90"/>
                    <a:pt x="65" y="90"/>
                    <a:pt x="61" y="91"/>
                  </a:cubicBezTo>
                  <a:cubicBezTo>
                    <a:pt x="59" y="95"/>
                    <a:pt x="57" y="100"/>
                    <a:pt x="55" y="105"/>
                  </a:cubicBezTo>
                  <a:cubicBezTo>
                    <a:pt x="53" y="105"/>
                    <a:pt x="51" y="106"/>
                    <a:pt x="49" y="107"/>
                  </a:cubicBezTo>
                  <a:cubicBezTo>
                    <a:pt x="49" y="107"/>
                    <a:pt x="49" y="107"/>
                    <a:pt x="49" y="107"/>
                  </a:cubicBezTo>
                  <a:cubicBezTo>
                    <a:pt x="47" y="108"/>
                    <a:pt x="45" y="108"/>
                    <a:pt x="43" y="109"/>
                  </a:cubicBezTo>
                  <a:cubicBezTo>
                    <a:pt x="40" y="106"/>
                    <a:pt x="36" y="103"/>
                    <a:pt x="31" y="100"/>
                  </a:cubicBezTo>
                  <a:cubicBezTo>
                    <a:pt x="28" y="102"/>
                    <a:pt x="25" y="104"/>
                    <a:pt x="23" y="106"/>
                  </a:cubicBezTo>
                  <a:cubicBezTo>
                    <a:pt x="23" y="112"/>
                    <a:pt x="25" y="117"/>
                    <a:pt x="26" y="121"/>
                  </a:cubicBezTo>
                  <a:cubicBezTo>
                    <a:pt x="25" y="123"/>
                    <a:pt x="24" y="125"/>
                    <a:pt x="22" y="127"/>
                  </a:cubicBezTo>
                  <a:cubicBezTo>
                    <a:pt x="22" y="127"/>
                    <a:pt x="22" y="127"/>
                    <a:pt x="22" y="127"/>
                  </a:cubicBezTo>
                  <a:cubicBezTo>
                    <a:pt x="21" y="128"/>
                    <a:pt x="20" y="130"/>
                    <a:pt x="19" y="132"/>
                  </a:cubicBezTo>
                  <a:cubicBezTo>
                    <a:pt x="14" y="132"/>
                    <a:pt x="9" y="132"/>
                    <a:pt x="4" y="132"/>
                  </a:cubicBezTo>
                  <a:cubicBezTo>
                    <a:pt x="2" y="135"/>
                    <a:pt x="1" y="139"/>
                    <a:pt x="0" y="142"/>
                  </a:cubicBezTo>
                  <a:cubicBezTo>
                    <a:pt x="4" y="146"/>
                    <a:pt x="8" y="149"/>
                    <a:pt x="12" y="152"/>
                  </a:cubicBezTo>
                  <a:cubicBezTo>
                    <a:pt x="12" y="154"/>
                    <a:pt x="12" y="156"/>
                    <a:pt x="12" y="159"/>
                  </a:cubicBezTo>
                  <a:cubicBezTo>
                    <a:pt x="12" y="159"/>
                    <a:pt x="12" y="159"/>
                    <a:pt x="12" y="159"/>
                  </a:cubicBezTo>
                  <a:cubicBezTo>
                    <a:pt x="12" y="161"/>
                    <a:pt x="12" y="163"/>
                    <a:pt x="12" y="165"/>
                  </a:cubicBezTo>
                  <a:cubicBezTo>
                    <a:pt x="8" y="168"/>
                    <a:pt x="4" y="171"/>
                    <a:pt x="0" y="174"/>
                  </a:cubicBezTo>
                  <a:cubicBezTo>
                    <a:pt x="1" y="177"/>
                    <a:pt x="2" y="181"/>
                    <a:pt x="3" y="184"/>
                  </a:cubicBezTo>
                  <a:cubicBezTo>
                    <a:pt x="8" y="185"/>
                    <a:pt x="14" y="185"/>
                    <a:pt x="19" y="185"/>
                  </a:cubicBezTo>
                  <a:cubicBezTo>
                    <a:pt x="20" y="187"/>
                    <a:pt x="21" y="189"/>
                    <a:pt x="22" y="191"/>
                  </a:cubicBezTo>
                  <a:cubicBezTo>
                    <a:pt x="22" y="191"/>
                    <a:pt x="22" y="191"/>
                    <a:pt x="22" y="191"/>
                  </a:cubicBezTo>
                  <a:cubicBezTo>
                    <a:pt x="23" y="193"/>
                    <a:pt x="25" y="194"/>
                    <a:pt x="26" y="196"/>
                  </a:cubicBezTo>
                  <a:cubicBezTo>
                    <a:pt x="24" y="200"/>
                    <a:pt x="23" y="205"/>
                    <a:pt x="22" y="210"/>
                  </a:cubicBezTo>
                  <a:cubicBezTo>
                    <a:pt x="24" y="212"/>
                    <a:pt x="27" y="215"/>
                    <a:pt x="30" y="216"/>
                  </a:cubicBezTo>
                  <a:cubicBezTo>
                    <a:pt x="35" y="214"/>
                    <a:pt x="39" y="211"/>
                    <a:pt x="43" y="208"/>
                  </a:cubicBezTo>
                  <a:cubicBezTo>
                    <a:pt x="45" y="209"/>
                    <a:pt x="47" y="210"/>
                    <a:pt x="50" y="210"/>
                  </a:cubicBezTo>
                  <a:cubicBezTo>
                    <a:pt x="49" y="211"/>
                    <a:pt x="49" y="211"/>
                    <a:pt x="49" y="211"/>
                  </a:cubicBezTo>
                  <a:cubicBezTo>
                    <a:pt x="52" y="211"/>
                    <a:pt x="54" y="212"/>
                    <a:pt x="56" y="212"/>
                  </a:cubicBezTo>
                  <a:cubicBezTo>
                    <a:pt x="57" y="217"/>
                    <a:pt x="58" y="222"/>
                    <a:pt x="60" y="227"/>
                  </a:cubicBezTo>
                  <a:cubicBezTo>
                    <a:pt x="64" y="227"/>
                    <a:pt x="67" y="227"/>
                    <a:pt x="71" y="227"/>
                  </a:cubicBezTo>
                  <a:cubicBezTo>
                    <a:pt x="73" y="222"/>
                    <a:pt x="75" y="217"/>
                    <a:pt x="77" y="212"/>
                  </a:cubicBezTo>
                  <a:cubicBezTo>
                    <a:pt x="79" y="212"/>
                    <a:pt x="81" y="211"/>
                    <a:pt x="83" y="210"/>
                  </a:cubicBezTo>
                  <a:cubicBezTo>
                    <a:pt x="83" y="210"/>
                    <a:pt x="83" y="210"/>
                    <a:pt x="83" y="210"/>
                  </a:cubicBezTo>
                  <a:cubicBezTo>
                    <a:pt x="85" y="210"/>
                    <a:pt x="87" y="209"/>
                    <a:pt x="89" y="208"/>
                  </a:cubicBezTo>
                  <a:cubicBezTo>
                    <a:pt x="92" y="211"/>
                    <a:pt x="96" y="214"/>
                    <a:pt x="101" y="217"/>
                  </a:cubicBezTo>
                  <a:cubicBezTo>
                    <a:pt x="104" y="215"/>
                    <a:pt x="107" y="213"/>
                    <a:pt x="110" y="211"/>
                  </a:cubicBezTo>
                  <a:cubicBezTo>
                    <a:pt x="109" y="206"/>
                    <a:pt x="107" y="201"/>
                    <a:pt x="106" y="196"/>
                  </a:cubicBezTo>
                  <a:cubicBezTo>
                    <a:pt x="107" y="194"/>
                    <a:pt x="108" y="192"/>
                    <a:pt x="110" y="191"/>
                  </a:cubicBezTo>
                  <a:cubicBezTo>
                    <a:pt x="110" y="191"/>
                    <a:pt x="110" y="191"/>
                    <a:pt x="110" y="191"/>
                  </a:cubicBezTo>
                  <a:cubicBezTo>
                    <a:pt x="111" y="189"/>
                    <a:pt x="112" y="187"/>
                    <a:pt x="113" y="185"/>
                  </a:cubicBezTo>
                  <a:cubicBezTo>
                    <a:pt x="118" y="186"/>
                    <a:pt x="123" y="186"/>
                    <a:pt x="129" y="185"/>
                  </a:cubicBezTo>
                  <a:cubicBezTo>
                    <a:pt x="130" y="182"/>
                    <a:pt x="131" y="179"/>
                    <a:pt x="132" y="175"/>
                  </a:cubicBezTo>
                  <a:cubicBezTo>
                    <a:pt x="128" y="171"/>
                    <a:pt x="124" y="168"/>
                    <a:pt x="120" y="165"/>
                  </a:cubicBezTo>
                  <a:cubicBezTo>
                    <a:pt x="120" y="163"/>
                    <a:pt x="120" y="161"/>
                    <a:pt x="120" y="159"/>
                  </a:cubicBezTo>
                  <a:cubicBezTo>
                    <a:pt x="120" y="159"/>
                    <a:pt x="120" y="159"/>
                    <a:pt x="120" y="159"/>
                  </a:cubicBezTo>
                  <a:cubicBezTo>
                    <a:pt x="120" y="156"/>
                    <a:pt x="120" y="154"/>
                    <a:pt x="120" y="152"/>
                  </a:cubicBezTo>
                  <a:cubicBezTo>
                    <a:pt x="124" y="150"/>
                    <a:pt x="128" y="147"/>
                    <a:pt x="132" y="143"/>
                  </a:cubicBezTo>
                  <a:cubicBezTo>
                    <a:pt x="131" y="140"/>
                    <a:pt x="130" y="136"/>
                    <a:pt x="129" y="133"/>
                  </a:cubicBezTo>
                  <a:close/>
                  <a:moveTo>
                    <a:pt x="75" y="159"/>
                  </a:moveTo>
                  <a:cubicBezTo>
                    <a:pt x="75" y="161"/>
                    <a:pt x="75" y="163"/>
                    <a:pt x="73" y="164"/>
                  </a:cubicBezTo>
                  <a:cubicBezTo>
                    <a:pt x="73" y="164"/>
                    <a:pt x="73" y="164"/>
                    <a:pt x="73" y="164"/>
                  </a:cubicBezTo>
                  <a:cubicBezTo>
                    <a:pt x="72" y="166"/>
                    <a:pt x="70" y="167"/>
                    <a:pt x="69" y="168"/>
                  </a:cubicBezTo>
                  <a:cubicBezTo>
                    <a:pt x="69" y="168"/>
                    <a:pt x="69" y="168"/>
                    <a:pt x="69" y="168"/>
                  </a:cubicBezTo>
                  <a:cubicBezTo>
                    <a:pt x="67" y="168"/>
                    <a:pt x="65" y="168"/>
                    <a:pt x="63" y="168"/>
                  </a:cubicBezTo>
                  <a:cubicBezTo>
                    <a:pt x="63" y="168"/>
                    <a:pt x="63" y="168"/>
                    <a:pt x="63" y="168"/>
                  </a:cubicBezTo>
                  <a:cubicBezTo>
                    <a:pt x="62" y="167"/>
                    <a:pt x="60" y="166"/>
                    <a:pt x="59" y="164"/>
                  </a:cubicBezTo>
                  <a:cubicBezTo>
                    <a:pt x="59" y="164"/>
                    <a:pt x="59" y="164"/>
                    <a:pt x="59" y="164"/>
                  </a:cubicBezTo>
                  <a:cubicBezTo>
                    <a:pt x="57" y="163"/>
                    <a:pt x="57" y="161"/>
                    <a:pt x="57" y="159"/>
                  </a:cubicBezTo>
                  <a:cubicBezTo>
                    <a:pt x="57" y="159"/>
                    <a:pt x="57" y="159"/>
                    <a:pt x="57" y="159"/>
                  </a:cubicBezTo>
                  <a:cubicBezTo>
                    <a:pt x="57" y="157"/>
                    <a:pt x="57" y="155"/>
                    <a:pt x="59" y="153"/>
                  </a:cubicBezTo>
                  <a:cubicBezTo>
                    <a:pt x="59" y="153"/>
                    <a:pt x="59" y="153"/>
                    <a:pt x="59" y="153"/>
                  </a:cubicBezTo>
                  <a:cubicBezTo>
                    <a:pt x="60" y="151"/>
                    <a:pt x="62" y="150"/>
                    <a:pt x="63" y="149"/>
                  </a:cubicBezTo>
                  <a:cubicBezTo>
                    <a:pt x="63" y="149"/>
                    <a:pt x="63" y="149"/>
                    <a:pt x="63" y="149"/>
                  </a:cubicBezTo>
                  <a:cubicBezTo>
                    <a:pt x="65" y="149"/>
                    <a:pt x="67" y="149"/>
                    <a:pt x="69" y="149"/>
                  </a:cubicBezTo>
                  <a:cubicBezTo>
                    <a:pt x="69" y="150"/>
                    <a:pt x="69" y="150"/>
                    <a:pt x="69" y="150"/>
                  </a:cubicBezTo>
                  <a:cubicBezTo>
                    <a:pt x="70" y="150"/>
                    <a:pt x="72" y="151"/>
                    <a:pt x="73" y="153"/>
                  </a:cubicBezTo>
                  <a:cubicBezTo>
                    <a:pt x="73" y="153"/>
                    <a:pt x="73" y="153"/>
                    <a:pt x="73" y="153"/>
                  </a:cubicBezTo>
                  <a:cubicBezTo>
                    <a:pt x="75" y="155"/>
                    <a:pt x="75" y="157"/>
                    <a:pt x="75" y="15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r-FR" sz="1100"/>
            </a:p>
          </p:txBody>
        </p:sp>
        <p:sp>
          <p:nvSpPr>
            <p:cNvPr id="3" name="Rectangle 2"/>
            <p:cNvSpPr/>
            <p:nvPr/>
          </p:nvSpPr>
          <p:spPr>
            <a:xfrm>
              <a:off x="3442712" y="2350560"/>
              <a:ext cx="1051817" cy="99525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FR" sz="600" b="1" dirty="0"/>
                <a:t>If / </a:t>
              </a:r>
              <a:r>
                <a:rPr lang="fr-FR" sz="600" b="1" dirty="0" err="1"/>
                <a:t>Then</a:t>
              </a:r>
              <a:r>
                <a:rPr lang="fr-FR" sz="600" b="1" dirty="0"/>
                <a:t> </a:t>
              </a:r>
              <a:br>
                <a:rPr lang="fr-FR" sz="600" b="1" dirty="0"/>
              </a:br>
              <a:r>
                <a:rPr lang="fr-FR" sz="600" b="1" dirty="0"/>
                <a:t>program</a:t>
              </a:r>
            </a:p>
          </p:txBody>
        </p:sp>
        <p:grpSp>
          <p:nvGrpSpPr>
            <p:cNvPr id="7" name="Groupe 6"/>
            <p:cNvGrpSpPr/>
            <p:nvPr/>
          </p:nvGrpSpPr>
          <p:grpSpPr>
            <a:xfrm>
              <a:off x="4544601" y="1647096"/>
              <a:ext cx="2848935" cy="2556833"/>
              <a:chOff x="6504458" y="1715325"/>
              <a:chExt cx="1945861" cy="1746351"/>
            </a:xfrm>
          </p:grpSpPr>
          <p:cxnSp>
            <p:nvCxnSpPr>
              <p:cNvPr id="8" name="Connecteur droit avec flèche 7"/>
              <p:cNvCxnSpPr>
                <a:cxnSpLocks/>
              </p:cNvCxnSpPr>
              <p:nvPr/>
            </p:nvCxnSpPr>
            <p:spPr>
              <a:xfrm flipH="1" flipV="1">
                <a:off x="7314950" y="3069426"/>
                <a:ext cx="355468" cy="1115"/>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cxnSpLocks/>
              </p:cNvCxnSpPr>
              <p:nvPr/>
            </p:nvCxnSpPr>
            <p:spPr>
              <a:xfrm flipH="1" flipV="1">
                <a:off x="7673292" y="2318760"/>
                <a:ext cx="232474" cy="180812"/>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cxnSpLocks/>
              </p:cNvCxnSpPr>
              <p:nvPr/>
            </p:nvCxnSpPr>
            <p:spPr>
              <a:xfrm flipH="1">
                <a:off x="7079603" y="2318760"/>
                <a:ext cx="232474" cy="180812"/>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cxnSpLocks/>
              </p:cNvCxnSpPr>
              <p:nvPr/>
            </p:nvCxnSpPr>
            <p:spPr>
              <a:xfrm flipH="1" flipV="1">
                <a:off x="6930110" y="2747314"/>
                <a:ext cx="98154" cy="284136"/>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cxnSpLocks/>
              </p:cNvCxnSpPr>
              <p:nvPr/>
            </p:nvCxnSpPr>
            <p:spPr>
              <a:xfrm flipH="1">
                <a:off x="7957105" y="2747314"/>
                <a:ext cx="98154" cy="284136"/>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cxnSpLocks/>
              </p:cNvCxnSpPr>
              <p:nvPr/>
            </p:nvCxnSpPr>
            <p:spPr>
              <a:xfrm flipH="1" flipV="1">
                <a:off x="7177817" y="2571702"/>
                <a:ext cx="629735" cy="1115"/>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cxnSpLocks/>
              </p:cNvCxnSpPr>
              <p:nvPr/>
            </p:nvCxnSpPr>
            <p:spPr>
              <a:xfrm flipH="1">
                <a:off x="7221841" y="2408932"/>
                <a:ext cx="234840" cy="529759"/>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cxnSpLocks/>
              </p:cNvCxnSpPr>
              <p:nvPr/>
            </p:nvCxnSpPr>
            <p:spPr>
              <a:xfrm flipH="1" flipV="1">
                <a:off x="7528688" y="2408932"/>
                <a:ext cx="234840" cy="529759"/>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cxnSpLocks/>
              </p:cNvCxnSpPr>
              <p:nvPr/>
            </p:nvCxnSpPr>
            <p:spPr>
              <a:xfrm flipH="1" flipV="1">
                <a:off x="7169414" y="2706216"/>
                <a:ext cx="554455" cy="292317"/>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cxnSpLocks/>
              </p:cNvCxnSpPr>
              <p:nvPr/>
            </p:nvCxnSpPr>
            <p:spPr>
              <a:xfrm flipH="1">
                <a:off x="7261499" y="2706216"/>
                <a:ext cx="554455" cy="292317"/>
              </a:xfrm>
              <a:prstGeom prst="straightConnector1">
                <a:avLst/>
              </a:prstGeom>
              <a:ln w="222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8" name="Groupe 17"/>
              <p:cNvGrpSpPr/>
              <p:nvPr/>
            </p:nvGrpSpPr>
            <p:grpSpPr>
              <a:xfrm>
                <a:off x="6831473" y="2494286"/>
                <a:ext cx="1322422" cy="244125"/>
                <a:chOff x="2807198" y="2865102"/>
                <a:chExt cx="1322422" cy="244125"/>
              </a:xfrm>
              <a:solidFill>
                <a:schemeClr val="tx1"/>
              </a:solidFill>
            </p:grpSpPr>
            <p:sp>
              <p:nvSpPr>
                <p:cNvPr id="28" name="Organigramme : Disque magnétique 27"/>
                <p:cNvSpPr/>
                <p:nvPr/>
              </p:nvSpPr>
              <p:spPr>
                <a:xfrm>
                  <a:off x="2807198" y="2865102"/>
                  <a:ext cx="262967" cy="244125"/>
                </a:xfrm>
                <a:prstGeom prst="flowChartMagneticDisk">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9" name="Organigramme : Disque magnétique 28"/>
                <p:cNvSpPr/>
                <p:nvPr/>
              </p:nvSpPr>
              <p:spPr>
                <a:xfrm>
                  <a:off x="3866653" y="2865102"/>
                  <a:ext cx="262967" cy="244125"/>
                </a:xfrm>
                <a:prstGeom prst="flowChartMagneticDisk">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grpSp>
            <p:nvGrpSpPr>
              <p:cNvPr id="19" name="Groupe 18"/>
              <p:cNvGrpSpPr/>
              <p:nvPr/>
            </p:nvGrpSpPr>
            <p:grpSpPr>
              <a:xfrm>
                <a:off x="7004739" y="3033744"/>
                <a:ext cx="975890" cy="244125"/>
                <a:chOff x="2998881" y="3404560"/>
                <a:chExt cx="975890" cy="244125"/>
              </a:xfrm>
              <a:solidFill>
                <a:schemeClr val="tx1"/>
              </a:solidFill>
            </p:grpSpPr>
            <p:sp>
              <p:nvSpPr>
                <p:cNvPr id="26" name="Organigramme : Disque magnétique 25"/>
                <p:cNvSpPr/>
                <p:nvPr/>
              </p:nvSpPr>
              <p:spPr>
                <a:xfrm>
                  <a:off x="2998881" y="3404560"/>
                  <a:ext cx="262967" cy="244125"/>
                </a:xfrm>
                <a:prstGeom prst="flowChartMagneticDisk">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7" name="Organigramme : Disque magnétique 26"/>
                <p:cNvSpPr/>
                <p:nvPr/>
              </p:nvSpPr>
              <p:spPr>
                <a:xfrm>
                  <a:off x="3711804" y="3404560"/>
                  <a:ext cx="262967" cy="244125"/>
                </a:xfrm>
                <a:prstGeom prst="flowChartMagneticDisk">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sp>
            <p:nvSpPr>
              <p:cNvPr id="20" name="Organigramme : Disque magnétique 19"/>
              <p:cNvSpPr/>
              <p:nvPr/>
            </p:nvSpPr>
            <p:spPr>
              <a:xfrm>
                <a:off x="7361201" y="2100825"/>
                <a:ext cx="262967" cy="244125"/>
              </a:xfrm>
              <a:prstGeom prst="flowChartMagneticDisk">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 name="Freeform 36"/>
              <p:cNvSpPr>
                <a:spLocks noChangeAspect="1" noEditPoints="1"/>
              </p:cNvSpPr>
              <p:nvPr/>
            </p:nvSpPr>
            <p:spPr bwMode="auto">
              <a:xfrm>
                <a:off x="6504458" y="2467943"/>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2" name="Freeform 36"/>
              <p:cNvSpPr>
                <a:spLocks noChangeAspect="1" noEditPoints="1"/>
              </p:cNvSpPr>
              <p:nvPr/>
            </p:nvSpPr>
            <p:spPr bwMode="auto">
              <a:xfrm>
                <a:off x="8228869" y="2467943"/>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3" name="Freeform 36"/>
              <p:cNvSpPr>
                <a:spLocks noChangeAspect="1" noEditPoints="1"/>
              </p:cNvSpPr>
              <p:nvPr/>
            </p:nvSpPr>
            <p:spPr bwMode="auto">
              <a:xfrm>
                <a:off x="8061931" y="3164866"/>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 name="Freeform 36"/>
              <p:cNvSpPr>
                <a:spLocks noChangeAspect="1" noEditPoints="1"/>
              </p:cNvSpPr>
              <p:nvPr/>
            </p:nvSpPr>
            <p:spPr bwMode="auto">
              <a:xfrm>
                <a:off x="7381959" y="1715325"/>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5" name="Freeform 36"/>
              <p:cNvSpPr>
                <a:spLocks noChangeAspect="1" noEditPoints="1"/>
              </p:cNvSpPr>
              <p:nvPr/>
            </p:nvSpPr>
            <p:spPr bwMode="auto">
              <a:xfrm>
                <a:off x="6772438" y="3164866"/>
                <a:ext cx="221450" cy="296810"/>
              </a:xfrm>
              <a:custGeom>
                <a:avLst/>
                <a:gdLst>
                  <a:gd name="T0" fmla="*/ 162 w 199"/>
                  <a:gd name="T1" fmla="*/ 114 h 227"/>
                  <a:gd name="T2" fmla="*/ 127 w 199"/>
                  <a:gd name="T3" fmla="*/ 103 h 227"/>
                  <a:gd name="T4" fmla="*/ 118 w 199"/>
                  <a:gd name="T5" fmla="*/ 82 h 227"/>
                  <a:gd name="T6" fmla="*/ 120 w 199"/>
                  <a:gd name="T7" fmla="*/ 80 h 227"/>
                  <a:gd name="T8" fmla="*/ 100 w 199"/>
                  <a:gd name="T9" fmla="*/ 0 h 227"/>
                  <a:gd name="T10" fmla="*/ 80 w 199"/>
                  <a:gd name="T11" fmla="*/ 80 h 227"/>
                  <a:gd name="T12" fmla="*/ 81 w 199"/>
                  <a:gd name="T13" fmla="*/ 82 h 227"/>
                  <a:gd name="T14" fmla="*/ 72 w 199"/>
                  <a:gd name="T15" fmla="*/ 103 h 227"/>
                  <a:gd name="T16" fmla="*/ 37 w 199"/>
                  <a:gd name="T17" fmla="*/ 114 h 227"/>
                  <a:gd name="T18" fmla="*/ 2 w 199"/>
                  <a:gd name="T19" fmla="*/ 205 h 227"/>
                  <a:gd name="T20" fmla="*/ 43 w 199"/>
                  <a:gd name="T21" fmla="*/ 222 h 227"/>
                  <a:gd name="T22" fmla="*/ 53 w 199"/>
                  <a:gd name="T23" fmla="*/ 227 h 227"/>
                  <a:gd name="T24" fmla="*/ 147 w 199"/>
                  <a:gd name="T25" fmla="*/ 227 h 227"/>
                  <a:gd name="T26" fmla="*/ 157 w 199"/>
                  <a:gd name="T27" fmla="*/ 222 h 227"/>
                  <a:gd name="T28" fmla="*/ 197 w 199"/>
                  <a:gd name="T29" fmla="*/ 205 h 227"/>
                  <a:gd name="T30" fmla="*/ 162 w 199"/>
                  <a:gd name="T31" fmla="*/ 114 h 227"/>
                  <a:gd name="T32" fmla="*/ 167 w 199"/>
                  <a:gd name="T33" fmla="*/ 154 h 227"/>
                  <a:gd name="T34" fmla="*/ 158 w 199"/>
                  <a:gd name="T35" fmla="*/ 206 h 227"/>
                  <a:gd name="T36" fmla="*/ 147 w 199"/>
                  <a:gd name="T37" fmla="*/ 216 h 227"/>
                  <a:gd name="T38" fmla="*/ 53 w 199"/>
                  <a:gd name="T39" fmla="*/ 216 h 227"/>
                  <a:gd name="T40" fmla="*/ 41 w 199"/>
                  <a:gd name="T41" fmla="*/ 206 h 227"/>
                  <a:gd name="T42" fmla="*/ 33 w 199"/>
                  <a:gd name="T43" fmla="*/ 154 h 227"/>
                  <a:gd name="T44" fmla="*/ 41 w 199"/>
                  <a:gd name="T45" fmla="*/ 144 h 227"/>
                  <a:gd name="T46" fmla="*/ 158 w 199"/>
                  <a:gd name="T47" fmla="*/ 144 h 227"/>
                  <a:gd name="T48" fmla="*/ 167 w 199"/>
                  <a:gd name="T49" fmla="*/ 154 h 227"/>
                  <a:gd name="T50" fmla="*/ 100 w 199"/>
                  <a:gd name="T51" fmla="*/ 172 h 227"/>
                  <a:gd name="T52" fmla="*/ 91 w 199"/>
                  <a:gd name="T53" fmla="*/ 180 h 227"/>
                  <a:gd name="T54" fmla="*/ 100 w 199"/>
                  <a:gd name="T55" fmla="*/ 188 h 227"/>
                  <a:gd name="T56" fmla="*/ 108 w 199"/>
                  <a:gd name="T57" fmla="*/ 180 h 227"/>
                  <a:gd name="T58" fmla="*/ 100 w 199"/>
                  <a:gd name="T59" fmla="*/ 17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9" h="227">
                    <a:moveTo>
                      <a:pt x="162" y="114"/>
                    </a:moveTo>
                    <a:cubicBezTo>
                      <a:pt x="152" y="106"/>
                      <a:pt x="135" y="104"/>
                      <a:pt x="127" y="103"/>
                    </a:cubicBezTo>
                    <a:cubicBezTo>
                      <a:pt x="110" y="97"/>
                      <a:pt x="116" y="86"/>
                      <a:pt x="118" y="82"/>
                    </a:cubicBezTo>
                    <a:cubicBezTo>
                      <a:pt x="119" y="81"/>
                      <a:pt x="119" y="81"/>
                      <a:pt x="120" y="80"/>
                    </a:cubicBezTo>
                    <a:cubicBezTo>
                      <a:pt x="135" y="65"/>
                      <a:pt x="150" y="0"/>
                      <a:pt x="100" y="0"/>
                    </a:cubicBezTo>
                    <a:cubicBezTo>
                      <a:pt x="49" y="0"/>
                      <a:pt x="64" y="65"/>
                      <a:pt x="80" y="80"/>
                    </a:cubicBezTo>
                    <a:cubicBezTo>
                      <a:pt x="80" y="81"/>
                      <a:pt x="81" y="81"/>
                      <a:pt x="81" y="82"/>
                    </a:cubicBezTo>
                    <a:cubicBezTo>
                      <a:pt x="84" y="86"/>
                      <a:pt x="89" y="97"/>
                      <a:pt x="72" y="103"/>
                    </a:cubicBezTo>
                    <a:cubicBezTo>
                      <a:pt x="64" y="104"/>
                      <a:pt x="47" y="106"/>
                      <a:pt x="37" y="114"/>
                    </a:cubicBezTo>
                    <a:cubicBezTo>
                      <a:pt x="15" y="133"/>
                      <a:pt x="0" y="169"/>
                      <a:pt x="2" y="205"/>
                    </a:cubicBezTo>
                    <a:cubicBezTo>
                      <a:pt x="3" y="214"/>
                      <a:pt x="22" y="219"/>
                      <a:pt x="43" y="222"/>
                    </a:cubicBezTo>
                    <a:cubicBezTo>
                      <a:pt x="43" y="225"/>
                      <a:pt x="48" y="227"/>
                      <a:pt x="53" y="227"/>
                    </a:cubicBezTo>
                    <a:cubicBezTo>
                      <a:pt x="147" y="227"/>
                      <a:pt x="147" y="227"/>
                      <a:pt x="147" y="227"/>
                    </a:cubicBezTo>
                    <a:cubicBezTo>
                      <a:pt x="152" y="227"/>
                      <a:pt x="156" y="225"/>
                      <a:pt x="157" y="222"/>
                    </a:cubicBezTo>
                    <a:cubicBezTo>
                      <a:pt x="177" y="219"/>
                      <a:pt x="196" y="214"/>
                      <a:pt x="197" y="205"/>
                    </a:cubicBezTo>
                    <a:cubicBezTo>
                      <a:pt x="199" y="169"/>
                      <a:pt x="184" y="133"/>
                      <a:pt x="162" y="114"/>
                    </a:cubicBezTo>
                    <a:close/>
                    <a:moveTo>
                      <a:pt x="167" y="154"/>
                    </a:moveTo>
                    <a:cubicBezTo>
                      <a:pt x="158" y="206"/>
                      <a:pt x="158" y="206"/>
                      <a:pt x="158" y="206"/>
                    </a:cubicBezTo>
                    <a:cubicBezTo>
                      <a:pt x="157" y="211"/>
                      <a:pt x="152" y="216"/>
                      <a:pt x="147" y="216"/>
                    </a:cubicBezTo>
                    <a:cubicBezTo>
                      <a:pt x="53" y="216"/>
                      <a:pt x="53" y="216"/>
                      <a:pt x="53" y="216"/>
                    </a:cubicBezTo>
                    <a:cubicBezTo>
                      <a:pt x="47" y="216"/>
                      <a:pt x="42" y="211"/>
                      <a:pt x="41" y="206"/>
                    </a:cubicBezTo>
                    <a:cubicBezTo>
                      <a:pt x="33" y="154"/>
                      <a:pt x="33" y="154"/>
                      <a:pt x="33" y="154"/>
                    </a:cubicBezTo>
                    <a:cubicBezTo>
                      <a:pt x="32" y="149"/>
                      <a:pt x="36" y="144"/>
                      <a:pt x="41" y="144"/>
                    </a:cubicBezTo>
                    <a:cubicBezTo>
                      <a:pt x="158" y="144"/>
                      <a:pt x="158" y="144"/>
                      <a:pt x="158" y="144"/>
                    </a:cubicBezTo>
                    <a:cubicBezTo>
                      <a:pt x="164" y="144"/>
                      <a:pt x="168" y="149"/>
                      <a:pt x="167" y="154"/>
                    </a:cubicBezTo>
                    <a:close/>
                    <a:moveTo>
                      <a:pt x="100" y="172"/>
                    </a:moveTo>
                    <a:cubicBezTo>
                      <a:pt x="95" y="172"/>
                      <a:pt x="91" y="175"/>
                      <a:pt x="91" y="180"/>
                    </a:cubicBezTo>
                    <a:cubicBezTo>
                      <a:pt x="91" y="185"/>
                      <a:pt x="95" y="188"/>
                      <a:pt x="100" y="188"/>
                    </a:cubicBezTo>
                    <a:cubicBezTo>
                      <a:pt x="104" y="188"/>
                      <a:pt x="108" y="185"/>
                      <a:pt x="108" y="180"/>
                    </a:cubicBezTo>
                    <a:cubicBezTo>
                      <a:pt x="108" y="175"/>
                      <a:pt x="104" y="172"/>
                      <a:pt x="100" y="172"/>
                    </a:cubicBezTo>
                    <a:close/>
                  </a:path>
                </a:pathLst>
              </a:custGeom>
              <a:solidFill>
                <a:srgbClr val="333333"/>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grpSp>
        <p:pic>
          <p:nvPicPr>
            <p:cNvPr id="64" name="Image 63"/>
            <p:cNvPicPr>
              <a:picLocks noChangeAspect="1"/>
            </p:cNvPicPr>
            <p:nvPr/>
          </p:nvPicPr>
          <p:blipFill>
            <a:blip r:embed="rId2"/>
            <a:stretch>
              <a:fillRect/>
            </a:stretch>
          </p:blipFill>
          <p:spPr>
            <a:xfrm>
              <a:off x="7516799" y="2822612"/>
              <a:ext cx="895577" cy="238822"/>
            </a:xfrm>
            <a:prstGeom prst="rect">
              <a:avLst/>
            </a:prstGeom>
            <a:ln>
              <a:noFill/>
            </a:ln>
          </p:spPr>
        </p:pic>
        <p:pic>
          <p:nvPicPr>
            <p:cNvPr id="68" name="Image 67"/>
            <p:cNvPicPr>
              <a:picLocks noChangeAspect="1"/>
            </p:cNvPicPr>
            <p:nvPr/>
          </p:nvPicPr>
          <p:blipFill>
            <a:blip r:embed="rId2"/>
            <a:stretch>
              <a:fillRect/>
            </a:stretch>
          </p:blipFill>
          <p:spPr>
            <a:xfrm>
              <a:off x="6305358" y="1726295"/>
              <a:ext cx="895577" cy="238822"/>
            </a:xfrm>
            <a:prstGeom prst="rect">
              <a:avLst/>
            </a:prstGeom>
            <a:ln>
              <a:noFill/>
            </a:ln>
          </p:spPr>
        </p:pic>
        <p:sp>
          <p:nvSpPr>
            <p:cNvPr id="69" name="TextBox 89"/>
            <p:cNvSpPr txBox="1"/>
            <p:nvPr/>
          </p:nvSpPr>
          <p:spPr>
            <a:xfrm>
              <a:off x="6458518" y="1978481"/>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6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Ledger</a:t>
              </a:r>
            </a:p>
          </p:txBody>
        </p:sp>
        <p:sp>
          <p:nvSpPr>
            <p:cNvPr id="70" name="TextBox 89"/>
            <p:cNvSpPr txBox="1"/>
            <p:nvPr/>
          </p:nvSpPr>
          <p:spPr>
            <a:xfrm>
              <a:off x="7651099" y="3088826"/>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6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Ledger</a:t>
              </a:r>
            </a:p>
          </p:txBody>
        </p:sp>
        <p:pic>
          <p:nvPicPr>
            <p:cNvPr id="75" name="Image 74"/>
            <p:cNvPicPr>
              <a:picLocks noChangeAspect="1"/>
            </p:cNvPicPr>
            <p:nvPr/>
          </p:nvPicPr>
          <p:blipFill>
            <a:blip r:embed="rId2"/>
            <a:stretch>
              <a:fillRect/>
            </a:stretch>
          </p:blipFill>
          <p:spPr>
            <a:xfrm>
              <a:off x="3530533" y="2822612"/>
              <a:ext cx="895577" cy="238822"/>
            </a:xfrm>
            <a:prstGeom prst="rect">
              <a:avLst/>
            </a:prstGeom>
            <a:ln>
              <a:noFill/>
            </a:ln>
          </p:spPr>
        </p:pic>
        <p:sp>
          <p:nvSpPr>
            <p:cNvPr id="76" name="TextBox 89"/>
            <p:cNvSpPr txBox="1"/>
            <p:nvPr/>
          </p:nvSpPr>
          <p:spPr>
            <a:xfrm>
              <a:off x="3664833" y="3088826"/>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6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Ledger</a:t>
              </a:r>
            </a:p>
          </p:txBody>
        </p:sp>
        <p:sp>
          <p:nvSpPr>
            <p:cNvPr id="40" name="Freeform 9"/>
            <p:cNvSpPr>
              <a:spLocks noChangeAspect="1" noEditPoints="1"/>
            </p:cNvSpPr>
            <p:nvPr/>
          </p:nvSpPr>
          <p:spPr bwMode="auto">
            <a:xfrm>
              <a:off x="4127495" y="2426488"/>
              <a:ext cx="215895" cy="248772"/>
            </a:xfrm>
            <a:custGeom>
              <a:avLst/>
              <a:gdLst>
                <a:gd name="T0" fmla="*/ 89 w 197"/>
                <a:gd name="T1" fmla="*/ 49 h 227"/>
                <a:gd name="T2" fmla="*/ 99 w 197"/>
                <a:gd name="T3" fmla="*/ 57 h 227"/>
                <a:gd name="T4" fmla="*/ 108 w 197"/>
                <a:gd name="T5" fmla="*/ 66 h 227"/>
                <a:gd name="T6" fmla="*/ 119 w 197"/>
                <a:gd name="T7" fmla="*/ 58 h 227"/>
                <a:gd name="T8" fmla="*/ 130 w 197"/>
                <a:gd name="T9" fmla="*/ 51 h 227"/>
                <a:gd name="T10" fmla="*/ 141 w 197"/>
                <a:gd name="T11" fmla="*/ 46 h 227"/>
                <a:gd name="T12" fmla="*/ 137 w 197"/>
                <a:gd name="T13" fmla="*/ 33 h 227"/>
                <a:gd name="T14" fmla="*/ 133 w 197"/>
                <a:gd name="T15" fmla="*/ 20 h 227"/>
                <a:gd name="T16" fmla="*/ 132 w 197"/>
                <a:gd name="T17" fmla="*/ 8 h 227"/>
                <a:gd name="T18" fmla="*/ 119 w 197"/>
                <a:gd name="T19" fmla="*/ 8 h 227"/>
                <a:gd name="T20" fmla="*/ 105 w 197"/>
                <a:gd name="T21" fmla="*/ 7 h 227"/>
                <a:gd name="T22" fmla="*/ 94 w 197"/>
                <a:gd name="T23" fmla="*/ 5 h 227"/>
                <a:gd name="T24" fmla="*/ 89 w 197"/>
                <a:gd name="T25" fmla="*/ 18 h 227"/>
                <a:gd name="T26" fmla="*/ 84 w 197"/>
                <a:gd name="T27" fmla="*/ 30 h 227"/>
                <a:gd name="T28" fmla="*/ 78 w 197"/>
                <a:gd name="T29" fmla="*/ 40 h 227"/>
                <a:gd name="T30" fmla="*/ 107 w 197"/>
                <a:gd name="T31" fmla="*/ 30 h 227"/>
                <a:gd name="T32" fmla="*/ 112 w 197"/>
                <a:gd name="T33" fmla="*/ 29 h 227"/>
                <a:gd name="T34" fmla="*/ 115 w 197"/>
                <a:gd name="T35" fmla="*/ 33 h 227"/>
                <a:gd name="T36" fmla="*/ 112 w 197"/>
                <a:gd name="T37" fmla="*/ 38 h 227"/>
                <a:gd name="T38" fmla="*/ 107 w 197"/>
                <a:gd name="T39" fmla="*/ 36 h 227"/>
                <a:gd name="T40" fmla="*/ 197 w 197"/>
                <a:gd name="T41" fmla="*/ 102 h 227"/>
                <a:gd name="T42" fmla="*/ 187 w 197"/>
                <a:gd name="T43" fmla="*/ 87 h 227"/>
                <a:gd name="T44" fmla="*/ 179 w 197"/>
                <a:gd name="T45" fmla="*/ 71 h 227"/>
                <a:gd name="T46" fmla="*/ 172 w 197"/>
                <a:gd name="T47" fmla="*/ 56 h 227"/>
                <a:gd name="T48" fmla="*/ 155 w 197"/>
                <a:gd name="T49" fmla="*/ 60 h 227"/>
                <a:gd name="T50" fmla="*/ 138 w 197"/>
                <a:gd name="T51" fmla="*/ 64 h 227"/>
                <a:gd name="T52" fmla="*/ 121 w 197"/>
                <a:gd name="T53" fmla="*/ 65 h 227"/>
                <a:gd name="T54" fmla="*/ 120 w 197"/>
                <a:gd name="T55" fmla="*/ 83 h 227"/>
                <a:gd name="T56" fmla="*/ 118 w 197"/>
                <a:gd name="T57" fmla="*/ 101 h 227"/>
                <a:gd name="T58" fmla="*/ 114 w 197"/>
                <a:gd name="T59" fmla="*/ 117 h 227"/>
                <a:gd name="T60" fmla="*/ 131 w 197"/>
                <a:gd name="T61" fmla="*/ 124 h 227"/>
                <a:gd name="T62" fmla="*/ 147 w 197"/>
                <a:gd name="T63" fmla="*/ 131 h 227"/>
                <a:gd name="T64" fmla="*/ 160 w 197"/>
                <a:gd name="T65" fmla="*/ 140 h 227"/>
                <a:gd name="T66" fmla="*/ 172 w 197"/>
                <a:gd name="T67" fmla="*/ 126 h 227"/>
                <a:gd name="T68" fmla="*/ 184 w 197"/>
                <a:gd name="T69" fmla="*/ 113 h 227"/>
                <a:gd name="T70" fmla="*/ 156 w 197"/>
                <a:gd name="T71" fmla="*/ 101 h 227"/>
                <a:gd name="T72" fmla="*/ 149 w 197"/>
                <a:gd name="T73" fmla="*/ 101 h 227"/>
                <a:gd name="T74" fmla="*/ 147 w 197"/>
                <a:gd name="T75" fmla="*/ 94 h 227"/>
                <a:gd name="T76" fmla="*/ 154 w 197"/>
                <a:gd name="T77" fmla="*/ 90 h 227"/>
                <a:gd name="T78" fmla="*/ 159 w 197"/>
                <a:gd name="T79" fmla="*/ 94 h 227"/>
                <a:gd name="T80" fmla="*/ 113 w 197"/>
                <a:gd name="T81" fmla="*/ 132 h 227"/>
                <a:gd name="T82" fmla="*/ 110 w 197"/>
                <a:gd name="T83" fmla="*/ 107 h 227"/>
                <a:gd name="T84" fmla="*/ 83 w 197"/>
                <a:gd name="T85" fmla="*/ 107 h 227"/>
                <a:gd name="T86" fmla="*/ 55 w 197"/>
                <a:gd name="T87" fmla="*/ 105 h 227"/>
                <a:gd name="T88" fmla="*/ 31 w 197"/>
                <a:gd name="T89" fmla="*/ 100 h 227"/>
                <a:gd name="T90" fmla="*/ 22 w 197"/>
                <a:gd name="T91" fmla="*/ 127 h 227"/>
                <a:gd name="T92" fmla="*/ 12 w 197"/>
                <a:gd name="T93" fmla="*/ 152 h 227"/>
                <a:gd name="T94" fmla="*/ 0 w 197"/>
                <a:gd name="T95" fmla="*/ 174 h 227"/>
                <a:gd name="T96" fmla="*/ 22 w 197"/>
                <a:gd name="T97" fmla="*/ 191 h 227"/>
                <a:gd name="T98" fmla="*/ 43 w 197"/>
                <a:gd name="T99" fmla="*/ 208 h 227"/>
                <a:gd name="T100" fmla="*/ 60 w 197"/>
                <a:gd name="T101" fmla="*/ 227 h 227"/>
                <a:gd name="T102" fmla="*/ 83 w 197"/>
                <a:gd name="T103" fmla="*/ 210 h 227"/>
                <a:gd name="T104" fmla="*/ 106 w 197"/>
                <a:gd name="T105" fmla="*/ 196 h 227"/>
                <a:gd name="T106" fmla="*/ 129 w 197"/>
                <a:gd name="T107" fmla="*/ 185 h 227"/>
                <a:gd name="T108" fmla="*/ 120 w 197"/>
                <a:gd name="T109" fmla="*/ 159 h 227"/>
                <a:gd name="T110" fmla="*/ 75 w 197"/>
                <a:gd name="T111" fmla="*/ 159 h 227"/>
                <a:gd name="T112" fmla="*/ 69 w 197"/>
                <a:gd name="T113" fmla="*/ 168 h 227"/>
                <a:gd name="T114" fmla="*/ 59 w 197"/>
                <a:gd name="T115" fmla="*/ 164 h 227"/>
                <a:gd name="T116" fmla="*/ 59 w 197"/>
                <a:gd name="T117" fmla="*/ 153 h 227"/>
                <a:gd name="T118" fmla="*/ 69 w 197"/>
                <a:gd name="T119" fmla="*/ 1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 h="227">
                  <a:moveTo>
                    <a:pt x="80" y="45"/>
                  </a:moveTo>
                  <a:cubicBezTo>
                    <a:pt x="83" y="46"/>
                    <a:pt x="85" y="46"/>
                    <a:pt x="87" y="46"/>
                  </a:cubicBezTo>
                  <a:cubicBezTo>
                    <a:pt x="88" y="47"/>
                    <a:pt x="89" y="48"/>
                    <a:pt x="89" y="49"/>
                  </a:cubicBezTo>
                  <a:cubicBezTo>
                    <a:pt x="89" y="49"/>
                    <a:pt x="89" y="49"/>
                    <a:pt x="89" y="49"/>
                  </a:cubicBezTo>
                  <a:cubicBezTo>
                    <a:pt x="90" y="50"/>
                    <a:pt x="91" y="50"/>
                    <a:pt x="91" y="51"/>
                  </a:cubicBezTo>
                  <a:cubicBezTo>
                    <a:pt x="90" y="53"/>
                    <a:pt x="90" y="56"/>
                    <a:pt x="89" y="58"/>
                  </a:cubicBezTo>
                  <a:cubicBezTo>
                    <a:pt x="90" y="59"/>
                    <a:pt x="92" y="60"/>
                    <a:pt x="93" y="61"/>
                  </a:cubicBezTo>
                  <a:cubicBezTo>
                    <a:pt x="95" y="60"/>
                    <a:pt x="98" y="59"/>
                    <a:pt x="99" y="57"/>
                  </a:cubicBezTo>
                  <a:cubicBezTo>
                    <a:pt x="100" y="58"/>
                    <a:pt x="101" y="58"/>
                    <a:pt x="102" y="58"/>
                  </a:cubicBezTo>
                  <a:cubicBezTo>
                    <a:pt x="102" y="58"/>
                    <a:pt x="102" y="58"/>
                    <a:pt x="102" y="58"/>
                  </a:cubicBezTo>
                  <a:cubicBezTo>
                    <a:pt x="103" y="59"/>
                    <a:pt x="105" y="59"/>
                    <a:pt x="106" y="59"/>
                  </a:cubicBezTo>
                  <a:cubicBezTo>
                    <a:pt x="106" y="61"/>
                    <a:pt x="107" y="64"/>
                    <a:pt x="108" y="66"/>
                  </a:cubicBezTo>
                  <a:cubicBezTo>
                    <a:pt x="109" y="66"/>
                    <a:pt x="111" y="66"/>
                    <a:pt x="113" y="66"/>
                  </a:cubicBezTo>
                  <a:cubicBezTo>
                    <a:pt x="114" y="64"/>
                    <a:pt x="115" y="61"/>
                    <a:pt x="116" y="59"/>
                  </a:cubicBezTo>
                  <a:cubicBezTo>
                    <a:pt x="117" y="59"/>
                    <a:pt x="118" y="59"/>
                    <a:pt x="119" y="58"/>
                  </a:cubicBezTo>
                  <a:cubicBezTo>
                    <a:pt x="119" y="58"/>
                    <a:pt x="119" y="58"/>
                    <a:pt x="119" y="58"/>
                  </a:cubicBezTo>
                  <a:cubicBezTo>
                    <a:pt x="120" y="58"/>
                    <a:pt x="121" y="57"/>
                    <a:pt x="122" y="57"/>
                  </a:cubicBezTo>
                  <a:cubicBezTo>
                    <a:pt x="123" y="59"/>
                    <a:pt x="125" y="60"/>
                    <a:pt x="127" y="61"/>
                  </a:cubicBezTo>
                  <a:cubicBezTo>
                    <a:pt x="129" y="61"/>
                    <a:pt x="130" y="59"/>
                    <a:pt x="132" y="58"/>
                  </a:cubicBezTo>
                  <a:cubicBezTo>
                    <a:pt x="131" y="56"/>
                    <a:pt x="131" y="53"/>
                    <a:pt x="130" y="51"/>
                  </a:cubicBezTo>
                  <a:cubicBezTo>
                    <a:pt x="130" y="50"/>
                    <a:pt x="131" y="49"/>
                    <a:pt x="132" y="49"/>
                  </a:cubicBezTo>
                  <a:cubicBezTo>
                    <a:pt x="132" y="49"/>
                    <a:pt x="132" y="49"/>
                    <a:pt x="132" y="49"/>
                  </a:cubicBezTo>
                  <a:cubicBezTo>
                    <a:pt x="132" y="48"/>
                    <a:pt x="133" y="47"/>
                    <a:pt x="133" y="46"/>
                  </a:cubicBezTo>
                  <a:cubicBezTo>
                    <a:pt x="136" y="46"/>
                    <a:pt x="138" y="46"/>
                    <a:pt x="141" y="46"/>
                  </a:cubicBezTo>
                  <a:cubicBezTo>
                    <a:pt x="141" y="44"/>
                    <a:pt x="142" y="43"/>
                    <a:pt x="142" y="41"/>
                  </a:cubicBezTo>
                  <a:cubicBezTo>
                    <a:pt x="141" y="39"/>
                    <a:pt x="139" y="38"/>
                    <a:pt x="137" y="36"/>
                  </a:cubicBezTo>
                  <a:cubicBezTo>
                    <a:pt x="137" y="35"/>
                    <a:pt x="137" y="34"/>
                    <a:pt x="137" y="33"/>
                  </a:cubicBezTo>
                  <a:cubicBezTo>
                    <a:pt x="137" y="33"/>
                    <a:pt x="137" y="33"/>
                    <a:pt x="137" y="33"/>
                  </a:cubicBezTo>
                  <a:cubicBezTo>
                    <a:pt x="137" y="32"/>
                    <a:pt x="137" y="31"/>
                    <a:pt x="137" y="30"/>
                  </a:cubicBezTo>
                  <a:cubicBezTo>
                    <a:pt x="139" y="29"/>
                    <a:pt x="141" y="27"/>
                    <a:pt x="143" y="26"/>
                  </a:cubicBezTo>
                  <a:cubicBezTo>
                    <a:pt x="142" y="24"/>
                    <a:pt x="142" y="22"/>
                    <a:pt x="141" y="21"/>
                  </a:cubicBezTo>
                  <a:cubicBezTo>
                    <a:pt x="138" y="20"/>
                    <a:pt x="136" y="20"/>
                    <a:pt x="133" y="20"/>
                  </a:cubicBezTo>
                  <a:cubicBezTo>
                    <a:pt x="133" y="19"/>
                    <a:pt x="132" y="18"/>
                    <a:pt x="132" y="18"/>
                  </a:cubicBezTo>
                  <a:cubicBezTo>
                    <a:pt x="132" y="18"/>
                    <a:pt x="132" y="18"/>
                    <a:pt x="132" y="18"/>
                  </a:cubicBezTo>
                  <a:cubicBezTo>
                    <a:pt x="131" y="17"/>
                    <a:pt x="130" y="16"/>
                    <a:pt x="130" y="15"/>
                  </a:cubicBezTo>
                  <a:cubicBezTo>
                    <a:pt x="131" y="13"/>
                    <a:pt x="131" y="11"/>
                    <a:pt x="132" y="8"/>
                  </a:cubicBezTo>
                  <a:cubicBezTo>
                    <a:pt x="131" y="7"/>
                    <a:pt x="129" y="6"/>
                    <a:pt x="128" y="5"/>
                  </a:cubicBezTo>
                  <a:cubicBezTo>
                    <a:pt x="126" y="6"/>
                    <a:pt x="123" y="8"/>
                    <a:pt x="122" y="9"/>
                  </a:cubicBezTo>
                  <a:cubicBezTo>
                    <a:pt x="121" y="9"/>
                    <a:pt x="120" y="8"/>
                    <a:pt x="118" y="8"/>
                  </a:cubicBezTo>
                  <a:cubicBezTo>
                    <a:pt x="119" y="8"/>
                    <a:pt x="119" y="8"/>
                    <a:pt x="119" y="8"/>
                  </a:cubicBezTo>
                  <a:cubicBezTo>
                    <a:pt x="117" y="8"/>
                    <a:pt x="116" y="7"/>
                    <a:pt x="115" y="7"/>
                  </a:cubicBezTo>
                  <a:cubicBezTo>
                    <a:pt x="115" y="5"/>
                    <a:pt x="114" y="2"/>
                    <a:pt x="113" y="0"/>
                  </a:cubicBezTo>
                  <a:cubicBezTo>
                    <a:pt x="111" y="0"/>
                    <a:pt x="110" y="0"/>
                    <a:pt x="108" y="0"/>
                  </a:cubicBezTo>
                  <a:cubicBezTo>
                    <a:pt x="107" y="2"/>
                    <a:pt x="106" y="5"/>
                    <a:pt x="105" y="7"/>
                  </a:cubicBezTo>
                  <a:cubicBezTo>
                    <a:pt x="104" y="7"/>
                    <a:pt x="103" y="8"/>
                    <a:pt x="102" y="8"/>
                  </a:cubicBezTo>
                  <a:cubicBezTo>
                    <a:pt x="102" y="8"/>
                    <a:pt x="102" y="8"/>
                    <a:pt x="102" y="8"/>
                  </a:cubicBezTo>
                  <a:cubicBezTo>
                    <a:pt x="101" y="8"/>
                    <a:pt x="100" y="9"/>
                    <a:pt x="99" y="9"/>
                  </a:cubicBezTo>
                  <a:cubicBezTo>
                    <a:pt x="98" y="7"/>
                    <a:pt x="96" y="6"/>
                    <a:pt x="94" y="5"/>
                  </a:cubicBezTo>
                  <a:cubicBezTo>
                    <a:pt x="92" y="6"/>
                    <a:pt x="91" y="7"/>
                    <a:pt x="89" y="8"/>
                  </a:cubicBezTo>
                  <a:cubicBezTo>
                    <a:pt x="90" y="10"/>
                    <a:pt x="90" y="13"/>
                    <a:pt x="91" y="15"/>
                  </a:cubicBezTo>
                  <a:cubicBezTo>
                    <a:pt x="91" y="16"/>
                    <a:pt x="90" y="17"/>
                    <a:pt x="89" y="18"/>
                  </a:cubicBezTo>
                  <a:cubicBezTo>
                    <a:pt x="89" y="18"/>
                    <a:pt x="89" y="18"/>
                    <a:pt x="89" y="18"/>
                  </a:cubicBezTo>
                  <a:cubicBezTo>
                    <a:pt x="89" y="18"/>
                    <a:pt x="88" y="19"/>
                    <a:pt x="87" y="20"/>
                  </a:cubicBezTo>
                  <a:cubicBezTo>
                    <a:pt x="85" y="20"/>
                    <a:pt x="83" y="20"/>
                    <a:pt x="80" y="20"/>
                  </a:cubicBezTo>
                  <a:cubicBezTo>
                    <a:pt x="80" y="22"/>
                    <a:pt x="79" y="23"/>
                    <a:pt x="79" y="25"/>
                  </a:cubicBezTo>
                  <a:cubicBezTo>
                    <a:pt x="80" y="27"/>
                    <a:pt x="82" y="28"/>
                    <a:pt x="84" y="30"/>
                  </a:cubicBezTo>
                  <a:cubicBezTo>
                    <a:pt x="84" y="31"/>
                    <a:pt x="84" y="32"/>
                    <a:pt x="84" y="33"/>
                  </a:cubicBezTo>
                  <a:cubicBezTo>
                    <a:pt x="84" y="33"/>
                    <a:pt x="84" y="33"/>
                    <a:pt x="84" y="33"/>
                  </a:cubicBezTo>
                  <a:cubicBezTo>
                    <a:pt x="84" y="34"/>
                    <a:pt x="84" y="35"/>
                    <a:pt x="84" y="36"/>
                  </a:cubicBezTo>
                  <a:cubicBezTo>
                    <a:pt x="82" y="37"/>
                    <a:pt x="80" y="39"/>
                    <a:pt x="78" y="40"/>
                  </a:cubicBezTo>
                  <a:cubicBezTo>
                    <a:pt x="79" y="42"/>
                    <a:pt x="79" y="44"/>
                    <a:pt x="80" y="45"/>
                  </a:cubicBezTo>
                  <a:close/>
                  <a:moveTo>
                    <a:pt x="106" y="33"/>
                  </a:moveTo>
                  <a:cubicBezTo>
                    <a:pt x="106" y="32"/>
                    <a:pt x="106" y="31"/>
                    <a:pt x="107" y="30"/>
                  </a:cubicBezTo>
                  <a:cubicBezTo>
                    <a:pt x="107" y="30"/>
                    <a:pt x="107" y="30"/>
                    <a:pt x="107" y="30"/>
                  </a:cubicBezTo>
                  <a:cubicBezTo>
                    <a:pt x="107" y="30"/>
                    <a:pt x="108" y="29"/>
                    <a:pt x="109" y="29"/>
                  </a:cubicBezTo>
                  <a:cubicBezTo>
                    <a:pt x="109" y="29"/>
                    <a:pt x="109" y="29"/>
                    <a:pt x="109" y="29"/>
                  </a:cubicBezTo>
                  <a:cubicBezTo>
                    <a:pt x="110" y="28"/>
                    <a:pt x="111" y="28"/>
                    <a:pt x="112" y="29"/>
                  </a:cubicBezTo>
                  <a:cubicBezTo>
                    <a:pt x="112" y="29"/>
                    <a:pt x="112" y="29"/>
                    <a:pt x="112" y="29"/>
                  </a:cubicBezTo>
                  <a:cubicBezTo>
                    <a:pt x="113" y="29"/>
                    <a:pt x="114" y="30"/>
                    <a:pt x="114" y="30"/>
                  </a:cubicBezTo>
                  <a:cubicBezTo>
                    <a:pt x="114" y="30"/>
                    <a:pt x="114" y="30"/>
                    <a:pt x="114" y="30"/>
                  </a:cubicBezTo>
                  <a:cubicBezTo>
                    <a:pt x="115" y="31"/>
                    <a:pt x="115" y="32"/>
                    <a:pt x="115" y="33"/>
                  </a:cubicBezTo>
                  <a:cubicBezTo>
                    <a:pt x="115" y="33"/>
                    <a:pt x="115" y="33"/>
                    <a:pt x="115" y="33"/>
                  </a:cubicBezTo>
                  <a:cubicBezTo>
                    <a:pt x="115" y="34"/>
                    <a:pt x="115" y="35"/>
                    <a:pt x="114" y="36"/>
                  </a:cubicBezTo>
                  <a:cubicBezTo>
                    <a:pt x="114" y="36"/>
                    <a:pt x="114" y="36"/>
                    <a:pt x="114" y="36"/>
                  </a:cubicBezTo>
                  <a:cubicBezTo>
                    <a:pt x="114" y="37"/>
                    <a:pt x="113" y="37"/>
                    <a:pt x="112" y="38"/>
                  </a:cubicBezTo>
                  <a:cubicBezTo>
                    <a:pt x="112" y="38"/>
                    <a:pt x="112" y="38"/>
                    <a:pt x="112" y="38"/>
                  </a:cubicBezTo>
                  <a:cubicBezTo>
                    <a:pt x="111" y="38"/>
                    <a:pt x="110" y="38"/>
                    <a:pt x="109" y="38"/>
                  </a:cubicBezTo>
                  <a:cubicBezTo>
                    <a:pt x="109" y="37"/>
                    <a:pt x="109" y="37"/>
                    <a:pt x="109" y="37"/>
                  </a:cubicBezTo>
                  <a:cubicBezTo>
                    <a:pt x="108" y="37"/>
                    <a:pt x="107" y="37"/>
                    <a:pt x="107" y="36"/>
                  </a:cubicBezTo>
                  <a:cubicBezTo>
                    <a:pt x="107" y="36"/>
                    <a:pt x="107" y="36"/>
                    <a:pt x="107" y="36"/>
                  </a:cubicBezTo>
                  <a:cubicBezTo>
                    <a:pt x="106" y="35"/>
                    <a:pt x="106" y="34"/>
                    <a:pt x="106" y="33"/>
                  </a:cubicBezTo>
                  <a:close/>
                  <a:moveTo>
                    <a:pt x="186" y="109"/>
                  </a:moveTo>
                  <a:cubicBezTo>
                    <a:pt x="186" y="107"/>
                    <a:pt x="187" y="106"/>
                    <a:pt x="187" y="104"/>
                  </a:cubicBezTo>
                  <a:cubicBezTo>
                    <a:pt x="190" y="104"/>
                    <a:pt x="194" y="103"/>
                    <a:pt x="197" y="102"/>
                  </a:cubicBezTo>
                  <a:cubicBezTo>
                    <a:pt x="197" y="100"/>
                    <a:pt x="197" y="98"/>
                    <a:pt x="197" y="95"/>
                  </a:cubicBezTo>
                  <a:cubicBezTo>
                    <a:pt x="194" y="93"/>
                    <a:pt x="191" y="92"/>
                    <a:pt x="188" y="91"/>
                  </a:cubicBezTo>
                  <a:cubicBezTo>
                    <a:pt x="188" y="90"/>
                    <a:pt x="188" y="88"/>
                    <a:pt x="187" y="87"/>
                  </a:cubicBezTo>
                  <a:cubicBezTo>
                    <a:pt x="187" y="87"/>
                    <a:pt x="187" y="87"/>
                    <a:pt x="187" y="87"/>
                  </a:cubicBezTo>
                  <a:cubicBezTo>
                    <a:pt x="187" y="85"/>
                    <a:pt x="186" y="84"/>
                    <a:pt x="186" y="83"/>
                  </a:cubicBezTo>
                  <a:cubicBezTo>
                    <a:pt x="188" y="80"/>
                    <a:pt x="190" y="78"/>
                    <a:pt x="192" y="75"/>
                  </a:cubicBezTo>
                  <a:cubicBezTo>
                    <a:pt x="191" y="73"/>
                    <a:pt x="190" y="71"/>
                    <a:pt x="188" y="69"/>
                  </a:cubicBezTo>
                  <a:cubicBezTo>
                    <a:pt x="185" y="69"/>
                    <a:pt x="182" y="70"/>
                    <a:pt x="179" y="71"/>
                  </a:cubicBezTo>
                  <a:cubicBezTo>
                    <a:pt x="178" y="70"/>
                    <a:pt x="176" y="69"/>
                    <a:pt x="175" y="68"/>
                  </a:cubicBezTo>
                  <a:cubicBezTo>
                    <a:pt x="175" y="68"/>
                    <a:pt x="175" y="68"/>
                    <a:pt x="175" y="68"/>
                  </a:cubicBezTo>
                  <a:cubicBezTo>
                    <a:pt x="174" y="67"/>
                    <a:pt x="173" y="66"/>
                    <a:pt x="172" y="66"/>
                  </a:cubicBezTo>
                  <a:cubicBezTo>
                    <a:pt x="172" y="62"/>
                    <a:pt x="172" y="59"/>
                    <a:pt x="172" y="56"/>
                  </a:cubicBezTo>
                  <a:cubicBezTo>
                    <a:pt x="170" y="55"/>
                    <a:pt x="168" y="54"/>
                    <a:pt x="166" y="53"/>
                  </a:cubicBezTo>
                  <a:cubicBezTo>
                    <a:pt x="163" y="56"/>
                    <a:pt x="161" y="58"/>
                    <a:pt x="159" y="61"/>
                  </a:cubicBezTo>
                  <a:cubicBezTo>
                    <a:pt x="158" y="60"/>
                    <a:pt x="156" y="60"/>
                    <a:pt x="155" y="60"/>
                  </a:cubicBezTo>
                  <a:cubicBezTo>
                    <a:pt x="155" y="60"/>
                    <a:pt x="155" y="60"/>
                    <a:pt x="155" y="60"/>
                  </a:cubicBezTo>
                  <a:cubicBezTo>
                    <a:pt x="153" y="60"/>
                    <a:pt x="152" y="60"/>
                    <a:pt x="151" y="60"/>
                  </a:cubicBezTo>
                  <a:cubicBezTo>
                    <a:pt x="149" y="58"/>
                    <a:pt x="148" y="55"/>
                    <a:pt x="146" y="52"/>
                  </a:cubicBezTo>
                  <a:cubicBezTo>
                    <a:pt x="143" y="52"/>
                    <a:pt x="141" y="53"/>
                    <a:pt x="139" y="54"/>
                  </a:cubicBezTo>
                  <a:cubicBezTo>
                    <a:pt x="138" y="57"/>
                    <a:pt x="138" y="60"/>
                    <a:pt x="138" y="64"/>
                  </a:cubicBezTo>
                  <a:cubicBezTo>
                    <a:pt x="136" y="64"/>
                    <a:pt x="135" y="65"/>
                    <a:pt x="134" y="66"/>
                  </a:cubicBezTo>
                  <a:cubicBezTo>
                    <a:pt x="134" y="66"/>
                    <a:pt x="134" y="66"/>
                    <a:pt x="134" y="66"/>
                  </a:cubicBezTo>
                  <a:cubicBezTo>
                    <a:pt x="133" y="67"/>
                    <a:pt x="131" y="68"/>
                    <a:pt x="130" y="69"/>
                  </a:cubicBezTo>
                  <a:cubicBezTo>
                    <a:pt x="128" y="67"/>
                    <a:pt x="124" y="66"/>
                    <a:pt x="121" y="65"/>
                  </a:cubicBezTo>
                  <a:cubicBezTo>
                    <a:pt x="120" y="67"/>
                    <a:pt x="118" y="68"/>
                    <a:pt x="117" y="70"/>
                  </a:cubicBezTo>
                  <a:cubicBezTo>
                    <a:pt x="118" y="73"/>
                    <a:pt x="120" y="76"/>
                    <a:pt x="122" y="79"/>
                  </a:cubicBezTo>
                  <a:cubicBezTo>
                    <a:pt x="121" y="80"/>
                    <a:pt x="121" y="82"/>
                    <a:pt x="120" y="83"/>
                  </a:cubicBezTo>
                  <a:cubicBezTo>
                    <a:pt x="120" y="83"/>
                    <a:pt x="120" y="83"/>
                    <a:pt x="120" y="83"/>
                  </a:cubicBezTo>
                  <a:cubicBezTo>
                    <a:pt x="119" y="84"/>
                    <a:pt x="119" y="86"/>
                    <a:pt x="119" y="87"/>
                  </a:cubicBezTo>
                  <a:cubicBezTo>
                    <a:pt x="116" y="88"/>
                    <a:pt x="112" y="88"/>
                    <a:pt x="109" y="90"/>
                  </a:cubicBezTo>
                  <a:cubicBezTo>
                    <a:pt x="109" y="92"/>
                    <a:pt x="109" y="94"/>
                    <a:pt x="109" y="97"/>
                  </a:cubicBezTo>
                  <a:cubicBezTo>
                    <a:pt x="112" y="98"/>
                    <a:pt x="115" y="100"/>
                    <a:pt x="118" y="101"/>
                  </a:cubicBezTo>
                  <a:cubicBezTo>
                    <a:pt x="118" y="102"/>
                    <a:pt x="118" y="104"/>
                    <a:pt x="119" y="105"/>
                  </a:cubicBezTo>
                  <a:cubicBezTo>
                    <a:pt x="119" y="105"/>
                    <a:pt x="119" y="105"/>
                    <a:pt x="119" y="105"/>
                  </a:cubicBezTo>
                  <a:cubicBezTo>
                    <a:pt x="119" y="106"/>
                    <a:pt x="120" y="108"/>
                    <a:pt x="120" y="109"/>
                  </a:cubicBezTo>
                  <a:cubicBezTo>
                    <a:pt x="118" y="111"/>
                    <a:pt x="116" y="114"/>
                    <a:pt x="114" y="117"/>
                  </a:cubicBezTo>
                  <a:cubicBezTo>
                    <a:pt x="115" y="119"/>
                    <a:pt x="116" y="121"/>
                    <a:pt x="118" y="123"/>
                  </a:cubicBezTo>
                  <a:cubicBezTo>
                    <a:pt x="121" y="122"/>
                    <a:pt x="124" y="122"/>
                    <a:pt x="127" y="121"/>
                  </a:cubicBezTo>
                  <a:cubicBezTo>
                    <a:pt x="128" y="122"/>
                    <a:pt x="130" y="123"/>
                    <a:pt x="131" y="123"/>
                  </a:cubicBezTo>
                  <a:cubicBezTo>
                    <a:pt x="131" y="124"/>
                    <a:pt x="131" y="124"/>
                    <a:pt x="131" y="124"/>
                  </a:cubicBezTo>
                  <a:cubicBezTo>
                    <a:pt x="132" y="124"/>
                    <a:pt x="133" y="125"/>
                    <a:pt x="134" y="126"/>
                  </a:cubicBezTo>
                  <a:cubicBezTo>
                    <a:pt x="134" y="129"/>
                    <a:pt x="133" y="133"/>
                    <a:pt x="134" y="136"/>
                  </a:cubicBezTo>
                  <a:cubicBezTo>
                    <a:pt x="136" y="137"/>
                    <a:pt x="138" y="138"/>
                    <a:pt x="140" y="138"/>
                  </a:cubicBezTo>
                  <a:cubicBezTo>
                    <a:pt x="143" y="136"/>
                    <a:pt x="145" y="134"/>
                    <a:pt x="147" y="131"/>
                  </a:cubicBezTo>
                  <a:cubicBezTo>
                    <a:pt x="148" y="131"/>
                    <a:pt x="150" y="131"/>
                    <a:pt x="151" y="131"/>
                  </a:cubicBezTo>
                  <a:cubicBezTo>
                    <a:pt x="151" y="131"/>
                    <a:pt x="151" y="131"/>
                    <a:pt x="151" y="131"/>
                  </a:cubicBezTo>
                  <a:cubicBezTo>
                    <a:pt x="152" y="131"/>
                    <a:pt x="154" y="131"/>
                    <a:pt x="155" y="131"/>
                  </a:cubicBezTo>
                  <a:cubicBezTo>
                    <a:pt x="157" y="134"/>
                    <a:pt x="158" y="137"/>
                    <a:pt x="160" y="140"/>
                  </a:cubicBezTo>
                  <a:cubicBezTo>
                    <a:pt x="163" y="139"/>
                    <a:pt x="165" y="139"/>
                    <a:pt x="167" y="138"/>
                  </a:cubicBezTo>
                  <a:cubicBezTo>
                    <a:pt x="168" y="134"/>
                    <a:pt x="168" y="131"/>
                    <a:pt x="168" y="128"/>
                  </a:cubicBezTo>
                  <a:cubicBezTo>
                    <a:pt x="170" y="127"/>
                    <a:pt x="171" y="126"/>
                    <a:pt x="172" y="126"/>
                  </a:cubicBezTo>
                  <a:cubicBezTo>
                    <a:pt x="172" y="126"/>
                    <a:pt x="172" y="126"/>
                    <a:pt x="172" y="126"/>
                  </a:cubicBezTo>
                  <a:cubicBezTo>
                    <a:pt x="173" y="125"/>
                    <a:pt x="174" y="124"/>
                    <a:pt x="176" y="123"/>
                  </a:cubicBezTo>
                  <a:cubicBezTo>
                    <a:pt x="178" y="125"/>
                    <a:pt x="181" y="126"/>
                    <a:pt x="185" y="127"/>
                  </a:cubicBezTo>
                  <a:cubicBezTo>
                    <a:pt x="186" y="125"/>
                    <a:pt x="188" y="123"/>
                    <a:pt x="189" y="121"/>
                  </a:cubicBezTo>
                  <a:cubicBezTo>
                    <a:pt x="188" y="118"/>
                    <a:pt x="186" y="115"/>
                    <a:pt x="184" y="113"/>
                  </a:cubicBezTo>
                  <a:cubicBezTo>
                    <a:pt x="185" y="111"/>
                    <a:pt x="185" y="110"/>
                    <a:pt x="186" y="109"/>
                  </a:cubicBezTo>
                  <a:close/>
                  <a:moveTo>
                    <a:pt x="159" y="98"/>
                  </a:moveTo>
                  <a:cubicBezTo>
                    <a:pt x="159" y="98"/>
                    <a:pt x="159" y="98"/>
                    <a:pt x="159" y="98"/>
                  </a:cubicBezTo>
                  <a:cubicBezTo>
                    <a:pt x="158" y="99"/>
                    <a:pt x="157" y="100"/>
                    <a:pt x="156" y="101"/>
                  </a:cubicBezTo>
                  <a:cubicBezTo>
                    <a:pt x="156" y="101"/>
                    <a:pt x="156" y="101"/>
                    <a:pt x="156" y="101"/>
                  </a:cubicBezTo>
                  <a:cubicBezTo>
                    <a:pt x="155" y="102"/>
                    <a:pt x="154" y="102"/>
                    <a:pt x="152" y="102"/>
                  </a:cubicBezTo>
                  <a:cubicBezTo>
                    <a:pt x="152" y="102"/>
                    <a:pt x="152" y="102"/>
                    <a:pt x="152" y="102"/>
                  </a:cubicBezTo>
                  <a:cubicBezTo>
                    <a:pt x="151" y="102"/>
                    <a:pt x="150" y="101"/>
                    <a:pt x="149" y="101"/>
                  </a:cubicBezTo>
                  <a:cubicBezTo>
                    <a:pt x="149" y="101"/>
                    <a:pt x="149" y="101"/>
                    <a:pt x="149" y="101"/>
                  </a:cubicBezTo>
                  <a:cubicBezTo>
                    <a:pt x="148" y="100"/>
                    <a:pt x="147" y="99"/>
                    <a:pt x="147" y="98"/>
                  </a:cubicBezTo>
                  <a:cubicBezTo>
                    <a:pt x="147" y="97"/>
                    <a:pt x="147" y="97"/>
                    <a:pt x="147" y="97"/>
                  </a:cubicBezTo>
                  <a:cubicBezTo>
                    <a:pt x="147" y="96"/>
                    <a:pt x="147" y="95"/>
                    <a:pt x="147" y="94"/>
                  </a:cubicBezTo>
                  <a:cubicBezTo>
                    <a:pt x="147" y="94"/>
                    <a:pt x="147" y="94"/>
                    <a:pt x="147" y="94"/>
                  </a:cubicBezTo>
                  <a:cubicBezTo>
                    <a:pt x="148" y="92"/>
                    <a:pt x="149" y="91"/>
                    <a:pt x="150" y="91"/>
                  </a:cubicBezTo>
                  <a:cubicBezTo>
                    <a:pt x="150" y="91"/>
                    <a:pt x="150" y="91"/>
                    <a:pt x="150" y="91"/>
                  </a:cubicBezTo>
                  <a:cubicBezTo>
                    <a:pt x="151" y="90"/>
                    <a:pt x="152" y="90"/>
                    <a:pt x="154" y="90"/>
                  </a:cubicBezTo>
                  <a:cubicBezTo>
                    <a:pt x="154" y="90"/>
                    <a:pt x="154" y="90"/>
                    <a:pt x="154" y="90"/>
                  </a:cubicBezTo>
                  <a:cubicBezTo>
                    <a:pt x="155" y="90"/>
                    <a:pt x="156" y="90"/>
                    <a:pt x="157" y="91"/>
                  </a:cubicBezTo>
                  <a:cubicBezTo>
                    <a:pt x="157" y="91"/>
                    <a:pt x="157" y="91"/>
                    <a:pt x="157" y="91"/>
                  </a:cubicBezTo>
                  <a:cubicBezTo>
                    <a:pt x="158" y="92"/>
                    <a:pt x="159" y="93"/>
                    <a:pt x="159" y="94"/>
                  </a:cubicBezTo>
                  <a:cubicBezTo>
                    <a:pt x="159" y="94"/>
                    <a:pt x="159" y="94"/>
                    <a:pt x="159" y="94"/>
                  </a:cubicBezTo>
                  <a:cubicBezTo>
                    <a:pt x="159" y="95"/>
                    <a:pt x="159" y="97"/>
                    <a:pt x="159" y="98"/>
                  </a:cubicBezTo>
                  <a:close/>
                  <a:moveTo>
                    <a:pt x="129" y="133"/>
                  </a:moveTo>
                  <a:cubicBezTo>
                    <a:pt x="124" y="132"/>
                    <a:pt x="118" y="132"/>
                    <a:pt x="113" y="132"/>
                  </a:cubicBezTo>
                  <a:cubicBezTo>
                    <a:pt x="112" y="130"/>
                    <a:pt x="111" y="128"/>
                    <a:pt x="110" y="127"/>
                  </a:cubicBezTo>
                  <a:cubicBezTo>
                    <a:pt x="110" y="127"/>
                    <a:pt x="110" y="127"/>
                    <a:pt x="110" y="127"/>
                  </a:cubicBezTo>
                  <a:cubicBezTo>
                    <a:pt x="109" y="125"/>
                    <a:pt x="107" y="123"/>
                    <a:pt x="106" y="121"/>
                  </a:cubicBezTo>
                  <a:cubicBezTo>
                    <a:pt x="108" y="117"/>
                    <a:pt x="109" y="112"/>
                    <a:pt x="110" y="107"/>
                  </a:cubicBezTo>
                  <a:cubicBezTo>
                    <a:pt x="108" y="105"/>
                    <a:pt x="105" y="103"/>
                    <a:pt x="102" y="101"/>
                  </a:cubicBezTo>
                  <a:cubicBezTo>
                    <a:pt x="97" y="103"/>
                    <a:pt x="93" y="106"/>
                    <a:pt x="89" y="109"/>
                  </a:cubicBezTo>
                  <a:cubicBezTo>
                    <a:pt x="87" y="108"/>
                    <a:pt x="85" y="108"/>
                    <a:pt x="83" y="107"/>
                  </a:cubicBezTo>
                  <a:cubicBezTo>
                    <a:pt x="83" y="107"/>
                    <a:pt x="83" y="107"/>
                    <a:pt x="83" y="107"/>
                  </a:cubicBezTo>
                  <a:cubicBezTo>
                    <a:pt x="80" y="106"/>
                    <a:pt x="78" y="105"/>
                    <a:pt x="76" y="105"/>
                  </a:cubicBezTo>
                  <a:cubicBezTo>
                    <a:pt x="75" y="100"/>
                    <a:pt x="74" y="95"/>
                    <a:pt x="72" y="91"/>
                  </a:cubicBezTo>
                  <a:cubicBezTo>
                    <a:pt x="68" y="90"/>
                    <a:pt x="65" y="90"/>
                    <a:pt x="61" y="91"/>
                  </a:cubicBezTo>
                  <a:cubicBezTo>
                    <a:pt x="59" y="95"/>
                    <a:pt x="57" y="100"/>
                    <a:pt x="55" y="105"/>
                  </a:cubicBezTo>
                  <a:cubicBezTo>
                    <a:pt x="53" y="105"/>
                    <a:pt x="51" y="106"/>
                    <a:pt x="49" y="107"/>
                  </a:cubicBezTo>
                  <a:cubicBezTo>
                    <a:pt x="49" y="107"/>
                    <a:pt x="49" y="107"/>
                    <a:pt x="49" y="107"/>
                  </a:cubicBezTo>
                  <a:cubicBezTo>
                    <a:pt x="47" y="108"/>
                    <a:pt x="45" y="108"/>
                    <a:pt x="43" y="109"/>
                  </a:cubicBezTo>
                  <a:cubicBezTo>
                    <a:pt x="40" y="106"/>
                    <a:pt x="36" y="103"/>
                    <a:pt x="31" y="100"/>
                  </a:cubicBezTo>
                  <a:cubicBezTo>
                    <a:pt x="28" y="102"/>
                    <a:pt x="25" y="104"/>
                    <a:pt x="23" y="106"/>
                  </a:cubicBezTo>
                  <a:cubicBezTo>
                    <a:pt x="23" y="112"/>
                    <a:pt x="25" y="117"/>
                    <a:pt x="26" y="121"/>
                  </a:cubicBezTo>
                  <a:cubicBezTo>
                    <a:pt x="25" y="123"/>
                    <a:pt x="24" y="125"/>
                    <a:pt x="22" y="127"/>
                  </a:cubicBezTo>
                  <a:cubicBezTo>
                    <a:pt x="22" y="127"/>
                    <a:pt x="22" y="127"/>
                    <a:pt x="22" y="127"/>
                  </a:cubicBezTo>
                  <a:cubicBezTo>
                    <a:pt x="21" y="128"/>
                    <a:pt x="20" y="130"/>
                    <a:pt x="19" y="132"/>
                  </a:cubicBezTo>
                  <a:cubicBezTo>
                    <a:pt x="14" y="132"/>
                    <a:pt x="9" y="132"/>
                    <a:pt x="4" y="132"/>
                  </a:cubicBezTo>
                  <a:cubicBezTo>
                    <a:pt x="2" y="135"/>
                    <a:pt x="1" y="139"/>
                    <a:pt x="0" y="142"/>
                  </a:cubicBezTo>
                  <a:cubicBezTo>
                    <a:pt x="4" y="146"/>
                    <a:pt x="8" y="149"/>
                    <a:pt x="12" y="152"/>
                  </a:cubicBezTo>
                  <a:cubicBezTo>
                    <a:pt x="12" y="154"/>
                    <a:pt x="12" y="156"/>
                    <a:pt x="12" y="159"/>
                  </a:cubicBezTo>
                  <a:cubicBezTo>
                    <a:pt x="12" y="159"/>
                    <a:pt x="12" y="159"/>
                    <a:pt x="12" y="159"/>
                  </a:cubicBezTo>
                  <a:cubicBezTo>
                    <a:pt x="12" y="161"/>
                    <a:pt x="12" y="163"/>
                    <a:pt x="12" y="165"/>
                  </a:cubicBezTo>
                  <a:cubicBezTo>
                    <a:pt x="8" y="168"/>
                    <a:pt x="4" y="171"/>
                    <a:pt x="0" y="174"/>
                  </a:cubicBezTo>
                  <a:cubicBezTo>
                    <a:pt x="1" y="177"/>
                    <a:pt x="2" y="181"/>
                    <a:pt x="3" y="184"/>
                  </a:cubicBezTo>
                  <a:cubicBezTo>
                    <a:pt x="8" y="185"/>
                    <a:pt x="14" y="185"/>
                    <a:pt x="19" y="185"/>
                  </a:cubicBezTo>
                  <a:cubicBezTo>
                    <a:pt x="20" y="187"/>
                    <a:pt x="21" y="189"/>
                    <a:pt x="22" y="191"/>
                  </a:cubicBezTo>
                  <a:cubicBezTo>
                    <a:pt x="22" y="191"/>
                    <a:pt x="22" y="191"/>
                    <a:pt x="22" y="191"/>
                  </a:cubicBezTo>
                  <a:cubicBezTo>
                    <a:pt x="23" y="193"/>
                    <a:pt x="25" y="194"/>
                    <a:pt x="26" y="196"/>
                  </a:cubicBezTo>
                  <a:cubicBezTo>
                    <a:pt x="24" y="200"/>
                    <a:pt x="23" y="205"/>
                    <a:pt x="22" y="210"/>
                  </a:cubicBezTo>
                  <a:cubicBezTo>
                    <a:pt x="24" y="212"/>
                    <a:pt x="27" y="215"/>
                    <a:pt x="30" y="216"/>
                  </a:cubicBezTo>
                  <a:cubicBezTo>
                    <a:pt x="35" y="214"/>
                    <a:pt x="39" y="211"/>
                    <a:pt x="43" y="208"/>
                  </a:cubicBezTo>
                  <a:cubicBezTo>
                    <a:pt x="45" y="209"/>
                    <a:pt x="47" y="210"/>
                    <a:pt x="50" y="210"/>
                  </a:cubicBezTo>
                  <a:cubicBezTo>
                    <a:pt x="49" y="211"/>
                    <a:pt x="49" y="211"/>
                    <a:pt x="49" y="211"/>
                  </a:cubicBezTo>
                  <a:cubicBezTo>
                    <a:pt x="52" y="211"/>
                    <a:pt x="54" y="212"/>
                    <a:pt x="56" y="212"/>
                  </a:cubicBezTo>
                  <a:cubicBezTo>
                    <a:pt x="57" y="217"/>
                    <a:pt x="58" y="222"/>
                    <a:pt x="60" y="227"/>
                  </a:cubicBezTo>
                  <a:cubicBezTo>
                    <a:pt x="64" y="227"/>
                    <a:pt x="67" y="227"/>
                    <a:pt x="71" y="227"/>
                  </a:cubicBezTo>
                  <a:cubicBezTo>
                    <a:pt x="73" y="222"/>
                    <a:pt x="75" y="217"/>
                    <a:pt x="77" y="212"/>
                  </a:cubicBezTo>
                  <a:cubicBezTo>
                    <a:pt x="79" y="212"/>
                    <a:pt x="81" y="211"/>
                    <a:pt x="83" y="210"/>
                  </a:cubicBezTo>
                  <a:cubicBezTo>
                    <a:pt x="83" y="210"/>
                    <a:pt x="83" y="210"/>
                    <a:pt x="83" y="210"/>
                  </a:cubicBezTo>
                  <a:cubicBezTo>
                    <a:pt x="85" y="210"/>
                    <a:pt x="87" y="209"/>
                    <a:pt x="89" y="208"/>
                  </a:cubicBezTo>
                  <a:cubicBezTo>
                    <a:pt x="92" y="211"/>
                    <a:pt x="96" y="214"/>
                    <a:pt x="101" y="217"/>
                  </a:cubicBezTo>
                  <a:cubicBezTo>
                    <a:pt x="104" y="215"/>
                    <a:pt x="107" y="213"/>
                    <a:pt x="110" y="211"/>
                  </a:cubicBezTo>
                  <a:cubicBezTo>
                    <a:pt x="109" y="206"/>
                    <a:pt x="107" y="201"/>
                    <a:pt x="106" y="196"/>
                  </a:cubicBezTo>
                  <a:cubicBezTo>
                    <a:pt x="107" y="194"/>
                    <a:pt x="108" y="192"/>
                    <a:pt x="110" y="191"/>
                  </a:cubicBezTo>
                  <a:cubicBezTo>
                    <a:pt x="110" y="191"/>
                    <a:pt x="110" y="191"/>
                    <a:pt x="110" y="191"/>
                  </a:cubicBezTo>
                  <a:cubicBezTo>
                    <a:pt x="111" y="189"/>
                    <a:pt x="112" y="187"/>
                    <a:pt x="113" y="185"/>
                  </a:cubicBezTo>
                  <a:cubicBezTo>
                    <a:pt x="118" y="186"/>
                    <a:pt x="123" y="186"/>
                    <a:pt x="129" y="185"/>
                  </a:cubicBezTo>
                  <a:cubicBezTo>
                    <a:pt x="130" y="182"/>
                    <a:pt x="131" y="179"/>
                    <a:pt x="132" y="175"/>
                  </a:cubicBezTo>
                  <a:cubicBezTo>
                    <a:pt x="128" y="171"/>
                    <a:pt x="124" y="168"/>
                    <a:pt x="120" y="165"/>
                  </a:cubicBezTo>
                  <a:cubicBezTo>
                    <a:pt x="120" y="163"/>
                    <a:pt x="120" y="161"/>
                    <a:pt x="120" y="159"/>
                  </a:cubicBezTo>
                  <a:cubicBezTo>
                    <a:pt x="120" y="159"/>
                    <a:pt x="120" y="159"/>
                    <a:pt x="120" y="159"/>
                  </a:cubicBezTo>
                  <a:cubicBezTo>
                    <a:pt x="120" y="156"/>
                    <a:pt x="120" y="154"/>
                    <a:pt x="120" y="152"/>
                  </a:cubicBezTo>
                  <a:cubicBezTo>
                    <a:pt x="124" y="150"/>
                    <a:pt x="128" y="147"/>
                    <a:pt x="132" y="143"/>
                  </a:cubicBezTo>
                  <a:cubicBezTo>
                    <a:pt x="131" y="140"/>
                    <a:pt x="130" y="136"/>
                    <a:pt x="129" y="133"/>
                  </a:cubicBezTo>
                  <a:close/>
                  <a:moveTo>
                    <a:pt x="75" y="159"/>
                  </a:moveTo>
                  <a:cubicBezTo>
                    <a:pt x="75" y="161"/>
                    <a:pt x="75" y="163"/>
                    <a:pt x="73" y="164"/>
                  </a:cubicBezTo>
                  <a:cubicBezTo>
                    <a:pt x="73" y="164"/>
                    <a:pt x="73" y="164"/>
                    <a:pt x="73" y="164"/>
                  </a:cubicBezTo>
                  <a:cubicBezTo>
                    <a:pt x="72" y="166"/>
                    <a:pt x="70" y="167"/>
                    <a:pt x="69" y="168"/>
                  </a:cubicBezTo>
                  <a:cubicBezTo>
                    <a:pt x="69" y="168"/>
                    <a:pt x="69" y="168"/>
                    <a:pt x="69" y="168"/>
                  </a:cubicBezTo>
                  <a:cubicBezTo>
                    <a:pt x="67" y="168"/>
                    <a:pt x="65" y="168"/>
                    <a:pt x="63" y="168"/>
                  </a:cubicBezTo>
                  <a:cubicBezTo>
                    <a:pt x="63" y="168"/>
                    <a:pt x="63" y="168"/>
                    <a:pt x="63" y="168"/>
                  </a:cubicBezTo>
                  <a:cubicBezTo>
                    <a:pt x="62" y="167"/>
                    <a:pt x="60" y="166"/>
                    <a:pt x="59" y="164"/>
                  </a:cubicBezTo>
                  <a:cubicBezTo>
                    <a:pt x="59" y="164"/>
                    <a:pt x="59" y="164"/>
                    <a:pt x="59" y="164"/>
                  </a:cubicBezTo>
                  <a:cubicBezTo>
                    <a:pt x="57" y="163"/>
                    <a:pt x="57" y="161"/>
                    <a:pt x="57" y="159"/>
                  </a:cubicBezTo>
                  <a:cubicBezTo>
                    <a:pt x="57" y="159"/>
                    <a:pt x="57" y="159"/>
                    <a:pt x="57" y="159"/>
                  </a:cubicBezTo>
                  <a:cubicBezTo>
                    <a:pt x="57" y="157"/>
                    <a:pt x="57" y="155"/>
                    <a:pt x="59" y="153"/>
                  </a:cubicBezTo>
                  <a:cubicBezTo>
                    <a:pt x="59" y="153"/>
                    <a:pt x="59" y="153"/>
                    <a:pt x="59" y="153"/>
                  </a:cubicBezTo>
                  <a:cubicBezTo>
                    <a:pt x="60" y="151"/>
                    <a:pt x="62" y="150"/>
                    <a:pt x="63" y="149"/>
                  </a:cubicBezTo>
                  <a:cubicBezTo>
                    <a:pt x="63" y="149"/>
                    <a:pt x="63" y="149"/>
                    <a:pt x="63" y="149"/>
                  </a:cubicBezTo>
                  <a:cubicBezTo>
                    <a:pt x="65" y="149"/>
                    <a:pt x="67" y="149"/>
                    <a:pt x="69" y="149"/>
                  </a:cubicBezTo>
                  <a:cubicBezTo>
                    <a:pt x="69" y="150"/>
                    <a:pt x="69" y="150"/>
                    <a:pt x="69" y="150"/>
                  </a:cubicBezTo>
                  <a:cubicBezTo>
                    <a:pt x="70" y="150"/>
                    <a:pt x="72" y="151"/>
                    <a:pt x="73" y="153"/>
                  </a:cubicBezTo>
                  <a:cubicBezTo>
                    <a:pt x="73" y="153"/>
                    <a:pt x="73" y="153"/>
                    <a:pt x="73" y="153"/>
                  </a:cubicBezTo>
                  <a:cubicBezTo>
                    <a:pt x="75" y="155"/>
                    <a:pt x="75" y="157"/>
                    <a:pt x="75" y="15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r-FR" sz="1100"/>
            </a:p>
          </p:txBody>
        </p:sp>
        <p:sp>
          <p:nvSpPr>
            <p:cNvPr id="45" name="Rectangle 44"/>
            <p:cNvSpPr/>
            <p:nvPr/>
          </p:nvSpPr>
          <p:spPr>
            <a:xfrm>
              <a:off x="7236296" y="3718678"/>
              <a:ext cx="1051817" cy="99525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FR" sz="600" b="1" dirty="0"/>
                <a:t>If / </a:t>
              </a:r>
              <a:r>
                <a:rPr lang="fr-FR" sz="600" b="1" dirty="0" err="1"/>
                <a:t>Then</a:t>
              </a:r>
              <a:r>
                <a:rPr lang="fr-FR" sz="600" b="1" dirty="0"/>
                <a:t> </a:t>
              </a:r>
              <a:br>
                <a:rPr lang="fr-FR" sz="600" b="1" dirty="0"/>
              </a:br>
              <a:r>
                <a:rPr lang="fr-FR" sz="600" b="1" dirty="0"/>
                <a:t>program</a:t>
              </a:r>
            </a:p>
          </p:txBody>
        </p:sp>
        <p:sp>
          <p:nvSpPr>
            <p:cNvPr id="46" name="Freeform 9"/>
            <p:cNvSpPr>
              <a:spLocks noChangeAspect="1" noEditPoints="1"/>
            </p:cNvSpPr>
            <p:nvPr/>
          </p:nvSpPr>
          <p:spPr bwMode="auto">
            <a:xfrm>
              <a:off x="7921079" y="3794606"/>
              <a:ext cx="215895" cy="248772"/>
            </a:xfrm>
            <a:custGeom>
              <a:avLst/>
              <a:gdLst>
                <a:gd name="T0" fmla="*/ 89 w 197"/>
                <a:gd name="T1" fmla="*/ 49 h 227"/>
                <a:gd name="T2" fmla="*/ 99 w 197"/>
                <a:gd name="T3" fmla="*/ 57 h 227"/>
                <a:gd name="T4" fmla="*/ 108 w 197"/>
                <a:gd name="T5" fmla="*/ 66 h 227"/>
                <a:gd name="T6" fmla="*/ 119 w 197"/>
                <a:gd name="T7" fmla="*/ 58 h 227"/>
                <a:gd name="T8" fmla="*/ 130 w 197"/>
                <a:gd name="T9" fmla="*/ 51 h 227"/>
                <a:gd name="T10" fmla="*/ 141 w 197"/>
                <a:gd name="T11" fmla="*/ 46 h 227"/>
                <a:gd name="T12" fmla="*/ 137 w 197"/>
                <a:gd name="T13" fmla="*/ 33 h 227"/>
                <a:gd name="T14" fmla="*/ 133 w 197"/>
                <a:gd name="T15" fmla="*/ 20 h 227"/>
                <a:gd name="T16" fmla="*/ 132 w 197"/>
                <a:gd name="T17" fmla="*/ 8 h 227"/>
                <a:gd name="T18" fmla="*/ 119 w 197"/>
                <a:gd name="T19" fmla="*/ 8 h 227"/>
                <a:gd name="T20" fmla="*/ 105 w 197"/>
                <a:gd name="T21" fmla="*/ 7 h 227"/>
                <a:gd name="T22" fmla="*/ 94 w 197"/>
                <a:gd name="T23" fmla="*/ 5 h 227"/>
                <a:gd name="T24" fmla="*/ 89 w 197"/>
                <a:gd name="T25" fmla="*/ 18 h 227"/>
                <a:gd name="T26" fmla="*/ 84 w 197"/>
                <a:gd name="T27" fmla="*/ 30 h 227"/>
                <a:gd name="T28" fmla="*/ 78 w 197"/>
                <a:gd name="T29" fmla="*/ 40 h 227"/>
                <a:gd name="T30" fmla="*/ 107 w 197"/>
                <a:gd name="T31" fmla="*/ 30 h 227"/>
                <a:gd name="T32" fmla="*/ 112 w 197"/>
                <a:gd name="T33" fmla="*/ 29 h 227"/>
                <a:gd name="T34" fmla="*/ 115 w 197"/>
                <a:gd name="T35" fmla="*/ 33 h 227"/>
                <a:gd name="T36" fmla="*/ 112 w 197"/>
                <a:gd name="T37" fmla="*/ 38 h 227"/>
                <a:gd name="T38" fmla="*/ 107 w 197"/>
                <a:gd name="T39" fmla="*/ 36 h 227"/>
                <a:gd name="T40" fmla="*/ 197 w 197"/>
                <a:gd name="T41" fmla="*/ 102 h 227"/>
                <a:gd name="T42" fmla="*/ 187 w 197"/>
                <a:gd name="T43" fmla="*/ 87 h 227"/>
                <a:gd name="T44" fmla="*/ 179 w 197"/>
                <a:gd name="T45" fmla="*/ 71 h 227"/>
                <a:gd name="T46" fmla="*/ 172 w 197"/>
                <a:gd name="T47" fmla="*/ 56 h 227"/>
                <a:gd name="T48" fmla="*/ 155 w 197"/>
                <a:gd name="T49" fmla="*/ 60 h 227"/>
                <a:gd name="T50" fmla="*/ 138 w 197"/>
                <a:gd name="T51" fmla="*/ 64 h 227"/>
                <a:gd name="T52" fmla="*/ 121 w 197"/>
                <a:gd name="T53" fmla="*/ 65 h 227"/>
                <a:gd name="T54" fmla="*/ 120 w 197"/>
                <a:gd name="T55" fmla="*/ 83 h 227"/>
                <a:gd name="T56" fmla="*/ 118 w 197"/>
                <a:gd name="T57" fmla="*/ 101 h 227"/>
                <a:gd name="T58" fmla="*/ 114 w 197"/>
                <a:gd name="T59" fmla="*/ 117 h 227"/>
                <a:gd name="T60" fmla="*/ 131 w 197"/>
                <a:gd name="T61" fmla="*/ 124 h 227"/>
                <a:gd name="T62" fmla="*/ 147 w 197"/>
                <a:gd name="T63" fmla="*/ 131 h 227"/>
                <a:gd name="T64" fmla="*/ 160 w 197"/>
                <a:gd name="T65" fmla="*/ 140 h 227"/>
                <a:gd name="T66" fmla="*/ 172 w 197"/>
                <a:gd name="T67" fmla="*/ 126 h 227"/>
                <a:gd name="T68" fmla="*/ 184 w 197"/>
                <a:gd name="T69" fmla="*/ 113 h 227"/>
                <a:gd name="T70" fmla="*/ 156 w 197"/>
                <a:gd name="T71" fmla="*/ 101 h 227"/>
                <a:gd name="T72" fmla="*/ 149 w 197"/>
                <a:gd name="T73" fmla="*/ 101 h 227"/>
                <a:gd name="T74" fmla="*/ 147 w 197"/>
                <a:gd name="T75" fmla="*/ 94 h 227"/>
                <a:gd name="T76" fmla="*/ 154 w 197"/>
                <a:gd name="T77" fmla="*/ 90 h 227"/>
                <a:gd name="T78" fmla="*/ 159 w 197"/>
                <a:gd name="T79" fmla="*/ 94 h 227"/>
                <a:gd name="T80" fmla="*/ 113 w 197"/>
                <a:gd name="T81" fmla="*/ 132 h 227"/>
                <a:gd name="T82" fmla="*/ 110 w 197"/>
                <a:gd name="T83" fmla="*/ 107 h 227"/>
                <a:gd name="T84" fmla="*/ 83 w 197"/>
                <a:gd name="T85" fmla="*/ 107 h 227"/>
                <a:gd name="T86" fmla="*/ 55 w 197"/>
                <a:gd name="T87" fmla="*/ 105 h 227"/>
                <a:gd name="T88" fmla="*/ 31 w 197"/>
                <a:gd name="T89" fmla="*/ 100 h 227"/>
                <a:gd name="T90" fmla="*/ 22 w 197"/>
                <a:gd name="T91" fmla="*/ 127 h 227"/>
                <a:gd name="T92" fmla="*/ 12 w 197"/>
                <a:gd name="T93" fmla="*/ 152 h 227"/>
                <a:gd name="T94" fmla="*/ 0 w 197"/>
                <a:gd name="T95" fmla="*/ 174 h 227"/>
                <a:gd name="T96" fmla="*/ 22 w 197"/>
                <a:gd name="T97" fmla="*/ 191 h 227"/>
                <a:gd name="T98" fmla="*/ 43 w 197"/>
                <a:gd name="T99" fmla="*/ 208 h 227"/>
                <a:gd name="T100" fmla="*/ 60 w 197"/>
                <a:gd name="T101" fmla="*/ 227 h 227"/>
                <a:gd name="T102" fmla="*/ 83 w 197"/>
                <a:gd name="T103" fmla="*/ 210 h 227"/>
                <a:gd name="T104" fmla="*/ 106 w 197"/>
                <a:gd name="T105" fmla="*/ 196 h 227"/>
                <a:gd name="T106" fmla="*/ 129 w 197"/>
                <a:gd name="T107" fmla="*/ 185 h 227"/>
                <a:gd name="T108" fmla="*/ 120 w 197"/>
                <a:gd name="T109" fmla="*/ 159 h 227"/>
                <a:gd name="T110" fmla="*/ 75 w 197"/>
                <a:gd name="T111" fmla="*/ 159 h 227"/>
                <a:gd name="T112" fmla="*/ 69 w 197"/>
                <a:gd name="T113" fmla="*/ 168 h 227"/>
                <a:gd name="T114" fmla="*/ 59 w 197"/>
                <a:gd name="T115" fmla="*/ 164 h 227"/>
                <a:gd name="T116" fmla="*/ 59 w 197"/>
                <a:gd name="T117" fmla="*/ 153 h 227"/>
                <a:gd name="T118" fmla="*/ 69 w 197"/>
                <a:gd name="T119" fmla="*/ 1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 h="227">
                  <a:moveTo>
                    <a:pt x="80" y="45"/>
                  </a:moveTo>
                  <a:cubicBezTo>
                    <a:pt x="83" y="46"/>
                    <a:pt x="85" y="46"/>
                    <a:pt x="87" y="46"/>
                  </a:cubicBezTo>
                  <a:cubicBezTo>
                    <a:pt x="88" y="47"/>
                    <a:pt x="89" y="48"/>
                    <a:pt x="89" y="49"/>
                  </a:cubicBezTo>
                  <a:cubicBezTo>
                    <a:pt x="89" y="49"/>
                    <a:pt x="89" y="49"/>
                    <a:pt x="89" y="49"/>
                  </a:cubicBezTo>
                  <a:cubicBezTo>
                    <a:pt x="90" y="50"/>
                    <a:pt x="91" y="50"/>
                    <a:pt x="91" y="51"/>
                  </a:cubicBezTo>
                  <a:cubicBezTo>
                    <a:pt x="90" y="53"/>
                    <a:pt x="90" y="56"/>
                    <a:pt x="89" y="58"/>
                  </a:cubicBezTo>
                  <a:cubicBezTo>
                    <a:pt x="90" y="59"/>
                    <a:pt x="92" y="60"/>
                    <a:pt x="93" y="61"/>
                  </a:cubicBezTo>
                  <a:cubicBezTo>
                    <a:pt x="95" y="60"/>
                    <a:pt x="98" y="59"/>
                    <a:pt x="99" y="57"/>
                  </a:cubicBezTo>
                  <a:cubicBezTo>
                    <a:pt x="100" y="58"/>
                    <a:pt x="101" y="58"/>
                    <a:pt x="102" y="58"/>
                  </a:cubicBezTo>
                  <a:cubicBezTo>
                    <a:pt x="102" y="58"/>
                    <a:pt x="102" y="58"/>
                    <a:pt x="102" y="58"/>
                  </a:cubicBezTo>
                  <a:cubicBezTo>
                    <a:pt x="103" y="59"/>
                    <a:pt x="105" y="59"/>
                    <a:pt x="106" y="59"/>
                  </a:cubicBezTo>
                  <a:cubicBezTo>
                    <a:pt x="106" y="61"/>
                    <a:pt x="107" y="64"/>
                    <a:pt x="108" y="66"/>
                  </a:cubicBezTo>
                  <a:cubicBezTo>
                    <a:pt x="109" y="66"/>
                    <a:pt x="111" y="66"/>
                    <a:pt x="113" y="66"/>
                  </a:cubicBezTo>
                  <a:cubicBezTo>
                    <a:pt x="114" y="64"/>
                    <a:pt x="115" y="61"/>
                    <a:pt x="116" y="59"/>
                  </a:cubicBezTo>
                  <a:cubicBezTo>
                    <a:pt x="117" y="59"/>
                    <a:pt x="118" y="59"/>
                    <a:pt x="119" y="58"/>
                  </a:cubicBezTo>
                  <a:cubicBezTo>
                    <a:pt x="119" y="58"/>
                    <a:pt x="119" y="58"/>
                    <a:pt x="119" y="58"/>
                  </a:cubicBezTo>
                  <a:cubicBezTo>
                    <a:pt x="120" y="58"/>
                    <a:pt x="121" y="57"/>
                    <a:pt x="122" y="57"/>
                  </a:cubicBezTo>
                  <a:cubicBezTo>
                    <a:pt x="123" y="59"/>
                    <a:pt x="125" y="60"/>
                    <a:pt x="127" y="61"/>
                  </a:cubicBezTo>
                  <a:cubicBezTo>
                    <a:pt x="129" y="61"/>
                    <a:pt x="130" y="59"/>
                    <a:pt x="132" y="58"/>
                  </a:cubicBezTo>
                  <a:cubicBezTo>
                    <a:pt x="131" y="56"/>
                    <a:pt x="131" y="53"/>
                    <a:pt x="130" y="51"/>
                  </a:cubicBezTo>
                  <a:cubicBezTo>
                    <a:pt x="130" y="50"/>
                    <a:pt x="131" y="49"/>
                    <a:pt x="132" y="49"/>
                  </a:cubicBezTo>
                  <a:cubicBezTo>
                    <a:pt x="132" y="49"/>
                    <a:pt x="132" y="49"/>
                    <a:pt x="132" y="49"/>
                  </a:cubicBezTo>
                  <a:cubicBezTo>
                    <a:pt x="132" y="48"/>
                    <a:pt x="133" y="47"/>
                    <a:pt x="133" y="46"/>
                  </a:cubicBezTo>
                  <a:cubicBezTo>
                    <a:pt x="136" y="46"/>
                    <a:pt x="138" y="46"/>
                    <a:pt x="141" y="46"/>
                  </a:cubicBezTo>
                  <a:cubicBezTo>
                    <a:pt x="141" y="44"/>
                    <a:pt x="142" y="43"/>
                    <a:pt x="142" y="41"/>
                  </a:cubicBezTo>
                  <a:cubicBezTo>
                    <a:pt x="141" y="39"/>
                    <a:pt x="139" y="38"/>
                    <a:pt x="137" y="36"/>
                  </a:cubicBezTo>
                  <a:cubicBezTo>
                    <a:pt x="137" y="35"/>
                    <a:pt x="137" y="34"/>
                    <a:pt x="137" y="33"/>
                  </a:cubicBezTo>
                  <a:cubicBezTo>
                    <a:pt x="137" y="33"/>
                    <a:pt x="137" y="33"/>
                    <a:pt x="137" y="33"/>
                  </a:cubicBezTo>
                  <a:cubicBezTo>
                    <a:pt x="137" y="32"/>
                    <a:pt x="137" y="31"/>
                    <a:pt x="137" y="30"/>
                  </a:cubicBezTo>
                  <a:cubicBezTo>
                    <a:pt x="139" y="29"/>
                    <a:pt x="141" y="27"/>
                    <a:pt x="143" y="26"/>
                  </a:cubicBezTo>
                  <a:cubicBezTo>
                    <a:pt x="142" y="24"/>
                    <a:pt x="142" y="22"/>
                    <a:pt x="141" y="21"/>
                  </a:cubicBezTo>
                  <a:cubicBezTo>
                    <a:pt x="138" y="20"/>
                    <a:pt x="136" y="20"/>
                    <a:pt x="133" y="20"/>
                  </a:cubicBezTo>
                  <a:cubicBezTo>
                    <a:pt x="133" y="19"/>
                    <a:pt x="132" y="18"/>
                    <a:pt x="132" y="18"/>
                  </a:cubicBezTo>
                  <a:cubicBezTo>
                    <a:pt x="132" y="18"/>
                    <a:pt x="132" y="18"/>
                    <a:pt x="132" y="18"/>
                  </a:cubicBezTo>
                  <a:cubicBezTo>
                    <a:pt x="131" y="17"/>
                    <a:pt x="130" y="16"/>
                    <a:pt x="130" y="15"/>
                  </a:cubicBezTo>
                  <a:cubicBezTo>
                    <a:pt x="131" y="13"/>
                    <a:pt x="131" y="11"/>
                    <a:pt x="132" y="8"/>
                  </a:cubicBezTo>
                  <a:cubicBezTo>
                    <a:pt x="131" y="7"/>
                    <a:pt x="129" y="6"/>
                    <a:pt x="128" y="5"/>
                  </a:cubicBezTo>
                  <a:cubicBezTo>
                    <a:pt x="126" y="6"/>
                    <a:pt x="123" y="8"/>
                    <a:pt x="122" y="9"/>
                  </a:cubicBezTo>
                  <a:cubicBezTo>
                    <a:pt x="121" y="9"/>
                    <a:pt x="120" y="8"/>
                    <a:pt x="118" y="8"/>
                  </a:cubicBezTo>
                  <a:cubicBezTo>
                    <a:pt x="119" y="8"/>
                    <a:pt x="119" y="8"/>
                    <a:pt x="119" y="8"/>
                  </a:cubicBezTo>
                  <a:cubicBezTo>
                    <a:pt x="117" y="8"/>
                    <a:pt x="116" y="7"/>
                    <a:pt x="115" y="7"/>
                  </a:cubicBezTo>
                  <a:cubicBezTo>
                    <a:pt x="115" y="5"/>
                    <a:pt x="114" y="2"/>
                    <a:pt x="113" y="0"/>
                  </a:cubicBezTo>
                  <a:cubicBezTo>
                    <a:pt x="111" y="0"/>
                    <a:pt x="110" y="0"/>
                    <a:pt x="108" y="0"/>
                  </a:cubicBezTo>
                  <a:cubicBezTo>
                    <a:pt x="107" y="2"/>
                    <a:pt x="106" y="5"/>
                    <a:pt x="105" y="7"/>
                  </a:cubicBezTo>
                  <a:cubicBezTo>
                    <a:pt x="104" y="7"/>
                    <a:pt x="103" y="8"/>
                    <a:pt x="102" y="8"/>
                  </a:cubicBezTo>
                  <a:cubicBezTo>
                    <a:pt x="102" y="8"/>
                    <a:pt x="102" y="8"/>
                    <a:pt x="102" y="8"/>
                  </a:cubicBezTo>
                  <a:cubicBezTo>
                    <a:pt x="101" y="8"/>
                    <a:pt x="100" y="9"/>
                    <a:pt x="99" y="9"/>
                  </a:cubicBezTo>
                  <a:cubicBezTo>
                    <a:pt x="98" y="7"/>
                    <a:pt x="96" y="6"/>
                    <a:pt x="94" y="5"/>
                  </a:cubicBezTo>
                  <a:cubicBezTo>
                    <a:pt x="92" y="6"/>
                    <a:pt x="91" y="7"/>
                    <a:pt x="89" y="8"/>
                  </a:cubicBezTo>
                  <a:cubicBezTo>
                    <a:pt x="90" y="10"/>
                    <a:pt x="90" y="13"/>
                    <a:pt x="91" y="15"/>
                  </a:cubicBezTo>
                  <a:cubicBezTo>
                    <a:pt x="91" y="16"/>
                    <a:pt x="90" y="17"/>
                    <a:pt x="89" y="18"/>
                  </a:cubicBezTo>
                  <a:cubicBezTo>
                    <a:pt x="89" y="18"/>
                    <a:pt x="89" y="18"/>
                    <a:pt x="89" y="18"/>
                  </a:cubicBezTo>
                  <a:cubicBezTo>
                    <a:pt x="89" y="18"/>
                    <a:pt x="88" y="19"/>
                    <a:pt x="87" y="20"/>
                  </a:cubicBezTo>
                  <a:cubicBezTo>
                    <a:pt x="85" y="20"/>
                    <a:pt x="83" y="20"/>
                    <a:pt x="80" y="20"/>
                  </a:cubicBezTo>
                  <a:cubicBezTo>
                    <a:pt x="80" y="22"/>
                    <a:pt x="79" y="23"/>
                    <a:pt x="79" y="25"/>
                  </a:cubicBezTo>
                  <a:cubicBezTo>
                    <a:pt x="80" y="27"/>
                    <a:pt x="82" y="28"/>
                    <a:pt x="84" y="30"/>
                  </a:cubicBezTo>
                  <a:cubicBezTo>
                    <a:pt x="84" y="31"/>
                    <a:pt x="84" y="32"/>
                    <a:pt x="84" y="33"/>
                  </a:cubicBezTo>
                  <a:cubicBezTo>
                    <a:pt x="84" y="33"/>
                    <a:pt x="84" y="33"/>
                    <a:pt x="84" y="33"/>
                  </a:cubicBezTo>
                  <a:cubicBezTo>
                    <a:pt x="84" y="34"/>
                    <a:pt x="84" y="35"/>
                    <a:pt x="84" y="36"/>
                  </a:cubicBezTo>
                  <a:cubicBezTo>
                    <a:pt x="82" y="37"/>
                    <a:pt x="80" y="39"/>
                    <a:pt x="78" y="40"/>
                  </a:cubicBezTo>
                  <a:cubicBezTo>
                    <a:pt x="79" y="42"/>
                    <a:pt x="79" y="44"/>
                    <a:pt x="80" y="45"/>
                  </a:cubicBezTo>
                  <a:close/>
                  <a:moveTo>
                    <a:pt x="106" y="33"/>
                  </a:moveTo>
                  <a:cubicBezTo>
                    <a:pt x="106" y="32"/>
                    <a:pt x="106" y="31"/>
                    <a:pt x="107" y="30"/>
                  </a:cubicBezTo>
                  <a:cubicBezTo>
                    <a:pt x="107" y="30"/>
                    <a:pt x="107" y="30"/>
                    <a:pt x="107" y="30"/>
                  </a:cubicBezTo>
                  <a:cubicBezTo>
                    <a:pt x="107" y="30"/>
                    <a:pt x="108" y="29"/>
                    <a:pt x="109" y="29"/>
                  </a:cubicBezTo>
                  <a:cubicBezTo>
                    <a:pt x="109" y="29"/>
                    <a:pt x="109" y="29"/>
                    <a:pt x="109" y="29"/>
                  </a:cubicBezTo>
                  <a:cubicBezTo>
                    <a:pt x="110" y="28"/>
                    <a:pt x="111" y="28"/>
                    <a:pt x="112" y="29"/>
                  </a:cubicBezTo>
                  <a:cubicBezTo>
                    <a:pt x="112" y="29"/>
                    <a:pt x="112" y="29"/>
                    <a:pt x="112" y="29"/>
                  </a:cubicBezTo>
                  <a:cubicBezTo>
                    <a:pt x="113" y="29"/>
                    <a:pt x="114" y="30"/>
                    <a:pt x="114" y="30"/>
                  </a:cubicBezTo>
                  <a:cubicBezTo>
                    <a:pt x="114" y="30"/>
                    <a:pt x="114" y="30"/>
                    <a:pt x="114" y="30"/>
                  </a:cubicBezTo>
                  <a:cubicBezTo>
                    <a:pt x="115" y="31"/>
                    <a:pt x="115" y="32"/>
                    <a:pt x="115" y="33"/>
                  </a:cubicBezTo>
                  <a:cubicBezTo>
                    <a:pt x="115" y="33"/>
                    <a:pt x="115" y="33"/>
                    <a:pt x="115" y="33"/>
                  </a:cubicBezTo>
                  <a:cubicBezTo>
                    <a:pt x="115" y="34"/>
                    <a:pt x="115" y="35"/>
                    <a:pt x="114" y="36"/>
                  </a:cubicBezTo>
                  <a:cubicBezTo>
                    <a:pt x="114" y="36"/>
                    <a:pt x="114" y="36"/>
                    <a:pt x="114" y="36"/>
                  </a:cubicBezTo>
                  <a:cubicBezTo>
                    <a:pt x="114" y="37"/>
                    <a:pt x="113" y="37"/>
                    <a:pt x="112" y="38"/>
                  </a:cubicBezTo>
                  <a:cubicBezTo>
                    <a:pt x="112" y="38"/>
                    <a:pt x="112" y="38"/>
                    <a:pt x="112" y="38"/>
                  </a:cubicBezTo>
                  <a:cubicBezTo>
                    <a:pt x="111" y="38"/>
                    <a:pt x="110" y="38"/>
                    <a:pt x="109" y="38"/>
                  </a:cubicBezTo>
                  <a:cubicBezTo>
                    <a:pt x="109" y="37"/>
                    <a:pt x="109" y="37"/>
                    <a:pt x="109" y="37"/>
                  </a:cubicBezTo>
                  <a:cubicBezTo>
                    <a:pt x="108" y="37"/>
                    <a:pt x="107" y="37"/>
                    <a:pt x="107" y="36"/>
                  </a:cubicBezTo>
                  <a:cubicBezTo>
                    <a:pt x="107" y="36"/>
                    <a:pt x="107" y="36"/>
                    <a:pt x="107" y="36"/>
                  </a:cubicBezTo>
                  <a:cubicBezTo>
                    <a:pt x="106" y="35"/>
                    <a:pt x="106" y="34"/>
                    <a:pt x="106" y="33"/>
                  </a:cubicBezTo>
                  <a:close/>
                  <a:moveTo>
                    <a:pt x="186" y="109"/>
                  </a:moveTo>
                  <a:cubicBezTo>
                    <a:pt x="186" y="107"/>
                    <a:pt x="187" y="106"/>
                    <a:pt x="187" y="104"/>
                  </a:cubicBezTo>
                  <a:cubicBezTo>
                    <a:pt x="190" y="104"/>
                    <a:pt x="194" y="103"/>
                    <a:pt x="197" y="102"/>
                  </a:cubicBezTo>
                  <a:cubicBezTo>
                    <a:pt x="197" y="100"/>
                    <a:pt x="197" y="98"/>
                    <a:pt x="197" y="95"/>
                  </a:cubicBezTo>
                  <a:cubicBezTo>
                    <a:pt x="194" y="93"/>
                    <a:pt x="191" y="92"/>
                    <a:pt x="188" y="91"/>
                  </a:cubicBezTo>
                  <a:cubicBezTo>
                    <a:pt x="188" y="90"/>
                    <a:pt x="188" y="88"/>
                    <a:pt x="187" y="87"/>
                  </a:cubicBezTo>
                  <a:cubicBezTo>
                    <a:pt x="187" y="87"/>
                    <a:pt x="187" y="87"/>
                    <a:pt x="187" y="87"/>
                  </a:cubicBezTo>
                  <a:cubicBezTo>
                    <a:pt x="187" y="85"/>
                    <a:pt x="186" y="84"/>
                    <a:pt x="186" y="83"/>
                  </a:cubicBezTo>
                  <a:cubicBezTo>
                    <a:pt x="188" y="80"/>
                    <a:pt x="190" y="78"/>
                    <a:pt x="192" y="75"/>
                  </a:cubicBezTo>
                  <a:cubicBezTo>
                    <a:pt x="191" y="73"/>
                    <a:pt x="190" y="71"/>
                    <a:pt x="188" y="69"/>
                  </a:cubicBezTo>
                  <a:cubicBezTo>
                    <a:pt x="185" y="69"/>
                    <a:pt x="182" y="70"/>
                    <a:pt x="179" y="71"/>
                  </a:cubicBezTo>
                  <a:cubicBezTo>
                    <a:pt x="178" y="70"/>
                    <a:pt x="176" y="69"/>
                    <a:pt x="175" y="68"/>
                  </a:cubicBezTo>
                  <a:cubicBezTo>
                    <a:pt x="175" y="68"/>
                    <a:pt x="175" y="68"/>
                    <a:pt x="175" y="68"/>
                  </a:cubicBezTo>
                  <a:cubicBezTo>
                    <a:pt x="174" y="67"/>
                    <a:pt x="173" y="66"/>
                    <a:pt x="172" y="66"/>
                  </a:cubicBezTo>
                  <a:cubicBezTo>
                    <a:pt x="172" y="62"/>
                    <a:pt x="172" y="59"/>
                    <a:pt x="172" y="56"/>
                  </a:cubicBezTo>
                  <a:cubicBezTo>
                    <a:pt x="170" y="55"/>
                    <a:pt x="168" y="54"/>
                    <a:pt x="166" y="53"/>
                  </a:cubicBezTo>
                  <a:cubicBezTo>
                    <a:pt x="163" y="56"/>
                    <a:pt x="161" y="58"/>
                    <a:pt x="159" y="61"/>
                  </a:cubicBezTo>
                  <a:cubicBezTo>
                    <a:pt x="158" y="60"/>
                    <a:pt x="156" y="60"/>
                    <a:pt x="155" y="60"/>
                  </a:cubicBezTo>
                  <a:cubicBezTo>
                    <a:pt x="155" y="60"/>
                    <a:pt x="155" y="60"/>
                    <a:pt x="155" y="60"/>
                  </a:cubicBezTo>
                  <a:cubicBezTo>
                    <a:pt x="153" y="60"/>
                    <a:pt x="152" y="60"/>
                    <a:pt x="151" y="60"/>
                  </a:cubicBezTo>
                  <a:cubicBezTo>
                    <a:pt x="149" y="58"/>
                    <a:pt x="148" y="55"/>
                    <a:pt x="146" y="52"/>
                  </a:cubicBezTo>
                  <a:cubicBezTo>
                    <a:pt x="143" y="52"/>
                    <a:pt x="141" y="53"/>
                    <a:pt x="139" y="54"/>
                  </a:cubicBezTo>
                  <a:cubicBezTo>
                    <a:pt x="138" y="57"/>
                    <a:pt x="138" y="60"/>
                    <a:pt x="138" y="64"/>
                  </a:cubicBezTo>
                  <a:cubicBezTo>
                    <a:pt x="136" y="64"/>
                    <a:pt x="135" y="65"/>
                    <a:pt x="134" y="66"/>
                  </a:cubicBezTo>
                  <a:cubicBezTo>
                    <a:pt x="134" y="66"/>
                    <a:pt x="134" y="66"/>
                    <a:pt x="134" y="66"/>
                  </a:cubicBezTo>
                  <a:cubicBezTo>
                    <a:pt x="133" y="67"/>
                    <a:pt x="131" y="68"/>
                    <a:pt x="130" y="69"/>
                  </a:cubicBezTo>
                  <a:cubicBezTo>
                    <a:pt x="128" y="67"/>
                    <a:pt x="124" y="66"/>
                    <a:pt x="121" y="65"/>
                  </a:cubicBezTo>
                  <a:cubicBezTo>
                    <a:pt x="120" y="67"/>
                    <a:pt x="118" y="68"/>
                    <a:pt x="117" y="70"/>
                  </a:cubicBezTo>
                  <a:cubicBezTo>
                    <a:pt x="118" y="73"/>
                    <a:pt x="120" y="76"/>
                    <a:pt x="122" y="79"/>
                  </a:cubicBezTo>
                  <a:cubicBezTo>
                    <a:pt x="121" y="80"/>
                    <a:pt x="121" y="82"/>
                    <a:pt x="120" y="83"/>
                  </a:cubicBezTo>
                  <a:cubicBezTo>
                    <a:pt x="120" y="83"/>
                    <a:pt x="120" y="83"/>
                    <a:pt x="120" y="83"/>
                  </a:cubicBezTo>
                  <a:cubicBezTo>
                    <a:pt x="119" y="84"/>
                    <a:pt x="119" y="86"/>
                    <a:pt x="119" y="87"/>
                  </a:cubicBezTo>
                  <a:cubicBezTo>
                    <a:pt x="116" y="88"/>
                    <a:pt x="112" y="88"/>
                    <a:pt x="109" y="90"/>
                  </a:cubicBezTo>
                  <a:cubicBezTo>
                    <a:pt x="109" y="92"/>
                    <a:pt x="109" y="94"/>
                    <a:pt x="109" y="97"/>
                  </a:cubicBezTo>
                  <a:cubicBezTo>
                    <a:pt x="112" y="98"/>
                    <a:pt x="115" y="100"/>
                    <a:pt x="118" y="101"/>
                  </a:cubicBezTo>
                  <a:cubicBezTo>
                    <a:pt x="118" y="102"/>
                    <a:pt x="118" y="104"/>
                    <a:pt x="119" y="105"/>
                  </a:cubicBezTo>
                  <a:cubicBezTo>
                    <a:pt x="119" y="105"/>
                    <a:pt x="119" y="105"/>
                    <a:pt x="119" y="105"/>
                  </a:cubicBezTo>
                  <a:cubicBezTo>
                    <a:pt x="119" y="106"/>
                    <a:pt x="120" y="108"/>
                    <a:pt x="120" y="109"/>
                  </a:cubicBezTo>
                  <a:cubicBezTo>
                    <a:pt x="118" y="111"/>
                    <a:pt x="116" y="114"/>
                    <a:pt x="114" y="117"/>
                  </a:cubicBezTo>
                  <a:cubicBezTo>
                    <a:pt x="115" y="119"/>
                    <a:pt x="116" y="121"/>
                    <a:pt x="118" y="123"/>
                  </a:cubicBezTo>
                  <a:cubicBezTo>
                    <a:pt x="121" y="122"/>
                    <a:pt x="124" y="122"/>
                    <a:pt x="127" y="121"/>
                  </a:cubicBezTo>
                  <a:cubicBezTo>
                    <a:pt x="128" y="122"/>
                    <a:pt x="130" y="123"/>
                    <a:pt x="131" y="123"/>
                  </a:cubicBezTo>
                  <a:cubicBezTo>
                    <a:pt x="131" y="124"/>
                    <a:pt x="131" y="124"/>
                    <a:pt x="131" y="124"/>
                  </a:cubicBezTo>
                  <a:cubicBezTo>
                    <a:pt x="132" y="124"/>
                    <a:pt x="133" y="125"/>
                    <a:pt x="134" y="126"/>
                  </a:cubicBezTo>
                  <a:cubicBezTo>
                    <a:pt x="134" y="129"/>
                    <a:pt x="133" y="133"/>
                    <a:pt x="134" y="136"/>
                  </a:cubicBezTo>
                  <a:cubicBezTo>
                    <a:pt x="136" y="137"/>
                    <a:pt x="138" y="138"/>
                    <a:pt x="140" y="138"/>
                  </a:cubicBezTo>
                  <a:cubicBezTo>
                    <a:pt x="143" y="136"/>
                    <a:pt x="145" y="134"/>
                    <a:pt x="147" y="131"/>
                  </a:cubicBezTo>
                  <a:cubicBezTo>
                    <a:pt x="148" y="131"/>
                    <a:pt x="150" y="131"/>
                    <a:pt x="151" y="131"/>
                  </a:cubicBezTo>
                  <a:cubicBezTo>
                    <a:pt x="151" y="131"/>
                    <a:pt x="151" y="131"/>
                    <a:pt x="151" y="131"/>
                  </a:cubicBezTo>
                  <a:cubicBezTo>
                    <a:pt x="152" y="131"/>
                    <a:pt x="154" y="131"/>
                    <a:pt x="155" y="131"/>
                  </a:cubicBezTo>
                  <a:cubicBezTo>
                    <a:pt x="157" y="134"/>
                    <a:pt x="158" y="137"/>
                    <a:pt x="160" y="140"/>
                  </a:cubicBezTo>
                  <a:cubicBezTo>
                    <a:pt x="163" y="139"/>
                    <a:pt x="165" y="139"/>
                    <a:pt x="167" y="138"/>
                  </a:cubicBezTo>
                  <a:cubicBezTo>
                    <a:pt x="168" y="134"/>
                    <a:pt x="168" y="131"/>
                    <a:pt x="168" y="128"/>
                  </a:cubicBezTo>
                  <a:cubicBezTo>
                    <a:pt x="170" y="127"/>
                    <a:pt x="171" y="126"/>
                    <a:pt x="172" y="126"/>
                  </a:cubicBezTo>
                  <a:cubicBezTo>
                    <a:pt x="172" y="126"/>
                    <a:pt x="172" y="126"/>
                    <a:pt x="172" y="126"/>
                  </a:cubicBezTo>
                  <a:cubicBezTo>
                    <a:pt x="173" y="125"/>
                    <a:pt x="174" y="124"/>
                    <a:pt x="176" y="123"/>
                  </a:cubicBezTo>
                  <a:cubicBezTo>
                    <a:pt x="178" y="125"/>
                    <a:pt x="181" y="126"/>
                    <a:pt x="185" y="127"/>
                  </a:cubicBezTo>
                  <a:cubicBezTo>
                    <a:pt x="186" y="125"/>
                    <a:pt x="188" y="123"/>
                    <a:pt x="189" y="121"/>
                  </a:cubicBezTo>
                  <a:cubicBezTo>
                    <a:pt x="188" y="118"/>
                    <a:pt x="186" y="115"/>
                    <a:pt x="184" y="113"/>
                  </a:cubicBezTo>
                  <a:cubicBezTo>
                    <a:pt x="185" y="111"/>
                    <a:pt x="185" y="110"/>
                    <a:pt x="186" y="109"/>
                  </a:cubicBezTo>
                  <a:close/>
                  <a:moveTo>
                    <a:pt x="159" y="98"/>
                  </a:moveTo>
                  <a:cubicBezTo>
                    <a:pt x="159" y="98"/>
                    <a:pt x="159" y="98"/>
                    <a:pt x="159" y="98"/>
                  </a:cubicBezTo>
                  <a:cubicBezTo>
                    <a:pt x="158" y="99"/>
                    <a:pt x="157" y="100"/>
                    <a:pt x="156" y="101"/>
                  </a:cubicBezTo>
                  <a:cubicBezTo>
                    <a:pt x="156" y="101"/>
                    <a:pt x="156" y="101"/>
                    <a:pt x="156" y="101"/>
                  </a:cubicBezTo>
                  <a:cubicBezTo>
                    <a:pt x="155" y="102"/>
                    <a:pt x="154" y="102"/>
                    <a:pt x="152" y="102"/>
                  </a:cubicBezTo>
                  <a:cubicBezTo>
                    <a:pt x="152" y="102"/>
                    <a:pt x="152" y="102"/>
                    <a:pt x="152" y="102"/>
                  </a:cubicBezTo>
                  <a:cubicBezTo>
                    <a:pt x="151" y="102"/>
                    <a:pt x="150" y="101"/>
                    <a:pt x="149" y="101"/>
                  </a:cubicBezTo>
                  <a:cubicBezTo>
                    <a:pt x="149" y="101"/>
                    <a:pt x="149" y="101"/>
                    <a:pt x="149" y="101"/>
                  </a:cubicBezTo>
                  <a:cubicBezTo>
                    <a:pt x="148" y="100"/>
                    <a:pt x="147" y="99"/>
                    <a:pt x="147" y="98"/>
                  </a:cubicBezTo>
                  <a:cubicBezTo>
                    <a:pt x="147" y="97"/>
                    <a:pt x="147" y="97"/>
                    <a:pt x="147" y="97"/>
                  </a:cubicBezTo>
                  <a:cubicBezTo>
                    <a:pt x="147" y="96"/>
                    <a:pt x="147" y="95"/>
                    <a:pt x="147" y="94"/>
                  </a:cubicBezTo>
                  <a:cubicBezTo>
                    <a:pt x="147" y="94"/>
                    <a:pt x="147" y="94"/>
                    <a:pt x="147" y="94"/>
                  </a:cubicBezTo>
                  <a:cubicBezTo>
                    <a:pt x="148" y="92"/>
                    <a:pt x="149" y="91"/>
                    <a:pt x="150" y="91"/>
                  </a:cubicBezTo>
                  <a:cubicBezTo>
                    <a:pt x="150" y="91"/>
                    <a:pt x="150" y="91"/>
                    <a:pt x="150" y="91"/>
                  </a:cubicBezTo>
                  <a:cubicBezTo>
                    <a:pt x="151" y="90"/>
                    <a:pt x="152" y="90"/>
                    <a:pt x="154" y="90"/>
                  </a:cubicBezTo>
                  <a:cubicBezTo>
                    <a:pt x="154" y="90"/>
                    <a:pt x="154" y="90"/>
                    <a:pt x="154" y="90"/>
                  </a:cubicBezTo>
                  <a:cubicBezTo>
                    <a:pt x="155" y="90"/>
                    <a:pt x="156" y="90"/>
                    <a:pt x="157" y="91"/>
                  </a:cubicBezTo>
                  <a:cubicBezTo>
                    <a:pt x="157" y="91"/>
                    <a:pt x="157" y="91"/>
                    <a:pt x="157" y="91"/>
                  </a:cubicBezTo>
                  <a:cubicBezTo>
                    <a:pt x="158" y="92"/>
                    <a:pt x="159" y="93"/>
                    <a:pt x="159" y="94"/>
                  </a:cubicBezTo>
                  <a:cubicBezTo>
                    <a:pt x="159" y="94"/>
                    <a:pt x="159" y="94"/>
                    <a:pt x="159" y="94"/>
                  </a:cubicBezTo>
                  <a:cubicBezTo>
                    <a:pt x="159" y="95"/>
                    <a:pt x="159" y="97"/>
                    <a:pt x="159" y="98"/>
                  </a:cubicBezTo>
                  <a:close/>
                  <a:moveTo>
                    <a:pt x="129" y="133"/>
                  </a:moveTo>
                  <a:cubicBezTo>
                    <a:pt x="124" y="132"/>
                    <a:pt x="118" y="132"/>
                    <a:pt x="113" y="132"/>
                  </a:cubicBezTo>
                  <a:cubicBezTo>
                    <a:pt x="112" y="130"/>
                    <a:pt x="111" y="128"/>
                    <a:pt x="110" y="127"/>
                  </a:cubicBezTo>
                  <a:cubicBezTo>
                    <a:pt x="110" y="127"/>
                    <a:pt x="110" y="127"/>
                    <a:pt x="110" y="127"/>
                  </a:cubicBezTo>
                  <a:cubicBezTo>
                    <a:pt x="109" y="125"/>
                    <a:pt x="107" y="123"/>
                    <a:pt x="106" y="121"/>
                  </a:cubicBezTo>
                  <a:cubicBezTo>
                    <a:pt x="108" y="117"/>
                    <a:pt x="109" y="112"/>
                    <a:pt x="110" y="107"/>
                  </a:cubicBezTo>
                  <a:cubicBezTo>
                    <a:pt x="108" y="105"/>
                    <a:pt x="105" y="103"/>
                    <a:pt x="102" y="101"/>
                  </a:cubicBezTo>
                  <a:cubicBezTo>
                    <a:pt x="97" y="103"/>
                    <a:pt x="93" y="106"/>
                    <a:pt x="89" y="109"/>
                  </a:cubicBezTo>
                  <a:cubicBezTo>
                    <a:pt x="87" y="108"/>
                    <a:pt x="85" y="108"/>
                    <a:pt x="83" y="107"/>
                  </a:cubicBezTo>
                  <a:cubicBezTo>
                    <a:pt x="83" y="107"/>
                    <a:pt x="83" y="107"/>
                    <a:pt x="83" y="107"/>
                  </a:cubicBezTo>
                  <a:cubicBezTo>
                    <a:pt x="80" y="106"/>
                    <a:pt x="78" y="105"/>
                    <a:pt x="76" y="105"/>
                  </a:cubicBezTo>
                  <a:cubicBezTo>
                    <a:pt x="75" y="100"/>
                    <a:pt x="74" y="95"/>
                    <a:pt x="72" y="91"/>
                  </a:cubicBezTo>
                  <a:cubicBezTo>
                    <a:pt x="68" y="90"/>
                    <a:pt x="65" y="90"/>
                    <a:pt x="61" y="91"/>
                  </a:cubicBezTo>
                  <a:cubicBezTo>
                    <a:pt x="59" y="95"/>
                    <a:pt x="57" y="100"/>
                    <a:pt x="55" y="105"/>
                  </a:cubicBezTo>
                  <a:cubicBezTo>
                    <a:pt x="53" y="105"/>
                    <a:pt x="51" y="106"/>
                    <a:pt x="49" y="107"/>
                  </a:cubicBezTo>
                  <a:cubicBezTo>
                    <a:pt x="49" y="107"/>
                    <a:pt x="49" y="107"/>
                    <a:pt x="49" y="107"/>
                  </a:cubicBezTo>
                  <a:cubicBezTo>
                    <a:pt x="47" y="108"/>
                    <a:pt x="45" y="108"/>
                    <a:pt x="43" y="109"/>
                  </a:cubicBezTo>
                  <a:cubicBezTo>
                    <a:pt x="40" y="106"/>
                    <a:pt x="36" y="103"/>
                    <a:pt x="31" y="100"/>
                  </a:cubicBezTo>
                  <a:cubicBezTo>
                    <a:pt x="28" y="102"/>
                    <a:pt x="25" y="104"/>
                    <a:pt x="23" y="106"/>
                  </a:cubicBezTo>
                  <a:cubicBezTo>
                    <a:pt x="23" y="112"/>
                    <a:pt x="25" y="117"/>
                    <a:pt x="26" y="121"/>
                  </a:cubicBezTo>
                  <a:cubicBezTo>
                    <a:pt x="25" y="123"/>
                    <a:pt x="24" y="125"/>
                    <a:pt x="22" y="127"/>
                  </a:cubicBezTo>
                  <a:cubicBezTo>
                    <a:pt x="22" y="127"/>
                    <a:pt x="22" y="127"/>
                    <a:pt x="22" y="127"/>
                  </a:cubicBezTo>
                  <a:cubicBezTo>
                    <a:pt x="21" y="128"/>
                    <a:pt x="20" y="130"/>
                    <a:pt x="19" y="132"/>
                  </a:cubicBezTo>
                  <a:cubicBezTo>
                    <a:pt x="14" y="132"/>
                    <a:pt x="9" y="132"/>
                    <a:pt x="4" y="132"/>
                  </a:cubicBezTo>
                  <a:cubicBezTo>
                    <a:pt x="2" y="135"/>
                    <a:pt x="1" y="139"/>
                    <a:pt x="0" y="142"/>
                  </a:cubicBezTo>
                  <a:cubicBezTo>
                    <a:pt x="4" y="146"/>
                    <a:pt x="8" y="149"/>
                    <a:pt x="12" y="152"/>
                  </a:cubicBezTo>
                  <a:cubicBezTo>
                    <a:pt x="12" y="154"/>
                    <a:pt x="12" y="156"/>
                    <a:pt x="12" y="159"/>
                  </a:cubicBezTo>
                  <a:cubicBezTo>
                    <a:pt x="12" y="159"/>
                    <a:pt x="12" y="159"/>
                    <a:pt x="12" y="159"/>
                  </a:cubicBezTo>
                  <a:cubicBezTo>
                    <a:pt x="12" y="161"/>
                    <a:pt x="12" y="163"/>
                    <a:pt x="12" y="165"/>
                  </a:cubicBezTo>
                  <a:cubicBezTo>
                    <a:pt x="8" y="168"/>
                    <a:pt x="4" y="171"/>
                    <a:pt x="0" y="174"/>
                  </a:cubicBezTo>
                  <a:cubicBezTo>
                    <a:pt x="1" y="177"/>
                    <a:pt x="2" y="181"/>
                    <a:pt x="3" y="184"/>
                  </a:cubicBezTo>
                  <a:cubicBezTo>
                    <a:pt x="8" y="185"/>
                    <a:pt x="14" y="185"/>
                    <a:pt x="19" y="185"/>
                  </a:cubicBezTo>
                  <a:cubicBezTo>
                    <a:pt x="20" y="187"/>
                    <a:pt x="21" y="189"/>
                    <a:pt x="22" y="191"/>
                  </a:cubicBezTo>
                  <a:cubicBezTo>
                    <a:pt x="22" y="191"/>
                    <a:pt x="22" y="191"/>
                    <a:pt x="22" y="191"/>
                  </a:cubicBezTo>
                  <a:cubicBezTo>
                    <a:pt x="23" y="193"/>
                    <a:pt x="25" y="194"/>
                    <a:pt x="26" y="196"/>
                  </a:cubicBezTo>
                  <a:cubicBezTo>
                    <a:pt x="24" y="200"/>
                    <a:pt x="23" y="205"/>
                    <a:pt x="22" y="210"/>
                  </a:cubicBezTo>
                  <a:cubicBezTo>
                    <a:pt x="24" y="212"/>
                    <a:pt x="27" y="215"/>
                    <a:pt x="30" y="216"/>
                  </a:cubicBezTo>
                  <a:cubicBezTo>
                    <a:pt x="35" y="214"/>
                    <a:pt x="39" y="211"/>
                    <a:pt x="43" y="208"/>
                  </a:cubicBezTo>
                  <a:cubicBezTo>
                    <a:pt x="45" y="209"/>
                    <a:pt x="47" y="210"/>
                    <a:pt x="50" y="210"/>
                  </a:cubicBezTo>
                  <a:cubicBezTo>
                    <a:pt x="49" y="211"/>
                    <a:pt x="49" y="211"/>
                    <a:pt x="49" y="211"/>
                  </a:cubicBezTo>
                  <a:cubicBezTo>
                    <a:pt x="52" y="211"/>
                    <a:pt x="54" y="212"/>
                    <a:pt x="56" y="212"/>
                  </a:cubicBezTo>
                  <a:cubicBezTo>
                    <a:pt x="57" y="217"/>
                    <a:pt x="58" y="222"/>
                    <a:pt x="60" y="227"/>
                  </a:cubicBezTo>
                  <a:cubicBezTo>
                    <a:pt x="64" y="227"/>
                    <a:pt x="67" y="227"/>
                    <a:pt x="71" y="227"/>
                  </a:cubicBezTo>
                  <a:cubicBezTo>
                    <a:pt x="73" y="222"/>
                    <a:pt x="75" y="217"/>
                    <a:pt x="77" y="212"/>
                  </a:cubicBezTo>
                  <a:cubicBezTo>
                    <a:pt x="79" y="212"/>
                    <a:pt x="81" y="211"/>
                    <a:pt x="83" y="210"/>
                  </a:cubicBezTo>
                  <a:cubicBezTo>
                    <a:pt x="83" y="210"/>
                    <a:pt x="83" y="210"/>
                    <a:pt x="83" y="210"/>
                  </a:cubicBezTo>
                  <a:cubicBezTo>
                    <a:pt x="85" y="210"/>
                    <a:pt x="87" y="209"/>
                    <a:pt x="89" y="208"/>
                  </a:cubicBezTo>
                  <a:cubicBezTo>
                    <a:pt x="92" y="211"/>
                    <a:pt x="96" y="214"/>
                    <a:pt x="101" y="217"/>
                  </a:cubicBezTo>
                  <a:cubicBezTo>
                    <a:pt x="104" y="215"/>
                    <a:pt x="107" y="213"/>
                    <a:pt x="110" y="211"/>
                  </a:cubicBezTo>
                  <a:cubicBezTo>
                    <a:pt x="109" y="206"/>
                    <a:pt x="107" y="201"/>
                    <a:pt x="106" y="196"/>
                  </a:cubicBezTo>
                  <a:cubicBezTo>
                    <a:pt x="107" y="194"/>
                    <a:pt x="108" y="192"/>
                    <a:pt x="110" y="191"/>
                  </a:cubicBezTo>
                  <a:cubicBezTo>
                    <a:pt x="110" y="191"/>
                    <a:pt x="110" y="191"/>
                    <a:pt x="110" y="191"/>
                  </a:cubicBezTo>
                  <a:cubicBezTo>
                    <a:pt x="111" y="189"/>
                    <a:pt x="112" y="187"/>
                    <a:pt x="113" y="185"/>
                  </a:cubicBezTo>
                  <a:cubicBezTo>
                    <a:pt x="118" y="186"/>
                    <a:pt x="123" y="186"/>
                    <a:pt x="129" y="185"/>
                  </a:cubicBezTo>
                  <a:cubicBezTo>
                    <a:pt x="130" y="182"/>
                    <a:pt x="131" y="179"/>
                    <a:pt x="132" y="175"/>
                  </a:cubicBezTo>
                  <a:cubicBezTo>
                    <a:pt x="128" y="171"/>
                    <a:pt x="124" y="168"/>
                    <a:pt x="120" y="165"/>
                  </a:cubicBezTo>
                  <a:cubicBezTo>
                    <a:pt x="120" y="163"/>
                    <a:pt x="120" y="161"/>
                    <a:pt x="120" y="159"/>
                  </a:cubicBezTo>
                  <a:cubicBezTo>
                    <a:pt x="120" y="159"/>
                    <a:pt x="120" y="159"/>
                    <a:pt x="120" y="159"/>
                  </a:cubicBezTo>
                  <a:cubicBezTo>
                    <a:pt x="120" y="156"/>
                    <a:pt x="120" y="154"/>
                    <a:pt x="120" y="152"/>
                  </a:cubicBezTo>
                  <a:cubicBezTo>
                    <a:pt x="124" y="150"/>
                    <a:pt x="128" y="147"/>
                    <a:pt x="132" y="143"/>
                  </a:cubicBezTo>
                  <a:cubicBezTo>
                    <a:pt x="131" y="140"/>
                    <a:pt x="130" y="136"/>
                    <a:pt x="129" y="133"/>
                  </a:cubicBezTo>
                  <a:close/>
                  <a:moveTo>
                    <a:pt x="75" y="159"/>
                  </a:moveTo>
                  <a:cubicBezTo>
                    <a:pt x="75" y="161"/>
                    <a:pt x="75" y="163"/>
                    <a:pt x="73" y="164"/>
                  </a:cubicBezTo>
                  <a:cubicBezTo>
                    <a:pt x="73" y="164"/>
                    <a:pt x="73" y="164"/>
                    <a:pt x="73" y="164"/>
                  </a:cubicBezTo>
                  <a:cubicBezTo>
                    <a:pt x="72" y="166"/>
                    <a:pt x="70" y="167"/>
                    <a:pt x="69" y="168"/>
                  </a:cubicBezTo>
                  <a:cubicBezTo>
                    <a:pt x="69" y="168"/>
                    <a:pt x="69" y="168"/>
                    <a:pt x="69" y="168"/>
                  </a:cubicBezTo>
                  <a:cubicBezTo>
                    <a:pt x="67" y="168"/>
                    <a:pt x="65" y="168"/>
                    <a:pt x="63" y="168"/>
                  </a:cubicBezTo>
                  <a:cubicBezTo>
                    <a:pt x="63" y="168"/>
                    <a:pt x="63" y="168"/>
                    <a:pt x="63" y="168"/>
                  </a:cubicBezTo>
                  <a:cubicBezTo>
                    <a:pt x="62" y="167"/>
                    <a:pt x="60" y="166"/>
                    <a:pt x="59" y="164"/>
                  </a:cubicBezTo>
                  <a:cubicBezTo>
                    <a:pt x="59" y="164"/>
                    <a:pt x="59" y="164"/>
                    <a:pt x="59" y="164"/>
                  </a:cubicBezTo>
                  <a:cubicBezTo>
                    <a:pt x="57" y="163"/>
                    <a:pt x="57" y="161"/>
                    <a:pt x="57" y="159"/>
                  </a:cubicBezTo>
                  <a:cubicBezTo>
                    <a:pt x="57" y="159"/>
                    <a:pt x="57" y="159"/>
                    <a:pt x="57" y="159"/>
                  </a:cubicBezTo>
                  <a:cubicBezTo>
                    <a:pt x="57" y="157"/>
                    <a:pt x="57" y="155"/>
                    <a:pt x="59" y="153"/>
                  </a:cubicBezTo>
                  <a:cubicBezTo>
                    <a:pt x="59" y="153"/>
                    <a:pt x="59" y="153"/>
                    <a:pt x="59" y="153"/>
                  </a:cubicBezTo>
                  <a:cubicBezTo>
                    <a:pt x="60" y="151"/>
                    <a:pt x="62" y="150"/>
                    <a:pt x="63" y="149"/>
                  </a:cubicBezTo>
                  <a:cubicBezTo>
                    <a:pt x="63" y="149"/>
                    <a:pt x="63" y="149"/>
                    <a:pt x="63" y="149"/>
                  </a:cubicBezTo>
                  <a:cubicBezTo>
                    <a:pt x="65" y="149"/>
                    <a:pt x="67" y="149"/>
                    <a:pt x="69" y="149"/>
                  </a:cubicBezTo>
                  <a:cubicBezTo>
                    <a:pt x="69" y="150"/>
                    <a:pt x="69" y="150"/>
                    <a:pt x="69" y="150"/>
                  </a:cubicBezTo>
                  <a:cubicBezTo>
                    <a:pt x="70" y="150"/>
                    <a:pt x="72" y="151"/>
                    <a:pt x="73" y="153"/>
                  </a:cubicBezTo>
                  <a:cubicBezTo>
                    <a:pt x="73" y="153"/>
                    <a:pt x="73" y="153"/>
                    <a:pt x="73" y="153"/>
                  </a:cubicBezTo>
                  <a:cubicBezTo>
                    <a:pt x="75" y="155"/>
                    <a:pt x="75" y="157"/>
                    <a:pt x="75" y="15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r-FR" sz="1100"/>
            </a:p>
          </p:txBody>
        </p:sp>
        <p:pic>
          <p:nvPicPr>
            <p:cNvPr id="47" name="Image 46"/>
            <p:cNvPicPr>
              <a:picLocks noChangeAspect="1"/>
            </p:cNvPicPr>
            <p:nvPr/>
          </p:nvPicPr>
          <p:blipFill>
            <a:blip r:embed="rId2"/>
            <a:stretch>
              <a:fillRect/>
            </a:stretch>
          </p:blipFill>
          <p:spPr>
            <a:xfrm>
              <a:off x="7308318" y="4190730"/>
              <a:ext cx="895577" cy="238822"/>
            </a:xfrm>
            <a:prstGeom prst="rect">
              <a:avLst/>
            </a:prstGeom>
            <a:ln>
              <a:noFill/>
            </a:ln>
          </p:spPr>
        </p:pic>
        <p:sp>
          <p:nvSpPr>
            <p:cNvPr id="48" name="TextBox 89"/>
            <p:cNvSpPr txBox="1"/>
            <p:nvPr/>
          </p:nvSpPr>
          <p:spPr>
            <a:xfrm>
              <a:off x="7442618" y="4456944"/>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6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Ledger</a:t>
              </a:r>
            </a:p>
          </p:txBody>
        </p:sp>
        <p:sp>
          <p:nvSpPr>
            <p:cNvPr id="49" name="Rectangle 48"/>
            <p:cNvSpPr/>
            <p:nvPr/>
          </p:nvSpPr>
          <p:spPr>
            <a:xfrm>
              <a:off x="3792710" y="3718678"/>
              <a:ext cx="1051817" cy="99525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fr-FR" sz="600" b="1" dirty="0"/>
                <a:t>If / </a:t>
              </a:r>
              <a:r>
                <a:rPr lang="fr-FR" sz="600" b="1" dirty="0" err="1"/>
                <a:t>Then</a:t>
              </a:r>
              <a:r>
                <a:rPr lang="fr-FR" sz="600" b="1" dirty="0"/>
                <a:t> </a:t>
              </a:r>
              <a:br>
                <a:rPr lang="fr-FR" sz="600" b="1" dirty="0"/>
              </a:br>
              <a:r>
                <a:rPr lang="fr-FR" sz="600" b="1" dirty="0"/>
                <a:t>program</a:t>
              </a:r>
            </a:p>
          </p:txBody>
        </p:sp>
        <p:sp>
          <p:nvSpPr>
            <p:cNvPr id="50" name="Freeform 9"/>
            <p:cNvSpPr>
              <a:spLocks noChangeAspect="1" noEditPoints="1"/>
            </p:cNvSpPr>
            <p:nvPr/>
          </p:nvSpPr>
          <p:spPr bwMode="auto">
            <a:xfrm>
              <a:off x="4477493" y="3794606"/>
              <a:ext cx="215895" cy="248772"/>
            </a:xfrm>
            <a:custGeom>
              <a:avLst/>
              <a:gdLst>
                <a:gd name="T0" fmla="*/ 89 w 197"/>
                <a:gd name="T1" fmla="*/ 49 h 227"/>
                <a:gd name="T2" fmla="*/ 99 w 197"/>
                <a:gd name="T3" fmla="*/ 57 h 227"/>
                <a:gd name="T4" fmla="*/ 108 w 197"/>
                <a:gd name="T5" fmla="*/ 66 h 227"/>
                <a:gd name="T6" fmla="*/ 119 w 197"/>
                <a:gd name="T7" fmla="*/ 58 h 227"/>
                <a:gd name="T8" fmla="*/ 130 w 197"/>
                <a:gd name="T9" fmla="*/ 51 h 227"/>
                <a:gd name="T10" fmla="*/ 141 w 197"/>
                <a:gd name="T11" fmla="*/ 46 h 227"/>
                <a:gd name="T12" fmla="*/ 137 w 197"/>
                <a:gd name="T13" fmla="*/ 33 h 227"/>
                <a:gd name="T14" fmla="*/ 133 w 197"/>
                <a:gd name="T15" fmla="*/ 20 h 227"/>
                <a:gd name="T16" fmla="*/ 132 w 197"/>
                <a:gd name="T17" fmla="*/ 8 h 227"/>
                <a:gd name="T18" fmla="*/ 119 w 197"/>
                <a:gd name="T19" fmla="*/ 8 h 227"/>
                <a:gd name="T20" fmla="*/ 105 w 197"/>
                <a:gd name="T21" fmla="*/ 7 h 227"/>
                <a:gd name="T22" fmla="*/ 94 w 197"/>
                <a:gd name="T23" fmla="*/ 5 h 227"/>
                <a:gd name="T24" fmla="*/ 89 w 197"/>
                <a:gd name="T25" fmla="*/ 18 h 227"/>
                <a:gd name="T26" fmla="*/ 84 w 197"/>
                <a:gd name="T27" fmla="*/ 30 h 227"/>
                <a:gd name="T28" fmla="*/ 78 w 197"/>
                <a:gd name="T29" fmla="*/ 40 h 227"/>
                <a:gd name="T30" fmla="*/ 107 w 197"/>
                <a:gd name="T31" fmla="*/ 30 h 227"/>
                <a:gd name="T32" fmla="*/ 112 w 197"/>
                <a:gd name="T33" fmla="*/ 29 h 227"/>
                <a:gd name="T34" fmla="*/ 115 w 197"/>
                <a:gd name="T35" fmla="*/ 33 h 227"/>
                <a:gd name="T36" fmla="*/ 112 w 197"/>
                <a:gd name="T37" fmla="*/ 38 h 227"/>
                <a:gd name="T38" fmla="*/ 107 w 197"/>
                <a:gd name="T39" fmla="*/ 36 h 227"/>
                <a:gd name="T40" fmla="*/ 197 w 197"/>
                <a:gd name="T41" fmla="*/ 102 h 227"/>
                <a:gd name="T42" fmla="*/ 187 w 197"/>
                <a:gd name="T43" fmla="*/ 87 h 227"/>
                <a:gd name="T44" fmla="*/ 179 w 197"/>
                <a:gd name="T45" fmla="*/ 71 h 227"/>
                <a:gd name="T46" fmla="*/ 172 w 197"/>
                <a:gd name="T47" fmla="*/ 56 h 227"/>
                <a:gd name="T48" fmla="*/ 155 w 197"/>
                <a:gd name="T49" fmla="*/ 60 h 227"/>
                <a:gd name="T50" fmla="*/ 138 w 197"/>
                <a:gd name="T51" fmla="*/ 64 h 227"/>
                <a:gd name="T52" fmla="*/ 121 w 197"/>
                <a:gd name="T53" fmla="*/ 65 h 227"/>
                <a:gd name="T54" fmla="*/ 120 w 197"/>
                <a:gd name="T55" fmla="*/ 83 h 227"/>
                <a:gd name="T56" fmla="*/ 118 w 197"/>
                <a:gd name="T57" fmla="*/ 101 h 227"/>
                <a:gd name="T58" fmla="*/ 114 w 197"/>
                <a:gd name="T59" fmla="*/ 117 h 227"/>
                <a:gd name="T60" fmla="*/ 131 w 197"/>
                <a:gd name="T61" fmla="*/ 124 h 227"/>
                <a:gd name="T62" fmla="*/ 147 w 197"/>
                <a:gd name="T63" fmla="*/ 131 h 227"/>
                <a:gd name="T64" fmla="*/ 160 w 197"/>
                <a:gd name="T65" fmla="*/ 140 h 227"/>
                <a:gd name="T66" fmla="*/ 172 w 197"/>
                <a:gd name="T67" fmla="*/ 126 h 227"/>
                <a:gd name="T68" fmla="*/ 184 w 197"/>
                <a:gd name="T69" fmla="*/ 113 h 227"/>
                <a:gd name="T70" fmla="*/ 156 w 197"/>
                <a:gd name="T71" fmla="*/ 101 h 227"/>
                <a:gd name="T72" fmla="*/ 149 w 197"/>
                <a:gd name="T73" fmla="*/ 101 h 227"/>
                <a:gd name="T74" fmla="*/ 147 w 197"/>
                <a:gd name="T75" fmla="*/ 94 h 227"/>
                <a:gd name="T76" fmla="*/ 154 w 197"/>
                <a:gd name="T77" fmla="*/ 90 h 227"/>
                <a:gd name="T78" fmla="*/ 159 w 197"/>
                <a:gd name="T79" fmla="*/ 94 h 227"/>
                <a:gd name="T80" fmla="*/ 113 w 197"/>
                <a:gd name="T81" fmla="*/ 132 h 227"/>
                <a:gd name="T82" fmla="*/ 110 w 197"/>
                <a:gd name="T83" fmla="*/ 107 h 227"/>
                <a:gd name="T84" fmla="*/ 83 w 197"/>
                <a:gd name="T85" fmla="*/ 107 h 227"/>
                <a:gd name="T86" fmla="*/ 55 w 197"/>
                <a:gd name="T87" fmla="*/ 105 h 227"/>
                <a:gd name="T88" fmla="*/ 31 w 197"/>
                <a:gd name="T89" fmla="*/ 100 h 227"/>
                <a:gd name="T90" fmla="*/ 22 w 197"/>
                <a:gd name="T91" fmla="*/ 127 h 227"/>
                <a:gd name="T92" fmla="*/ 12 w 197"/>
                <a:gd name="T93" fmla="*/ 152 h 227"/>
                <a:gd name="T94" fmla="*/ 0 w 197"/>
                <a:gd name="T95" fmla="*/ 174 h 227"/>
                <a:gd name="T96" fmla="*/ 22 w 197"/>
                <a:gd name="T97" fmla="*/ 191 h 227"/>
                <a:gd name="T98" fmla="*/ 43 w 197"/>
                <a:gd name="T99" fmla="*/ 208 h 227"/>
                <a:gd name="T100" fmla="*/ 60 w 197"/>
                <a:gd name="T101" fmla="*/ 227 h 227"/>
                <a:gd name="T102" fmla="*/ 83 w 197"/>
                <a:gd name="T103" fmla="*/ 210 h 227"/>
                <a:gd name="T104" fmla="*/ 106 w 197"/>
                <a:gd name="T105" fmla="*/ 196 h 227"/>
                <a:gd name="T106" fmla="*/ 129 w 197"/>
                <a:gd name="T107" fmla="*/ 185 h 227"/>
                <a:gd name="T108" fmla="*/ 120 w 197"/>
                <a:gd name="T109" fmla="*/ 159 h 227"/>
                <a:gd name="T110" fmla="*/ 75 w 197"/>
                <a:gd name="T111" fmla="*/ 159 h 227"/>
                <a:gd name="T112" fmla="*/ 69 w 197"/>
                <a:gd name="T113" fmla="*/ 168 h 227"/>
                <a:gd name="T114" fmla="*/ 59 w 197"/>
                <a:gd name="T115" fmla="*/ 164 h 227"/>
                <a:gd name="T116" fmla="*/ 59 w 197"/>
                <a:gd name="T117" fmla="*/ 153 h 227"/>
                <a:gd name="T118" fmla="*/ 69 w 197"/>
                <a:gd name="T119" fmla="*/ 15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 h="227">
                  <a:moveTo>
                    <a:pt x="80" y="45"/>
                  </a:moveTo>
                  <a:cubicBezTo>
                    <a:pt x="83" y="46"/>
                    <a:pt x="85" y="46"/>
                    <a:pt x="87" y="46"/>
                  </a:cubicBezTo>
                  <a:cubicBezTo>
                    <a:pt x="88" y="47"/>
                    <a:pt x="89" y="48"/>
                    <a:pt x="89" y="49"/>
                  </a:cubicBezTo>
                  <a:cubicBezTo>
                    <a:pt x="89" y="49"/>
                    <a:pt x="89" y="49"/>
                    <a:pt x="89" y="49"/>
                  </a:cubicBezTo>
                  <a:cubicBezTo>
                    <a:pt x="90" y="50"/>
                    <a:pt x="91" y="50"/>
                    <a:pt x="91" y="51"/>
                  </a:cubicBezTo>
                  <a:cubicBezTo>
                    <a:pt x="90" y="53"/>
                    <a:pt x="90" y="56"/>
                    <a:pt x="89" y="58"/>
                  </a:cubicBezTo>
                  <a:cubicBezTo>
                    <a:pt x="90" y="59"/>
                    <a:pt x="92" y="60"/>
                    <a:pt x="93" y="61"/>
                  </a:cubicBezTo>
                  <a:cubicBezTo>
                    <a:pt x="95" y="60"/>
                    <a:pt x="98" y="59"/>
                    <a:pt x="99" y="57"/>
                  </a:cubicBezTo>
                  <a:cubicBezTo>
                    <a:pt x="100" y="58"/>
                    <a:pt x="101" y="58"/>
                    <a:pt x="102" y="58"/>
                  </a:cubicBezTo>
                  <a:cubicBezTo>
                    <a:pt x="102" y="58"/>
                    <a:pt x="102" y="58"/>
                    <a:pt x="102" y="58"/>
                  </a:cubicBezTo>
                  <a:cubicBezTo>
                    <a:pt x="103" y="59"/>
                    <a:pt x="105" y="59"/>
                    <a:pt x="106" y="59"/>
                  </a:cubicBezTo>
                  <a:cubicBezTo>
                    <a:pt x="106" y="61"/>
                    <a:pt x="107" y="64"/>
                    <a:pt x="108" y="66"/>
                  </a:cubicBezTo>
                  <a:cubicBezTo>
                    <a:pt x="109" y="66"/>
                    <a:pt x="111" y="66"/>
                    <a:pt x="113" y="66"/>
                  </a:cubicBezTo>
                  <a:cubicBezTo>
                    <a:pt x="114" y="64"/>
                    <a:pt x="115" y="61"/>
                    <a:pt x="116" y="59"/>
                  </a:cubicBezTo>
                  <a:cubicBezTo>
                    <a:pt x="117" y="59"/>
                    <a:pt x="118" y="59"/>
                    <a:pt x="119" y="58"/>
                  </a:cubicBezTo>
                  <a:cubicBezTo>
                    <a:pt x="119" y="58"/>
                    <a:pt x="119" y="58"/>
                    <a:pt x="119" y="58"/>
                  </a:cubicBezTo>
                  <a:cubicBezTo>
                    <a:pt x="120" y="58"/>
                    <a:pt x="121" y="57"/>
                    <a:pt x="122" y="57"/>
                  </a:cubicBezTo>
                  <a:cubicBezTo>
                    <a:pt x="123" y="59"/>
                    <a:pt x="125" y="60"/>
                    <a:pt x="127" y="61"/>
                  </a:cubicBezTo>
                  <a:cubicBezTo>
                    <a:pt x="129" y="61"/>
                    <a:pt x="130" y="59"/>
                    <a:pt x="132" y="58"/>
                  </a:cubicBezTo>
                  <a:cubicBezTo>
                    <a:pt x="131" y="56"/>
                    <a:pt x="131" y="53"/>
                    <a:pt x="130" y="51"/>
                  </a:cubicBezTo>
                  <a:cubicBezTo>
                    <a:pt x="130" y="50"/>
                    <a:pt x="131" y="49"/>
                    <a:pt x="132" y="49"/>
                  </a:cubicBezTo>
                  <a:cubicBezTo>
                    <a:pt x="132" y="49"/>
                    <a:pt x="132" y="49"/>
                    <a:pt x="132" y="49"/>
                  </a:cubicBezTo>
                  <a:cubicBezTo>
                    <a:pt x="132" y="48"/>
                    <a:pt x="133" y="47"/>
                    <a:pt x="133" y="46"/>
                  </a:cubicBezTo>
                  <a:cubicBezTo>
                    <a:pt x="136" y="46"/>
                    <a:pt x="138" y="46"/>
                    <a:pt x="141" y="46"/>
                  </a:cubicBezTo>
                  <a:cubicBezTo>
                    <a:pt x="141" y="44"/>
                    <a:pt x="142" y="43"/>
                    <a:pt x="142" y="41"/>
                  </a:cubicBezTo>
                  <a:cubicBezTo>
                    <a:pt x="141" y="39"/>
                    <a:pt x="139" y="38"/>
                    <a:pt x="137" y="36"/>
                  </a:cubicBezTo>
                  <a:cubicBezTo>
                    <a:pt x="137" y="35"/>
                    <a:pt x="137" y="34"/>
                    <a:pt x="137" y="33"/>
                  </a:cubicBezTo>
                  <a:cubicBezTo>
                    <a:pt x="137" y="33"/>
                    <a:pt x="137" y="33"/>
                    <a:pt x="137" y="33"/>
                  </a:cubicBezTo>
                  <a:cubicBezTo>
                    <a:pt x="137" y="32"/>
                    <a:pt x="137" y="31"/>
                    <a:pt x="137" y="30"/>
                  </a:cubicBezTo>
                  <a:cubicBezTo>
                    <a:pt x="139" y="29"/>
                    <a:pt x="141" y="27"/>
                    <a:pt x="143" y="26"/>
                  </a:cubicBezTo>
                  <a:cubicBezTo>
                    <a:pt x="142" y="24"/>
                    <a:pt x="142" y="22"/>
                    <a:pt x="141" y="21"/>
                  </a:cubicBezTo>
                  <a:cubicBezTo>
                    <a:pt x="138" y="20"/>
                    <a:pt x="136" y="20"/>
                    <a:pt x="133" y="20"/>
                  </a:cubicBezTo>
                  <a:cubicBezTo>
                    <a:pt x="133" y="19"/>
                    <a:pt x="132" y="18"/>
                    <a:pt x="132" y="18"/>
                  </a:cubicBezTo>
                  <a:cubicBezTo>
                    <a:pt x="132" y="18"/>
                    <a:pt x="132" y="18"/>
                    <a:pt x="132" y="18"/>
                  </a:cubicBezTo>
                  <a:cubicBezTo>
                    <a:pt x="131" y="17"/>
                    <a:pt x="130" y="16"/>
                    <a:pt x="130" y="15"/>
                  </a:cubicBezTo>
                  <a:cubicBezTo>
                    <a:pt x="131" y="13"/>
                    <a:pt x="131" y="11"/>
                    <a:pt x="132" y="8"/>
                  </a:cubicBezTo>
                  <a:cubicBezTo>
                    <a:pt x="131" y="7"/>
                    <a:pt x="129" y="6"/>
                    <a:pt x="128" y="5"/>
                  </a:cubicBezTo>
                  <a:cubicBezTo>
                    <a:pt x="126" y="6"/>
                    <a:pt x="123" y="8"/>
                    <a:pt x="122" y="9"/>
                  </a:cubicBezTo>
                  <a:cubicBezTo>
                    <a:pt x="121" y="9"/>
                    <a:pt x="120" y="8"/>
                    <a:pt x="118" y="8"/>
                  </a:cubicBezTo>
                  <a:cubicBezTo>
                    <a:pt x="119" y="8"/>
                    <a:pt x="119" y="8"/>
                    <a:pt x="119" y="8"/>
                  </a:cubicBezTo>
                  <a:cubicBezTo>
                    <a:pt x="117" y="8"/>
                    <a:pt x="116" y="7"/>
                    <a:pt x="115" y="7"/>
                  </a:cubicBezTo>
                  <a:cubicBezTo>
                    <a:pt x="115" y="5"/>
                    <a:pt x="114" y="2"/>
                    <a:pt x="113" y="0"/>
                  </a:cubicBezTo>
                  <a:cubicBezTo>
                    <a:pt x="111" y="0"/>
                    <a:pt x="110" y="0"/>
                    <a:pt x="108" y="0"/>
                  </a:cubicBezTo>
                  <a:cubicBezTo>
                    <a:pt x="107" y="2"/>
                    <a:pt x="106" y="5"/>
                    <a:pt x="105" y="7"/>
                  </a:cubicBezTo>
                  <a:cubicBezTo>
                    <a:pt x="104" y="7"/>
                    <a:pt x="103" y="8"/>
                    <a:pt x="102" y="8"/>
                  </a:cubicBezTo>
                  <a:cubicBezTo>
                    <a:pt x="102" y="8"/>
                    <a:pt x="102" y="8"/>
                    <a:pt x="102" y="8"/>
                  </a:cubicBezTo>
                  <a:cubicBezTo>
                    <a:pt x="101" y="8"/>
                    <a:pt x="100" y="9"/>
                    <a:pt x="99" y="9"/>
                  </a:cubicBezTo>
                  <a:cubicBezTo>
                    <a:pt x="98" y="7"/>
                    <a:pt x="96" y="6"/>
                    <a:pt x="94" y="5"/>
                  </a:cubicBezTo>
                  <a:cubicBezTo>
                    <a:pt x="92" y="6"/>
                    <a:pt x="91" y="7"/>
                    <a:pt x="89" y="8"/>
                  </a:cubicBezTo>
                  <a:cubicBezTo>
                    <a:pt x="90" y="10"/>
                    <a:pt x="90" y="13"/>
                    <a:pt x="91" y="15"/>
                  </a:cubicBezTo>
                  <a:cubicBezTo>
                    <a:pt x="91" y="16"/>
                    <a:pt x="90" y="17"/>
                    <a:pt x="89" y="18"/>
                  </a:cubicBezTo>
                  <a:cubicBezTo>
                    <a:pt x="89" y="18"/>
                    <a:pt x="89" y="18"/>
                    <a:pt x="89" y="18"/>
                  </a:cubicBezTo>
                  <a:cubicBezTo>
                    <a:pt x="89" y="18"/>
                    <a:pt x="88" y="19"/>
                    <a:pt x="87" y="20"/>
                  </a:cubicBezTo>
                  <a:cubicBezTo>
                    <a:pt x="85" y="20"/>
                    <a:pt x="83" y="20"/>
                    <a:pt x="80" y="20"/>
                  </a:cubicBezTo>
                  <a:cubicBezTo>
                    <a:pt x="80" y="22"/>
                    <a:pt x="79" y="23"/>
                    <a:pt x="79" y="25"/>
                  </a:cubicBezTo>
                  <a:cubicBezTo>
                    <a:pt x="80" y="27"/>
                    <a:pt x="82" y="28"/>
                    <a:pt x="84" y="30"/>
                  </a:cubicBezTo>
                  <a:cubicBezTo>
                    <a:pt x="84" y="31"/>
                    <a:pt x="84" y="32"/>
                    <a:pt x="84" y="33"/>
                  </a:cubicBezTo>
                  <a:cubicBezTo>
                    <a:pt x="84" y="33"/>
                    <a:pt x="84" y="33"/>
                    <a:pt x="84" y="33"/>
                  </a:cubicBezTo>
                  <a:cubicBezTo>
                    <a:pt x="84" y="34"/>
                    <a:pt x="84" y="35"/>
                    <a:pt x="84" y="36"/>
                  </a:cubicBezTo>
                  <a:cubicBezTo>
                    <a:pt x="82" y="37"/>
                    <a:pt x="80" y="39"/>
                    <a:pt x="78" y="40"/>
                  </a:cubicBezTo>
                  <a:cubicBezTo>
                    <a:pt x="79" y="42"/>
                    <a:pt x="79" y="44"/>
                    <a:pt x="80" y="45"/>
                  </a:cubicBezTo>
                  <a:close/>
                  <a:moveTo>
                    <a:pt x="106" y="33"/>
                  </a:moveTo>
                  <a:cubicBezTo>
                    <a:pt x="106" y="32"/>
                    <a:pt x="106" y="31"/>
                    <a:pt x="107" y="30"/>
                  </a:cubicBezTo>
                  <a:cubicBezTo>
                    <a:pt x="107" y="30"/>
                    <a:pt x="107" y="30"/>
                    <a:pt x="107" y="30"/>
                  </a:cubicBezTo>
                  <a:cubicBezTo>
                    <a:pt x="107" y="30"/>
                    <a:pt x="108" y="29"/>
                    <a:pt x="109" y="29"/>
                  </a:cubicBezTo>
                  <a:cubicBezTo>
                    <a:pt x="109" y="29"/>
                    <a:pt x="109" y="29"/>
                    <a:pt x="109" y="29"/>
                  </a:cubicBezTo>
                  <a:cubicBezTo>
                    <a:pt x="110" y="28"/>
                    <a:pt x="111" y="28"/>
                    <a:pt x="112" y="29"/>
                  </a:cubicBezTo>
                  <a:cubicBezTo>
                    <a:pt x="112" y="29"/>
                    <a:pt x="112" y="29"/>
                    <a:pt x="112" y="29"/>
                  </a:cubicBezTo>
                  <a:cubicBezTo>
                    <a:pt x="113" y="29"/>
                    <a:pt x="114" y="30"/>
                    <a:pt x="114" y="30"/>
                  </a:cubicBezTo>
                  <a:cubicBezTo>
                    <a:pt x="114" y="30"/>
                    <a:pt x="114" y="30"/>
                    <a:pt x="114" y="30"/>
                  </a:cubicBezTo>
                  <a:cubicBezTo>
                    <a:pt x="115" y="31"/>
                    <a:pt x="115" y="32"/>
                    <a:pt x="115" y="33"/>
                  </a:cubicBezTo>
                  <a:cubicBezTo>
                    <a:pt x="115" y="33"/>
                    <a:pt x="115" y="33"/>
                    <a:pt x="115" y="33"/>
                  </a:cubicBezTo>
                  <a:cubicBezTo>
                    <a:pt x="115" y="34"/>
                    <a:pt x="115" y="35"/>
                    <a:pt x="114" y="36"/>
                  </a:cubicBezTo>
                  <a:cubicBezTo>
                    <a:pt x="114" y="36"/>
                    <a:pt x="114" y="36"/>
                    <a:pt x="114" y="36"/>
                  </a:cubicBezTo>
                  <a:cubicBezTo>
                    <a:pt x="114" y="37"/>
                    <a:pt x="113" y="37"/>
                    <a:pt x="112" y="38"/>
                  </a:cubicBezTo>
                  <a:cubicBezTo>
                    <a:pt x="112" y="38"/>
                    <a:pt x="112" y="38"/>
                    <a:pt x="112" y="38"/>
                  </a:cubicBezTo>
                  <a:cubicBezTo>
                    <a:pt x="111" y="38"/>
                    <a:pt x="110" y="38"/>
                    <a:pt x="109" y="38"/>
                  </a:cubicBezTo>
                  <a:cubicBezTo>
                    <a:pt x="109" y="37"/>
                    <a:pt x="109" y="37"/>
                    <a:pt x="109" y="37"/>
                  </a:cubicBezTo>
                  <a:cubicBezTo>
                    <a:pt x="108" y="37"/>
                    <a:pt x="107" y="37"/>
                    <a:pt x="107" y="36"/>
                  </a:cubicBezTo>
                  <a:cubicBezTo>
                    <a:pt x="107" y="36"/>
                    <a:pt x="107" y="36"/>
                    <a:pt x="107" y="36"/>
                  </a:cubicBezTo>
                  <a:cubicBezTo>
                    <a:pt x="106" y="35"/>
                    <a:pt x="106" y="34"/>
                    <a:pt x="106" y="33"/>
                  </a:cubicBezTo>
                  <a:close/>
                  <a:moveTo>
                    <a:pt x="186" y="109"/>
                  </a:moveTo>
                  <a:cubicBezTo>
                    <a:pt x="186" y="107"/>
                    <a:pt x="187" y="106"/>
                    <a:pt x="187" y="104"/>
                  </a:cubicBezTo>
                  <a:cubicBezTo>
                    <a:pt x="190" y="104"/>
                    <a:pt x="194" y="103"/>
                    <a:pt x="197" y="102"/>
                  </a:cubicBezTo>
                  <a:cubicBezTo>
                    <a:pt x="197" y="100"/>
                    <a:pt x="197" y="98"/>
                    <a:pt x="197" y="95"/>
                  </a:cubicBezTo>
                  <a:cubicBezTo>
                    <a:pt x="194" y="93"/>
                    <a:pt x="191" y="92"/>
                    <a:pt x="188" y="91"/>
                  </a:cubicBezTo>
                  <a:cubicBezTo>
                    <a:pt x="188" y="90"/>
                    <a:pt x="188" y="88"/>
                    <a:pt x="187" y="87"/>
                  </a:cubicBezTo>
                  <a:cubicBezTo>
                    <a:pt x="187" y="87"/>
                    <a:pt x="187" y="87"/>
                    <a:pt x="187" y="87"/>
                  </a:cubicBezTo>
                  <a:cubicBezTo>
                    <a:pt x="187" y="85"/>
                    <a:pt x="186" y="84"/>
                    <a:pt x="186" y="83"/>
                  </a:cubicBezTo>
                  <a:cubicBezTo>
                    <a:pt x="188" y="80"/>
                    <a:pt x="190" y="78"/>
                    <a:pt x="192" y="75"/>
                  </a:cubicBezTo>
                  <a:cubicBezTo>
                    <a:pt x="191" y="73"/>
                    <a:pt x="190" y="71"/>
                    <a:pt x="188" y="69"/>
                  </a:cubicBezTo>
                  <a:cubicBezTo>
                    <a:pt x="185" y="69"/>
                    <a:pt x="182" y="70"/>
                    <a:pt x="179" y="71"/>
                  </a:cubicBezTo>
                  <a:cubicBezTo>
                    <a:pt x="178" y="70"/>
                    <a:pt x="176" y="69"/>
                    <a:pt x="175" y="68"/>
                  </a:cubicBezTo>
                  <a:cubicBezTo>
                    <a:pt x="175" y="68"/>
                    <a:pt x="175" y="68"/>
                    <a:pt x="175" y="68"/>
                  </a:cubicBezTo>
                  <a:cubicBezTo>
                    <a:pt x="174" y="67"/>
                    <a:pt x="173" y="66"/>
                    <a:pt x="172" y="66"/>
                  </a:cubicBezTo>
                  <a:cubicBezTo>
                    <a:pt x="172" y="62"/>
                    <a:pt x="172" y="59"/>
                    <a:pt x="172" y="56"/>
                  </a:cubicBezTo>
                  <a:cubicBezTo>
                    <a:pt x="170" y="55"/>
                    <a:pt x="168" y="54"/>
                    <a:pt x="166" y="53"/>
                  </a:cubicBezTo>
                  <a:cubicBezTo>
                    <a:pt x="163" y="56"/>
                    <a:pt x="161" y="58"/>
                    <a:pt x="159" y="61"/>
                  </a:cubicBezTo>
                  <a:cubicBezTo>
                    <a:pt x="158" y="60"/>
                    <a:pt x="156" y="60"/>
                    <a:pt x="155" y="60"/>
                  </a:cubicBezTo>
                  <a:cubicBezTo>
                    <a:pt x="155" y="60"/>
                    <a:pt x="155" y="60"/>
                    <a:pt x="155" y="60"/>
                  </a:cubicBezTo>
                  <a:cubicBezTo>
                    <a:pt x="153" y="60"/>
                    <a:pt x="152" y="60"/>
                    <a:pt x="151" y="60"/>
                  </a:cubicBezTo>
                  <a:cubicBezTo>
                    <a:pt x="149" y="58"/>
                    <a:pt x="148" y="55"/>
                    <a:pt x="146" y="52"/>
                  </a:cubicBezTo>
                  <a:cubicBezTo>
                    <a:pt x="143" y="52"/>
                    <a:pt x="141" y="53"/>
                    <a:pt x="139" y="54"/>
                  </a:cubicBezTo>
                  <a:cubicBezTo>
                    <a:pt x="138" y="57"/>
                    <a:pt x="138" y="60"/>
                    <a:pt x="138" y="64"/>
                  </a:cubicBezTo>
                  <a:cubicBezTo>
                    <a:pt x="136" y="64"/>
                    <a:pt x="135" y="65"/>
                    <a:pt x="134" y="66"/>
                  </a:cubicBezTo>
                  <a:cubicBezTo>
                    <a:pt x="134" y="66"/>
                    <a:pt x="134" y="66"/>
                    <a:pt x="134" y="66"/>
                  </a:cubicBezTo>
                  <a:cubicBezTo>
                    <a:pt x="133" y="67"/>
                    <a:pt x="131" y="68"/>
                    <a:pt x="130" y="69"/>
                  </a:cubicBezTo>
                  <a:cubicBezTo>
                    <a:pt x="128" y="67"/>
                    <a:pt x="124" y="66"/>
                    <a:pt x="121" y="65"/>
                  </a:cubicBezTo>
                  <a:cubicBezTo>
                    <a:pt x="120" y="67"/>
                    <a:pt x="118" y="68"/>
                    <a:pt x="117" y="70"/>
                  </a:cubicBezTo>
                  <a:cubicBezTo>
                    <a:pt x="118" y="73"/>
                    <a:pt x="120" y="76"/>
                    <a:pt x="122" y="79"/>
                  </a:cubicBezTo>
                  <a:cubicBezTo>
                    <a:pt x="121" y="80"/>
                    <a:pt x="121" y="82"/>
                    <a:pt x="120" y="83"/>
                  </a:cubicBezTo>
                  <a:cubicBezTo>
                    <a:pt x="120" y="83"/>
                    <a:pt x="120" y="83"/>
                    <a:pt x="120" y="83"/>
                  </a:cubicBezTo>
                  <a:cubicBezTo>
                    <a:pt x="119" y="84"/>
                    <a:pt x="119" y="86"/>
                    <a:pt x="119" y="87"/>
                  </a:cubicBezTo>
                  <a:cubicBezTo>
                    <a:pt x="116" y="88"/>
                    <a:pt x="112" y="88"/>
                    <a:pt x="109" y="90"/>
                  </a:cubicBezTo>
                  <a:cubicBezTo>
                    <a:pt x="109" y="92"/>
                    <a:pt x="109" y="94"/>
                    <a:pt x="109" y="97"/>
                  </a:cubicBezTo>
                  <a:cubicBezTo>
                    <a:pt x="112" y="98"/>
                    <a:pt x="115" y="100"/>
                    <a:pt x="118" y="101"/>
                  </a:cubicBezTo>
                  <a:cubicBezTo>
                    <a:pt x="118" y="102"/>
                    <a:pt x="118" y="104"/>
                    <a:pt x="119" y="105"/>
                  </a:cubicBezTo>
                  <a:cubicBezTo>
                    <a:pt x="119" y="105"/>
                    <a:pt x="119" y="105"/>
                    <a:pt x="119" y="105"/>
                  </a:cubicBezTo>
                  <a:cubicBezTo>
                    <a:pt x="119" y="106"/>
                    <a:pt x="120" y="108"/>
                    <a:pt x="120" y="109"/>
                  </a:cubicBezTo>
                  <a:cubicBezTo>
                    <a:pt x="118" y="111"/>
                    <a:pt x="116" y="114"/>
                    <a:pt x="114" y="117"/>
                  </a:cubicBezTo>
                  <a:cubicBezTo>
                    <a:pt x="115" y="119"/>
                    <a:pt x="116" y="121"/>
                    <a:pt x="118" y="123"/>
                  </a:cubicBezTo>
                  <a:cubicBezTo>
                    <a:pt x="121" y="122"/>
                    <a:pt x="124" y="122"/>
                    <a:pt x="127" y="121"/>
                  </a:cubicBezTo>
                  <a:cubicBezTo>
                    <a:pt x="128" y="122"/>
                    <a:pt x="130" y="123"/>
                    <a:pt x="131" y="123"/>
                  </a:cubicBezTo>
                  <a:cubicBezTo>
                    <a:pt x="131" y="124"/>
                    <a:pt x="131" y="124"/>
                    <a:pt x="131" y="124"/>
                  </a:cubicBezTo>
                  <a:cubicBezTo>
                    <a:pt x="132" y="124"/>
                    <a:pt x="133" y="125"/>
                    <a:pt x="134" y="126"/>
                  </a:cubicBezTo>
                  <a:cubicBezTo>
                    <a:pt x="134" y="129"/>
                    <a:pt x="133" y="133"/>
                    <a:pt x="134" y="136"/>
                  </a:cubicBezTo>
                  <a:cubicBezTo>
                    <a:pt x="136" y="137"/>
                    <a:pt x="138" y="138"/>
                    <a:pt x="140" y="138"/>
                  </a:cubicBezTo>
                  <a:cubicBezTo>
                    <a:pt x="143" y="136"/>
                    <a:pt x="145" y="134"/>
                    <a:pt x="147" y="131"/>
                  </a:cubicBezTo>
                  <a:cubicBezTo>
                    <a:pt x="148" y="131"/>
                    <a:pt x="150" y="131"/>
                    <a:pt x="151" y="131"/>
                  </a:cubicBezTo>
                  <a:cubicBezTo>
                    <a:pt x="151" y="131"/>
                    <a:pt x="151" y="131"/>
                    <a:pt x="151" y="131"/>
                  </a:cubicBezTo>
                  <a:cubicBezTo>
                    <a:pt x="152" y="131"/>
                    <a:pt x="154" y="131"/>
                    <a:pt x="155" y="131"/>
                  </a:cubicBezTo>
                  <a:cubicBezTo>
                    <a:pt x="157" y="134"/>
                    <a:pt x="158" y="137"/>
                    <a:pt x="160" y="140"/>
                  </a:cubicBezTo>
                  <a:cubicBezTo>
                    <a:pt x="163" y="139"/>
                    <a:pt x="165" y="139"/>
                    <a:pt x="167" y="138"/>
                  </a:cubicBezTo>
                  <a:cubicBezTo>
                    <a:pt x="168" y="134"/>
                    <a:pt x="168" y="131"/>
                    <a:pt x="168" y="128"/>
                  </a:cubicBezTo>
                  <a:cubicBezTo>
                    <a:pt x="170" y="127"/>
                    <a:pt x="171" y="126"/>
                    <a:pt x="172" y="126"/>
                  </a:cubicBezTo>
                  <a:cubicBezTo>
                    <a:pt x="172" y="126"/>
                    <a:pt x="172" y="126"/>
                    <a:pt x="172" y="126"/>
                  </a:cubicBezTo>
                  <a:cubicBezTo>
                    <a:pt x="173" y="125"/>
                    <a:pt x="174" y="124"/>
                    <a:pt x="176" y="123"/>
                  </a:cubicBezTo>
                  <a:cubicBezTo>
                    <a:pt x="178" y="125"/>
                    <a:pt x="181" y="126"/>
                    <a:pt x="185" y="127"/>
                  </a:cubicBezTo>
                  <a:cubicBezTo>
                    <a:pt x="186" y="125"/>
                    <a:pt x="188" y="123"/>
                    <a:pt x="189" y="121"/>
                  </a:cubicBezTo>
                  <a:cubicBezTo>
                    <a:pt x="188" y="118"/>
                    <a:pt x="186" y="115"/>
                    <a:pt x="184" y="113"/>
                  </a:cubicBezTo>
                  <a:cubicBezTo>
                    <a:pt x="185" y="111"/>
                    <a:pt x="185" y="110"/>
                    <a:pt x="186" y="109"/>
                  </a:cubicBezTo>
                  <a:close/>
                  <a:moveTo>
                    <a:pt x="159" y="98"/>
                  </a:moveTo>
                  <a:cubicBezTo>
                    <a:pt x="159" y="98"/>
                    <a:pt x="159" y="98"/>
                    <a:pt x="159" y="98"/>
                  </a:cubicBezTo>
                  <a:cubicBezTo>
                    <a:pt x="158" y="99"/>
                    <a:pt x="157" y="100"/>
                    <a:pt x="156" y="101"/>
                  </a:cubicBezTo>
                  <a:cubicBezTo>
                    <a:pt x="156" y="101"/>
                    <a:pt x="156" y="101"/>
                    <a:pt x="156" y="101"/>
                  </a:cubicBezTo>
                  <a:cubicBezTo>
                    <a:pt x="155" y="102"/>
                    <a:pt x="154" y="102"/>
                    <a:pt x="152" y="102"/>
                  </a:cubicBezTo>
                  <a:cubicBezTo>
                    <a:pt x="152" y="102"/>
                    <a:pt x="152" y="102"/>
                    <a:pt x="152" y="102"/>
                  </a:cubicBezTo>
                  <a:cubicBezTo>
                    <a:pt x="151" y="102"/>
                    <a:pt x="150" y="101"/>
                    <a:pt x="149" y="101"/>
                  </a:cubicBezTo>
                  <a:cubicBezTo>
                    <a:pt x="149" y="101"/>
                    <a:pt x="149" y="101"/>
                    <a:pt x="149" y="101"/>
                  </a:cubicBezTo>
                  <a:cubicBezTo>
                    <a:pt x="148" y="100"/>
                    <a:pt x="147" y="99"/>
                    <a:pt x="147" y="98"/>
                  </a:cubicBezTo>
                  <a:cubicBezTo>
                    <a:pt x="147" y="97"/>
                    <a:pt x="147" y="97"/>
                    <a:pt x="147" y="97"/>
                  </a:cubicBezTo>
                  <a:cubicBezTo>
                    <a:pt x="147" y="96"/>
                    <a:pt x="147" y="95"/>
                    <a:pt x="147" y="94"/>
                  </a:cubicBezTo>
                  <a:cubicBezTo>
                    <a:pt x="147" y="94"/>
                    <a:pt x="147" y="94"/>
                    <a:pt x="147" y="94"/>
                  </a:cubicBezTo>
                  <a:cubicBezTo>
                    <a:pt x="148" y="92"/>
                    <a:pt x="149" y="91"/>
                    <a:pt x="150" y="91"/>
                  </a:cubicBezTo>
                  <a:cubicBezTo>
                    <a:pt x="150" y="91"/>
                    <a:pt x="150" y="91"/>
                    <a:pt x="150" y="91"/>
                  </a:cubicBezTo>
                  <a:cubicBezTo>
                    <a:pt x="151" y="90"/>
                    <a:pt x="152" y="90"/>
                    <a:pt x="154" y="90"/>
                  </a:cubicBezTo>
                  <a:cubicBezTo>
                    <a:pt x="154" y="90"/>
                    <a:pt x="154" y="90"/>
                    <a:pt x="154" y="90"/>
                  </a:cubicBezTo>
                  <a:cubicBezTo>
                    <a:pt x="155" y="90"/>
                    <a:pt x="156" y="90"/>
                    <a:pt x="157" y="91"/>
                  </a:cubicBezTo>
                  <a:cubicBezTo>
                    <a:pt x="157" y="91"/>
                    <a:pt x="157" y="91"/>
                    <a:pt x="157" y="91"/>
                  </a:cubicBezTo>
                  <a:cubicBezTo>
                    <a:pt x="158" y="92"/>
                    <a:pt x="159" y="93"/>
                    <a:pt x="159" y="94"/>
                  </a:cubicBezTo>
                  <a:cubicBezTo>
                    <a:pt x="159" y="94"/>
                    <a:pt x="159" y="94"/>
                    <a:pt x="159" y="94"/>
                  </a:cubicBezTo>
                  <a:cubicBezTo>
                    <a:pt x="159" y="95"/>
                    <a:pt x="159" y="97"/>
                    <a:pt x="159" y="98"/>
                  </a:cubicBezTo>
                  <a:close/>
                  <a:moveTo>
                    <a:pt x="129" y="133"/>
                  </a:moveTo>
                  <a:cubicBezTo>
                    <a:pt x="124" y="132"/>
                    <a:pt x="118" y="132"/>
                    <a:pt x="113" y="132"/>
                  </a:cubicBezTo>
                  <a:cubicBezTo>
                    <a:pt x="112" y="130"/>
                    <a:pt x="111" y="128"/>
                    <a:pt x="110" y="127"/>
                  </a:cubicBezTo>
                  <a:cubicBezTo>
                    <a:pt x="110" y="127"/>
                    <a:pt x="110" y="127"/>
                    <a:pt x="110" y="127"/>
                  </a:cubicBezTo>
                  <a:cubicBezTo>
                    <a:pt x="109" y="125"/>
                    <a:pt x="107" y="123"/>
                    <a:pt x="106" y="121"/>
                  </a:cubicBezTo>
                  <a:cubicBezTo>
                    <a:pt x="108" y="117"/>
                    <a:pt x="109" y="112"/>
                    <a:pt x="110" y="107"/>
                  </a:cubicBezTo>
                  <a:cubicBezTo>
                    <a:pt x="108" y="105"/>
                    <a:pt x="105" y="103"/>
                    <a:pt x="102" y="101"/>
                  </a:cubicBezTo>
                  <a:cubicBezTo>
                    <a:pt x="97" y="103"/>
                    <a:pt x="93" y="106"/>
                    <a:pt x="89" y="109"/>
                  </a:cubicBezTo>
                  <a:cubicBezTo>
                    <a:pt x="87" y="108"/>
                    <a:pt x="85" y="108"/>
                    <a:pt x="83" y="107"/>
                  </a:cubicBezTo>
                  <a:cubicBezTo>
                    <a:pt x="83" y="107"/>
                    <a:pt x="83" y="107"/>
                    <a:pt x="83" y="107"/>
                  </a:cubicBezTo>
                  <a:cubicBezTo>
                    <a:pt x="80" y="106"/>
                    <a:pt x="78" y="105"/>
                    <a:pt x="76" y="105"/>
                  </a:cubicBezTo>
                  <a:cubicBezTo>
                    <a:pt x="75" y="100"/>
                    <a:pt x="74" y="95"/>
                    <a:pt x="72" y="91"/>
                  </a:cubicBezTo>
                  <a:cubicBezTo>
                    <a:pt x="68" y="90"/>
                    <a:pt x="65" y="90"/>
                    <a:pt x="61" y="91"/>
                  </a:cubicBezTo>
                  <a:cubicBezTo>
                    <a:pt x="59" y="95"/>
                    <a:pt x="57" y="100"/>
                    <a:pt x="55" y="105"/>
                  </a:cubicBezTo>
                  <a:cubicBezTo>
                    <a:pt x="53" y="105"/>
                    <a:pt x="51" y="106"/>
                    <a:pt x="49" y="107"/>
                  </a:cubicBezTo>
                  <a:cubicBezTo>
                    <a:pt x="49" y="107"/>
                    <a:pt x="49" y="107"/>
                    <a:pt x="49" y="107"/>
                  </a:cubicBezTo>
                  <a:cubicBezTo>
                    <a:pt x="47" y="108"/>
                    <a:pt x="45" y="108"/>
                    <a:pt x="43" y="109"/>
                  </a:cubicBezTo>
                  <a:cubicBezTo>
                    <a:pt x="40" y="106"/>
                    <a:pt x="36" y="103"/>
                    <a:pt x="31" y="100"/>
                  </a:cubicBezTo>
                  <a:cubicBezTo>
                    <a:pt x="28" y="102"/>
                    <a:pt x="25" y="104"/>
                    <a:pt x="23" y="106"/>
                  </a:cubicBezTo>
                  <a:cubicBezTo>
                    <a:pt x="23" y="112"/>
                    <a:pt x="25" y="117"/>
                    <a:pt x="26" y="121"/>
                  </a:cubicBezTo>
                  <a:cubicBezTo>
                    <a:pt x="25" y="123"/>
                    <a:pt x="24" y="125"/>
                    <a:pt x="22" y="127"/>
                  </a:cubicBezTo>
                  <a:cubicBezTo>
                    <a:pt x="22" y="127"/>
                    <a:pt x="22" y="127"/>
                    <a:pt x="22" y="127"/>
                  </a:cubicBezTo>
                  <a:cubicBezTo>
                    <a:pt x="21" y="128"/>
                    <a:pt x="20" y="130"/>
                    <a:pt x="19" y="132"/>
                  </a:cubicBezTo>
                  <a:cubicBezTo>
                    <a:pt x="14" y="132"/>
                    <a:pt x="9" y="132"/>
                    <a:pt x="4" y="132"/>
                  </a:cubicBezTo>
                  <a:cubicBezTo>
                    <a:pt x="2" y="135"/>
                    <a:pt x="1" y="139"/>
                    <a:pt x="0" y="142"/>
                  </a:cubicBezTo>
                  <a:cubicBezTo>
                    <a:pt x="4" y="146"/>
                    <a:pt x="8" y="149"/>
                    <a:pt x="12" y="152"/>
                  </a:cubicBezTo>
                  <a:cubicBezTo>
                    <a:pt x="12" y="154"/>
                    <a:pt x="12" y="156"/>
                    <a:pt x="12" y="159"/>
                  </a:cubicBezTo>
                  <a:cubicBezTo>
                    <a:pt x="12" y="159"/>
                    <a:pt x="12" y="159"/>
                    <a:pt x="12" y="159"/>
                  </a:cubicBezTo>
                  <a:cubicBezTo>
                    <a:pt x="12" y="161"/>
                    <a:pt x="12" y="163"/>
                    <a:pt x="12" y="165"/>
                  </a:cubicBezTo>
                  <a:cubicBezTo>
                    <a:pt x="8" y="168"/>
                    <a:pt x="4" y="171"/>
                    <a:pt x="0" y="174"/>
                  </a:cubicBezTo>
                  <a:cubicBezTo>
                    <a:pt x="1" y="177"/>
                    <a:pt x="2" y="181"/>
                    <a:pt x="3" y="184"/>
                  </a:cubicBezTo>
                  <a:cubicBezTo>
                    <a:pt x="8" y="185"/>
                    <a:pt x="14" y="185"/>
                    <a:pt x="19" y="185"/>
                  </a:cubicBezTo>
                  <a:cubicBezTo>
                    <a:pt x="20" y="187"/>
                    <a:pt x="21" y="189"/>
                    <a:pt x="22" y="191"/>
                  </a:cubicBezTo>
                  <a:cubicBezTo>
                    <a:pt x="22" y="191"/>
                    <a:pt x="22" y="191"/>
                    <a:pt x="22" y="191"/>
                  </a:cubicBezTo>
                  <a:cubicBezTo>
                    <a:pt x="23" y="193"/>
                    <a:pt x="25" y="194"/>
                    <a:pt x="26" y="196"/>
                  </a:cubicBezTo>
                  <a:cubicBezTo>
                    <a:pt x="24" y="200"/>
                    <a:pt x="23" y="205"/>
                    <a:pt x="22" y="210"/>
                  </a:cubicBezTo>
                  <a:cubicBezTo>
                    <a:pt x="24" y="212"/>
                    <a:pt x="27" y="215"/>
                    <a:pt x="30" y="216"/>
                  </a:cubicBezTo>
                  <a:cubicBezTo>
                    <a:pt x="35" y="214"/>
                    <a:pt x="39" y="211"/>
                    <a:pt x="43" y="208"/>
                  </a:cubicBezTo>
                  <a:cubicBezTo>
                    <a:pt x="45" y="209"/>
                    <a:pt x="47" y="210"/>
                    <a:pt x="50" y="210"/>
                  </a:cubicBezTo>
                  <a:cubicBezTo>
                    <a:pt x="49" y="211"/>
                    <a:pt x="49" y="211"/>
                    <a:pt x="49" y="211"/>
                  </a:cubicBezTo>
                  <a:cubicBezTo>
                    <a:pt x="52" y="211"/>
                    <a:pt x="54" y="212"/>
                    <a:pt x="56" y="212"/>
                  </a:cubicBezTo>
                  <a:cubicBezTo>
                    <a:pt x="57" y="217"/>
                    <a:pt x="58" y="222"/>
                    <a:pt x="60" y="227"/>
                  </a:cubicBezTo>
                  <a:cubicBezTo>
                    <a:pt x="64" y="227"/>
                    <a:pt x="67" y="227"/>
                    <a:pt x="71" y="227"/>
                  </a:cubicBezTo>
                  <a:cubicBezTo>
                    <a:pt x="73" y="222"/>
                    <a:pt x="75" y="217"/>
                    <a:pt x="77" y="212"/>
                  </a:cubicBezTo>
                  <a:cubicBezTo>
                    <a:pt x="79" y="212"/>
                    <a:pt x="81" y="211"/>
                    <a:pt x="83" y="210"/>
                  </a:cubicBezTo>
                  <a:cubicBezTo>
                    <a:pt x="83" y="210"/>
                    <a:pt x="83" y="210"/>
                    <a:pt x="83" y="210"/>
                  </a:cubicBezTo>
                  <a:cubicBezTo>
                    <a:pt x="85" y="210"/>
                    <a:pt x="87" y="209"/>
                    <a:pt x="89" y="208"/>
                  </a:cubicBezTo>
                  <a:cubicBezTo>
                    <a:pt x="92" y="211"/>
                    <a:pt x="96" y="214"/>
                    <a:pt x="101" y="217"/>
                  </a:cubicBezTo>
                  <a:cubicBezTo>
                    <a:pt x="104" y="215"/>
                    <a:pt x="107" y="213"/>
                    <a:pt x="110" y="211"/>
                  </a:cubicBezTo>
                  <a:cubicBezTo>
                    <a:pt x="109" y="206"/>
                    <a:pt x="107" y="201"/>
                    <a:pt x="106" y="196"/>
                  </a:cubicBezTo>
                  <a:cubicBezTo>
                    <a:pt x="107" y="194"/>
                    <a:pt x="108" y="192"/>
                    <a:pt x="110" y="191"/>
                  </a:cubicBezTo>
                  <a:cubicBezTo>
                    <a:pt x="110" y="191"/>
                    <a:pt x="110" y="191"/>
                    <a:pt x="110" y="191"/>
                  </a:cubicBezTo>
                  <a:cubicBezTo>
                    <a:pt x="111" y="189"/>
                    <a:pt x="112" y="187"/>
                    <a:pt x="113" y="185"/>
                  </a:cubicBezTo>
                  <a:cubicBezTo>
                    <a:pt x="118" y="186"/>
                    <a:pt x="123" y="186"/>
                    <a:pt x="129" y="185"/>
                  </a:cubicBezTo>
                  <a:cubicBezTo>
                    <a:pt x="130" y="182"/>
                    <a:pt x="131" y="179"/>
                    <a:pt x="132" y="175"/>
                  </a:cubicBezTo>
                  <a:cubicBezTo>
                    <a:pt x="128" y="171"/>
                    <a:pt x="124" y="168"/>
                    <a:pt x="120" y="165"/>
                  </a:cubicBezTo>
                  <a:cubicBezTo>
                    <a:pt x="120" y="163"/>
                    <a:pt x="120" y="161"/>
                    <a:pt x="120" y="159"/>
                  </a:cubicBezTo>
                  <a:cubicBezTo>
                    <a:pt x="120" y="159"/>
                    <a:pt x="120" y="159"/>
                    <a:pt x="120" y="159"/>
                  </a:cubicBezTo>
                  <a:cubicBezTo>
                    <a:pt x="120" y="156"/>
                    <a:pt x="120" y="154"/>
                    <a:pt x="120" y="152"/>
                  </a:cubicBezTo>
                  <a:cubicBezTo>
                    <a:pt x="124" y="150"/>
                    <a:pt x="128" y="147"/>
                    <a:pt x="132" y="143"/>
                  </a:cubicBezTo>
                  <a:cubicBezTo>
                    <a:pt x="131" y="140"/>
                    <a:pt x="130" y="136"/>
                    <a:pt x="129" y="133"/>
                  </a:cubicBezTo>
                  <a:close/>
                  <a:moveTo>
                    <a:pt x="75" y="159"/>
                  </a:moveTo>
                  <a:cubicBezTo>
                    <a:pt x="75" y="161"/>
                    <a:pt x="75" y="163"/>
                    <a:pt x="73" y="164"/>
                  </a:cubicBezTo>
                  <a:cubicBezTo>
                    <a:pt x="73" y="164"/>
                    <a:pt x="73" y="164"/>
                    <a:pt x="73" y="164"/>
                  </a:cubicBezTo>
                  <a:cubicBezTo>
                    <a:pt x="72" y="166"/>
                    <a:pt x="70" y="167"/>
                    <a:pt x="69" y="168"/>
                  </a:cubicBezTo>
                  <a:cubicBezTo>
                    <a:pt x="69" y="168"/>
                    <a:pt x="69" y="168"/>
                    <a:pt x="69" y="168"/>
                  </a:cubicBezTo>
                  <a:cubicBezTo>
                    <a:pt x="67" y="168"/>
                    <a:pt x="65" y="168"/>
                    <a:pt x="63" y="168"/>
                  </a:cubicBezTo>
                  <a:cubicBezTo>
                    <a:pt x="63" y="168"/>
                    <a:pt x="63" y="168"/>
                    <a:pt x="63" y="168"/>
                  </a:cubicBezTo>
                  <a:cubicBezTo>
                    <a:pt x="62" y="167"/>
                    <a:pt x="60" y="166"/>
                    <a:pt x="59" y="164"/>
                  </a:cubicBezTo>
                  <a:cubicBezTo>
                    <a:pt x="59" y="164"/>
                    <a:pt x="59" y="164"/>
                    <a:pt x="59" y="164"/>
                  </a:cubicBezTo>
                  <a:cubicBezTo>
                    <a:pt x="57" y="163"/>
                    <a:pt x="57" y="161"/>
                    <a:pt x="57" y="159"/>
                  </a:cubicBezTo>
                  <a:cubicBezTo>
                    <a:pt x="57" y="159"/>
                    <a:pt x="57" y="159"/>
                    <a:pt x="57" y="159"/>
                  </a:cubicBezTo>
                  <a:cubicBezTo>
                    <a:pt x="57" y="157"/>
                    <a:pt x="57" y="155"/>
                    <a:pt x="59" y="153"/>
                  </a:cubicBezTo>
                  <a:cubicBezTo>
                    <a:pt x="59" y="153"/>
                    <a:pt x="59" y="153"/>
                    <a:pt x="59" y="153"/>
                  </a:cubicBezTo>
                  <a:cubicBezTo>
                    <a:pt x="60" y="151"/>
                    <a:pt x="62" y="150"/>
                    <a:pt x="63" y="149"/>
                  </a:cubicBezTo>
                  <a:cubicBezTo>
                    <a:pt x="63" y="149"/>
                    <a:pt x="63" y="149"/>
                    <a:pt x="63" y="149"/>
                  </a:cubicBezTo>
                  <a:cubicBezTo>
                    <a:pt x="65" y="149"/>
                    <a:pt x="67" y="149"/>
                    <a:pt x="69" y="149"/>
                  </a:cubicBezTo>
                  <a:cubicBezTo>
                    <a:pt x="69" y="150"/>
                    <a:pt x="69" y="150"/>
                    <a:pt x="69" y="150"/>
                  </a:cubicBezTo>
                  <a:cubicBezTo>
                    <a:pt x="70" y="150"/>
                    <a:pt x="72" y="151"/>
                    <a:pt x="73" y="153"/>
                  </a:cubicBezTo>
                  <a:cubicBezTo>
                    <a:pt x="73" y="153"/>
                    <a:pt x="73" y="153"/>
                    <a:pt x="73" y="153"/>
                  </a:cubicBezTo>
                  <a:cubicBezTo>
                    <a:pt x="75" y="155"/>
                    <a:pt x="75" y="157"/>
                    <a:pt x="75" y="15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fr-FR" sz="1100"/>
            </a:p>
          </p:txBody>
        </p:sp>
        <p:pic>
          <p:nvPicPr>
            <p:cNvPr id="51" name="Image 50"/>
            <p:cNvPicPr>
              <a:picLocks noChangeAspect="1"/>
            </p:cNvPicPr>
            <p:nvPr/>
          </p:nvPicPr>
          <p:blipFill>
            <a:blip r:embed="rId2"/>
            <a:stretch>
              <a:fillRect/>
            </a:stretch>
          </p:blipFill>
          <p:spPr>
            <a:xfrm>
              <a:off x="3864732" y="4190730"/>
              <a:ext cx="895577" cy="238822"/>
            </a:xfrm>
            <a:prstGeom prst="rect">
              <a:avLst/>
            </a:prstGeom>
            <a:ln>
              <a:noFill/>
            </a:ln>
          </p:spPr>
        </p:pic>
        <p:sp>
          <p:nvSpPr>
            <p:cNvPr id="52" name="TextBox 89"/>
            <p:cNvSpPr txBox="1"/>
            <p:nvPr/>
          </p:nvSpPr>
          <p:spPr>
            <a:xfrm>
              <a:off x="3999032" y="4456944"/>
              <a:ext cx="626977" cy="194361"/>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kumimoji="0" lang="en-GB" sz="600" b="1"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rPr>
                <a:t>Ledger</a:t>
              </a:r>
            </a:p>
          </p:txBody>
        </p:sp>
      </p:grpSp>
      <p:sp>
        <p:nvSpPr>
          <p:cNvPr id="53" name="Rectangle 52"/>
          <p:cNvSpPr/>
          <p:nvPr/>
        </p:nvSpPr>
        <p:spPr>
          <a:xfrm>
            <a:off x="3347863" y="1154534"/>
            <a:ext cx="5256585" cy="75364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fr-FR" sz="1400" b="1" dirty="0">
              <a:solidFill>
                <a:schemeClr val="tx1"/>
              </a:solidFill>
            </a:endParaRPr>
          </a:p>
        </p:txBody>
      </p:sp>
      <p:sp>
        <p:nvSpPr>
          <p:cNvPr id="54" name="Organigramme : Disque magnétique 53"/>
          <p:cNvSpPr/>
          <p:nvPr/>
        </p:nvSpPr>
        <p:spPr>
          <a:xfrm>
            <a:off x="6078418" y="1234594"/>
            <a:ext cx="507950" cy="559727"/>
          </a:xfrm>
          <a:prstGeom prst="flowChartMagneticDisk">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55" name="TextBox 89"/>
          <p:cNvSpPr txBox="1"/>
          <p:nvPr/>
        </p:nvSpPr>
        <p:spPr>
          <a:xfrm>
            <a:off x="4309798" y="1363912"/>
            <a:ext cx="1674934" cy="494777"/>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lang="en-GB" sz="1200" b="1" kern="0" dirty="0">
                <a:solidFill>
                  <a:schemeClr val="tx2"/>
                </a:solidFill>
                <a:latin typeface="Arial" panose="020B0604020202020204" pitchFamily="34" charset="0"/>
                <a:cs typeface="Arial" panose="020B0604020202020204" pitchFamily="34" charset="0"/>
              </a:rPr>
              <a:t>“Trusted” external</a:t>
            </a:r>
            <a:br>
              <a:rPr lang="en-GB" sz="1200" b="1" kern="0" dirty="0">
                <a:solidFill>
                  <a:schemeClr val="tx2"/>
                </a:solidFill>
                <a:latin typeface="Arial" panose="020B0604020202020204" pitchFamily="34" charset="0"/>
                <a:cs typeface="Arial" panose="020B0604020202020204" pitchFamily="34" charset="0"/>
              </a:rPr>
            </a:br>
            <a:r>
              <a:rPr lang="en-GB" sz="1200" b="1" kern="0" dirty="0">
                <a:solidFill>
                  <a:schemeClr val="tx2"/>
                </a:solidFill>
                <a:latin typeface="Arial" panose="020B0604020202020204" pitchFamily="34" charset="0"/>
                <a:cs typeface="Arial" panose="020B0604020202020204" pitchFamily="34" charset="0"/>
              </a:rPr>
              <a:t>third-party data</a:t>
            </a:r>
          </a:p>
        </p:txBody>
      </p:sp>
      <p:sp>
        <p:nvSpPr>
          <p:cNvPr id="57" name="TextBox 89"/>
          <p:cNvSpPr txBox="1"/>
          <p:nvPr/>
        </p:nvSpPr>
        <p:spPr>
          <a:xfrm>
            <a:off x="4674613" y="2541328"/>
            <a:ext cx="853839" cy="26711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600"/>
              </a:spcBef>
              <a:spcAft>
                <a:spcPts val="600"/>
              </a:spcAft>
              <a:buClrTx/>
              <a:buSzTx/>
              <a:buFontTx/>
              <a:buNone/>
              <a:tabLst/>
              <a:defRPr/>
            </a:pPr>
            <a:r>
              <a:rPr lang="en-GB" sz="1600" b="1" kern="0" dirty="0">
                <a:solidFill>
                  <a:schemeClr val="tx2"/>
                </a:solidFill>
                <a:latin typeface="Arial" panose="020B0604020202020204" pitchFamily="34" charset="0"/>
                <a:cs typeface="Arial" panose="020B0604020202020204" pitchFamily="34" charset="0"/>
              </a:rPr>
              <a:t>Oracle</a:t>
            </a:r>
          </a:p>
        </p:txBody>
      </p:sp>
      <p:cxnSp>
        <p:nvCxnSpPr>
          <p:cNvPr id="58" name="Connecteur : en arc 57"/>
          <p:cNvCxnSpPr>
            <a:cxnSpLocks/>
            <a:stCxn id="54" idx="3"/>
            <a:endCxn id="20" idx="2"/>
          </p:cNvCxnSpPr>
          <p:nvPr/>
        </p:nvCxnSpPr>
        <p:spPr>
          <a:xfrm rot="5400000">
            <a:off x="5511492" y="2124236"/>
            <a:ext cx="1150816" cy="490986"/>
          </a:xfrm>
          <a:prstGeom prst="curvedConnector4">
            <a:avLst>
              <a:gd name="adj1" fmla="val 20374"/>
              <a:gd name="adj2" fmla="val 146559"/>
            </a:avLst>
          </a:prstGeom>
          <a:ln w="2857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65" name="TextBox 89"/>
          <p:cNvSpPr txBox="1"/>
          <p:nvPr/>
        </p:nvSpPr>
        <p:spPr>
          <a:xfrm>
            <a:off x="237591" y="1154534"/>
            <a:ext cx="2964522" cy="3649464"/>
          </a:xfrm>
          <a:prstGeom prst="rect">
            <a:avLst/>
          </a:prstGeom>
          <a:noFill/>
        </p:spPr>
        <p:txBody>
          <a:bodyPr wrap="square" rtlCol="0" anchor="ctr">
            <a:noAutofit/>
          </a:bodyPr>
          <a:lstStyle/>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Oracles are powerful data services that allow </a:t>
            </a:r>
            <a:r>
              <a:rPr lang="en-US" altLang="fr-FR" sz="1000" b="1" dirty="0" err="1" smtClean="0">
                <a:solidFill>
                  <a:schemeClr val="tx2"/>
                </a:solidFill>
                <a:latin typeface="Arial" panose="020B0604020202020204" pitchFamily="34" charset="0"/>
                <a:cs typeface="Arial" panose="020B0604020202020204" pitchFamily="34" charset="0"/>
              </a:rPr>
              <a:t>blockchain</a:t>
            </a:r>
            <a:r>
              <a:rPr lang="en-US" altLang="fr-FR" sz="1000" b="1" dirty="0" smtClean="0">
                <a:solidFill>
                  <a:schemeClr val="tx2"/>
                </a:solidFill>
                <a:latin typeface="Arial" panose="020B0604020202020204" pitchFamily="34" charset="0"/>
                <a:cs typeface="Arial" panose="020B0604020202020204" pitchFamily="34" charset="0"/>
              </a:rPr>
              <a:t> </a:t>
            </a:r>
            <a:r>
              <a:rPr lang="en-US" altLang="fr-FR" sz="1000" b="1" dirty="0">
                <a:solidFill>
                  <a:schemeClr val="tx2"/>
                </a:solidFill>
                <a:latin typeface="Arial" panose="020B0604020202020204" pitchFamily="34" charset="0"/>
                <a:cs typeface="Arial" panose="020B0604020202020204" pitchFamily="34" charset="0"/>
              </a:rPr>
              <a:t>to communicate with the external ecosystem</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endParaRPr lang="en-US" altLang="fr-FR" sz="1000" b="1" dirty="0">
              <a:solidFill>
                <a:schemeClr val="tx2"/>
              </a:solidFill>
              <a:latin typeface="Arial" panose="020B0604020202020204" pitchFamily="34" charset="0"/>
              <a:cs typeface="Arial" panose="020B0604020202020204" pitchFamily="34" charset="0"/>
            </a:endParaRP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Oracles collect external information </a:t>
            </a:r>
            <a:r>
              <a:rPr lang="en-US" altLang="fr-FR" sz="1000" dirty="0">
                <a:latin typeface="Arial" panose="020B0604020202020204" pitchFamily="34" charset="0"/>
                <a:cs typeface="Arial" panose="020B0604020202020204" pitchFamily="34" charset="0"/>
              </a:rPr>
              <a:t>(i.e. trusted private/public third-party databases, etc.)</a:t>
            </a:r>
            <a:r>
              <a:rPr lang="en-US" altLang="fr-FR" sz="1000" b="1" dirty="0">
                <a:solidFill>
                  <a:schemeClr val="tx2"/>
                </a:solidFill>
                <a:latin typeface="Arial" panose="020B0604020202020204" pitchFamily="34" charset="0"/>
                <a:cs typeface="Arial" panose="020B0604020202020204" pitchFamily="34" charset="0"/>
              </a:rPr>
              <a:t> to feed a Smart Contract</a:t>
            </a: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endParaRPr lang="en-US" altLang="fr-FR" sz="1000" b="1" dirty="0">
              <a:solidFill>
                <a:schemeClr val="tx2"/>
              </a:solidFill>
              <a:latin typeface="Arial" panose="020B0604020202020204" pitchFamily="34" charset="0"/>
              <a:cs typeface="Arial" panose="020B0604020202020204" pitchFamily="34" charset="0"/>
            </a:endParaRP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endParaRPr lang="en-US" altLang="fr-FR" sz="1000" b="1" dirty="0">
              <a:solidFill>
                <a:schemeClr val="tx2"/>
              </a:solidFill>
              <a:latin typeface="Arial" panose="020B0604020202020204" pitchFamily="34" charset="0"/>
              <a:cs typeface="Arial" panose="020B0604020202020204" pitchFamily="34" charset="0"/>
            </a:endParaRPr>
          </a:p>
          <a:p>
            <a:pPr marL="180975" indent="-180975" fontAlgn="base">
              <a:lnSpc>
                <a:spcPct val="120000"/>
              </a:lnSpc>
              <a:spcBef>
                <a:spcPct val="0"/>
              </a:spcBef>
              <a:spcAft>
                <a:spcPts val="600"/>
              </a:spcAft>
              <a:buClr>
                <a:schemeClr val="bg1">
                  <a:lumMod val="50000"/>
                </a:schemeClr>
              </a:buClr>
              <a:buFont typeface="Arial" panose="020B0604020202020204" pitchFamily="34" charset="0"/>
              <a:buChar char="•"/>
            </a:pPr>
            <a:r>
              <a:rPr lang="en-US" altLang="fr-FR" sz="1000" b="1" dirty="0">
                <a:solidFill>
                  <a:schemeClr val="tx2"/>
                </a:solidFill>
                <a:latin typeface="Arial" panose="020B0604020202020204" pitchFamily="34" charset="0"/>
                <a:cs typeface="Arial" panose="020B0604020202020204" pitchFamily="34" charset="0"/>
              </a:rPr>
              <a:t>The joint implementation of Oracles and Smart Contracts allows autonomous verification of the conditions of a contract</a:t>
            </a:r>
          </a:p>
        </p:txBody>
      </p:sp>
      <p:sp>
        <p:nvSpPr>
          <p:cNvPr id="66" name="Triangle isocèle 65"/>
          <p:cNvSpPr/>
          <p:nvPr/>
        </p:nvSpPr>
        <p:spPr>
          <a:xfrm rot="10800000">
            <a:off x="1251800" y="3366597"/>
            <a:ext cx="936104" cy="130924"/>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sz="1200" dirty="0" err="1"/>
          </a:p>
        </p:txBody>
      </p:sp>
      <p:sp>
        <p:nvSpPr>
          <p:cNvPr id="59" name="Freeform 34"/>
          <p:cNvSpPr>
            <a:spLocks noChangeAspect="1" noEditPoints="1"/>
          </p:cNvSpPr>
          <p:nvPr/>
        </p:nvSpPr>
        <p:spPr bwMode="auto">
          <a:xfrm>
            <a:off x="4900888" y="2078431"/>
            <a:ext cx="400199" cy="447514"/>
          </a:xfrm>
          <a:custGeom>
            <a:avLst/>
            <a:gdLst>
              <a:gd name="T0" fmla="*/ 154 w 203"/>
              <a:gd name="T1" fmla="*/ 113 h 227"/>
              <a:gd name="T2" fmla="*/ 154 w 203"/>
              <a:gd name="T3" fmla="*/ 123 h 227"/>
              <a:gd name="T4" fmla="*/ 162 w 203"/>
              <a:gd name="T5" fmla="*/ 123 h 227"/>
              <a:gd name="T6" fmla="*/ 162 w 203"/>
              <a:gd name="T7" fmla="*/ 123 h 227"/>
              <a:gd name="T8" fmla="*/ 162 w 203"/>
              <a:gd name="T9" fmla="*/ 23 h 227"/>
              <a:gd name="T10" fmla="*/ 154 w 203"/>
              <a:gd name="T11" fmla="*/ 32 h 227"/>
              <a:gd name="T12" fmla="*/ 102 w 203"/>
              <a:gd name="T13" fmla="*/ 97 h 227"/>
              <a:gd name="T14" fmla="*/ 102 w 203"/>
              <a:gd name="T15" fmla="*/ 49 h 227"/>
              <a:gd name="T16" fmla="*/ 102 w 203"/>
              <a:gd name="T17" fmla="*/ 97 h 227"/>
              <a:gd name="T18" fmla="*/ 103 w 203"/>
              <a:gd name="T19" fmla="*/ 59 h 227"/>
              <a:gd name="T20" fmla="*/ 92 w 203"/>
              <a:gd name="T21" fmla="*/ 70 h 227"/>
              <a:gd name="T22" fmla="*/ 86 w 203"/>
              <a:gd name="T23" fmla="*/ 70 h 227"/>
              <a:gd name="T24" fmla="*/ 134 w 203"/>
              <a:gd name="T25" fmla="*/ 98 h 227"/>
              <a:gd name="T26" fmla="*/ 143 w 203"/>
              <a:gd name="T27" fmla="*/ 103 h 227"/>
              <a:gd name="T28" fmla="*/ 143 w 203"/>
              <a:gd name="T29" fmla="*/ 103 h 227"/>
              <a:gd name="T30" fmla="*/ 154 w 203"/>
              <a:gd name="T31" fmla="*/ 73 h 227"/>
              <a:gd name="T32" fmla="*/ 135 w 203"/>
              <a:gd name="T33" fmla="*/ 43 h 227"/>
              <a:gd name="T34" fmla="*/ 142 w 203"/>
              <a:gd name="T35" fmla="*/ 73 h 227"/>
              <a:gd name="T36" fmla="*/ 134 w 203"/>
              <a:gd name="T37" fmla="*/ 98 h 227"/>
              <a:gd name="T38" fmla="*/ 87 w 203"/>
              <a:gd name="T39" fmla="*/ 105 h 227"/>
              <a:gd name="T40" fmla="*/ 54 w 203"/>
              <a:gd name="T41" fmla="*/ 227 h 227"/>
              <a:gd name="T42" fmla="*/ 149 w 203"/>
              <a:gd name="T43" fmla="*/ 227 h 227"/>
              <a:gd name="T44" fmla="*/ 116 w 203"/>
              <a:gd name="T45" fmla="*/ 105 h 227"/>
              <a:gd name="T46" fmla="*/ 102 w 203"/>
              <a:gd name="T47" fmla="*/ 181 h 227"/>
              <a:gd name="T48" fmla="*/ 102 w 203"/>
              <a:gd name="T49" fmla="*/ 144 h 227"/>
              <a:gd name="T50" fmla="*/ 102 w 203"/>
              <a:gd name="T51" fmla="*/ 181 h 227"/>
              <a:gd name="T52" fmla="*/ 60 w 203"/>
              <a:gd name="T53" fmla="*/ 103 h 227"/>
              <a:gd name="T54" fmla="*/ 61 w 203"/>
              <a:gd name="T55" fmla="*/ 103 h 227"/>
              <a:gd name="T56" fmla="*/ 70 w 203"/>
              <a:gd name="T57" fmla="*/ 98 h 227"/>
              <a:gd name="T58" fmla="*/ 61 w 203"/>
              <a:gd name="T59" fmla="*/ 73 h 227"/>
              <a:gd name="T60" fmla="*/ 68 w 203"/>
              <a:gd name="T61" fmla="*/ 43 h 227"/>
              <a:gd name="T62" fmla="*/ 50 w 203"/>
              <a:gd name="T63" fmla="*/ 73 h 227"/>
              <a:gd name="T64" fmla="*/ 179 w 203"/>
              <a:gd name="T65" fmla="*/ 2 h 227"/>
              <a:gd name="T66" fmla="*/ 171 w 203"/>
              <a:gd name="T67" fmla="*/ 12 h 227"/>
              <a:gd name="T68" fmla="*/ 171 w 203"/>
              <a:gd name="T69" fmla="*/ 134 h 227"/>
              <a:gd name="T70" fmla="*/ 169 w 203"/>
              <a:gd name="T71" fmla="*/ 138 h 227"/>
              <a:gd name="T72" fmla="*/ 179 w 203"/>
              <a:gd name="T73" fmla="*/ 143 h 227"/>
              <a:gd name="T74" fmla="*/ 203 w 203"/>
              <a:gd name="T75" fmla="*/ 73 h 227"/>
              <a:gd name="T76" fmla="*/ 33 w 203"/>
              <a:gd name="T77" fmla="*/ 134 h 227"/>
              <a:gd name="T78" fmla="*/ 33 w 203"/>
              <a:gd name="T79" fmla="*/ 12 h 227"/>
              <a:gd name="T80" fmla="*/ 25 w 203"/>
              <a:gd name="T81" fmla="*/ 2 h 227"/>
              <a:gd name="T82" fmla="*/ 25 w 203"/>
              <a:gd name="T83" fmla="*/ 143 h 227"/>
              <a:gd name="T84" fmla="*/ 33 w 203"/>
              <a:gd name="T85" fmla="*/ 143 h 227"/>
              <a:gd name="T86" fmla="*/ 33 w 203"/>
              <a:gd name="T87" fmla="*/ 134 h 227"/>
              <a:gd name="T88" fmla="*/ 42 w 203"/>
              <a:gd name="T89" fmla="*/ 123 h 227"/>
              <a:gd name="T90" fmla="*/ 42 w 203"/>
              <a:gd name="T91" fmla="*/ 123 h 227"/>
              <a:gd name="T92" fmla="*/ 52 w 203"/>
              <a:gd name="T93" fmla="*/ 118 h 227"/>
              <a:gd name="T94" fmla="*/ 36 w 203"/>
              <a:gd name="T95" fmla="*/ 73 h 227"/>
              <a:gd name="T96" fmla="*/ 50 w 203"/>
              <a:gd name="T97" fmla="*/ 23 h 227"/>
              <a:gd name="T98" fmla="*/ 24 w 203"/>
              <a:gd name="T99" fmla="*/ 7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3" h="227">
                <a:moveTo>
                  <a:pt x="168" y="73"/>
                </a:moveTo>
                <a:cubicBezTo>
                  <a:pt x="168" y="87"/>
                  <a:pt x="163" y="102"/>
                  <a:pt x="154" y="113"/>
                </a:cubicBezTo>
                <a:cubicBezTo>
                  <a:pt x="153" y="115"/>
                  <a:pt x="152" y="116"/>
                  <a:pt x="152" y="118"/>
                </a:cubicBezTo>
                <a:cubicBezTo>
                  <a:pt x="152" y="120"/>
                  <a:pt x="153" y="122"/>
                  <a:pt x="154" y="123"/>
                </a:cubicBezTo>
                <a:cubicBezTo>
                  <a:pt x="156" y="126"/>
                  <a:pt x="159" y="126"/>
                  <a:pt x="162" y="123"/>
                </a:cubicBezTo>
                <a:cubicBezTo>
                  <a:pt x="162" y="123"/>
                  <a:pt x="162" y="123"/>
                  <a:pt x="162" y="123"/>
                </a:cubicBezTo>
                <a:cubicBezTo>
                  <a:pt x="162" y="123"/>
                  <a:pt x="162" y="123"/>
                  <a:pt x="162" y="123"/>
                </a:cubicBezTo>
                <a:cubicBezTo>
                  <a:pt x="162" y="123"/>
                  <a:pt x="162" y="123"/>
                  <a:pt x="162" y="123"/>
                </a:cubicBezTo>
                <a:cubicBezTo>
                  <a:pt x="174" y="109"/>
                  <a:pt x="179" y="91"/>
                  <a:pt x="179" y="73"/>
                </a:cubicBezTo>
                <a:cubicBezTo>
                  <a:pt x="179" y="55"/>
                  <a:pt x="174" y="36"/>
                  <a:pt x="162" y="23"/>
                </a:cubicBezTo>
                <a:cubicBezTo>
                  <a:pt x="160" y="20"/>
                  <a:pt x="156" y="20"/>
                  <a:pt x="154" y="23"/>
                </a:cubicBezTo>
                <a:cubicBezTo>
                  <a:pt x="152" y="25"/>
                  <a:pt x="152" y="30"/>
                  <a:pt x="154" y="32"/>
                </a:cubicBezTo>
                <a:cubicBezTo>
                  <a:pt x="163" y="43"/>
                  <a:pt x="168" y="58"/>
                  <a:pt x="168" y="73"/>
                </a:cubicBezTo>
                <a:close/>
                <a:moveTo>
                  <a:pt x="102" y="97"/>
                </a:moveTo>
                <a:cubicBezTo>
                  <a:pt x="115" y="97"/>
                  <a:pt x="125" y="86"/>
                  <a:pt x="125" y="73"/>
                </a:cubicBezTo>
                <a:cubicBezTo>
                  <a:pt x="125" y="60"/>
                  <a:pt x="115" y="49"/>
                  <a:pt x="102" y="49"/>
                </a:cubicBezTo>
                <a:cubicBezTo>
                  <a:pt x="88" y="49"/>
                  <a:pt x="78" y="60"/>
                  <a:pt x="78" y="73"/>
                </a:cubicBezTo>
                <a:cubicBezTo>
                  <a:pt x="78" y="86"/>
                  <a:pt x="88" y="97"/>
                  <a:pt x="102" y="97"/>
                </a:cubicBezTo>
                <a:close/>
                <a:moveTo>
                  <a:pt x="100" y="56"/>
                </a:moveTo>
                <a:cubicBezTo>
                  <a:pt x="101" y="56"/>
                  <a:pt x="103" y="57"/>
                  <a:pt x="103" y="59"/>
                </a:cubicBezTo>
                <a:cubicBezTo>
                  <a:pt x="103" y="61"/>
                  <a:pt x="101" y="62"/>
                  <a:pt x="100" y="62"/>
                </a:cubicBezTo>
                <a:cubicBezTo>
                  <a:pt x="95" y="62"/>
                  <a:pt x="92" y="65"/>
                  <a:pt x="92" y="70"/>
                </a:cubicBezTo>
                <a:cubicBezTo>
                  <a:pt x="92" y="71"/>
                  <a:pt x="90" y="73"/>
                  <a:pt x="89" y="73"/>
                </a:cubicBezTo>
                <a:cubicBezTo>
                  <a:pt x="87" y="73"/>
                  <a:pt x="86" y="71"/>
                  <a:pt x="86" y="70"/>
                </a:cubicBezTo>
                <a:cubicBezTo>
                  <a:pt x="86" y="62"/>
                  <a:pt x="92" y="56"/>
                  <a:pt x="100" y="56"/>
                </a:cubicBezTo>
                <a:close/>
                <a:moveTo>
                  <a:pt x="134" y="98"/>
                </a:moveTo>
                <a:cubicBezTo>
                  <a:pt x="134" y="99"/>
                  <a:pt x="134" y="101"/>
                  <a:pt x="135" y="102"/>
                </a:cubicBezTo>
                <a:cubicBezTo>
                  <a:pt x="137" y="105"/>
                  <a:pt x="141" y="105"/>
                  <a:pt x="143" y="103"/>
                </a:cubicBezTo>
                <a:cubicBezTo>
                  <a:pt x="143" y="103"/>
                  <a:pt x="143" y="103"/>
                  <a:pt x="143" y="103"/>
                </a:cubicBezTo>
                <a:cubicBezTo>
                  <a:pt x="143" y="103"/>
                  <a:pt x="143" y="103"/>
                  <a:pt x="143" y="103"/>
                </a:cubicBezTo>
                <a:cubicBezTo>
                  <a:pt x="143" y="103"/>
                  <a:pt x="143" y="103"/>
                  <a:pt x="143" y="103"/>
                </a:cubicBezTo>
                <a:cubicBezTo>
                  <a:pt x="150" y="94"/>
                  <a:pt x="154" y="84"/>
                  <a:pt x="154" y="73"/>
                </a:cubicBezTo>
                <a:cubicBezTo>
                  <a:pt x="154" y="62"/>
                  <a:pt x="150" y="51"/>
                  <a:pt x="143" y="43"/>
                </a:cubicBezTo>
                <a:cubicBezTo>
                  <a:pt x="141" y="40"/>
                  <a:pt x="138" y="40"/>
                  <a:pt x="135" y="43"/>
                </a:cubicBezTo>
                <a:cubicBezTo>
                  <a:pt x="133" y="46"/>
                  <a:pt x="133" y="50"/>
                  <a:pt x="135" y="53"/>
                </a:cubicBezTo>
                <a:cubicBezTo>
                  <a:pt x="140" y="58"/>
                  <a:pt x="142" y="65"/>
                  <a:pt x="142" y="73"/>
                </a:cubicBezTo>
                <a:cubicBezTo>
                  <a:pt x="142" y="80"/>
                  <a:pt x="140" y="87"/>
                  <a:pt x="135" y="93"/>
                </a:cubicBezTo>
                <a:cubicBezTo>
                  <a:pt x="134" y="94"/>
                  <a:pt x="134" y="96"/>
                  <a:pt x="134" y="98"/>
                </a:cubicBezTo>
                <a:close/>
                <a:moveTo>
                  <a:pt x="102" y="108"/>
                </a:moveTo>
                <a:cubicBezTo>
                  <a:pt x="96" y="108"/>
                  <a:pt x="91" y="107"/>
                  <a:pt x="87" y="105"/>
                </a:cubicBezTo>
                <a:cubicBezTo>
                  <a:pt x="38" y="227"/>
                  <a:pt x="38" y="227"/>
                  <a:pt x="38" y="227"/>
                </a:cubicBezTo>
                <a:cubicBezTo>
                  <a:pt x="54" y="227"/>
                  <a:pt x="54" y="227"/>
                  <a:pt x="54" y="227"/>
                </a:cubicBezTo>
                <a:cubicBezTo>
                  <a:pt x="65" y="213"/>
                  <a:pt x="82" y="204"/>
                  <a:pt x="102" y="204"/>
                </a:cubicBezTo>
                <a:cubicBezTo>
                  <a:pt x="121" y="204"/>
                  <a:pt x="138" y="213"/>
                  <a:pt x="149" y="227"/>
                </a:cubicBezTo>
                <a:cubicBezTo>
                  <a:pt x="165" y="227"/>
                  <a:pt x="165" y="227"/>
                  <a:pt x="165" y="227"/>
                </a:cubicBezTo>
                <a:cubicBezTo>
                  <a:pt x="116" y="105"/>
                  <a:pt x="116" y="105"/>
                  <a:pt x="116" y="105"/>
                </a:cubicBezTo>
                <a:cubicBezTo>
                  <a:pt x="111" y="107"/>
                  <a:pt x="107" y="108"/>
                  <a:pt x="102" y="108"/>
                </a:cubicBezTo>
                <a:close/>
                <a:moveTo>
                  <a:pt x="102" y="181"/>
                </a:moveTo>
                <a:cubicBezTo>
                  <a:pt x="91" y="181"/>
                  <a:pt x="82" y="173"/>
                  <a:pt x="82" y="163"/>
                </a:cubicBezTo>
                <a:cubicBezTo>
                  <a:pt x="82" y="153"/>
                  <a:pt x="91" y="144"/>
                  <a:pt x="102" y="144"/>
                </a:cubicBezTo>
                <a:cubicBezTo>
                  <a:pt x="113" y="144"/>
                  <a:pt x="122" y="153"/>
                  <a:pt x="122" y="163"/>
                </a:cubicBezTo>
                <a:cubicBezTo>
                  <a:pt x="122" y="173"/>
                  <a:pt x="113" y="181"/>
                  <a:pt x="102" y="181"/>
                </a:cubicBezTo>
                <a:close/>
                <a:moveTo>
                  <a:pt x="60" y="103"/>
                </a:moveTo>
                <a:cubicBezTo>
                  <a:pt x="60" y="103"/>
                  <a:pt x="60" y="103"/>
                  <a:pt x="60" y="103"/>
                </a:cubicBezTo>
                <a:cubicBezTo>
                  <a:pt x="61" y="103"/>
                  <a:pt x="61" y="103"/>
                  <a:pt x="61" y="103"/>
                </a:cubicBezTo>
                <a:cubicBezTo>
                  <a:pt x="61" y="103"/>
                  <a:pt x="61" y="103"/>
                  <a:pt x="61" y="103"/>
                </a:cubicBezTo>
                <a:cubicBezTo>
                  <a:pt x="63" y="105"/>
                  <a:pt x="67" y="105"/>
                  <a:pt x="69" y="102"/>
                </a:cubicBezTo>
                <a:cubicBezTo>
                  <a:pt x="70" y="101"/>
                  <a:pt x="70" y="99"/>
                  <a:pt x="70" y="98"/>
                </a:cubicBezTo>
                <a:cubicBezTo>
                  <a:pt x="70" y="96"/>
                  <a:pt x="69" y="94"/>
                  <a:pt x="68" y="93"/>
                </a:cubicBezTo>
                <a:cubicBezTo>
                  <a:pt x="64" y="87"/>
                  <a:pt x="61" y="80"/>
                  <a:pt x="61" y="73"/>
                </a:cubicBezTo>
                <a:cubicBezTo>
                  <a:pt x="61" y="65"/>
                  <a:pt x="64" y="58"/>
                  <a:pt x="68" y="53"/>
                </a:cubicBezTo>
                <a:cubicBezTo>
                  <a:pt x="70" y="50"/>
                  <a:pt x="70" y="46"/>
                  <a:pt x="68" y="43"/>
                </a:cubicBezTo>
                <a:cubicBezTo>
                  <a:pt x="66" y="40"/>
                  <a:pt x="62" y="40"/>
                  <a:pt x="60" y="43"/>
                </a:cubicBezTo>
                <a:cubicBezTo>
                  <a:pt x="53" y="51"/>
                  <a:pt x="50" y="62"/>
                  <a:pt x="50" y="73"/>
                </a:cubicBezTo>
                <a:cubicBezTo>
                  <a:pt x="50" y="84"/>
                  <a:pt x="53" y="94"/>
                  <a:pt x="60" y="103"/>
                </a:cubicBezTo>
                <a:close/>
                <a:moveTo>
                  <a:pt x="179" y="2"/>
                </a:moveTo>
                <a:cubicBezTo>
                  <a:pt x="177" y="0"/>
                  <a:pt x="173" y="0"/>
                  <a:pt x="171" y="2"/>
                </a:cubicBezTo>
                <a:cubicBezTo>
                  <a:pt x="169" y="5"/>
                  <a:pt x="169" y="9"/>
                  <a:pt x="171" y="12"/>
                </a:cubicBezTo>
                <a:cubicBezTo>
                  <a:pt x="185" y="29"/>
                  <a:pt x="192" y="51"/>
                  <a:pt x="192" y="73"/>
                </a:cubicBezTo>
                <a:cubicBezTo>
                  <a:pt x="192" y="95"/>
                  <a:pt x="185" y="117"/>
                  <a:pt x="171" y="134"/>
                </a:cubicBezTo>
                <a:cubicBezTo>
                  <a:pt x="171" y="134"/>
                  <a:pt x="171" y="134"/>
                  <a:pt x="171" y="134"/>
                </a:cubicBezTo>
                <a:cubicBezTo>
                  <a:pt x="170" y="135"/>
                  <a:pt x="169" y="137"/>
                  <a:pt x="169" y="138"/>
                </a:cubicBezTo>
                <a:cubicBezTo>
                  <a:pt x="169" y="140"/>
                  <a:pt x="170" y="142"/>
                  <a:pt x="171" y="143"/>
                </a:cubicBezTo>
                <a:cubicBezTo>
                  <a:pt x="173" y="146"/>
                  <a:pt x="177" y="146"/>
                  <a:pt x="179" y="143"/>
                </a:cubicBezTo>
                <a:cubicBezTo>
                  <a:pt x="179" y="143"/>
                  <a:pt x="179" y="143"/>
                  <a:pt x="179" y="143"/>
                </a:cubicBezTo>
                <a:cubicBezTo>
                  <a:pt x="195" y="124"/>
                  <a:pt x="203" y="98"/>
                  <a:pt x="203" y="73"/>
                </a:cubicBezTo>
                <a:cubicBezTo>
                  <a:pt x="203" y="47"/>
                  <a:pt x="195" y="22"/>
                  <a:pt x="179" y="2"/>
                </a:cubicBezTo>
                <a:close/>
                <a:moveTo>
                  <a:pt x="33" y="134"/>
                </a:moveTo>
                <a:cubicBezTo>
                  <a:pt x="19" y="117"/>
                  <a:pt x="12" y="95"/>
                  <a:pt x="12" y="73"/>
                </a:cubicBezTo>
                <a:cubicBezTo>
                  <a:pt x="12" y="51"/>
                  <a:pt x="19" y="29"/>
                  <a:pt x="33" y="12"/>
                </a:cubicBezTo>
                <a:cubicBezTo>
                  <a:pt x="35" y="9"/>
                  <a:pt x="35" y="5"/>
                  <a:pt x="33" y="2"/>
                </a:cubicBezTo>
                <a:cubicBezTo>
                  <a:pt x="30" y="0"/>
                  <a:pt x="27" y="0"/>
                  <a:pt x="25" y="2"/>
                </a:cubicBezTo>
                <a:cubicBezTo>
                  <a:pt x="8" y="22"/>
                  <a:pt x="0" y="47"/>
                  <a:pt x="0" y="73"/>
                </a:cubicBezTo>
                <a:cubicBezTo>
                  <a:pt x="0" y="98"/>
                  <a:pt x="8" y="124"/>
                  <a:pt x="25" y="143"/>
                </a:cubicBezTo>
                <a:cubicBezTo>
                  <a:pt x="25" y="143"/>
                  <a:pt x="25" y="143"/>
                  <a:pt x="25" y="143"/>
                </a:cubicBezTo>
                <a:cubicBezTo>
                  <a:pt x="27" y="146"/>
                  <a:pt x="31" y="146"/>
                  <a:pt x="33" y="143"/>
                </a:cubicBezTo>
                <a:cubicBezTo>
                  <a:pt x="34" y="142"/>
                  <a:pt x="34" y="140"/>
                  <a:pt x="34" y="138"/>
                </a:cubicBezTo>
                <a:cubicBezTo>
                  <a:pt x="34" y="137"/>
                  <a:pt x="34" y="135"/>
                  <a:pt x="33" y="134"/>
                </a:cubicBezTo>
                <a:close/>
                <a:moveTo>
                  <a:pt x="42" y="123"/>
                </a:moveTo>
                <a:cubicBezTo>
                  <a:pt x="42" y="123"/>
                  <a:pt x="42" y="123"/>
                  <a:pt x="42" y="123"/>
                </a:cubicBezTo>
                <a:cubicBezTo>
                  <a:pt x="42" y="123"/>
                  <a:pt x="42" y="123"/>
                  <a:pt x="42" y="123"/>
                </a:cubicBezTo>
                <a:cubicBezTo>
                  <a:pt x="42" y="123"/>
                  <a:pt x="42" y="123"/>
                  <a:pt x="42" y="123"/>
                </a:cubicBezTo>
                <a:cubicBezTo>
                  <a:pt x="44" y="126"/>
                  <a:pt x="48" y="126"/>
                  <a:pt x="50" y="123"/>
                </a:cubicBezTo>
                <a:cubicBezTo>
                  <a:pt x="51" y="122"/>
                  <a:pt x="52" y="120"/>
                  <a:pt x="52" y="118"/>
                </a:cubicBezTo>
                <a:cubicBezTo>
                  <a:pt x="52" y="116"/>
                  <a:pt x="51" y="115"/>
                  <a:pt x="50" y="113"/>
                </a:cubicBezTo>
                <a:cubicBezTo>
                  <a:pt x="40" y="102"/>
                  <a:pt x="36" y="87"/>
                  <a:pt x="36" y="73"/>
                </a:cubicBezTo>
                <a:cubicBezTo>
                  <a:pt x="36" y="58"/>
                  <a:pt x="40" y="43"/>
                  <a:pt x="50" y="32"/>
                </a:cubicBezTo>
                <a:cubicBezTo>
                  <a:pt x="52" y="30"/>
                  <a:pt x="52" y="25"/>
                  <a:pt x="50" y="23"/>
                </a:cubicBezTo>
                <a:cubicBezTo>
                  <a:pt x="48" y="20"/>
                  <a:pt x="44" y="20"/>
                  <a:pt x="42" y="23"/>
                </a:cubicBezTo>
                <a:cubicBezTo>
                  <a:pt x="30" y="36"/>
                  <a:pt x="24" y="55"/>
                  <a:pt x="24" y="73"/>
                </a:cubicBezTo>
                <a:cubicBezTo>
                  <a:pt x="24" y="91"/>
                  <a:pt x="30" y="109"/>
                  <a:pt x="42" y="123"/>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413947843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PSLIDETOCALGOID" val="Standard"/>
  <p:tag name="UPSLIDETOCMASTERID" val="Standard FR6 14 2016"/>
  <p:tag name="UPSLIDETOCMASTERNAME" val="Standard FR"/>
  <p:tag name="UPSLIDETOCMASTERLASTEDITIONDATE" val="636129196039661379"/>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fals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true&lt;/containsAppendix&gt;&#10;    &lt;containsUnnumberedSections&gt;false&lt;/containsUnnumberedSections&gt;&#10;    &lt;SlideTitle&gt;Contents&lt;/SlideTitle&gt;&#10;  &lt;/SectionSlideOptions&gt;&#10;  &lt;SubSectionSlideOptions&gt;&#10;    &lt;ContainsOtherSubsections&gt;false&lt;/ContainsOtherSubsections&gt;&#10;    &lt;ContainsOwnSlides&gt;true&lt;/ContainsOwnSlides&gt;&#10;    &lt;ContainsParentSection&gt;true&lt;/ContainsParentSection&gt;&#10;    &lt;ContainsOtherSections&gt;true&lt;/ContainsOtherSections&gt;&#10;    &lt;containsAppendix&gt;true&lt;/containsAppendix&gt;&#10;    &lt;containsUnnumberedSections&gt;true&lt;/containsUnnumberedSections&gt;&#10;    &lt;SlideTitle&gt;Contents&lt;/SlideTitle&gt;&#10;  &lt;/SubSectionSlideOptions&gt;&#10;  &lt;UsedSlideLayouts&gt;&#10;    &lt;TocSlidesLayout&gt;&#10;      &lt;DesignName&gt;Group Template 16:9&lt;/DesignName&gt;&#10;      &lt;LayoutName&gt;Title only&lt;/LayoutName&gt;&#10;    &lt;/TocSlidesLayout&gt;&#10;    &lt;SectionLayout&gt;&#10;      &lt;DesignName&gt;Group Template 16:9&lt;/DesignName&gt;&#10;      &lt;LayoutName&gt;Title only&lt;/LayoutName&gt;&#10;    &lt;/SectionLayout&gt;&#10;    &lt;SubsectionLayout&gt;&#10;      &lt;DesignName&gt;Group Template 16:9&lt;/DesignName&gt;&#10;      &lt;LayoutName&gt;Title only&lt;/LayoutName&gt;&#10;    &lt;/SubsectionLayout&gt;&#10;    &lt;TitleSliLayout&gt;&#10;      &lt;DesignName&gt;Group Template 16:9&lt;/DesignName&gt;&#10;      &lt;LayoutName&gt;Cover page&lt;/LayoutName&gt;&#10;    &lt;/TitleSliLayout&gt;&#10;  &lt;/UsedSlideLayouts&gt;&#10;  &lt;ActiveReminders /&gt;&#10;  &lt;CustomAlgoOptions&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0&lt;/BannerFillR&gt;&#10;        &lt;BannerFillG&gt;0&lt;/BannerFillG&gt;&#10;        &lt;BannerFillB&gt;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 /&gt;&#10;        &lt;BeforeSecNum /&gt;&#10;        &lt;AfterSubSecNum /&gt;&#10;        &lt;BeforeSubSecNum /&gt;&#10;      &lt;/Scripts&gt;&#10;      &lt;Lines&gt;&#10;        &lt;UseLineBelowSections&gt;false&lt;/UseLineBelowSections&gt;&#10;        &lt;LineBelowSection&gt;&#10;          &lt;XOffset&gt;0&lt;/XOffset&gt;&#10;          &lt;YOffset&gt;0&lt;/YOffset&gt;&#10;          &lt;Weight&gt;0&lt;/Weight&gt;&#10;          &lt;R&gt;0&lt;/R&gt;&#10;          &lt;G&gt;0&lt;/G&gt;&#10;          &lt;B&gt;0&lt;/B&gt;&#10;          &lt;LineStyle&gt;1&lt;/LineStyle&gt;&#10;        &lt;/LineBelowSection&gt;&#10;      &lt;/Lines&gt;&#10;      &lt;ManVerticalSpacing&gt;&#10;        &lt;UseManualSpacing&gt;false&lt;/UseManualSpacing&gt;&#10;        &lt;ManualSpacing&gt;&#10;          &lt;SpaceBeforeSections&gt;12.373229&lt;/SpaceBeforeSections&gt;&#10;          &lt;SpaceBeforeSubSections&gt;8.248819&lt;/SpaceBeforeSubSections&gt;&#10;          &lt;SpaceBeforeSlides&gt;4.12440968&lt;/SpaceBeforeSlides&gt;&#10;        &lt;/ManualSpacing&gt;&#10;        &lt;ManualSpacingSections&gt;&#10;          &lt;SpaceBeforeSections&gt;15&lt;/SpaceBeforeSections&gt;&#10;          &lt;SpaceBeforeSubSections&gt;12&lt;/SpaceBeforeSubSections&gt;&#10;          &lt;SpaceBeforeSlides&gt;4.12440968&lt;/SpaceBeforeSlides&gt;&#10;        &lt;/ManualSpacingSections&gt;&#10;        &lt;ManualSpacingSubSections&gt;&#10;          &lt;SpaceBeforeSections&gt;12.373229&lt;/SpaceBeforeSections&gt;&#10;          &lt;SpaceBeforeSubSections&gt;8.248819&lt;/SpaceBeforeSubSections&gt;&#10;          &lt;SpaceBeforeSlides&gt;4.12440968&lt;/SpaceBeforeSlides&gt;&#10;        &lt;/ManualSpacingSubSections&gt;&#10;        &lt;UseSpecificSpacingForSecDivider&gt;tru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true&lt;/AllowDuplicateTitleSlides&gt;&#10;  &lt;ShowEmptySlideTitles&gt;false&lt;/ShowEmptySlideTitles&gt;&#10;  &lt;NumberingOption&gt;&#10;    &lt;NumType&gt;FullArabic&lt;/NumType&gt;&#10;  &lt;/NumberingOption&gt;&#10;  &lt;NumberingOptionForAppendix&gt;&#10;    &lt;NumType&gt;RomanAndLetters&lt;/NumType&gt;&#10;  &lt;/NumberingOptionForAppendix&gt;&#10;&lt;/TocContentOptions&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BpPzC3jLxkePzaeiCdpy5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pPzC3jLxkePzaeiCdpy5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NfUWkczE67DAMu_aUCZ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NfUWkczE67DAMu_aUCZ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NfUWkczE67DAMu_aUCZw"/>
</p:tagLst>
</file>

<file path=ppt/tags/tag7.xml><?xml version="1.0" encoding="utf-8"?>
<p:tagLst xmlns:a="http://schemas.openxmlformats.org/drawingml/2006/main" xmlns:r="http://schemas.openxmlformats.org/officeDocument/2006/relationships" xmlns:p="http://schemas.openxmlformats.org/presentationml/2006/main">
  <p:tag name="POWER_USER_ID_TEMPLATES" val="Timeline_3"/>
</p:tagLst>
</file>

<file path=ppt/tags/tag8.xml><?xml version="1.0" encoding="utf-8"?>
<p:tagLst xmlns:a="http://schemas.openxmlformats.org/drawingml/2006/main" xmlns:r="http://schemas.openxmlformats.org/officeDocument/2006/relationships" xmlns:p="http://schemas.openxmlformats.org/presentationml/2006/main">
  <p:tag name="POWER_USER_ID_TEMPLATES" val="Timeline_3"/>
</p:tagLst>
</file>

<file path=ppt/theme/theme1.xml><?xml version="1.0" encoding="utf-8"?>
<a:theme xmlns:a="http://schemas.openxmlformats.org/drawingml/2006/main" name="Group Template 16:9">
  <a:themeElements>
    <a:clrScheme name="SCOR">
      <a:dk1>
        <a:srgbClr val="3F3F3F"/>
      </a:dk1>
      <a:lt1>
        <a:srgbClr val="FFFFFF"/>
      </a:lt1>
      <a:dk2>
        <a:srgbClr val="006B8D"/>
      </a:dk2>
      <a:lt2>
        <a:srgbClr val="ABCEDA"/>
      </a:lt2>
      <a:accent1>
        <a:srgbClr val="00B5E2"/>
      </a:accent1>
      <a:accent2>
        <a:srgbClr val="00A6AA"/>
      </a:accent2>
      <a:accent3>
        <a:srgbClr val="B10058"/>
      </a:accent3>
      <a:accent4>
        <a:srgbClr val="7993C1"/>
      </a:accent4>
      <a:accent5>
        <a:srgbClr val="C9EAC5"/>
      </a:accent5>
      <a:accent6>
        <a:srgbClr val="006B8D"/>
      </a:accent6>
      <a:hlink>
        <a:srgbClr val="3F3F3F"/>
      </a:hlink>
      <a:folHlink>
        <a:srgbClr val="3F3F3F"/>
      </a:folHlink>
    </a:clrScheme>
    <a:fontScheme name="Sco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000" indent="-180000">
          <a:buClr>
            <a:schemeClr val="tx2"/>
          </a:buClr>
          <a:buFont typeface="Wingdings 2" panose="05020102010507070707" pitchFamily="18" charset="2"/>
          <a:buChar char=""/>
          <a:defRPr sz="1200" dirty="0" err="1" smtClean="0"/>
        </a:defPPr>
      </a:lstStyle>
    </a:txDef>
  </a:objectDefaults>
  <a:extraClrSchemeLst/>
  <a:custClrLst>
    <a:custClr name="Corporate">
      <a:srgbClr val="00445A"/>
    </a:custClr>
    <a:custClr name="Corporate">
      <a:srgbClr val="283583"/>
    </a:custClr>
    <a:custClr name="Corporate">
      <a:srgbClr val="00557F"/>
    </a:custClr>
    <a:custClr name="PC">
      <a:srgbClr val="0074BB"/>
    </a:custClr>
    <a:custClr name="PC">
      <a:srgbClr val="7FCCEB"/>
    </a:custClr>
    <a:custClr name="Life">
      <a:srgbClr val="00838A"/>
    </a:custClr>
    <a:custClr name="Life">
      <a:srgbClr val="50BEBE"/>
    </a:custClr>
    <a:custClr name="Investments">
      <a:srgbClr val="A24469"/>
    </a:custClr>
    <a:custClr name="Grey">
      <a:srgbClr val="BCBCBC"/>
    </a:custClr>
  </a:custClrLst>
  <a:extLst>
    <a:ext uri="{05A4C25C-085E-4340-85A3-A5531E510DB2}">
      <thm15:themeFamily xmlns:thm15="http://schemas.microsoft.com/office/thememl/2012/main" xmlns="" name="Template 2016 SCOR Compiled - EN 16-9" id="{9D129B35-9974-4143-A2A6-C444749B09DB}" vid="{EDDC0C92-5592-4BDF-A6BA-01B75C052C3D}"/>
    </a:ext>
  </a:extLst>
</a:theme>
</file>

<file path=ppt/theme/theme2.xml><?xml version="1.0" encoding="utf-8"?>
<a:theme xmlns:a="http://schemas.openxmlformats.org/drawingml/2006/main" name="PC Template 16:9">
  <a:themeElements>
    <a:clrScheme name="SCOR">
      <a:dk1>
        <a:srgbClr val="3F3F3F"/>
      </a:dk1>
      <a:lt1>
        <a:srgbClr val="FFFFFF"/>
      </a:lt1>
      <a:dk2>
        <a:srgbClr val="006B8D"/>
      </a:dk2>
      <a:lt2>
        <a:srgbClr val="ABCEDA"/>
      </a:lt2>
      <a:accent1>
        <a:srgbClr val="00B5E2"/>
      </a:accent1>
      <a:accent2>
        <a:srgbClr val="00A6AA"/>
      </a:accent2>
      <a:accent3>
        <a:srgbClr val="B10058"/>
      </a:accent3>
      <a:accent4>
        <a:srgbClr val="7993C1"/>
      </a:accent4>
      <a:accent5>
        <a:srgbClr val="C9EAC5"/>
      </a:accent5>
      <a:accent6>
        <a:srgbClr val="006B8D"/>
      </a:accent6>
      <a:hlink>
        <a:srgbClr val="3F3F3F"/>
      </a:hlink>
      <a:folHlink>
        <a:srgbClr val="3F3F3F"/>
      </a:folHlink>
    </a:clrScheme>
    <a:fontScheme name="Sco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000" indent="-180000">
          <a:buClr>
            <a:schemeClr val="tx2"/>
          </a:buClr>
          <a:buFont typeface="Wingdings 2" panose="05020102010507070707" pitchFamily="18" charset="2"/>
          <a:buChar char=""/>
          <a:defRPr sz="1200" dirty="0" err="1" smtClean="0"/>
        </a:defPPr>
      </a:lstStyle>
    </a:txDef>
  </a:objectDefaults>
  <a:extraClrSchemeLst/>
  <a:custClrLst>
    <a:custClr name="Corporate">
      <a:srgbClr val="00445A"/>
    </a:custClr>
    <a:custClr name="Corporate">
      <a:srgbClr val="283583"/>
    </a:custClr>
    <a:custClr name="Corporate">
      <a:srgbClr val="00557F"/>
    </a:custClr>
    <a:custClr name="PC">
      <a:srgbClr val="0074BB"/>
    </a:custClr>
    <a:custClr name="PC">
      <a:srgbClr val="7FCCEB"/>
    </a:custClr>
    <a:custClr name="Life">
      <a:srgbClr val="00838A"/>
    </a:custClr>
    <a:custClr name="Life">
      <a:srgbClr val="50BEBE"/>
    </a:custClr>
    <a:custClr name="Investments">
      <a:srgbClr val="A24469"/>
    </a:custClr>
    <a:custClr name="Grey">
      <a:srgbClr val="BCBCBC"/>
    </a:custClr>
  </a:custClrLst>
  <a:extLst>
    <a:ext uri="{05A4C25C-085E-4340-85A3-A5531E510DB2}">
      <thm15:themeFamily xmlns:thm15="http://schemas.microsoft.com/office/thememl/2012/main" xmlns="" name="Template 2016 SCOR Compiled - EN 16-9" id="{9D129B35-9974-4143-A2A6-C444749B09DB}" vid="{9357D1A7-29DC-4A57-B95E-2C4ECA756E24}"/>
    </a:ext>
  </a:extLst>
</a:theme>
</file>

<file path=ppt/theme/theme3.xml><?xml version="1.0" encoding="utf-8"?>
<a:theme xmlns:a="http://schemas.openxmlformats.org/drawingml/2006/main" name="Life Template 16:9">
  <a:themeElements>
    <a:clrScheme name="SCOR">
      <a:dk1>
        <a:srgbClr val="3F3F3F"/>
      </a:dk1>
      <a:lt1>
        <a:srgbClr val="FFFFFF"/>
      </a:lt1>
      <a:dk2>
        <a:srgbClr val="006B8D"/>
      </a:dk2>
      <a:lt2>
        <a:srgbClr val="ABCEDA"/>
      </a:lt2>
      <a:accent1>
        <a:srgbClr val="00B5E2"/>
      </a:accent1>
      <a:accent2>
        <a:srgbClr val="00A6AA"/>
      </a:accent2>
      <a:accent3>
        <a:srgbClr val="B10058"/>
      </a:accent3>
      <a:accent4>
        <a:srgbClr val="7993C1"/>
      </a:accent4>
      <a:accent5>
        <a:srgbClr val="C9EAC5"/>
      </a:accent5>
      <a:accent6>
        <a:srgbClr val="006B8D"/>
      </a:accent6>
      <a:hlink>
        <a:srgbClr val="3F3F3F"/>
      </a:hlink>
      <a:folHlink>
        <a:srgbClr val="3F3F3F"/>
      </a:folHlink>
    </a:clrScheme>
    <a:fontScheme name="Sco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000" indent="-180000">
          <a:buClr>
            <a:schemeClr val="tx2"/>
          </a:buClr>
          <a:buFont typeface="Wingdings 2" panose="05020102010507070707" pitchFamily="18" charset="2"/>
          <a:buChar char=""/>
          <a:defRPr sz="1200" dirty="0" err="1" smtClean="0"/>
        </a:defPPr>
      </a:lstStyle>
    </a:txDef>
  </a:objectDefaults>
  <a:extraClrSchemeLst/>
  <a:custClrLst>
    <a:custClr name="Corporate">
      <a:srgbClr val="00445A"/>
    </a:custClr>
    <a:custClr name="Corporate">
      <a:srgbClr val="283583"/>
    </a:custClr>
    <a:custClr name="Corporate">
      <a:srgbClr val="00557F"/>
    </a:custClr>
    <a:custClr name="PC">
      <a:srgbClr val="0074BB"/>
    </a:custClr>
    <a:custClr name="PC">
      <a:srgbClr val="7FCCEB"/>
    </a:custClr>
    <a:custClr name="Life">
      <a:srgbClr val="00838A"/>
    </a:custClr>
    <a:custClr name="Life">
      <a:srgbClr val="50BEBE"/>
    </a:custClr>
    <a:custClr name="Investments">
      <a:srgbClr val="A24469"/>
    </a:custClr>
    <a:custClr name="Grey">
      <a:srgbClr val="BCBCBC"/>
    </a:custClr>
  </a:custClrLst>
  <a:extLst>
    <a:ext uri="{05A4C25C-085E-4340-85A3-A5531E510DB2}">
      <thm15:themeFamily xmlns:thm15="http://schemas.microsoft.com/office/thememl/2012/main" xmlns="" name="Template 2016 SCOR Compiled - EN 16-9" id="{9D129B35-9974-4143-A2A6-C444749B09DB}" vid="{D02BFD1C-1EF6-4C72-AD9B-F2D558D43724}"/>
    </a:ext>
  </a:extLst>
</a:theme>
</file>

<file path=ppt/theme/theme4.xml><?xml version="1.0" encoding="utf-8"?>
<a:theme xmlns:a="http://schemas.openxmlformats.org/drawingml/2006/main" name="Investments Template 16:9">
  <a:themeElements>
    <a:clrScheme name="SCOR">
      <a:dk1>
        <a:srgbClr val="3F3F3F"/>
      </a:dk1>
      <a:lt1>
        <a:srgbClr val="FFFFFF"/>
      </a:lt1>
      <a:dk2>
        <a:srgbClr val="006B8D"/>
      </a:dk2>
      <a:lt2>
        <a:srgbClr val="ABCEDA"/>
      </a:lt2>
      <a:accent1>
        <a:srgbClr val="00B5E2"/>
      </a:accent1>
      <a:accent2>
        <a:srgbClr val="00A6AA"/>
      </a:accent2>
      <a:accent3>
        <a:srgbClr val="B10058"/>
      </a:accent3>
      <a:accent4>
        <a:srgbClr val="7993C1"/>
      </a:accent4>
      <a:accent5>
        <a:srgbClr val="C9EAC5"/>
      </a:accent5>
      <a:accent6>
        <a:srgbClr val="006B8D"/>
      </a:accent6>
      <a:hlink>
        <a:srgbClr val="3F3F3F"/>
      </a:hlink>
      <a:folHlink>
        <a:srgbClr val="3F3F3F"/>
      </a:folHlink>
    </a:clrScheme>
    <a:fontScheme name="Scor">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000" indent="-180000">
          <a:buClr>
            <a:schemeClr val="tx2"/>
          </a:buClr>
          <a:buFont typeface="Wingdings 2" panose="05020102010507070707" pitchFamily="18" charset="2"/>
          <a:buChar char=""/>
          <a:defRPr sz="1200" dirty="0" err="1" smtClean="0"/>
        </a:defPPr>
      </a:lstStyle>
    </a:txDef>
  </a:objectDefaults>
  <a:extraClrSchemeLst/>
  <a:custClrLst>
    <a:custClr name="Corporate">
      <a:srgbClr val="00445A"/>
    </a:custClr>
    <a:custClr name="Corporate">
      <a:srgbClr val="283583"/>
    </a:custClr>
    <a:custClr name="Corporate">
      <a:srgbClr val="00557F"/>
    </a:custClr>
    <a:custClr name="PC">
      <a:srgbClr val="0074BB"/>
    </a:custClr>
    <a:custClr name="PC">
      <a:srgbClr val="7FCCEB"/>
    </a:custClr>
    <a:custClr name="Life">
      <a:srgbClr val="00838A"/>
    </a:custClr>
    <a:custClr name="Life">
      <a:srgbClr val="50BEBE"/>
    </a:custClr>
    <a:custClr name="Investments">
      <a:srgbClr val="A24469"/>
    </a:custClr>
    <a:custClr name="Grey">
      <a:srgbClr val="BCBCBC"/>
    </a:custClr>
  </a:custClrLst>
  <a:extLst>
    <a:ext uri="{05A4C25C-085E-4340-85A3-A5531E510DB2}">
      <thm15:themeFamily xmlns:thm15="http://schemas.microsoft.com/office/thememl/2012/main" xmlns="" name="Template 2016 SCOR Compiled - EN 16-9" id="{9D129B35-9974-4143-A2A6-C444749B09DB}" vid="{884AC2D6-645B-4322-8DCA-065AD8A3B074}"/>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20170117_SCOR_Blockchain_MasterDeck_V.0.3</Template>
  <TotalTime>4822</TotalTime>
  <Words>4955</Words>
  <Application>Microsoft Macintosh PowerPoint</Application>
  <PresentationFormat>Présentation à l'écran (16:9)</PresentationFormat>
  <Paragraphs>795</Paragraphs>
  <Slides>46</Slides>
  <Notes>2</Notes>
  <HiddenSlides>0</HiddenSlides>
  <MMClips>0</MMClips>
  <ScaleCrop>false</ScaleCrop>
  <HeadingPairs>
    <vt:vector size="4" baseType="variant">
      <vt:variant>
        <vt:lpstr>Thème</vt:lpstr>
      </vt:variant>
      <vt:variant>
        <vt:i4>4</vt:i4>
      </vt:variant>
      <vt:variant>
        <vt:lpstr>Titres des diapositives</vt:lpstr>
      </vt:variant>
      <vt:variant>
        <vt:i4>46</vt:i4>
      </vt:variant>
    </vt:vector>
  </HeadingPairs>
  <TitlesOfParts>
    <vt:vector size="50" baseType="lpstr">
      <vt:lpstr>Group Template 16:9</vt:lpstr>
      <vt:lpstr>PC Template 16:9</vt:lpstr>
      <vt:lpstr>Life Template 16:9</vt:lpstr>
      <vt:lpstr>Investments Template 16:9</vt:lpstr>
      <vt:lpstr>Présentation PowerPoint</vt:lpstr>
      <vt:lpstr>Agenda</vt:lpstr>
      <vt:lpstr>Présentation PowerPoint</vt:lpstr>
      <vt:lpstr>Blockchain: the 2016 buzz?</vt:lpstr>
      <vt:lpstr>Blockchain: natural digital evolution or real disruption?</vt:lpstr>
      <vt:lpstr>Beyond the hype: major stakes related to Blockchain</vt:lpstr>
      <vt:lpstr>Reminder of important concepts</vt:lpstr>
      <vt:lpstr>Reminder of important concepts</vt:lpstr>
      <vt:lpstr>Reminder of important concepts</vt:lpstr>
      <vt:lpstr>Reminder of important concepts</vt:lpstr>
      <vt:lpstr>Technical background on Blockchain</vt:lpstr>
      <vt:lpstr>Introduction to the major Blockchain concepts</vt:lpstr>
      <vt:lpstr>Why (re)insurers care about blockchain?</vt:lpstr>
      <vt:lpstr>Présentation PowerPoint</vt:lpstr>
      <vt:lpstr>3 major models can be applied for the (re)insurance industry</vt:lpstr>
      <vt:lpstr>Internal Processes  I  Opportunities &amp; Challenges</vt:lpstr>
      <vt:lpstr>Internal Processes  I  Underwriting</vt:lpstr>
      <vt:lpstr>Internal Processes  I  Underwriting</vt:lpstr>
      <vt:lpstr>Internal Processes  I  Underwriting</vt:lpstr>
      <vt:lpstr>Internal Processes  I  Underwriting</vt:lpstr>
      <vt:lpstr>Internal Processes  I  Claims Handling</vt:lpstr>
      <vt:lpstr>Internal Processes  I  Claims Handling</vt:lpstr>
      <vt:lpstr>Internal Processes  I  Fraud &amp; Risk Prevention</vt:lpstr>
      <vt:lpstr>Présentation PowerPoint</vt:lpstr>
      <vt:lpstr>Inter-Organizations  I Overview of the “Ruschlikon” initiative  </vt:lpstr>
      <vt:lpstr>Inter-Organizations  I  Overview of the “Ruschlikon” initiative</vt:lpstr>
      <vt:lpstr>Inter-Organizations  I  Overview of the “Ruschlikon” initiative</vt:lpstr>
      <vt:lpstr>Inter-Organizations  I  Overview of the “Ruschlikon” initiative</vt:lpstr>
      <vt:lpstr>Inter-Organizations  I  Overview of the “Ruschlikon” initiative</vt:lpstr>
      <vt:lpstr>Inter-Organizations  I  SCOR Blockchain “Proof-of-Concept”</vt:lpstr>
      <vt:lpstr>Inter-Organizations  I  SCOR Blockchain “Proof-of-Concept”</vt:lpstr>
      <vt:lpstr>Inter-Organizations  I  SCOR Blockchain “Proof-of-Concept”</vt:lpstr>
      <vt:lpstr>Inter-Organizations  I  SCOR Blockchain “Proof-of-Concept”</vt:lpstr>
      <vt:lpstr>Inter-Organizations  I  SCOR Blockchain “Proof-of-Concept”</vt:lpstr>
      <vt:lpstr>Detailed view of the SCOR’s TA Blockchain “Proof-of-Concept” solution</vt:lpstr>
      <vt:lpstr>Inter-Organizations  I  SCOR Blockchain “Proof-of-Concept”</vt:lpstr>
      <vt:lpstr>Inter-Organizations  I  SCOR Blockchain “Proof-of-Concept”</vt:lpstr>
      <vt:lpstr>Inter-Organizations  I  SCOR Blockchain “Proof-of-Concept”</vt:lpstr>
      <vt:lpstr>Présentation PowerPoint</vt:lpstr>
      <vt:lpstr>The (re)insurance ecosystem has already begun to address the topic</vt:lpstr>
      <vt:lpstr>B3I, one truly significant (re)insurance market initiative</vt:lpstr>
      <vt:lpstr>… nevertheless, it remains a nascent technology</vt:lpstr>
      <vt:lpstr>What Blockchain adoption could look like?</vt:lpstr>
      <vt:lpstr>Combination of IoT, Blockchain and AI could enable sustainable development at scale</vt:lpstr>
      <vt:lpstr>A preliminary vision of the potentialities: mixing Blockchain and AI</vt:lpstr>
      <vt:lpstr>Key ideas to 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Gauthier PETETIN</dc:creator>
  <cp:lastModifiedBy>Benoit Bennetot</cp:lastModifiedBy>
  <cp:revision>1279</cp:revision>
  <cp:lastPrinted>2017-02-01T12:44:40Z</cp:lastPrinted>
  <dcterms:created xsi:type="dcterms:W3CDTF">2017-01-17T13:42:05Z</dcterms:created>
  <dcterms:modified xsi:type="dcterms:W3CDTF">2017-02-06T07:59:31Z</dcterms:modified>
</cp:coreProperties>
</file>